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259" r:id="rId4"/>
    <p:sldId id="282" r:id="rId5"/>
    <p:sldId id="269" r:id="rId6"/>
    <p:sldId id="283" r:id="rId7"/>
    <p:sldId id="284" r:id="rId8"/>
    <p:sldId id="270" r:id="rId9"/>
    <p:sldId id="273" r:id="rId10"/>
    <p:sldId id="274" r:id="rId11"/>
    <p:sldId id="288" r:id="rId12"/>
    <p:sldId id="277" r:id="rId13"/>
    <p:sldId id="275" r:id="rId14"/>
    <p:sldId id="290" r:id="rId15"/>
    <p:sldId id="291" r:id="rId16"/>
    <p:sldId id="295" r:id="rId17"/>
    <p:sldId id="292" r:id="rId18"/>
    <p:sldId id="293" r:id="rId19"/>
    <p:sldId id="296" r:id="rId20"/>
    <p:sldId id="280" r:id="rId21"/>
    <p:sldId id="286" r:id="rId22"/>
    <p:sldId id="285" r:id="rId23"/>
    <p:sldId id="287" r:id="rId24"/>
    <p:sldId id="299" r:id="rId25"/>
    <p:sldId id="300" r:id="rId26"/>
    <p:sldId id="297" r:id="rId27"/>
    <p:sldId id="279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/>
    <p:restoredTop sz="94714"/>
  </p:normalViewPr>
  <p:slideViewPr>
    <p:cSldViewPr snapToGrid="0">
      <p:cViewPr varScale="1">
        <p:scale>
          <a:sx n="115" d="100"/>
          <a:sy n="115" d="100"/>
        </p:scale>
        <p:origin x="65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FB044C-BE5C-3C46-A3E2-EBA9D3294650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E123A5-CC03-3142-8134-05267BFDAB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1018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659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5120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242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1320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6998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76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099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00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5554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E123A5-CC03-3142-8134-05267BFDAB37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5664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015173-F1B1-9AB5-6EA2-6DAAA9F2C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87735EF-4B6F-A373-5CF7-A254A5B878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1BB29A-0E49-F7D8-EED1-EC0FAF084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2B5720-A831-89EC-456D-B8A85A84E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11CFAC-F892-C957-EFBD-9B084F60E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9296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2E64D5-5F5D-FE7C-762A-0A894D8D8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0288F24-4FAD-FD3E-2D23-7DFCCEA107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34FE6C-7E42-8089-32C6-80E462A29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70AA7F-7023-61BC-CB73-A5299F307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53DBCF-6094-8763-7556-CF9827B88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1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F7A54B-06A9-6E46-038C-822D3EE74A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85631B-AF93-32EF-3650-08BCEDD9F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58FB76C-E297-966B-DA47-E9FC1662C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AC856E-FF84-F0F1-FCAE-CF71F24D5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3AA9E5-D927-440B-757D-30944C943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103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AAD500-CD66-53DD-CEC9-7C4CA95BD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DF9E81-1F98-725E-401D-2ED0BB7EC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EF6BBB-2712-6DF4-2C93-D3CED6748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pic>
        <p:nvPicPr>
          <p:cNvPr id="8" name="Immagine 7" descr="IPWG12">
            <a:extLst>
              <a:ext uri="{FF2B5EF4-FFF2-40B4-BE49-F238E27FC236}">
                <a16:creationId xmlns:a16="http://schemas.microsoft.com/office/drawing/2014/main" id="{E768C87C-5F95-EDC4-7108-308B6233EA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10410" y="6219522"/>
            <a:ext cx="1591879" cy="638779"/>
          </a:xfrm>
          <a:prstGeom prst="rect">
            <a:avLst/>
          </a:prstGeom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20073A-DFB8-CE07-DFAB-BC0D592C7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80BC741-BBC3-AC91-4E73-58FC7A7531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6219522"/>
            <a:ext cx="2434078" cy="775138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A0AD4AD-A751-2A2E-2C4C-83B715165A6E}"/>
              </a:ext>
            </a:extLst>
          </p:cNvPr>
          <p:cNvSpPr txBox="1"/>
          <p:nvPr userDrawn="1"/>
        </p:nvSpPr>
        <p:spPr>
          <a:xfrm>
            <a:off x="4240930" y="6287811"/>
            <a:ext cx="73682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400" b="1" cap="all" dirty="0">
                <a:solidFill>
                  <a:srgbClr val="FF0000"/>
                </a:solidFill>
              </a:rPr>
              <a:t>12th Workshop of International </a:t>
            </a:r>
            <a:r>
              <a:rPr lang="it-IT" sz="1400" b="1" cap="all" dirty="0" err="1">
                <a:solidFill>
                  <a:srgbClr val="FF0000"/>
                </a:solidFill>
              </a:rPr>
              <a:t>Precipitation</a:t>
            </a:r>
            <a:r>
              <a:rPr lang="it-IT" sz="1400" b="1" cap="all" dirty="0">
                <a:solidFill>
                  <a:srgbClr val="FF0000"/>
                </a:solidFill>
              </a:rPr>
              <a:t> Working Group</a:t>
            </a:r>
          </a:p>
          <a:p>
            <a:pPr algn="ctr"/>
            <a:r>
              <a:rPr lang="it-IT" sz="1400" cap="all" dirty="0">
                <a:solidFill>
                  <a:srgbClr val="FF0000"/>
                </a:solidFill>
              </a:rPr>
              <a:t>July 7-10, 2026, </a:t>
            </a:r>
            <a:r>
              <a:rPr lang="it-IT" sz="1400" cap="all" dirty="0" err="1">
                <a:solidFill>
                  <a:srgbClr val="FF0000"/>
                </a:solidFill>
              </a:rPr>
              <a:t>Kraków</a:t>
            </a:r>
            <a:r>
              <a:rPr lang="it-IT" sz="1400" cap="all" dirty="0">
                <a:solidFill>
                  <a:srgbClr val="FF0000"/>
                </a:solidFill>
              </a:rPr>
              <a:t> Poland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F2521BCF-B8D9-9299-C27E-21A2341648E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229341"/>
            <a:ext cx="3522214" cy="61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653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CF2574-0F12-DC72-7BFE-0AF581C40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68EBFF-DEEF-08EE-1AF6-05120E393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3E2833-B13F-0FFA-F454-5BCDBABCE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2CE30B4-418B-6C5E-49FF-6EAA1880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7E693C-6873-6585-7958-5A553C67C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1722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D9EF7D-C330-7CFC-EADC-A81754A55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C74350-D5A8-C7E5-6FEC-038278923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2871721-FBE0-B64B-38F5-BBA774F26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8E16313-A7EE-20D1-FF98-866567A04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D273BD5-CD0A-B427-0C8E-0A2CAF92B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095400-76D1-43D9-4CC8-63A39B179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278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E32E0B-9AFF-6312-0015-DB6C3387A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D06E43-4987-15C3-D3C8-08363CF8E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D60BFC0-0135-3449-D47C-8499C801B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C0EEB18-172E-FC56-07F6-585B63C2B7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7F55791-EF2C-FA56-9C0D-12A61A1B52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9B603A5-B30F-27BF-8D72-59E38B01B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9AF1582-3ABE-4F9E-F22E-45A0909B1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3BEBBE8-E17C-FC6A-B66C-3EE07B2F4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793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F03A88-CDB3-1CF0-C87D-81D2F7540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5830629-9275-544E-F38C-DE20A4387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4111613-836F-D9F9-5AB3-507F575EB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62B2914-D977-8A93-C10A-D6533765D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366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AAD6EC5-4EFA-A691-53CA-3F4C97D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B133752-C926-E4E8-CD95-FC6066476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B2B9ABC-BDA5-DA39-C7F8-B7A6619B2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3854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BE11C5-7910-9344-0D57-205752309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A4E23E-F7CC-F83C-B4AB-8A4DF2DE9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8165C48-FC4C-B223-73C5-0F359732A9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DE5839D-79B2-5404-34C5-99653D43C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E3FF370-30B8-85E4-491E-B27ED83F3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997ECA-4A7F-8DAC-941C-13E6A8948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922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1906E4-22A0-476A-7AE0-7FE66BD92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003179A-9766-9B02-8A36-06940B4936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17C9C0B-9F6D-3898-4F6B-7B32816C5E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0667855-1EEF-F618-FB91-47F720A11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247E660-8E61-9DF4-4BE8-022DD5860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6202ED0-97BD-386A-874A-E45EE3479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031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597C51D-8645-130C-1397-44DB2E6C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3720641-3C03-9975-C318-31562CE97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D94CA8-9926-4951-27E5-208FF76A36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D97C7-FCE5-404F-B8B9-30F5CC551A2B}" type="datetimeFigureOut">
              <a:rPr lang="it-IT" smtClean="0"/>
              <a:t>08/07/26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ACFAD5-3D92-A297-7CF1-0EA75D839C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B6C4A5-7D5A-3CDA-A1C7-FAD37A807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FCA52-1C5E-B44B-BB6D-AD977C06F47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457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github.com/hydrogo/rainnet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Relationship Id="rId9" Type="http://schemas.openxmlformats.org/officeDocument/2006/relationships/image" Target="../media/image5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pySTEPS/pysteps-dgmr-nowcasts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2718C1-925D-F333-8E06-FF824B629C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Deep Learning Radar Nowcasting over the Upper </a:t>
            </a:r>
            <a:r>
              <a:rPr lang="it-IT" dirty="0" err="1"/>
              <a:t>Tyrrhenian</a:t>
            </a:r>
            <a:r>
              <a:rPr lang="it-IT" dirty="0"/>
              <a:t> Sea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9EDC9F4-FFD5-5680-61B6-89107AAA0E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A. Antonini, M. Passeri, </a:t>
            </a:r>
            <a:r>
              <a:rPr lang="it-IT" dirty="0" err="1"/>
              <a:t>F</a:t>
            </a:r>
            <a:r>
              <a:rPr lang="it-IT" dirty="0"/>
              <a:t>. </a:t>
            </a:r>
            <a:r>
              <a:rPr lang="it-IT" dirty="0" err="1"/>
              <a:t>Fibbi</a:t>
            </a:r>
            <a:r>
              <a:rPr lang="it-IT" dirty="0"/>
              <a:t>, L. </a:t>
            </a:r>
            <a:r>
              <a:rPr lang="it-IT" dirty="0" err="1"/>
              <a:t>Fibbi</a:t>
            </a:r>
            <a:r>
              <a:rPr lang="it-IT" dirty="0"/>
              <a:t>, S. Melani, A. Mazza, A. Ortolani </a:t>
            </a:r>
          </a:p>
        </p:txBody>
      </p:sp>
    </p:spTree>
    <p:extLst>
      <p:ext uri="{BB962C8B-B14F-4D97-AF65-F5344CB8AC3E}">
        <p14:creationId xmlns:p14="http://schemas.microsoft.com/office/powerpoint/2010/main" val="2011420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9C53E-8C61-EC64-6A78-34DDEA631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FED166-CA35-0631-F7C2-AEC7CA46EB71}"/>
              </a:ext>
            </a:extLst>
          </p:cNvPr>
          <p:cNvSpPr txBox="1">
            <a:spLocks/>
          </p:cNvSpPr>
          <p:nvPr/>
        </p:nvSpPr>
        <p:spPr>
          <a:xfrm>
            <a:off x="6450238" y="1110107"/>
            <a:ext cx="4866290" cy="45081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it-IT" b="1" dirty="0"/>
              <a:t>TILING</a:t>
            </a:r>
          </a:p>
          <a:p>
            <a:pPr marL="342900" indent="-342900" algn="just">
              <a:buFont typeface="Tw Cen MT" panose="020B0602020104020603" pitchFamily="34" charset="0"/>
              <a:buAutoNum type="arabicParenR"/>
            </a:pPr>
            <a:r>
              <a:rPr lang="it-IT" sz="1800" dirty="0"/>
              <a:t>Image </a:t>
            </a:r>
            <a:r>
              <a:rPr lang="it-IT" sz="1800" dirty="0" err="1"/>
              <a:t>subdivision</a:t>
            </a:r>
            <a:r>
              <a:rPr lang="it-IT" sz="1800" dirty="0"/>
              <a:t> </a:t>
            </a:r>
            <a:r>
              <a:rPr lang="it-IT" sz="1800" dirty="0" err="1"/>
              <a:t>into</a:t>
            </a:r>
            <a:r>
              <a:rPr lang="it-IT" sz="1800" dirty="0"/>
              <a:t> </a:t>
            </a:r>
            <a:r>
              <a:rPr lang="it-IT" sz="1800" dirty="0" err="1"/>
              <a:t>partially</a:t>
            </a:r>
            <a:r>
              <a:rPr lang="it-IT" sz="1800" dirty="0"/>
              <a:t> </a:t>
            </a:r>
            <a:r>
              <a:rPr lang="it-IT" sz="1800" dirty="0" err="1"/>
              <a:t>overlapping</a:t>
            </a:r>
            <a:r>
              <a:rPr lang="it-IT" sz="1800" dirty="0"/>
              <a:t> (64-pixel) 256x256 patches</a:t>
            </a:r>
          </a:p>
          <a:p>
            <a:pPr marL="342900" indent="-342900" algn="just">
              <a:buFont typeface="Tw Cen MT" panose="020B0602020104020603" pitchFamily="34" charset="0"/>
              <a:buAutoNum type="arabicParenR"/>
            </a:pPr>
            <a:r>
              <a:rPr lang="it-IT" sz="1800" dirty="0" err="1"/>
              <a:t>Normalization</a:t>
            </a:r>
            <a:r>
              <a:rPr lang="it-IT" sz="1800" dirty="0"/>
              <a:t> of </a:t>
            </a:r>
            <a:r>
              <a:rPr lang="it-IT" sz="1800" dirty="0" err="1"/>
              <a:t>each</a:t>
            </a:r>
            <a:r>
              <a:rPr lang="it-IT" sz="1800" dirty="0"/>
              <a:t> patch to the [0, 1] range</a:t>
            </a:r>
          </a:p>
          <a:p>
            <a:pPr marL="342900" indent="-342900" algn="just">
              <a:buFont typeface="Tw Cen MT" panose="020B0602020104020603" pitchFamily="34" charset="0"/>
              <a:buAutoNum type="arabicParenR"/>
            </a:pPr>
            <a:r>
              <a:rPr lang="it-IT" sz="1800" dirty="0" err="1"/>
              <a:t>Inference</a:t>
            </a:r>
            <a:r>
              <a:rPr lang="it-IT" sz="1800" dirty="0"/>
              <a:t> </a:t>
            </a:r>
            <a:r>
              <a:rPr lang="it-IT" sz="1800" dirty="0" err="1"/>
              <a:t>performed</a:t>
            </a:r>
            <a:r>
              <a:rPr lang="it-IT" sz="1800" dirty="0"/>
              <a:t> on </a:t>
            </a:r>
            <a:r>
              <a:rPr lang="it-IT" sz="1800" dirty="0" err="1"/>
              <a:t>each</a:t>
            </a:r>
            <a:r>
              <a:rPr lang="it-IT" sz="1800" dirty="0"/>
              <a:t> patch </a:t>
            </a:r>
            <a:r>
              <a:rPr lang="it-IT" sz="1800" dirty="0" err="1"/>
              <a:t>using</a:t>
            </a:r>
            <a:r>
              <a:rPr lang="it-IT" sz="1800" dirty="0"/>
              <a:t> 4 consecutive images</a:t>
            </a:r>
          </a:p>
          <a:p>
            <a:pPr marL="342900" indent="-342900" algn="just">
              <a:buFont typeface="Tw Cen MT" panose="020B0602020104020603" pitchFamily="34" charset="0"/>
              <a:buAutoNum type="arabicParenR"/>
            </a:pPr>
            <a:r>
              <a:rPr lang="it-IT" sz="1800" dirty="0"/>
              <a:t>Image </a:t>
            </a:r>
            <a:r>
              <a:rPr lang="it-IT" sz="1800" dirty="0" err="1"/>
              <a:t>reconstruction</a:t>
            </a:r>
            <a:r>
              <a:rPr lang="it-IT" sz="1800" dirty="0"/>
              <a:t> (</a:t>
            </a:r>
            <a:r>
              <a:rPr lang="it-IT" sz="1800" dirty="0" err="1"/>
              <a:t>overlap-add</a:t>
            </a:r>
            <a:r>
              <a:rPr lang="it-IT" sz="1800" dirty="0"/>
              <a:t> </a:t>
            </a:r>
            <a:r>
              <a:rPr lang="it-IT" sz="1800" dirty="0" err="1"/>
              <a:t>method</a:t>
            </a:r>
            <a:r>
              <a:rPr lang="it-IT" sz="1800" dirty="0"/>
              <a:t>) </a:t>
            </a:r>
            <a:r>
              <a:rPr lang="it-IT" sz="1800" dirty="0" err="1"/>
              <a:t>ensuring</a:t>
            </a:r>
            <a:r>
              <a:rPr lang="it-IT" sz="1800" dirty="0"/>
              <a:t> </a:t>
            </a:r>
            <a:r>
              <a:rPr lang="it-IT" sz="1800" dirty="0" err="1"/>
              <a:t>spatial</a:t>
            </a:r>
            <a:r>
              <a:rPr lang="it-IT" sz="1800" dirty="0"/>
              <a:t> </a:t>
            </a:r>
            <a:r>
              <a:rPr lang="it-IT" sz="1800" dirty="0" err="1"/>
              <a:t>coherence</a:t>
            </a:r>
            <a:endParaRPr lang="it-IT" sz="1800" dirty="0"/>
          </a:p>
          <a:p>
            <a:pPr marL="342900" indent="-342900" algn="just">
              <a:buFont typeface="Arial" panose="020B0604020202020204" pitchFamily="34" charset="0"/>
              <a:buAutoNum type="arabicParenR"/>
            </a:pPr>
            <a:endParaRPr lang="it-IT" sz="18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DE55896-2CA7-422E-BADF-3BB151373F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36" t="9289" r="15954" b="4397"/>
          <a:stretch>
            <a:fillRect/>
          </a:stretch>
        </p:blipFill>
        <p:spPr>
          <a:xfrm>
            <a:off x="2217997" y="1513490"/>
            <a:ext cx="3367025" cy="326871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1336C09-6105-9A92-FC73-896B9A7C6515}"/>
              </a:ext>
            </a:extLst>
          </p:cNvPr>
          <p:cNvSpPr txBox="1"/>
          <p:nvPr/>
        </p:nvSpPr>
        <p:spPr>
          <a:xfrm>
            <a:off x="2228708" y="1603247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11D74A4-2FD5-F12C-33E8-2A715BF1ED79}"/>
              </a:ext>
            </a:extLst>
          </p:cNvPr>
          <p:cNvSpPr txBox="1"/>
          <p:nvPr/>
        </p:nvSpPr>
        <p:spPr>
          <a:xfrm>
            <a:off x="2660818" y="16015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C0C311F-69C2-BA3E-92C9-FF9431210569}"/>
              </a:ext>
            </a:extLst>
          </p:cNvPr>
          <p:cNvSpPr txBox="1"/>
          <p:nvPr/>
        </p:nvSpPr>
        <p:spPr>
          <a:xfrm>
            <a:off x="3092928" y="16015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33D9C3E-C7DC-D5C0-4DBE-4783C2228A0F}"/>
              </a:ext>
            </a:extLst>
          </p:cNvPr>
          <p:cNvSpPr txBox="1"/>
          <p:nvPr/>
        </p:nvSpPr>
        <p:spPr>
          <a:xfrm>
            <a:off x="3525038" y="16015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D7460C5-8D7D-861A-0E8B-95951584D43E}"/>
              </a:ext>
            </a:extLst>
          </p:cNvPr>
          <p:cNvSpPr txBox="1"/>
          <p:nvPr/>
        </p:nvSpPr>
        <p:spPr>
          <a:xfrm>
            <a:off x="3957148" y="15997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57E4181-8255-CFCB-A110-46E4B191735F}"/>
              </a:ext>
            </a:extLst>
          </p:cNvPr>
          <p:cNvSpPr txBox="1"/>
          <p:nvPr/>
        </p:nvSpPr>
        <p:spPr>
          <a:xfrm>
            <a:off x="4389258" y="15997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6148B46-181C-4601-F688-41742BD0DB62}"/>
              </a:ext>
            </a:extLst>
          </p:cNvPr>
          <p:cNvSpPr txBox="1"/>
          <p:nvPr/>
        </p:nvSpPr>
        <p:spPr>
          <a:xfrm>
            <a:off x="2224045" y="200496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EED426B6-55C0-18CC-8534-105BA5E0F82C}"/>
              </a:ext>
            </a:extLst>
          </p:cNvPr>
          <p:cNvSpPr txBox="1"/>
          <p:nvPr/>
        </p:nvSpPr>
        <p:spPr>
          <a:xfrm>
            <a:off x="2656155" y="20032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4F17918-E175-6E91-A1C4-31083C9B542A}"/>
              </a:ext>
            </a:extLst>
          </p:cNvPr>
          <p:cNvSpPr txBox="1"/>
          <p:nvPr/>
        </p:nvSpPr>
        <p:spPr>
          <a:xfrm>
            <a:off x="3088265" y="20032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A915694-5A0F-89AB-CCD8-D6A4C132D9EA}"/>
              </a:ext>
            </a:extLst>
          </p:cNvPr>
          <p:cNvSpPr txBox="1"/>
          <p:nvPr/>
        </p:nvSpPr>
        <p:spPr>
          <a:xfrm>
            <a:off x="3531507" y="200496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6185592-EAFD-6FB5-AAC2-934DFE687C91}"/>
              </a:ext>
            </a:extLst>
          </p:cNvPr>
          <p:cNvSpPr txBox="1"/>
          <p:nvPr/>
        </p:nvSpPr>
        <p:spPr>
          <a:xfrm>
            <a:off x="3963617" y="20032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6ED5D29-D83A-B70C-16E5-4483956E0287}"/>
              </a:ext>
            </a:extLst>
          </p:cNvPr>
          <p:cNvSpPr txBox="1"/>
          <p:nvPr/>
        </p:nvSpPr>
        <p:spPr>
          <a:xfrm>
            <a:off x="4395727" y="20032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7BC6137-C861-DE8A-C0C6-8E8AA41B6468}"/>
              </a:ext>
            </a:extLst>
          </p:cNvPr>
          <p:cNvSpPr txBox="1"/>
          <p:nvPr/>
        </p:nvSpPr>
        <p:spPr>
          <a:xfrm>
            <a:off x="2217576" y="243088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8E6FB60-57C5-57F1-9220-67684E1F524F}"/>
              </a:ext>
            </a:extLst>
          </p:cNvPr>
          <p:cNvSpPr txBox="1"/>
          <p:nvPr/>
        </p:nvSpPr>
        <p:spPr>
          <a:xfrm>
            <a:off x="2649686" y="24291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BACF8ED-E0BE-630F-23EB-277D38A08FF2}"/>
              </a:ext>
            </a:extLst>
          </p:cNvPr>
          <p:cNvSpPr txBox="1"/>
          <p:nvPr/>
        </p:nvSpPr>
        <p:spPr>
          <a:xfrm>
            <a:off x="3081796" y="24291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D2A98EE-DB96-692B-047F-91F819331818}"/>
              </a:ext>
            </a:extLst>
          </p:cNvPr>
          <p:cNvSpPr txBox="1"/>
          <p:nvPr/>
        </p:nvSpPr>
        <p:spPr>
          <a:xfrm>
            <a:off x="3525038" y="243088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13E19676-349A-56D9-5A04-9C9BAA72C95B}"/>
              </a:ext>
            </a:extLst>
          </p:cNvPr>
          <p:cNvSpPr txBox="1"/>
          <p:nvPr/>
        </p:nvSpPr>
        <p:spPr>
          <a:xfrm>
            <a:off x="3957148" y="24291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38C010B-D7AE-1A81-DB94-AD2B3257B2A3}"/>
              </a:ext>
            </a:extLst>
          </p:cNvPr>
          <p:cNvSpPr txBox="1"/>
          <p:nvPr/>
        </p:nvSpPr>
        <p:spPr>
          <a:xfrm>
            <a:off x="4389258" y="24291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CC5B3E9-EA27-2AD2-5409-6A72EBF90A6C}"/>
              </a:ext>
            </a:extLst>
          </p:cNvPr>
          <p:cNvSpPr txBox="1"/>
          <p:nvPr/>
        </p:nvSpPr>
        <p:spPr>
          <a:xfrm>
            <a:off x="2217576" y="283384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27E833D1-304F-7472-0B85-FFC92FB75AE7}"/>
              </a:ext>
            </a:extLst>
          </p:cNvPr>
          <p:cNvSpPr txBox="1"/>
          <p:nvPr/>
        </p:nvSpPr>
        <p:spPr>
          <a:xfrm>
            <a:off x="2649686" y="28321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BC02E68-5A40-D24A-91FF-8C1645B5CC51}"/>
              </a:ext>
            </a:extLst>
          </p:cNvPr>
          <p:cNvSpPr txBox="1"/>
          <p:nvPr/>
        </p:nvSpPr>
        <p:spPr>
          <a:xfrm>
            <a:off x="3081796" y="28321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2452B882-1932-CF49-9AAA-5C275A6CDBDE}"/>
              </a:ext>
            </a:extLst>
          </p:cNvPr>
          <p:cNvSpPr txBox="1"/>
          <p:nvPr/>
        </p:nvSpPr>
        <p:spPr>
          <a:xfrm>
            <a:off x="3525038" y="283384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BCB1AD56-C616-5CB0-CE0C-954257271F45}"/>
              </a:ext>
            </a:extLst>
          </p:cNvPr>
          <p:cNvSpPr txBox="1"/>
          <p:nvPr/>
        </p:nvSpPr>
        <p:spPr>
          <a:xfrm>
            <a:off x="3957148" y="28321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A464FAB-B80A-38DF-F592-D8D3CE85DEC7}"/>
              </a:ext>
            </a:extLst>
          </p:cNvPr>
          <p:cNvSpPr txBox="1"/>
          <p:nvPr/>
        </p:nvSpPr>
        <p:spPr>
          <a:xfrm>
            <a:off x="4389258" y="28321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2942986D-4AE1-EC17-F59C-863041162C55}"/>
              </a:ext>
            </a:extLst>
          </p:cNvPr>
          <p:cNvSpPr txBox="1"/>
          <p:nvPr/>
        </p:nvSpPr>
        <p:spPr>
          <a:xfrm>
            <a:off x="2224045" y="323176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C3439F58-67E4-FDEA-FF23-1AD4917F899A}"/>
              </a:ext>
            </a:extLst>
          </p:cNvPr>
          <p:cNvSpPr txBox="1"/>
          <p:nvPr/>
        </p:nvSpPr>
        <p:spPr>
          <a:xfrm>
            <a:off x="2656155" y="32300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D8BC245-5FBB-17A6-5125-F83E78A76605}"/>
              </a:ext>
            </a:extLst>
          </p:cNvPr>
          <p:cNvSpPr txBox="1"/>
          <p:nvPr/>
        </p:nvSpPr>
        <p:spPr>
          <a:xfrm>
            <a:off x="3088265" y="32300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E767B51-0857-D33F-B1E5-DF8A03136F51}"/>
              </a:ext>
            </a:extLst>
          </p:cNvPr>
          <p:cNvSpPr txBox="1"/>
          <p:nvPr/>
        </p:nvSpPr>
        <p:spPr>
          <a:xfrm>
            <a:off x="3531507" y="323176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20DC8313-8E44-F3DF-B345-F90D27D11E08}"/>
              </a:ext>
            </a:extLst>
          </p:cNvPr>
          <p:cNvSpPr txBox="1"/>
          <p:nvPr/>
        </p:nvSpPr>
        <p:spPr>
          <a:xfrm>
            <a:off x="3963617" y="32300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F173467F-A4B2-DE95-DFBE-EBF6F6292FF2}"/>
              </a:ext>
            </a:extLst>
          </p:cNvPr>
          <p:cNvSpPr txBox="1"/>
          <p:nvPr/>
        </p:nvSpPr>
        <p:spPr>
          <a:xfrm>
            <a:off x="4395727" y="32300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BCEDCBC5-0064-E71A-3144-EBDF5A72E9DC}"/>
              </a:ext>
            </a:extLst>
          </p:cNvPr>
          <p:cNvSpPr txBox="1"/>
          <p:nvPr/>
        </p:nvSpPr>
        <p:spPr>
          <a:xfrm>
            <a:off x="2217576" y="363298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26E010D4-5C03-4468-30F9-9C3EAB5E5F58}"/>
              </a:ext>
            </a:extLst>
          </p:cNvPr>
          <p:cNvSpPr txBox="1"/>
          <p:nvPr/>
        </p:nvSpPr>
        <p:spPr>
          <a:xfrm>
            <a:off x="2649686" y="36312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36D3C7AC-3BED-9599-691A-F87195FBDE9A}"/>
              </a:ext>
            </a:extLst>
          </p:cNvPr>
          <p:cNvSpPr txBox="1"/>
          <p:nvPr/>
        </p:nvSpPr>
        <p:spPr>
          <a:xfrm>
            <a:off x="3081796" y="36312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83A8C9C5-7B36-3DB9-64C7-787B53A0FF90}"/>
              </a:ext>
            </a:extLst>
          </p:cNvPr>
          <p:cNvSpPr txBox="1"/>
          <p:nvPr/>
        </p:nvSpPr>
        <p:spPr>
          <a:xfrm>
            <a:off x="3525038" y="363298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749C11D2-8EF8-F457-26AB-1EDFC236E23B}"/>
              </a:ext>
            </a:extLst>
          </p:cNvPr>
          <p:cNvSpPr txBox="1"/>
          <p:nvPr/>
        </p:nvSpPr>
        <p:spPr>
          <a:xfrm>
            <a:off x="3957148" y="36312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A59D6487-4C4B-8ED2-2406-99A98798B6F5}"/>
              </a:ext>
            </a:extLst>
          </p:cNvPr>
          <p:cNvSpPr txBox="1"/>
          <p:nvPr/>
        </p:nvSpPr>
        <p:spPr>
          <a:xfrm>
            <a:off x="4389258" y="36312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1FB3743A-D427-D2D6-A77F-D59A43F72B2C}"/>
              </a:ext>
            </a:extLst>
          </p:cNvPr>
          <p:cNvSpPr txBox="1"/>
          <p:nvPr/>
        </p:nvSpPr>
        <p:spPr>
          <a:xfrm>
            <a:off x="2217576" y="4049258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80299BB3-63A6-08EE-3120-439DBBC5F621}"/>
              </a:ext>
            </a:extLst>
          </p:cNvPr>
          <p:cNvSpPr txBox="1"/>
          <p:nvPr/>
        </p:nvSpPr>
        <p:spPr>
          <a:xfrm>
            <a:off x="2649686" y="40475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C88AEAC9-880B-33F7-7171-746CDAC8F8D2}"/>
              </a:ext>
            </a:extLst>
          </p:cNvPr>
          <p:cNvSpPr txBox="1"/>
          <p:nvPr/>
        </p:nvSpPr>
        <p:spPr>
          <a:xfrm>
            <a:off x="3081796" y="40475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52AAA8A6-96F2-A791-9998-00ECC267FD0E}"/>
              </a:ext>
            </a:extLst>
          </p:cNvPr>
          <p:cNvSpPr txBox="1"/>
          <p:nvPr/>
        </p:nvSpPr>
        <p:spPr>
          <a:xfrm>
            <a:off x="3525038" y="4049258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75D3E5CF-832D-BEC1-A296-89568E08B3DE}"/>
              </a:ext>
            </a:extLst>
          </p:cNvPr>
          <p:cNvSpPr txBox="1"/>
          <p:nvPr/>
        </p:nvSpPr>
        <p:spPr>
          <a:xfrm>
            <a:off x="3957148" y="40475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6" name="CasellaDiTesto 45">
            <a:extLst>
              <a:ext uri="{FF2B5EF4-FFF2-40B4-BE49-F238E27FC236}">
                <a16:creationId xmlns:a16="http://schemas.microsoft.com/office/drawing/2014/main" id="{8EA5D31B-9305-B878-EB97-007D721FD054}"/>
              </a:ext>
            </a:extLst>
          </p:cNvPr>
          <p:cNvSpPr txBox="1"/>
          <p:nvPr/>
        </p:nvSpPr>
        <p:spPr>
          <a:xfrm>
            <a:off x="4389258" y="40475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A5B0B3EE-44C8-E7A6-E4B4-D238CF8563F4}"/>
              </a:ext>
            </a:extLst>
          </p:cNvPr>
          <p:cNvSpPr txBox="1"/>
          <p:nvPr/>
        </p:nvSpPr>
        <p:spPr>
          <a:xfrm>
            <a:off x="4862371" y="15997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167C14CB-0FFB-0B6D-DED7-ADE8D79EF277}"/>
              </a:ext>
            </a:extLst>
          </p:cNvPr>
          <p:cNvSpPr txBox="1"/>
          <p:nvPr/>
        </p:nvSpPr>
        <p:spPr>
          <a:xfrm>
            <a:off x="4868840" y="20032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C4C6BE96-77D3-7F06-D6B4-D3E0C6164FAD}"/>
              </a:ext>
            </a:extLst>
          </p:cNvPr>
          <p:cNvSpPr txBox="1"/>
          <p:nvPr/>
        </p:nvSpPr>
        <p:spPr>
          <a:xfrm>
            <a:off x="4862371" y="24291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5F4F178F-7308-FF2B-BB6F-AF9328D23067}"/>
              </a:ext>
            </a:extLst>
          </p:cNvPr>
          <p:cNvSpPr txBox="1"/>
          <p:nvPr/>
        </p:nvSpPr>
        <p:spPr>
          <a:xfrm>
            <a:off x="4862371" y="28321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F83E9AAC-1AA3-06C4-89F0-2FF2519C7E6C}"/>
              </a:ext>
            </a:extLst>
          </p:cNvPr>
          <p:cNvSpPr txBox="1"/>
          <p:nvPr/>
        </p:nvSpPr>
        <p:spPr>
          <a:xfrm>
            <a:off x="4868840" y="32300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5DFE2C8C-B227-DB1F-C4D8-E011F7E93A80}"/>
              </a:ext>
            </a:extLst>
          </p:cNvPr>
          <p:cNvSpPr txBox="1"/>
          <p:nvPr/>
        </p:nvSpPr>
        <p:spPr>
          <a:xfrm>
            <a:off x="4862371" y="36312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36E0B76D-8488-5578-16D0-73600BE93C39}"/>
              </a:ext>
            </a:extLst>
          </p:cNvPr>
          <p:cNvSpPr txBox="1"/>
          <p:nvPr/>
        </p:nvSpPr>
        <p:spPr>
          <a:xfrm>
            <a:off x="4862371" y="40475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54" name="Immagine 53">
            <a:extLst>
              <a:ext uri="{FF2B5EF4-FFF2-40B4-BE49-F238E27FC236}">
                <a16:creationId xmlns:a16="http://schemas.microsoft.com/office/drawing/2014/main" id="{C5DF78E8-77DB-61C3-903A-57E7191428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36" t="9289" r="15954" b="4397"/>
          <a:stretch>
            <a:fillRect/>
          </a:stretch>
        </p:blipFill>
        <p:spPr>
          <a:xfrm>
            <a:off x="2370397" y="1665890"/>
            <a:ext cx="3367025" cy="3268717"/>
          </a:xfrm>
          <a:prstGeom prst="rect">
            <a:avLst/>
          </a:prstGeom>
        </p:spPr>
      </p:pic>
      <p:sp>
        <p:nvSpPr>
          <p:cNvPr id="55" name="CasellaDiTesto 54">
            <a:extLst>
              <a:ext uri="{FF2B5EF4-FFF2-40B4-BE49-F238E27FC236}">
                <a16:creationId xmlns:a16="http://schemas.microsoft.com/office/drawing/2014/main" id="{1D3A094C-F80E-986D-9836-0E5F9E942A6C}"/>
              </a:ext>
            </a:extLst>
          </p:cNvPr>
          <p:cNvSpPr txBox="1"/>
          <p:nvPr/>
        </p:nvSpPr>
        <p:spPr>
          <a:xfrm>
            <a:off x="2381108" y="1755647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6" name="CasellaDiTesto 55">
            <a:extLst>
              <a:ext uri="{FF2B5EF4-FFF2-40B4-BE49-F238E27FC236}">
                <a16:creationId xmlns:a16="http://schemas.microsoft.com/office/drawing/2014/main" id="{AE053AB3-5CF4-B778-D436-47E9753FBB6A}"/>
              </a:ext>
            </a:extLst>
          </p:cNvPr>
          <p:cNvSpPr txBox="1"/>
          <p:nvPr/>
        </p:nvSpPr>
        <p:spPr>
          <a:xfrm>
            <a:off x="2813218" y="17539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7" name="CasellaDiTesto 56">
            <a:extLst>
              <a:ext uri="{FF2B5EF4-FFF2-40B4-BE49-F238E27FC236}">
                <a16:creationId xmlns:a16="http://schemas.microsoft.com/office/drawing/2014/main" id="{7D70CE6F-F7D7-6BBB-D9C4-0ADABF765731}"/>
              </a:ext>
            </a:extLst>
          </p:cNvPr>
          <p:cNvSpPr txBox="1"/>
          <p:nvPr/>
        </p:nvSpPr>
        <p:spPr>
          <a:xfrm>
            <a:off x="3245328" y="17539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8" name="CasellaDiTesto 57">
            <a:extLst>
              <a:ext uri="{FF2B5EF4-FFF2-40B4-BE49-F238E27FC236}">
                <a16:creationId xmlns:a16="http://schemas.microsoft.com/office/drawing/2014/main" id="{4C419927-9D4A-8D99-C294-F623D31180BE}"/>
              </a:ext>
            </a:extLst>
          </p:cNvPr>
          <p:cNvSpPr txBox="1"/>
          <p:nvPr/>
        </p:nvSpPr>
        <p:spPr>
          <a:xfrm>
            <a:off x="3677438" y="17539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14164FA9-FB50-CF50-FC98-134A9BF54B52}"/>
              </a:ext>
            </a:extLst>
          </p:cNvPr>
          <p:cNvSpPr txBox="1"/>
          <p:nvPr/>
        </p:nvSpPr>
        <p:spPr>
          <a:xfrm>
            <a:off x="4109548" y="17521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0" name="CasellaDiTesto 59">
            <a:extLst>
              <a:ext uri="{FF2B5EF4-FFF2-40B4-BE49-F238E27FC236}">
                <a16:creationId xmlns:a16="http://schemas.microsoft.com/office/drawing/2014/main" id="{EC93F44B-4F05-F1CE-AA7C-416684618014}"/>
              </a:ext>
            </a:extLst>
          </p:cNvPr>
          <p:cNvSpPr txBox="1"/>
          <p:nvPr/>
        </p:nvSpPr>
        <p:spPr>
          <a:xfrm>
            <a:off x="4541658" y="17521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6C415369-17EB-AC2F-E192-EF75539993DA}"/>
              </a:ext>
            </a:extLst>
          </p:cNvPr>
          <p:cNvSpPr txBox="1"/>
          <p:nvPr/>
        </p:nvSpPr>
        <p:spPr>
          <a:xfrm>
            <a:off x="2376445" y="215736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2" name="CasellaDiTesto 61">
            <a:extLst>
              <a:ext uri="{FF2B5EF4-FFF2-40B4-BE49-F238E27FC236}">
                <a16:creationId xmlns:a16="http://schemas.microsoft.com/office/drawing/2014/main" id="{AF42C455-9541-274E-BF9F-06586B9884A1}"/>
              </a:ext>
            </a:extLst>
          </p:cNvPr>
          <p:cNvSpPr txBox="1"/>
          <p:nvPr/>
        </p:nvSpPr>
        <p:spPr>
          <a:xfrm>
            <a:off x="2808555" y="21556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6B6C00F1-44E4-C774-9404-DB6924158D48}"/>
              </a:ext>
            </a:extLst>
          </p:cNvPr>
          <p:cNvSpPr txBox="1"/>
          <p:nvPr/>
        </p:nvSpPr>
        <p:spPr>
          <a:xfrm>
            <a:off x="3240665" y="21556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867BA281-5D9F-53DE-D39F-F75197F09C59}"/>
              </a:ext>
            </a:extLst>
          </p:cNvPr>
          <p:cNvSpPr txBox="1"/>
          <p:nvPr/>
        </p:nvSpPr>
        <p:spPr>
          <a:xfrm>
            <a:off x="3683907" y="215736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18B320C7-2C8B-F67F-388B-5A9BCE90A62E}"/>
              </a:ext>
            </a:extLst>
          </p:cNvPr>
          <p:cNvSpPr txBox="1"/>
          <p:nvPr/>
        </p:nvSpPr>
        <p:spPr>
          <a:xfrm>
            <a:off x="4116017" y="21556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7CF387DE-EF84-823F-7B9F-EF73B1771D97}"/>
              </a:ext>
            </a:extLst>
          </p:cNvPr>
          <p:cNvSpPr txBox="1"/>
          <p:nvPr/>
        </p:nvSpPr>
        <p:spPr>
          <a:xfrm>
            <a:off x="4548127" y="21556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86ED29CA-2BCB-7E02-6B4B-0D6092E861C2}"/>
              </a:ext>
            </a:extLst>
          </p:cNvPr>
          <p:cNvSpPr txBox="1"/>
          <p:nvPr/>
        </p:nvSpPr>
        <p:spPr>
          <a:xfrm>
            <a:off x="2369976" y="258328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0DF90D54-489E-56BB-F31F-73BD21905911}"/>
              </a:ext>
            </a:extLst>
          </p:cNvPr>
          <p:cNvSpPr txBox="1"/>
          <p:nvPr/>
        </p:nvSpPr>
        <p:spPr>
          <a:xfrm>
            <a:off x="2802086" y="25815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D57A7335-FFA7-B279-9614-9F2399D9B9E1}"/>
              </a:ext>
            </a:extLst>
          </p:cNvPr>
          <p:cNvSpPr txBox="1"/>
          <p:nvPr/>
        </p:nvSpPr>
        <p:spPr>
          <a:xfrm>
            <a:off x="3234196" y="25815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0" name="CasellaDiTesto 69">
            <a:extLst>
              <a:ext uri="{FF2B5EF4-FFF2-40B4-BE49-F238E27FC236}">
                <a16:creationId xmlns:a16="http://schemas.microsoft.com/office/drawing/2014/main" id="{4EA1648E-958B-71DE-C399-21F40FB3C695}"/>
              </a:ext>
            </a:extLst>
          </p:cNvPr>
          <p:cNvSpPr txBox="1"/>
          <p:nvPr/>
        </p:nvSpPr>
        <p:spPr>
          <a:xfrm>
            <a:off x="3677438" y="258328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C259ECB0-E39D-7717-8ADB-1083F52304D4}"/>
              </a:ext>
            </a:extLst>
          </p:cNvPr>
          <p:cNvSpPr txBox="1"/>
          <p:nvPr/>
        </p:nvSpPr>
        <p:spPr>
          <a:xfrm>
            <a:off x="4109548" y="25815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2" name="CasellaDiTesto 71">
            <a:extLst>
              <a:ext uri="{FF2B5EF4-FFF2-40B4-BE49-F238E27FC236}">
                <a16:creationId xmlns:a16="http://schemas.microsoft.com/office/drawing/2014/main" id="{9822ED86-2B6D-D428-6447-402A513C3B6B}"/>
              </a:ext>
            </a:extLst>
          </p:cNvPr>
          <p:cNvSpPr txBox="1"/>
          <p:nvPr/>
        </p:nvSpPr>
        <p:spPr>
          <a:xfrm>
            <a:off x="4541658" y="25815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3" name="CasellaDiTesto 72">
            <a:extLst>
              <a:ext uri="{FF2B5EF4-FFF2-40B4-BE49-F238E27FC236}">
                <a16:creationId xmlns:a16="http://schemas.microsoft.com/office/drawing/2014/main" id="{5C3FB217-1121-6458-CE46-72ABC9A24048}"/>
              </a:ext>
            </a:extLst>
          </p:cNvPr>
          <p:cNvSpPr txBox="1"/>
          <p:nvPr/>
        </p:nvSpPr>
        <p:spPr>
          <a:xfrm>
            <a:off x="2369976" y="298624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4" name="CasellaDiTesto 73">
            <a:extLst>
              <a:ext uri="{FF2B5EF4-FFF2-40B4-BE49-F238E27FC236}">
                <a16:creationId xmlns:a16="http://schemas.microsoft.com/office/drawing/2014/main" id="{9E0C7DEB-1A8F-1DFF-A2B1-10F361758546}"/>
              </a:ext>
            </a:extLst>
          </p:cNvPr>
          <p:cNvSpPr txBox="1"/>
          <p:nvPr/>
        </p:nvSpPr>
        <p:spPr>
          <a:xfrm>
            <a:off x="2802086" y="29845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5" name="CasellaDiTesto 74">
            <a:extLst>
              <a:ext uri="{FF2B5EF4-FFF2-40B4-BE49-F238E27FC236}">
                <a16:creationId xmlns:a16="http://schemas.microsoft.com/office/drawing/2014/main" id="{853B3417-4022-BAC1-D1EF-46D9DAAB5673}"/>
              </a:ext>
            </a:extLst>
          </p:cNvPr>
          <p:cNvSpPr txBox="1"/>
          <p:nvPr/>
        </p:nvSpPr>
        <p:spPr>
          <a:xfrm>
            <a:off x="3234196" y="29845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6" name="CasellaDiTesto 75">
            <a:extLst>
              <a:ext uri="{FF2B5EF4-FFF2-40B4-BE49-F238E27FC236}">
                <a16:creationId xmlns:a16="http://schemas.microsoft.com/office/drawing/2014/main" id="{CADE9281-DBDF-0BBD-CF68-F4FA7E92EA06}"/>
              </a:ext>
            </a:extLst>
          </p:cNvPr>
          <p:cNvSpPr txBox="1"/>
          <p:nvPr/>
        </p:nvSpPr>
        <p:spPr>
          <a:xfrm>
            <a:off x="3677438" y="298624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7" name="CasellaDiTesto 76">
            <a:extLst>
              <a:ext uri="{FF2B5EF4-FFF2-40B4-BE49-F238E27FC236}">
                <a16:creationId xmlns:a16="http://schemas.microsoft.com/office/drawing/2014/main" id="{D85A920E-9755-29A1-1C28-3A79A8B4C17F}"/>
              </a:ext>
            </a:extLst>
          </p:cNvPr>
          <p:cNvSpPr txBox="1"/>
          <p:nvPr/>
        </p:nvSpPr>
        <p:spPr>
          <a:xfrm>
            <a:off x="4109548" y="29845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8" name="CasellaDiTesto 77">
            <a:extLst>
              <a:ext uri="{FF2B5EF4-FFF2-40B4-BE49-F238E27FC236}">
                <a16:creationId xmlns:a16="http://schemas.microsoft.com/office/drawing/2014/main" id="{D749A305-0E04-8997-06DB-317E1370D41B}"/>
              </a:ext>
            </a:extLst>
          </p:cNvPr>
          <p:cNvSpPr txBox="1"/>
          <p:nvPr/>
        </p:nvSpPr>
        <p:spPr>
          <a:xfrm>
            <a:off x="4541658" y="29845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D2920DED-F6F5-423B-A065-1D72C0DC8AFB}"/>
              </a:ext>
            </a:extLst>
          </p:cNvPr>
          <p:cNvSpPr txBox="1"/>
          <p:nvPr/>
        </p:nvSpPr>
        <p:spPr>
          <a:xfrm>
            <a:off x="2376445" y="338416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5C8B766C-7116-FA07-ABA6-D59C413515D0}"/>
              </a:ext>
            </a:extLst>
          </p:cNvPr>
          <p:cNvSpPr txBox="1"/>
          <p:nvPr/>
        </p:nvSpPr>
        <p:spPr>
          <a:xfrm>
            <a:off x="2808555" y="33824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1" name="CasellaDiTesto 80">
            <a:extLst>
              <a:ext uri="{FF2B5EF4-FFF2-40B4-BE49-F238E27FC236}">
                <a16:creationId xmlns:a16="http://schemas.microsoft.com/office/drawing/2014/main" id="{6F0EBB07-CE05-9FB0-E59B-517A71C638C6}"/>
              </a:ext>
            </a:extLst>
          </p:cNvPr>
          <p:cNvSpPr txBox="1"/>
          <p:nvPr/>
        </p:nvSpPr>
        <p:spPr>
          <a:xfrm>
            <a:off x="3240665" y="33824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2" name="CasellaDiTesto 81">
            <a:extLst>
              <a:ext uri="{FF2B5EF4-FFF2-40B4-BE49-F238E27FC236}">
                <a16:creationId xmlns:a16="http://schemas.microsoft.com/office/drawing/2014/main" id="{9185D732-7E3D-D9FD-41AC-AD1C85985424}"/>
              </a:ext>
            </a:extLst>
          </p:cNvPr>
          <p:cNvSpPr txBox="1"/>
          <p:nvPr/>
        </p:nvSpPr>
        <p:spPr>
          <a:xfrm>
            <a:off x="3683907" y="338416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3" name="CasellaDiTesto 82">
            <a:extLst>
              <a:ext uri="{FF2B5EF4-FFF2-40B4-BE49-F238E27FC236}">
                <a16:creationId xmlns:a16="http://schemas.microsoft.com/office/drawing/2014/main" id="{921AAC9F-446B-BB55-F022-AA4BAB000FB2}"/>
              </a:ext>
            </a:extLst>
          </p:cNvPr>
          <p:cNvSpPr txBox="1"/>
          <p:nvPr/>
        </p:nvSpPr>
        <p:spPr>
          <a:xfrm>
            <a:off x="4116017" y="33824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4" name="CasellaDiTesto 83">
            <a:extLst>
              <a:ext uri="{FF2B5EF4-FFF2-40B4-BE49-F238E27FC236}">
                <a16:creationId xmlns:a16="http://schemas.microsoft.com/office/drawing/2014/main" id="{8FD5CEB5-D7CE-0F06-271D-2A57C0E089F4}"/>
              </a:ext>
            </a:extLst>
          </p:cNvPr>
          <p:cNvSpPr txBox="1"/>
          <p:nvPr/>
        </p:nvSpPr>
        <p:spPr>
          <a:xfrm>
            <a:off x="4548127" y="33824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5" name="CasellaDiTesto 84">
            <a:extLst>
              <a:ext uri="{FF2B5EF4-FFF2-40B4-BE49-F238E27FC236}">
                <a16:creationId xmlns:a16="http://schemas.microsoft.com/office/drawing/2014/main" id="{15CF6E66-A35B-2F5A-09E9-24DC4BA50B23}"/>
              </a:ext>
            </a:extLst>
          </p:cNvPr>
          <p:cNvSpPr txBox="1"/>
          <p:nvPr/>
        </p:nvSpPr>
        <p:spPr>
          <a:xfrm>
            <a:off x="2369976" y="378538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6" name="CasellaDiTesto 85">
            <a:extLst>
              <a:ext uri="{FF2B5EF4-FFF2-40B4-BE49-F238E27FC236}">
                <a16:creationId xmlns:a16="http://schemas.microsoft.com/office/drawing/2014/main" id="{5C0C4DAB-084E-BFA3-8868-EDE2D46DE4FE}"/>
              </a:ext>
            </a:extLst>
          </p:cNvPr>
          <p:cNvSpPr txBox="1"/>
          <p:nvPr/>
        </p:nvSpPr>
        <p:spPr>
          <a:xfrm>
            <a:off x="2802086" y="37836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7" name="CasellaDiTesto 86">
            <a:extLst>
              <a:ext uri="{FF2B5EF4-FFF2-40B4-BE49-F238E27FC236}">
                <a16:creationId xmlns:a16="http://schemas.microsoft.com/office/drawing/2014/main" id="{0F97D4FA-857D-4BDF-D00F-12444399A137}"/>
              </a:ext>
            </a:extLst>
          </p:cNvPr>
          <p:cNvSpPr txBox="1"/>
          <p:nvPr/>
        </p:nvSpPr>
        <p:spPr>
          <a:xfrm>
            <a:off x="3234196" y="37836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8" name="CasellaDiTesto 87">
            <a:extLst>
              <a:ext uri="{FF2B5EF4-FFF2-40B4-BE49-F238E27FC236}">
                <a16:creationId xmlns:a16="http://schemas.microsoft.com/office/drawing/2014/main" id="{28868C0E-43C4-E564-E54E-E466837A8279}"/>
              </a:ext>
            </a:extLst>
          </p:cNvPr>
          <p:cNvSpPr txBox="1"/>
          <p:nvPr/>
        </p:nvSpPr>
        <p:spPr>
          <a:xfrm>
            <a:off x="3677438" y="378538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9" name="CasellaDiTesto 88">
            <a:extLst>
              <a:ext uri="{FF2B5EF4-FFF2-40B4-BE49-F238E27FC236}">
                <a16:creationId xmlns:a16="http://schemas.microsoft.com/office/drawing/2014/main" id="{A5B92CC1-4890-DA88-7910-B5A794CC56B4}"/>
              </a:ext>
            </a:extLst>
          </p:cNvPr>
          <p:cNvSpPr txBox="1"/>
          <p:nvPr/>
        </p:nvSpPr>
        <p:spPr>
          <a:xfrm>
            <a:off x="4109548" y="37836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0" name="CasellaDiTesto 89">
            <a:extLst>
              <a:ext uri="{FF2B5EF4-FFF2-40B4-BE49-F238E27FC236}">
                <a16:creationId xmlns:a16="http://schemas.microsoft.com/office/drawing/2014/main" id="{21C5A726-0BF5-BFE2-E58C-572353CDE29F}"/>
              </a:ext>
            </a:extLst>
          </p:cNvPr>
          <p:cNvSpPr txBox="1"/>
          <p:nvPr/>
        </p:nvSpPr>
        <p:spPr>
          <a:xfrm>
            <a:off x="4541658" y="37836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1" name="CasellaDiTesto 90">
            <a:extLst>
              <a:ext uri="{FF2B5EF4-FFF2-40B4-BE49-F238E27FC236}">
                <a16:creationId xmlns:a16="http://schemas.microsoft.com/office/drawing/2014/main" id="{7D83850D-8527-20C1-EA55-1ABE4F59AC99}"/>
              </a:ext>
            </a:extLst>
          </p:cNvPr>
          <p:cNvSpPr txBox="1"/>
          <p:nvPr/>
        </p:nvSpPr>
        <p:spPr>
          <a:xfrm>
            <a:off x="2369976" y="4201658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2" name="CasellaDiTesto 91">
            <a:extLst>
              <a:ext uri="{FF2B5EF4-FFF2-40B4-BE49-F238E27FC236}">
                <a16:creationId xmlns:a16="http://schemas.microsoft.com/office/drawing/2014/main" id="{78119FC4-3466-427D-334B-9855BE9ADD43}"/>
              </a:ext>
            </a:extLst>
          </p:cNvPr>
          <p:cNvSpPr txBox="1"/>
          <p:nvPr/>
        </p:nvSpPr>
        <p:spPr>
          <a:xfrm>
            <a:off x="2802086" y="41999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3" name="CasellaDiTesto 92">
            <a:extLst>
              <a:ext uri="{FF2B5EF4-FFF2-40B4-BE49-F238E27FC236}">
                <a16:creationId xmlns:a16="http://schemas.microsoft.com/office/drawing/2014/main" id="{BBB69E91-D347-444E-D907-66809D791579}"/>
              </a:ext>
            </a:extLst>
          </p:cNvPr>
          <p:cNvSpPr txBox="1"/>
          <p:nvPr/>
        </p:nvSpPr>
        <p:spPr>
          <a:xfrm>
            <a:off x="3234196" y="41999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4" name="CasellaDiTesto 93">
            <a:extLst>
              <a:ext uri="{FF2B5EF4-FFF2-40B4-BE49-F238E27FC236}">
                <a16:creationId xmlns:a16="http://schemas.microsoft.com/office/drawing/2014/main" id="{23D1ED5E-BDB4-F484-153E-A76A2D3F0B16}"/>
              </a:ext>
            </a:extLst>
          </p:cNvPr>
          <p:cNvSpPr txBox="1"/>
          <p:nvPr/>
        </p:nvSpPr>
        <p:spPr>
          <a:xfrm>
            <a:off x="3677438" y="4201658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5" name="CasellaDiTesto 94">
            <a:extLst>
              <a:ext uri="{FF2B5EF4-FFF2-40B4-BE49-F238E27FC236}">
                <a16:creationId xmlns:a16="http://schemas.microsoft.com/office/drawing/2014/main" id="{C151E8BA-489B-4EDA-DF8B-AD7435D9F90C}"/>
              </a:ext>
            </a:extLst>
          </p:cNvPr>
          <p:cNvSpPr txBox="1"/>
          <p:nvPr/>
        </p:nvSpPr>
        <p:spPr>
          <a:xfrm>
            <a:off x="4109548" y="41999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6" name="CasellaDiTesto 95">
            <a:extLst>
              <a:ext uri="{FF2B5EF4-FFF2-40B4-BE49-F238E27FC236}">
                <a16:creationId xmlns:a16="http://schemas.microsoft.com/office/drawing/2014/main" id="{DB033ED8-222E-D333-3F96-1E1EBB6382A8}"/>
              </a:ext>
            </a:extLst>
          </p:cNvPr>
          <p:cNvSpPr txBox="1"/>
          <p:nvPr/>
        </p:nvSpPr>
        <p:spPr>
          <a:xfrm>
            <a:off x="4541658" y="41999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7" name="CasellaDiTesto 96">
            <a:extLst>
              <a:ext uri="{FF2B5EF4-FFF2-40B4-BE49-F238E27FC236}">
                <a16:creationId xmlns:a16="http://schemas.microsoft.com/office/drawing/2014/main" id="{63793DEE-69DD-076A-DBB5-A22C12892B04}"/>
              </a:ext>
            </a:extLst>
          </p:cNvPr>
          <p:cNvSpPr txBox="1"/>
          <p:nvPr/>
        </p:nvSpPr>
        <p:spPr>
          <a:xfrm>
            <a:off x="5014771" y="17521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8" name="CasellaDiTesto 97">
            <a:extLst>
              <a:ext uri="{FF2B5EF4-FFF2-40B4-BE49-F238E27FC236}">
                <a16:creationId xmlns:a16="http://schemas.microsoft.com/office/drawing/2014/main" id="{18176159-3CC3-2F69-1299-6445B0C1B92C}"/>
              </a:ext>
            </a:extLst>
          </p:cNvPr>
          <p:cNvSpPr txBox="1"/>
          <p:nvPr/>
        </p:nvSpPr>
        <p:spPr>
          <a:xfrm>
            <a:off x="5021240" y="21556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99" name="CasellaDiTesto 98">
            <a:extLst>
              <a:ext uri="{FF2B5EF4-FFF2-40B4-BE49-F238E27FC236}">
                <a16:creationId xmlns:a16="http://schemas.microsoft.com/office/drawing/2014/main" id="{FF02290F-3A32-B76A-C5E3-515ACA93E33A}"/>
              </a:ext>
            </a:extLst>
          </p:cNvPr>
          <p:cNvSpPr txBox="1"/>
          <p:nvPr/>
        </p:nvSpPr>
        <p:spPr>
          <a:xfrm>
            <a:off x="5014771" y="25815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0" name="CasellaDiTesto 99">
            <a:extLst>
              <a:ext uri="{FF2B5EF4-FFF2-40B4-BE49-F238E27FC236}">
                <a16:creationId xmlns:a16="http://schemas.microsoft.com/office/drawing/2014/main" id="{75CA4C01-3EC2-4D97-CF07-7F209E9B15A5}"/>
              </a:ext>
            </a:extLst>
          </p:cNvPr>
          <p:cNvSpPr txBox="1"/>
          <p:nvPr/>
        </p:nvSpPr>
        <p:spPr>
          <a:xfrm>
            <a:off x="5014771" y="29845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1" name="CasellaDiTesto 100">
            <a:extLst>
              <a:ext uri="{FF2B5EF4-FFF2-40B4-BE49-F238E27FC236}">
                <a16:creationId xmlns:a16="http://schemas.microsoft.com/office/drawing/2014/main" id="{275238F9-5A0D-CD4E-3335-26FF67C2AD78}"/>
              </a:ext>
            </a:extLst>
          </p:cNvPr>
          <p:cNvSpPr txBox="1"/>
          <p:nvPr/>
        </p:nvSpPr>
        <p:spPr>
          <a:xfrm>
            <a:off x="5021240" y="33824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2" name="CasellaDiTesto 101">
            <a:extLst>
              <a:ext uri="{FF2B5EF4-FFF2-40B4-BE49-F238E27FC236}">
                <a16:creationId xmlns:a16="http://schemas.microsoft.com/office/drawing/2014/main" id="{3FB35218-6348-F3C8-99B2-9BA10E1180F1}"/>
              </a:ext>
            </a:extLst>
          </p:cNvPr>
          <p:cNvSpPr txBox="1"/>
          <p:nvPr/>
        </p:nvSpPr>
        <p:spPr>
          <a:xfrm>
            <a:off x="5014771" y="37836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3" name="CasellaDiTesto 102">
            <a:extLst>
              <a:ext uri="{FF2B5EF4-FFF2-40B4-BE49-F238E27FC236}">
                <a16:creationId xmlns:a16="http://schemas.microsoft.com/office/drawing/2014/main" id="{9E8F90C1-16BF-827B-E587-4EB01FD7191B}"/>
              </a:ext>
            </a:extLst>
          </p:cNvPr>
          <p:cNvSpPr txBox="1"/>
          <p:nvPr/>
        </p:nvSpPr>
        <p:spPr>
          <a:xfrm>
            <a:off x="5014771" y="41999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04" name="Immagine 103">
            <a:extLst>
              <a:ext uri="{FF2B5EF4-FFF2-40B4-BE49-F238E27FC236}">
                <a16:creationId xmlns:a16="http://schemas.microsoft.com/office/drawing/2014/main" id="{25616AA9-2A9C-CB34-31AE-1691B83CB9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36" t="9289" r="15954" b="4397"/>
          <a:stretch>
            <a:fillRect/>
          </a:stretch>
        </p:blipFill>
        <p:spPr>
          <a:xfrm>
            <a:off x="2522797" y="1818290"/>
            <a:ext cx="3367025" cy="3268717"/>
          </a:xfrm>
          <a:prstGeom prst="rect">
            <a:avLst/>
          </a:prstGeom>
        </p:spPr>
      </p:pic>
      <p:sp>
        <p:nvSpPr>
          <p:cNvPr id="105" name="CasellaDiTesto 104">
            <a:extLst>
              <a:ext uri="{FF2B5EF4-FFF2-40B4-BE49-F238E27FC236}">
                <a16:creationId xmlns:a16="http://schemas.microsoft.com/office/drawing/2014/main" id="{90741BAC-E6AA-49E6-FE19-D10F83E1C4A2}"/>
              </a:ext>
            </a:extLst>
          </p:cNvPr>
          <p:cNvSpPr txBox="1"/>
          <p:nvPr/>
        </p:nvSpPr>
        <p:spPr>
          <a:xfrm>
            <a:off x="2533508" y="1908047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6" name="CasellaDiTesto 105">
            <a:extLst>
              <a:ext uri="{FF2B5EF4-FFF2-40B4-BE49-F238E27FC236}">
                <a16:creationId xmlns:a16="http://schemas.microsoft.com/office/drawing/2014/main" id="{D7A90E33-A685-C52B-2B3A-4F08188D9839}"/>
              </a:ext>
            </a:extLst>
          </p:cNvPr>
          <p:cNvSpPr txBox="1"/>
          <p:nvPr/>
        </p:nvSpPr>
        <p:spPr>
          <a:xfrm>
            <a:off x="2965618" y="19063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7" name="CasellaDiTesto 106">
            <a:extLst>
              <a:ext uri="{FF2B5EF4-FFF2-40B4-BE49-F238E27FC236}">
                <a16:creationId xmlns:a16="http://schemas.microsoft.com/office/drawing/2014/main" id="{B06F0953-7A1D-F57D-E83F-DE020EBA59B7}"/>
              </a:ext>
            </a:extLst>
          </p:cNvPr>
          <p:cNvSpPr txBox="1"/>
          <p:nvPr/>
        </p:nvSpPr>
        <p:spPr>
          <a:xfrm>
            <a:off x="3397728" y="19063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8" name="CasellaDiTesto 107">
            <a:extLst>
              <a:ext uri="{FF2B5EF4-FFF2-40B4-BE49-F238E27FC236}">
                <a16:creationId xmlns:a16="http://schemas.microsoft.com/office/drawing/2014/main" id="{31D39D9A-3A8C-0E32-9A1E-0FDC5559EF95}"/>
              </a:ext>
            </a:extLst>
          </p:cNvPr>
          <p:cNvSpPr txBox="1"/>
          <p:nvPr/>
        </p:nvSpPr>
        <p:spPr>
          <a:xfrm>
            <a:off x="3829838" y="19063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09" name="CasellaDiTesto 108">
            <a:extLst>
              <a:ext uri="{FF2B5EF4-FFF2-40B4-BE49-F238E27FC236}">
                <a16:creationId xmlns:a16="http://schemas.microsoft.com/office/drawing/2014/main" id="{30E4699D-5B6B-BA57-354B-4636F3C16CD4}"/>
              </a:ext>
            </a:extLst>
          </p:cNvPr>
          <p:cNvSpPr txBox="1"/>
          <p:nvPr/>
        </p:nvSpPr>
        <p:spPr>
          <a:xfrm>
            <a:off x="4261948" y="19045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0" name="CasellaDiTesto 109">
            <a:extLst>
              <a:ext uri="{FF2B5EF4-FFF2-40B4-BE49-F238E27FC236}">
                <a16:creationId xmlns:a16="http://schemas.microsoft.com/office/drawing/2014/main" id="{6A2D603F-56F0-2E44-DFA5-A809294B9B37}"/>
              </a:ext>
            </a:extLst>
          </p:cNvPr>
          <p:cNvSpPr txBox="1"/>
          <p:nvPr/>
        </p:nvSpPr>
        <p:spPr>
          <a:xfrm>
            <a:off x="4694058" y="19045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1" name="CasellaDiTesto 110">
            <a:extLst>
              <a:ext uri="{FF2B5EF4-FFF2-40B4-BE49-F238E27FC236}">
                <a16:creationId xmlns:a16="http://schemas.microsoft.com/office/drawing/2014/main" id="{C3385720-16D4-9BD5-E1DE-CD7F4269F2E8}"/>
              </a:ext>
            </a:extLst>
          </p:cNvPr>
          <p:cNvSpPr txBox="1"/>
          <p:nvPr/>
        </p:nvSpPr>
        <p:spPr>
          <a:xfrm>
            <a:off x="2528845" y="230976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2" name="CasellaDiTesto 111">
            <a:extLst>
              <a:ext uri="{FF2B5EF4-FFF2-40B4-BE49-F238E27FC236}">
                <a16:creationId xmlns:a16="http://schemas.microsoft.com/office/drawing/2014/main" id="{30472E7F-8D01-9C3C-948D-C307514379A5}"/>
              </a:ext>
            </a:extLst>
          </p:cNvPr>
          <p:cNvSpPr txBox="1"/>
          <p:nvPr/>
        </p:nvSpPr>
        <p:spPr>
          <a:xfrm>
            <a:off x="2960955" y="23080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3" name="CasellaDiTesto 112">
            <a:extLst>
              <a:ext uri="{FF2B5EF4-FFF2-40B4-BE49-F238E27FC236}">
                <a16:creationId xmlns:a16="http://schemas.microsoft.com/office/drawing/2014/main" id="{A60D0B2D-6589-8E40-E2B0-4B903A999817}"/>
              </a:ext>
            </a:extLst>
          </p:cNvPr>
          <p:cNvSpPr txBox="1"/>
          <p:nvPr/>
        </p:nvSpPr>
        <p:spPr>
          <a:xfrm>
            <a:off x="3393065" y="23080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4" name="CasellaDiTesto 113">
            <a:extLst>
              <a:ext uri="{FF2B5EF4-FFF2-40B4-BE49-F238E27FC236}">
                <a16:creationId xmlns:a16="http://schemas.microsoft.com/office/drawing/2014/main" id="{CF3C3446-EB6C-C344-4782-D1AFF4F066EC}"/>
              </a:ext>
            </a:extLst>
          </p:cNvPr>
          <p:cNvSpPr txBox="1"/>
          <p:nvPr/>
        </p:nvSpPr>
        <p:spPr>
          <a:xfrm>
            <a:off x="3836307" y="230976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5" name="CasellaDiTesto 114">
            <a:extLst>
              <a:ext uri="{FF2B5EF4-FFF2-40B4-BE49-F238E27FC236}">
                <a16:creationId xmlns:a16="http://schemas.microsoft.com/office/drawing/2014/main" id="{7353CA47-CFD8-761E-81CA-0A8184DA0AF8}"/>
              </a:ext>
            </a:extLst>
          </p:cNvPr>
          <p:cNvSpPr txBox="1"/>
          <p:nvPr/>
        </p:nvSpPr>
        <p:spPr>
          <a:xfrm>
            <a:off x="4268417" y="23080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6" name="CasellaDiTesto 115">
            <a:extLst>
              <a:ext uri="{FF2B5EF4-FFF2-40B4-BE49-F238E27FC236}">
                <a16:creationId xmlns:a16="http://schemas.microsoft.com/office/drawing/2014/main" id="{A8FF5C2A-A743-991D-76A3-1D72EB37D923}"/>
              </a:ext>
            </a:extLst>
          </p:cNvPr>
          <p:cNvSpPr txBox="1"/>
          <p:nvPr/>
        </p:nvSpPr>
        <p:spPr>
          <a:xfrm>
            <a:off x="4700527" y="23080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7" name="CasellaDiTesto 116">
            <a:extLst>
              <a:ext uri="{FF2B5EF4-FFF2-40B4-BE49-F238E27FC236}">
                <a16:creationId xmlns:a16="http://schemas.microsoft.com/office/drawing/2014/main" id="{37C49D22-ADE3-8B8E-BCE7-D8DE18AD2274}"/>
              </a:ext>
            </a:extLst>
          </p:cNvPr>
          <p:cNvSpPr txBox="1"/>
          <p:nvPr/>
        </p:nvSpPr>
        <p:spPr>
          <a:xfrm>
            <a:off x="2522376" y="273568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8" name="CasellaDiTesto 117">
            <a:extLst>
              <a:ext uri="{FF2B5EF4-FFF2-40B4-BE49-F238E27FC236}">
                <a16:creationId xmlns:a16="http://schemas.microsoft.com/office/drawing/2014/main" id="{D2A49EDF-41C1-7FA9-2EBE-D2B7D3B9B9B3}"/>
              </a:ext>
            </a:extLst>
          </p:cNvPr>
          <p:cNvSpPr txBox="1"/>
          <p:nvPr/>
        </p:nvSpPr>
        <p:spPr>
          <a:xfrm>
            <a:off x="2954486" y="27339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19" name="CasellaDiTesto 118">
            <a:extLst>
              <a:ext uri="{FF2B5EF4-FFF2-40B4-BE49-F238E27FC236}">
                <a16:creationId xmlns:a16="http://schemas.microsoft.com/office/drawing/2014/main" id="{9ABE8113-7125-5FEE-AFF3-4194373267F9}"/>
              </a:ext>
            </a:extLst>
          </p:cNvPr>
          <p:cNvSpPr txBox="1"/>
          <p:nvPr/>
        </p:nvSpPr>
        <p:spPr>
          <a:xfrm>
            <a:off x="3386596" y="27339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0" name="CasellaDiTesto 119">
            <a:extLst>
              <a:ext uri="{FF2B5EF4-FFF2-40B4-BE49-F238E27FC236}">
                <a16:creationId xmlns:a16="http://schemas.microsoft.com/office/drawing/2014/main" id="{4ACD2028-187E-7C3A-A93F-2E2B9B88C8B6}"/>
              </a:ext>
            </a:extLst>
          </p:cNvPr>
          <p:cNvSpPr txBox="1"/>
          <p:nvPr/>
        </p:nvSpPr>
        <p:spPr>
          <a:xfrm>
            <a:off x="3829838" y="273568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1" name="CasellaDiTesto 120">
            <a:extLst>
              <a:ext uri="{FF2B5EF4-FFF2-40B4-BE49-F238E27FC236}">
                <a16:creationId xmlns:a16="http://schemas.microsoft.com/office/drawing/2014/main" id="{559B2CCC-08E5-9954-BF07-40416B9DA6CF}"/>
              </a:ext>
            </a:extLst>
          </p:cNvPr>
          <p:cNvSpPr txBox="1"/>
          <p:nvPr/>
        </p:nvSpPr>
        <p:spPr>
          <a:xfrm>
            <a:off x="4261948" y="27339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2" name="CasellaDiTesto 121">
            <a:extLst>
              <a:ext uri="{FF2B5EF4-FFF2-40B4-BE49-F238E27FC236}">
                <a16:creationId xmlns:a16="http://schemas.microsoft.com/office/drawing/2014/main" id="{1CB56FAE-BF12-0924-5DA5-21A03DC5E9F5}"/>
              </a:ext>
            </a:extLst>
          </p:cNvPr>
          <p:cNvSpPr txBox="1"/>
          <p:nvPr/>
        </p:nvSpPr>
        <p:spPr>
          <a:xfrm>
            <a:off x="4694058" y="27339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3" name="CasellaDiTesto 122">
            <a:extLst>
              <a:ext uri="{FF2B5EF4-FFF2-40B4-BE49-F238E27FC236}">
                <a16:creationId xmlns:a16="http://schemas.microsoft.com/office/drawing/2014/main" id="{DE5AC3A1-9235-69CF-BD1A-0C4C3306A4EA}"/>
              </a:ext>
            </a:extLst>
          </p:cNvPr>
          <p:cNvSpPr txBox="1"/>
          <p:nvPr/>
        </p:nvSpPr>
        <p:spPr>
          <a:xfrm>
            <a:off x="2522376" y="313864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4" name="CasellaDiTesto 123">
            <a:extLst>
              <a:ext uri="{FF2B5EF4-FFF2-40B4-BE49-F238E27FC236}">
                <a16:creationId xmlns:a16="http://schemas.microsoft.com/office/drawing/2014/main" id="{6DE341A9-85AD-DE9D-ECA5-D65D07B06016}"/>
              </a:ext>
            </a:extLst>
          </p:cNvPr>
          <p:cNvSpPr txBox="1"/>
          <p:nvPr/>
        </p:nvSpPr>
        <p:spPr>
          <a:xfrm>
            <a:off x="2954486" y="31369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5" name="CasellaDiTesto 124">
            <a:extLst>
              <a:ext uri="{FF2B5EF4-FFF2-40B4-BE49-F238E27FC236}">
                <a16:creationId xmlns:a16="http://schemas.microsoft.com/office/drawing/2014/main" id="{BD2C9016-6237-643F-0865-2C784F602F51}"/>
              </a:ext>
            </a:extLst>
          </p:cNvPr>
          <p:cNvSpPr txBox="1"/>
          <p:nvPr/>
        </p:nvSpPr>
        <p:spPr>
          <a:xfrm>
            <a:off x="3386596" y="31369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6" name="CasellaDiTesto 125">
            <a:extLst>
              <a:ext uri="{FF2B5EF4-FFF2-40B4-BE49-F238E27FC236}">
                <a16:creationId xmlns:a16="http://schemas.microsoft.com/office/drawing/2014/main" id="{1C95226F-A229-09A3-7151-8B95AAD6F6D1}"/>
              </a:ext>
            </a:extLst>
          </p:cNvPr>
          <p:cNvSpPr txBox="1"/>
          <p:nvPr/>
        </p:nvSpPr>
        <p:spPr>
          <a:xfrm>
            <a:off x="3829838" y="313864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7" name="CasellaDiTesto 126">
            <a:extLst>
              <a:ext uri="{FF2B5EF4-FFF2-40B4-BE49-F238E27FC236}">
                <a16:creationId xmlns:a16="http://schemas.microsoft.com/office/drawing/2014/main" id="{647F8875-124E-098C-E30F-F375DE468BF0}"/>
              </a:ext>
            </a:extLst>
          </p:cNvPr>
          <p:cNvSpPr txBox="1"/>
          <p:nvPr/>
        </p:nvSpPr>
        <p:spPr>
          <a:xfrm>
            <a:off x="4261948" y="31369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8" name="CasellaDiTesto 127">
            <a:extLst>
              <a:ext uri="{FF2B5EF4-FFF2-40B4-BE49-F238E27FC236}">
                <a16:creationId xmlns:a16="http://schemas.microsoft.com/office/drawing/2014/main" id="{611AB54A-6BD6-C21E-5A24-4EA9958A643A}"/>
              </a:ext>
            </a:extLst>
          </p:cNvPr>
          <p:cNvSpPr txBox="1"/>
          <p:nvPr/>
        </p:nvSpPr>
        <p:spPr>
          <a:xfrm>
            <a:off x="4694058" y="31369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29" name="CasellaDiTesto 128">
            <a:extLst>
              <a:ext uri="{FF2B5EF4-FFF2-40B4-BE49-F238E27FC236}">
                <a16:creationId xmlns:a16="http://schemas.microsoft.com/office/drawing/2014/main" id="{076164A5-7473-E9D9-01A0-67D1433F12A6}"/>
              </a:ext>
            </a:extLst>
          </p:cNvPr>
          <p:cNvSpPr txBox="1"/>
          <p:nvPr/>
        </p:nvSpPr>
        <p:spPr>
          <a:xfrm>
            <a:off x="2528845" y="353656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0" name="CasellaDiTesto 129">
            <a:extLst>
              <a:ext uri="{FF2B5EF4-FFF2-40B4-BE49-F238E27FC236}">
                <a16:creationId xmlns:a16="http://schemas.microsoft.com/office/drawing/2014/main" id="{08938DD8-2A43-2E41-8854-7DF195FCFD5C}"/>
              </a:ext>
            </a:extLst>
          </p:cNvPr>
          <p:cNvSpPr txBox="1"/>
          <p:nvPr/>
        </p:nvSpPr>
        <p:spPr>
          <a:xfrm>
            <a:off x="2960955" y="35348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1" name="CasellaDiTesto 130">
            <a:extLst>
              <a:ext uri="{FF2B5EF4-FFF2-40B4-BE49-F238E27FC236}">
                <a16:creationId xmlns:a16="http://schemas.microsoft.com/office/drawing/2014/main" id="{641E8D85-3EB9-B2E9-935A-06440232880A}"/>
              </a:ext>
            </a:extLst>
          </p:cNvPr>
          <p:cNvSpPr txBox="1"/>
          <p:nvPr/>
        </p:nvSpPr>
        <p:spPr>
          <a:xfrm>
            <a:off x="3393065" y="35348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2" name="CasellaDiTesto 131">
            <a:extLst>
              <a:ext uri="{FF2B5EF4-FFF2-40B4-BE49-F238E27FC236}">
                <a16:creationId xmlns:a16="http://schemas.microsoft.com/office/drawing/2014/main" id="{FAB8147B-75D6-B81E-EB05-6EE2DF49B5E2}"/>
              </a:ext>
            </a:extLst>
          </p:cNvPr>
          <p:cNvSpPr txBox="1"/>
          <p:nvPr/>
        </p:nvSpPr>
        <p:spPr>
          <a:xfrm>
            <a:off x="3836307" y="353656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9EF16D4B-A9D2-91BA-B392-62D3A7DC7BCF}"/>
              </a:ext>
            </a:extLst>
          </p:cNvPr>
          <p:cNvSpPr txBox="1"/>
          <p:nvPr/>
        </p:nvSpPr>
        <p:spPr>
          <a:xfrm>
            <a:off x="4268417" y="35348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4" name="CasellaDiTesto 133">
            <a:extLst>
              <a:ext uri="{FF2B5EF4-FFF2-40B4-BE49-F238E27FC236}">
                <a16:creationId xmlns:a16="http://schemas.microsoft.com/office/drawing/2014/main" id="{9DE1605B-EA8F-9389-7824-44F66217B671}"/>
              </a:ext>
            </a:extLst>
          </p:cNvPr>
          <p:cNvSpPr txBox="1"/>
          <p:nvPr/>
        </p:nvSpPr>
        <p:spPr>
          <a:xfrm>
            <a:off x="4700527" y="35348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5" name="CasellaDiTesto 134">
            <a:extLst>
              <a:ext uri="{FF2B5EF4-FFF2-40B4-BE49-F238E27FC236}">
                <a16:creationId xmlns:a16="http://schemas.microsoft.com/office/drawing/2014/main" id="{2F719DDF-681E-BB79-1626-E8740987A365}"/>
              </a:ext>
            </a:extLst>
          </p:cNvPr>
          <p:cNvSpPr txBox="1"/>
          <p:nvPr/>
        </p:nvSpPr>
        <p:spPr>
          <a:xfrm>
            <a:off x="2522376" y="393778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6" name="CasellaDiTesto 135">
            <a:extLst>
              <a:ext uri="{FF2B5EF4-FFF2-40B4-BE49-F238E27FC236}">
                <a16:creationId xmlns:a16="http://schemas.microsoft.com/office/drawing/2014/main" id="{4E97040C-8405-A575-65E0-766327DF97A7}"/>
              </a:ext>
            </a:extLst>
          </p:cNvPr>
          <p:cNvSpPr txBox="1"/>
          <p:nvPr/>
        </p:nvSpPr>
        <p:spPr>
          <a:xfrm>
            <a:off x="2954486" y="39360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7" name="CasellaDiTesto 136">
            <a:extLst>
              <a:ext uri="{FF2B5EF4-FFF2-40B4-BE49-F238E27FC236}">
                <a16:creationId xmlns:a16="http://schemas.microsoft.com/office/drawing/2014/main" id="{A70888D1-5871-4A17-217C-C2FA996EA1D1}"/>
              </a:ext>
            </a:extLst>
          </p:cNvPr>
          <p:cNvSpPr txBox="1"/>
          <p:nvPr/>
        </p:nvSpPr>
        <p:spPr>
          <a:xfrm>
            <a:off x="3386596" y="39360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8" name="CasellaDiTesto 137">
            <a:extLst>
              <a:ext uri="{FF2B5EF4-FFF2-40B4-BE49-F238E27FC236}">
                <a16:creationId xmlns:a16="http://schemas.microsoft.com/office/drawing/2014/main" id="{422D612A-8A16-9B34-4DA3-4356EB6C8C6D}"/>
              </a:ext>
            </a:extLst>
          </p:cNvPr>
          <p:cNvSpPr txBox="1"/>
          <p:nvPr/>
        </p:nvSpPr>
        <p:spPr>
          <a:xfrm>
            <a:off x="3829838" y="393778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39" name="CasellaDiTesto 138">
            <a:extLst>
              <a:ext uri="{FF2B5EF4-FFF2-40B4-BE49-F238E27FC236}">
                <a16:creationId xmlns:a16="http://schemas.microsoft.com/office/drawing/2014/main" id="{CF147383-E8C5-114E-9D59-85655EE10B24}"/>
              </a:ext>
            </a:extLst>
          </p:cNvPr>
          <p:cNvSpPr txBox="1"/>
          <p:nvPr/>
        </p:nvSpPr>
        <p:spPr>
          <a:xfrm>
            <a:off x="4261948" y="39360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0" name="CasellaDiTesto 139">
            <a:extLst>
              <a:ext uri="{FF2B5EF4-FFF2-40B4-BE49-F238E27FC236}">
                <a16:creationId xmlns:a16="http://schemas.microsoft.com/office/drawing/2014/main" id="{4F59EA00-F6EB-7740-2A1C-1F7D7A21999F}"/>
              </a:ext>
            </a:extLst>
          </p:cNvPr>
          <p:cNvSpPr txBox="1"/>
          <p:nvPr/>
        </p:nvSpPr>
        <p:spPr>
          <a:xfrm>
            <a:off x="4694058" y="39360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1" name="CasellaDiTesto 140">
            <a:extLst>
              <a:ext uri="{FF2B5EF4-FFF2-40B4-BE49-F238E27FC236}">
                <a16:creationId xmlns:a16="http://schemas.microsoft.com/office/drawing/2014/main" id="{9FD4A214-C9C7-E46D-496F-37FA9917BB19}"/>
              </a:ext>
            </a:extLst>
          </p:cNvPr>
          <p:cNvSpPr txBox="1"/>
          <p:nvPr/>
        </p:nvSpPr>
        <p:spPr>
          <a:xfrm>
            <a:off x="2522376" y="4354058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2" name="CasellaDiTesto 141">
            <a:extLst>
              <a:ext uri="{FF2B5EF4-FFF2-40B4-BE49-F238E27FC236}">
                <a16:creationId xmlns:a16="http://schemas.microsoft.com/office/drawing/2014/main" id="{7573F8AC-19C9-57A9-1BD9-B6E859BCB90A}"/>
              </a:ext>
            </a:extLst>
          </p:cNvPr>
          <p:cNvSpPr txBox="1"/>
          <p:nvPr/>
        </p:nvSpPr>
        <p:spPr>
          <a:xfrm>
            <a:off x="2954486" y="43523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3" name="CasellaDiTesto 142">
            <a:extLst>
              <a:ext uri="{FF2B5EF4-FFF2-40B4-BE49-F238E27FC236}">
                <a16:creationId xmlns:a16="http://schemas.microsoft.com/office/drawing/2014/main" id="{37238773-58A2-0B91-0580-432EA115415F}"/>
              </a:ext>
            </a:extLst>
          </p:cNvPr>
          <p:cNvSpPr txBox="1"/>
          <p:nvPr/>
        </p:nvSpPr>
        <p:spPr>
          <a:xfrm>
            <a:off x="3386596" y="43523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4" name="CasellaDiTesto 143">
            <a:extLst>
              <a:ext uri="{FF2B5EF4-FFF2-40B4-BE49-F238E27FC236}">
                <a16:creationId xmlns:a16="http://schemas.microsoft.com/office/drawing/2014/main" id="{2CE60C95-69F7-689C-51E4-5A6F9984C03D}"/>
              </a:ext>
            </a:extLst>
          </p:cNvPr>
          <p:cNvSpPr txBox="1"/>
          <p:nvPr/>
        </p:nvSpPr>
        <p:spPr>
          <a:xfrm>
            <a:off x="3829838" y="4354058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5" name="CasellaDiTesto 144">
            <a:extLst>
              <a:ext uri="{FF2B5EF4-FFF2-40B4-BE49-F238E27FC236}">
                <a16:creationId xmlns:a16="http://schemas.microsoft.com/office/drawing/2014/main" id="{C98D0D4B-8F80-A790-B3EC-E2DDA5B16F7F}"/>
              </a:ext>
            </a:extLst>
          </p:cNvPr>
          <p:cNvSpPr txBox="1"/>
          <p:nvPr/>
        </p:nvSpPr>
        <p:spPr>
          <a:xfrm>
            <a:off x="4261948" y="43523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6" name="CasellaDiTesto 145">
            <a:extLst>
              <a:ext uri="{FF2B5EF4-FFF2-40B4-BE49-F238E27FC236}">
                <a16:creationId xmlns:a16="http://schemas.microsoft.com/office/drawing/2014/main" id="{FE643CC3-AB8C-A62B-5C3B-A302EA067ADC}"/>
              </a:ext>
            </a:extLst>
          </p:cNvPr>
          <p:cNvSpPr txBox="1"/>
          <p:nvPr/>
        </p:nvSpPr>
        <p:spPr>
          <a:xfrm>
            <a:off x="4694058" y="43523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7" name="CasellaDiTesto 146">
            <a:extLst>
              <a:ext uri="{FF2B5EF4-FFF2-40B4-BE49-F238E27FC236}">
                <a16:creationId xmlns:a16="http://schemas.microsoft.com/office/drawing/2014/main" id="{46890550-6CB7-A510-BDF7-C49A84A3565A}"/>
              </a:ext>
            </a:extLst>
          </p:cNvPr>
          <p:cNvSpPr txBox="1"/>
          <p:nvPr/>
        </p:nvSpPr>
        <p:spPr>
          <a:xfrm>
            <a:off x="5167171" y="19045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8" name="CasellaDiTesto 147">
            <a:extLst>
              <a:ext uri="{FF2B5EF4-FFF2-40B4-BE49-F238E27FC236}">
                <a16:creationId xmlns:a16="http://schemas.microsoft.com/office/drawing/2014/main" id="{1FD5053C-8DCB-48A5-3CAA-708560404772}"/>
              </a:ext>
            </a:extLst>
          </p:cNvPr>
          <p:cNvSpPr txBox="1"/>
          <p:nvPr/>
        </p:nvSpPr>
        <p:spPr>
          <a:xfrm>
            <a:off x="5173640" y="23080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49" name="CasellaDiTesto 148">
            <a:extLst>
              <a:ext uri="{FF2B5EF4-FFF2-40B4-BE49-F238E27FC236}">
                <a16:creationId xmlns:a16="http://schemas.microsoft.com/office/drawing/2014/main" id="{E2779BA1-99C1-CB22-0A19-4E2B5F644DCD}"/>
              </a:ext>
            </a:extLst>
          </p:cNvPr>
          <p:cNvSpPr txBox="1"/>
          <p:nvPr/>
        </p:nvSpPr>
        <p:spPr>
          <a:xfrm>
            <a:off x="5167171" y="27339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0" name="CasellaDiTesto 149">
            <a:extLst>
              <a:ext uri="{FF2B5EF4-FFF2-40B4-BE49-F238E27FC236}">
                <a16:creationId xmlns:a16="http://schemas.microsoft.com/office/drawing/2014/main" id="{6391B28A-41FD-F411-B93C-4CD90D5CE0FB}"/>
              </a:ext>
            </a:extLst>
          </p:cNvPr>
          <p:cNvSpPr txBox="1"/>
          <p:nvPr/>
        </p:nvSpPr>
        <p:spPr>
          <a:xfrm>
            <a:off x="5167171" y="31369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1" name="CasellaDiTesto 150">
            <a:extLst>
              <a:ext uri="{FF2B5EF4-FFF2-40B4-BE49-F238E27FC236}">
                <a16:creationId xmlns:a16="http://schemas.microsoft.com/office/drawing/2014/main" id="{5E6AC2AC-B5D8-4992-E00D-06D305D78040}"/>
              </a:ext>
            </a:extLst>
          </p:cNvPr>
          <p:cNvSpPr txBox="1"/>
          <p:nvPr/>
        </p:nvSpPr>
        <p:spPr>
          <a:xfrm>
            <a:off x="5173640" y="35348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2" name="CasellaDiTesto 151">
            <a:extLst>
              <a:ext uri="{FF2B5EF4-FFF2-40B4-BE49-F238E27FC236}">
                <a16:creationId xmlns:a16="http://schemas.microsoft.com/office/drawing/2014/main" id="{6EF480A8-772A-B866-051C-4EB535CEC0F3}"/>
              </a:ext>
            </a:extLst>
          </p:cNvPr>
          <p:cNvSpPr txBox="1"/>
          <p:nvPr/>
        </p:nvSpPr>
        <p:spPr>
          <a:xfrm>
            <a:off x="5167171" y="39360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3" name="CasellaDiTesto 152">
            <a:extLst>
              <a:ext uri="{FF2B5EF4-FFF2-40B4-BE49-F238E27FC236}">
                <a16:creationId xmlns:a16="http://schemas.microsoft.com/office/drawing/2014/main" id="{A8AEF536-7BC0-C882-4C0E-A2D7207C8FF5}"/>
              </a:ext>
            </a:extLst>
          </p:cNvPr>
          <p:cNvSpPr txBox="1"/>
          <p:nvPr/>
        </p:nvSpPr>
        <p:spPr>
          <a:xfrm>
            <a:off x="5167171" y="43523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pic>
        <p:nvPicPr>
          <p:cNvPr id="154" name="Immagine 153">
            <a:extLst>
              <a:ext uri="{FF2B5EF4-FFF2-40B4-BE49-F238E27FC236}">
                <a16:creationId xmlns:a16="http://schemas.microsoft.com/office/drawing/2014/main" id="{74FEE0BE-CF03-1AC7-88FB-9B366C9518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36" t="9289" r="15954" b="4397"/>
          <a:stretch>
            <a:fillRect/>
          </a:stretch>
        </p:blipFill>
        <p:spPr>
          <a:xfrm>
            <a:off x="2675197" y="1970690"/>
            <a:ext cx="3367025" cy="3268717"/>
          </a:xfrm>
          <a:prstGeom prst="rect">
            <a:avLst/>
          </a:prstGeom>
        </p:spPr>
      </p:pic>
      <p:sp>
        <p:nvSpPr>
          <p:cNvPr id="155" name="CasellaDiTesto 154">
            <a:extLst>
              <a:ext uri="{FF2B5EF4-FFF2-40B4-BE49-F238E27FC236}">
                <a16:creationId xmlns:a16="http://schemas.microsoft.com/office/drawing/2014/main" id="{6340509A-703E-D50C-4CF7-C491F7164C6A}"/>
              </a:ext>
            </a:extLst>
          </p:cNvPr>
          <p:cNvSpPr txBox="1"/>
          <p:nvPr/>
        </p:nvSpPr>
        <p:spPr>
          <a:xfrm>
            <a:off x="2685908" y="2060447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6" name="CasellaDiTesto 155">
            <a:extLst>
              <a:ext uri="{FF2B5EF4-FFF2-40B4-BE49-F238E27FC236}">
                <a16:creationId xmlns:a16="http://schemas.microsoft.com/office/drawing/2014/main" id="{1A4BC1F8-5FE5-35B4-4119-93810475078C}"/>
              </a:ext>
            </a:extLst>
          </p:cNvPr>
          <p:cNvSpPr txBox="1"/>
          <p:nvPr/>
        </p:nvSpPr>
        <p:spPr>
          <a:xfrm>
            <a:off x="3118018" y="20587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7" name="CasellaDiTesto 156">
            <a:extLst>
              <a:ext uri="{FF2B5EF4-FFF2-40B4-BE49-F238E27FC236}">
                <a16:creationId xmlns:a16="http://schemas.microsoft.com/office/drawing/2014/main" id="{D6C1AAD5-52CD-6EA3-AC1A-D8DF54A762DB}"/>
              </a:ext>
            </a:extLst>
          </p:cNvPr>
          <p:cNvSpPr txBox="1"/>
          <p:nvPr/>
        </p:nvSpPr>
        <p:spPr>
          <a:xfrm>
            <a:off x="3550128" y="20587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8" name="CasellaDiTesto 157">
            <a:extLst>
              <a:ext uri="{FF2B5EF4-FFF2-40B4-BE49-F238E27FC236}">
                <a16:creationId xmlns:a16="http://schemas.microsoft.com/office/drawing/2014/main" id="{A2163DF5-DB70-A23F-6E6E-4B2B0D462E4B}"/>
              </a:ext>
            </a:extLst>
          </p:cNvPr>
          <p:cNvSpPr txBox="1"/>
          <p:nvPr/>
        </p:nvSpPr>
        <p:spPr>
          <a:xfrm>
            <a:off x="3982238" y="2058710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59" name="CasellaDiTesto 158">
            <a:extLst>
              <a:ext uri="{FF2B5EF4-FFF2-40B4-BE49-F238E27FC236}">
                <a16:creationId xmlns:a16="http://schemas.microsoft.com/office/drawing/2014/main" id="{8D0912C9-436D-B76F-E45F-D926B9FE0672}"/>
              </a:ext>
            </a:extLst>
          </p:cNvPr>
          <p:cNvSpPr txBox="1"/>
          <p:nvPr/>
        </p:nvSpPr>
        <p:spPr>
          <a:xfrm>
            <a:off x="4414348" y="20569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0" name="CasellaDiTesto 159">
            <a:extLst>
              <a:ext uri="{FF2B5EF4-FFF2-40B4-BE49-F238E27FC236}">
                <a16:creationId xmlns:a16="http://schemas.microsoft.com/office/drawing/2014/main" id="{5FF1BDAC-5298-9693-E96C-560A29198341}"/>
              </a:ext>
            </a:extLst>
          </p:cNvPr>
          <p:cNvSpPr txBox="1"/>
          <p:nvPr/>
        </p:nvSpPr>
        <p:spPr>
          <a:xfrm>
            <a:off x="4846458" y="20569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1" name="CasellaDiTesto 160">
            <a:extLst>
              <a:ext uri="{FF2B5EF4-FFF2-40B4-BE49-F238E27FC236}">
                <a16:creationId xmlns:a16="http://schemas.microsoft.com/office/drawing/2014/main" id="{8A0F1E7C-2366-A30C-E539-F23023E60ACB}"/>
              </a:ext>
            </a:extLst>
          </p:cNvPr>
          <p:cNvSpPr txBox="1"/>
          <p:nvPr/>
        </p:nvSpPr>
        <p:spPr>
          <a:xfrm>
            <a:off x="2681245" y="246216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2" name="CasellaDiTesto 161">
            <a:extLst>
              <a:ext uri="{FF2B5EF4-FFF2-40B4-BE49-F238E27FC236}">
                <a16:creationId xmlns:a16="http://schemas.microsoft.com/office/drawing/2014/main" id="{0A764A56-09F9-1B5F-C1E6-AFDC546911A5}"/>
              </a:ext>
            </a:extLst>
          </p:cNvPr>
          <p:cNvSpPr txBox="1"/>
          <p:nvPr/>
        </p:nvSpPr>
        <p:spPr>
          <a:xfrm>
            <a:off x="3113355" y="24604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3" name="CasellaDiTesto 162">
            <a:extLst>
              <a:ext uri="{FF2B5EF4-FFF2-40B4-BE49-F238E27FC236}">
                <a16:creationId xmlns:a16="http://schemas.microsoft.com/office/drawing/2014/main" id="{FAD69620-C2ED-1E31-6886-FC0BFB755260}"/>
              </a:ext>
            </a:extLst>
          </p:cNvPr>
          <p:cNvSpPr txBox="1"/>
          <p:nvPr/>
        </p:nvSpPr>
        <p:spPr>
          <a:xfrm>
            <a:off x="3545465" y="24604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4" name="CasellaDiTesto 163">
            <a:extLst>
              <a:ext uri="{FF2B5EF4-FFF2-40B4-BE49-F238E27FC236}">
                <a16:creationId xmlns:a16="http://schemas.microsoft.com/office/drawing/2014/main" id="{E5F1AF78-CED3-A2EB-F9C6-26DDBA5B486E}"/>
              </a:ext>
            </a:extLst>
          </p:cNvPr>
          <p:cNvSpPr txBox="1"/>
          <p:nvPr/>
        </p:nvSpPr>
        <p:spPr>
          <a:xfrm>
            <a:off x="3988707" y="246216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5" name="CasellaDiTesto 164">
            <a:extLst>
              <a:ext uri="{FF2B5EF4-FFF2-40B4-BE49-F238E27FC236}">
                <a16:creationId xmlns:a16="http://schemas.microsoft.com/office/drawing/2014/main" id="{5AE88B82-ACF5-1B16-C2EC-E47CD400F7EC}"/>
              </a:ext>
            </a:extLst>
          </p:cNvPr>
          <p:cNvSpPr txBox="1"/>
          <p:nvPr/>
        </p:nvSpPr>
        <p:spPr>
          <a:xfrm>
            <a:off x="4420817" y="24604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6" name="CasellaDiTesto 165">
            <a:extLst>
              <a:ext uri="{FF2B5EF4-FFF2-40B4-BE49-F238E27FC236}">
                <a16:creationId xmlns:a16="http://schemas.microsoft.com/office/drawing/2014/main" id="{D7F751E1-E830-C0E2-EF5E-950D79070C19}"/>
              </a:ext>
            </a:extLst>
          </p:cNvPr>
          <p:cNvSpPr txBox="1"/>
          <p:nvPr/>
        </p:nvSpPr>
        <p:spPr>
          <a:xfrm>
            <a:off x="4852927" y="24604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7" name="CasellaDiTesto 166">
            <a:extLst>
              <a:ext uri="{FF2B5EF4-FFF2-40B4-BE49-F238E27FC236}">
                <a16:creationId xmlns:a16="http://schemas.microsoft.com/office/drawing/2014/main" id="{139AF358-5573-98D9-82C3-0236F13F903D}"/>
              </a:ext>
            </a:extLst>
          </p:cNvPr>
          <p:cNvSpPr txBox="1"/>
          <p:nvPr/>
        </p:nvSpPr>
        <p:spPr>
          <a:xfrm>
            <a:off x="2674776" y="288808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8" name="CasellaDiTesto 167">
            <a:extLst>
              <a:ext uri="{FF2B5EF4-FFF2-40B4-BE49-F238E27FC236}">
                <a16:creationId xmlns:a16="http://schemas.microsoft.com/office/drawing/2014/main" id="{105B8877-2FA2-C94C-D05B-0E6F7AC86F38}"/>
              </a:ext>
            </a:extLst>
          </p:cNvPr>
          <p:cNvSpPr txBox="1"/>
          <p:nvPr/>
        </p:nvSpPr>
        <p:spPr>
          <a:xfrm>
            <a:off x="3106886" y="28863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69" name="CasellaDiTesto 168">
            <a:extLst>
              <a:ext uri="{FF2B5EF4-FFF2-40B4-BE49-F238E27FC236}">
                <a16:creationId xmlns:a16="http://schemas.microsoft.com/office/drawing/2014/main" id="{85303215-03ED-A92C-88DA-36DA7E2E5AA9}"/>
              </a:ext>
            </a:extLst>
          </p:cNvPr>
          <p:cNvSpPr txBox="1"/>
          <p:nvPr/>
        </p:nvSpPr>
        <p:spPr>
          <a:xfrm>
            <a:off x="3538996" y="28863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0" name="CasellaDiTesto 169">
            <a:extLst>
              <a:ext uri="{FF2B5EF4-FFF2-40B4-BE49-F238E27FC236}">
                <a16:creationId xmlns:a16="http://schemas.microsoft.com/office/drawing/2014/main" id="{E42F5C13-080E-33B0-36D4-18321C9F6947}"/>
              </a:ext>
            </a:extLst>
          </p:cNvPr>
          <p:cNvSpPr txBox="1"/>
          <p:nvPr/>
        </p:nvSpPr>
        <p:spPr>
          <a:xfrm>
            <a:off x="3982238" y="288808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1" name="CasellaDiTesto 170">
            <a:extLst>
              <a:ext uri="{FF2B5EF4-FFF2-40B4-BE49-F238E27FC236}">
                <a16:creationId xmlns:a16="http://schemas.microsoft.com/office/drawing/2014/main" id="{6D8651D8-1A74-4F47-7C93-3E899E79BAE6}"/>
              </a:ext>
            </a:extLst>
          </p:cNvPr>
          <p:cNvSpPr txBox="1"/>
          <p:nvPr/>
        </p:nvSpPr>
        <p:spPr>
          <a:xfrm>
            <a:off x="4414348" y="28863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2" name="CasellaDiTesto 171">
            <a:extLst>
              <a:ext uri="{FF2B5EF4-FFF2-40B4-BE49-F238E27FC236}">
                <a16:creationId xmlns:a16="http://schemas.microsoft.com/office/drawing/2014/main" id="{97FF82F3-0828-396D-4C1E-78F0E4687963}"/>
              </a:ext>
            </a:extLst>
          </p:cNvPr>
          <p:cNvSpPr txBox="1"/>
          <p:nvPr/>
        </p:nvSpPr>
        <p:spPr>
          <a:xfrm>
            <a:off x="4846458" y="28863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3" name="CasellaDiTesto 172">
            <a:extLst>
              <a:ext uri="{FF2B5EF4-FFF2-40B4-BE49-F238E27FC236}">
                <a16:creationId xmlns:a16="http://schemas.microsoft.com/office/drawing/2014/main" id="{FF8D27DE-DB23-1078-4EA1-4380A774CD54}"/>
              </a:ext>
            </a:extLst>
          </p:cNvPr>
          <p:cNvSpPr txBox="1"/>
          <p:nvPr/>
        </p:nvSpPr>
        <p:spPr>
          <a:xfrm>
            <a:off x="2674776" y="329104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4" name="CasellaDiTesto 173">
            <a:extLst>
              <a:ext uri="{FF2B5EF4-FFF2-40B4-BE49-F238E27FC236}">
                <a16:creationId xmlns:a16="http://schemas.microsoft.com/office/drawing/2014/main" id="{CDADC974-785D-BEE6-CE6A-C126D119086F}"/>
              </a:ext>
            </a:extLst>
          </p:cNvPr>
          <p:cNvSpPr txBox="1"/>
          <p:nvPr/>
        </p:nvSpPr>
        <p:spPr>
          <a:xfrm>
            <a:off x="3106886" y="32893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5" name="CasellaDiTesto 174">
            <a:extLst>
              <a:ext uri="{FF2B5EF4-FFF2-40B4-BE49-F238E27FC236}">
                <a16:creationId xmlns:a16="http://schemas.microsoft.com/office/drawing/2014/main" id="{32742DCC-355E-4BDA-B5AC-801DF352C04F}"/>
              </a:ext>
            </a:extLst>
          </p:cNvPr>
          <p:cNvSpPr txBox="1"/>
          <p:nvPr/>
        </p:nvSpPr>
        <p:spPr>
          <a:xfrm>
            <a:off x="3538996" y="32893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6" name="CasellaDiTesto 175">
            <a:extLst>
              <a:ext uri="{FF2B5EF4-FFF2-40B4-BE49-F238E27FC236}">
                <a16:creationId xmlns:a16="http://schemas.microsoft.com/office/drawing/2014/main" id="{D0671846-3B58-B8F1-FDDC-59F9A60E905C}"/>
              </a:ext>
            </a:extLst>
          </p:cNvPr>
          <p:cNvSpPr txBox="1"/>
          <p:nvPr/>
        </p:nvSpPr>
        <p:spPr>
          <a:xfrm>
            <a:off x="3982238" y="329104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7" name="CasellaDiTesto 176">
            <a:extLst>
              <a:ext uri="{FF2B5EF4-FFF2-40B4-BE49-F238E27FC236}">
                <a16:creationId xmlns:a16="http://schemas.microsoft.com/office/drawing/2014/main" id="{40D5B3A4-B259-5C41-33A5-2FAE2FEEE6F2}"/>
              </a:ext>
            </a:extLst>
          </p:cNvPr>
          <p:cNvSpPr txBox="1"/>
          <p:nvPr/>
        </p:nvSpPr>
        <p:spPr>
          <a:xfrm>
            <a:off x="4414348" y="32893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8" name="CasellaDiTesto 177">
            <a:extLst>
              <a:ext uri="{FF2B5EF4-FFF2-40B4-BE49-F238E27FC236}">
                <a16:creationId xmlns:a16="http://schemas.microsoft.com/office/drawing/2014/main" id="{F2267EAE-FBEF-8B61-2CF7-7EFB515D3015}"/>
              </a:ext>
            </a:extLst>
          </p:cNvPr>
          <p:cNvSpPr txBox="1"/>
          <p:nvPr/>
        </p:nvSpPr>
        <p:spPr>
          <a:xfrm>
            <a:off x="4846458" y="32893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79" name="CasellaDiTesto 178">
            <a:extLst>
              <a:ext uri="{FF2B5EF4-FFF2-40B4-BE49-F238E27FC236}">
                <a16:creationId xmlns:a16="http://schemas.microsoft.com/office/drawing/2014/main" id="{4EB77E6E-C060-8843-AED1-33BE58591405}"/>
              </a:ext>
            </a:extLst>
          </p:cNvPr>
          <p:cNvSpPr txBox="1"/>
          <p:nvPr/>
        </p:nvSpPr>
        <p:spPr>
          <a:xfrm>
            <a:off x="2681245" y="368896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0" name="CasellaDiTesto 179">
            <a:extLst>
              <a:ext uri="{FF2B5EF4-FFF2-40B4-BE49-F238E27FC236}">
                <a16:creationId xmlns:a16="http://schemas.microsoft.com/office/drawing/2014/main" id="{1ABAEC63-E507-76AA-C3F8-183D1189E845}"/>
              </a:ext>
            </a:extLst>
          </p:cNvPr>
          <p:cNvSpPr txBox="1"/>
          <p:nvPr/>
        </p:nvSpPr>
        <p:spPr>
          <a:xfrm>
            <a:off x="3113355" y="36872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1" name="CasellaDiTesto 180">
            <a:extLst>
              <a:ext uri="{FF2B5EF4-FFF2-40B4-BE49-F238E27FC236}">
                <a16:creationId xmlns:a16="http://schemas.microsoft.com/office/drawing/2014/main" id="{7494DD48-C0D1-D3A7-9D96-D3C34E9A4638}"/>
              </a:ext>
            </a:extLst>
          </p:cNvPr>
          <p:cNvSpPr txBox="1"/>
          <p:nvPr/>
        </p:nvSpPr>
        <p:spPr>
          <a:xfrm>
            <a:off x="3545465" y="36872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2" name="CasellaDiTesto 181">
            <a:extLst>
              <a:ext uri="{FF2B5EF4-FFF2-40B4-BE49-F238E27FC236}">
                <a16:creationId xmlns:a16="http://schemas.microsoft.com/office/drawing/2014/main" id="{92817804-4C7D-1F81-F5F4-5A96E29EA6D0}"/>
              </a:ext>
            </a:extLst>
          </p:cNvPr>
          <p:cNvSpPr txBox="1"/>
          <p:nvPr/>
        </p:nvSpPr>
        <p:spPr>
          <a:xfrm>
            <a:off x="3988707" y="368896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3" name="CasellaDiTesto 182">
            <a:extLst>
              <a:ext uri="{FF2B5EF4-FFF2-40B4-BE49-F238E27FC236}">
                <a16:creationId xmlns:a16="http://schemas.microsoft.com/office/drawing/2014/main" id="{80B79E38-57B8-9ADB-F1F8-1C18C9FE4D00}"/>
              </a:ext>
            </a:extLst>
          </p:cNvPr>
          <p:cNvSpPr txBox="1"/>
          <p:nvPr/>
        </p:nvSpPr>
        <p:spPr>
          <a:xfrm>
            <a:off x="4420817" y="36872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4" name="CasellaDiTesto 183">
            <a:extLst>
              <a:ext uri="{FF2B5EF4-FFF2-40B4-BE49-F238E27FC236}">
                <a16:creationId xmlns:a16="http://schemas.microsoft.com/office/drawing/2014/main" id="{D74AC4BA-07DE-251E-04A6-623A00079514}"/>
              </a:ext>
            </a:extLst>
          </p:cNvPr>
          <p:cNvSpPr txBox="1"/>
          <p:nvPr/>
        </p:nvSpPr>
        <p:spPr>
          <a:xfrm>
            <a:off x="4852927" y="36872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5" name="CasellaDiTesto 184">
            <a:extLst>
              <a:ext uri="{FF2B5EF4-FFF2-40B4-BE49-F238E27FC236}">
                <a16:creationId xmlns:a16="http://schemas.microsoft.com/office/drawing/2014/main" id="{EC230C24-DA0D-CBFC-6115-F76EEDCC02A7}"/>
              </a:ext>
            </a:extLst>
          </p:cNvPr>
          <p:cNvSpPr txBox="1"/>
          <p:nvPr/>
        </p:nvSpPr>
        <p:spPr>
          <a:xfrm>
            <a:off x="2674776" y="409018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6" name="CasellaDiTesto 185">
            <a:extLst>
              <a:ext uri="{FF2B5EF4-FFF2-40B4-BE49-F238E27FC236}">
                <a16:creationId xmlns:a16="http://schemas.microsoft.com/office/drawing/2014/main" id="{185DA19A-3A60-F361-121A-568DCD4B3937}"/>
              </a:ext>
            </a:extLst>
          </p:cNvPr>
          <p:cNvSpPr txBox="1"/>
          <p:nvPr/>
        </p:nvSpPr>
        <p:spPr>
          <a:xfrm>
            <a:off x="3106886" y="40884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7" name="CasellaDiTesto 186">
            <a:extLst>
              <a:ext uri="{FF2B5EF4-FFF2-40B4-BE49-F238E27FC236}">
                <a16:creationId xmlns:a16="http://schemas.microsoft.com/office/drawing/2014/main" id="{E3F8AD0E-51F8-BDD9-661C-5EBC396229D2}"/>
              </a:ext>
            </a:extLst>
          </p:cNvPr>
          <p:cNvSpPr txBox="1"/>
          <p:nvPr/>
        </p:nvSpPr>
        <p:spPr>
          <a:xfrm>
            <a:off x="3538996" y="40884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8" name="CasellaDiTesto 187">
            <a:extLst>
              <a:ext uri="{FF2B5EF4-FFF2-40B4-BE49-F238E27FC236}">
                <a16:creationId xmlns:a16="http://schemas.microsoft.com/office/drawing/2014/main" id="{AE67DBAA-80E6-7BF2-F6B0-389F119B87DA}"/>
              </a:ext>
            </a:extLst>
          </p:cNvPr>
          <p:cNvSpPr txBox="1"/>
          <p:nvPr/>
        </p:nvSpPr>
        <p:spPr>
          <a:xfrm>
            <a:off x="3982238" y="409018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89" name="CasellaDiTesto 188">
            <a:extLst>
              <a:ext uri="{FF2B5EF4-FFF2-40B4-BE49-F238E27FC236}">
                <a16:creationId xmlns:a16="http://schemas.microsoft.com/office/drawing/2014/main" id="{4131F67D-7961-B082-5419-8DC5FC565247}"/>
              </a:ext>
            </a:extLst>
          </p:cNvPr>
          <p:cNvSpPr txBox="1"/>
          <p:nvPr/>
        </p:nvSpPr>
        <p:spPr>
          <a:xfrm>
            <a:off x="4414348" y="40884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0" name="CasellaDiTesto 189">
            <a:extLst>
              <a:ext uri="{FF2B5EF4-FFF2-40B4-BE49-F238E27FC236}">
                <a16:creationId xmlns:a16="http://schemas.microsoft.com/office/drawing/2014/main" id="{6AB95C90-3E51-C913-630B-F37C62F3BD76}"/>
              </a:ext>
            </a:extLst>
          </p:cNvPr>
          <p:cNvSpPr txBox="1"/>
          <p:nvPr/>
        </p:nvSpPr>
        <p:spPr>
          <a:xfrm>
            <a:off x="4846458" y="40884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1" name="CasellaDiTesto 190">
            <a:extLst>
              <a:ext uri="{FF2B5EF4-FFF2-40B4-BE49-F238E27FC236}">
                <a16:creationId xmlns:a16="http://schemas.microsoft.com/office/drawing/2014/main" id="{77AA00F7-DEAD-800E-3BDB-4D9D25A310FA}"/>
              </a:ext>
            </a:extLst>
          </p:cNvPr>
          <p:cNvSpPr txBox="1"/>
          <p:nvPr/>
        </p:nvSpPr>
        <p:spPr>
          <a:xfrm>
            <a:off x="2674776" y="4506458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2" name="CasellaDiTesto 191">
            <a:extLst>
              <a:ext uri="{FF2B5EF4-FFF2-40B4-BE49-F238E27FC236}">
                <a16:creationId xmlns:a16="http://schemas.microsoft.com/office/drawing/2014/main" id="{67E7AC36-E7F0-B884-7059-FD9B85727D66}"/>
              </a:ext>
            </a:extLst>
          </p:cNvPr>
          <p:cNvSpPr txBox="1"/>
          <p:nvPr/>
        </p:nvSpPr>
        <p:spPr>
          <a:xfrm>
            <a:off x="3106886" y="45047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3" name="CasellaDiTesto 192">
            <a:extLst>
              <a:ext uri="{FF2B5EF4-FFF2-40B4-BE49-F238E27FC236}">
                <a16:creationId xmlns:a16="http://schemas.microsoft.com/office/drawing/2014/main" id="{EFC1DF84-A157-6214-C3EC-ADE1FFD523DA}"/>
              </a:ext>
            </a:extLst>
          </p:cNvPr>
          <p:cNvSpPr txBox="1"/>
          <p:nvPr/>
        </p:nvSpPr>
        <p:spPr>
          <a:xfrm>
            <a:off x="3538996" y="45047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4" name="CasellaDiTesto 193">
            <a:extLst>
              <a:ext uri="{FF2B5EF4-FFF2-40B4-BE49-F238E27FC236}">
                <a16:creationId xmlns:a16="http://schemas.microsoft.com/office/drawing/2014/main" id="{6E84CABB-7203-8FB0-7BE1-B13AB3B9B859}"/>
              </a:ext>
            </a:extLst>
          </p:cNvPr>
          <p:cNvSpPr txBox="1"/>
          <p:nvPr/>
        </p:nvSpPr>
        <p:spPr>
          <a:xfrm>
            <a:off x="3982238" y="4506458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5" name="CasellaDiTesto 194">
            <a:extLst>
              <a:ext uri="{FF2B5EF4-FFF2-40B4-BE49-F238E27FC236}">
                <a16:creationId xmlns:a16="http://schemas.microsoft.com/office/drawing/2014/main" id="{C57A3F1F-F95A-A846-3B09-62A4A37A3FE6}"/>
              </a:ext>
            </a:extLst>
          </p:cNvPr>
          <p:cNvSpPr txBox="1"/>
          <p:nvPr/>
        </p:nvSpPr>
        <p:spPr>
          <a:xfrm>
            <a:off x="4414348" y="45047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6" name="CasellaDiTesto 195">
            <a:extLst>
              <a:ext uri="{FF2B5EF4-FFF2-40B4-BE49-F238E27FC236}">
                <a16:creationId xmlns:a16="http://schemas.microsoft.com/office/drawing/2014/main" id="{D53643A0-8F8B-6D35-E036-3A6447CCEA84}"/>
              </a:ext>
            </a:extLst>
          </p:cNvPr>
          <p:cNvSpPr txBox="1"/>
          <p:nvPr/>
        </p:nvSpPr>
        <p:spPr>
          <a:xfrm>
            <a:off x="4846458" y="45047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7" name="CasellaDiTesto 196">
            <a:extLst>
              <a:ext uri="{FF2B5EF4-FFF2-40B4-BE49-F238E27FC236}">
                <a16:creationId xmlns:a16="http://schemas.microsoft.com/office/drawing/2014/main" id="{ADA6B659-769A-7FBD-4DF0-697F8FA0E0F3}"/>
              </a:ext>
            </a:extLst>
          </p:cNvPr>
          <p:cNvSpPr txBox="1"/>
          <p:nvPr/>
        </p:nvSpPr>
        <p:spPr>
          <a:xfrm>
            <a:off x="5319571" y="2056973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8" name="CasellaDiTesto 197">
            <a:extLst>
              <a:ext uri="{FF2B5EF4-FFF2-40B4-BE49-F238E27FC236}">
                <a16:creationId xmlns:a16="http://schemas.microsoft.com/office/drawing/2014/main" id="{B60BE845-FFC9-85ED-42F3-32270E1EAD37}"/>
              </a:ext>
            </a:extLst>
          </p:cNvPr>
          <p:cNvSpPr txBox="1"/>
          <p:nvPr/>
        </p:nvSpPr>
        <p:spPr>
          <a:xfrm>
            <a:off x="5326040" y="2460432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199" name="CasellaDiTesto 198">
            <a:extLst>
              <a:ext uri="{FF2B5EF4-FFF2-40B4-BE49-F238E27FC236}">
                <a16:creationId xmlns:a16="http://schemas.microsoft.com/office/drawing/2014/main" id="{0CC9D925-0F27-012F-AC27-A40DC4C25B52}"/>
              </a:ext>
            </a:extLst>
          </p:cNvPr>
          <p:cNvSpPr txBox="1"/>
          <p:nvPr/>
        </p:nvSpPr>
        <p:spPr>
          <a:xfrm>
            <a:off x="5319571" y="2886349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00" name="CasellaDiTesto 199">
            <a:extLst>
              <a:ext uri="{FF2B5EF4-FFF2-40B4-BE49-F238E27FC236}">
                <a16:creationId xmlns:a16="http://schemas.microsoft.com/office/drawing/2014/main" id="{DDD3BD86-26CA-6ACD-8852-9E151985BED2}"/>
              </a:ext>
            </a:extLst>
          </p:cNvPr>
          <p:cNvSpPr txBox="1"/>
          <p:nvPr/>
        </p:nvSpPr>
        <p:spPr>
          <a:xfrm>
            <a:off x="5319571" y="328930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01" name="CasellaDiTesto 200">
            <a:extLst>
              <a:ext uri="{FF2B5EF4-FFF2-40B4-BE49-F238E27FC236}">
                <a16:creationId xmlns:a16="http://schemas.microsoft.com/office/drawing/2014/main" id="{271A7430-723D-1E17-E1FA-709439A689A0}"/>
              </a:ext>
            </a:extLst>
          </p:cNvPr>
          <p:cNvSpPr txBox="1"/>
          <p:nvPr/>
        </p:nvSpPr>
        <p:spPr>
          <a:xfrm>
            <a:off x="5326040" y="3687226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02" name="CasellaDiTesto 201">
            <a:extLst>
              <a:ext uri="{FF2B5EF4-FFF2-40B4-BE49-F238E27FC236}">
                <a16:creationId xmlns:a16="http://schemas.microsoft.com/office/drawing/2014/main" id="{2262407D-57C5-B81C-A718-08AFD2497A1F}"/>
              </a:ext>
            </a:extLst>
          </p:cNvPr>
          <p:cNvSpPr txBox="1"/>
          <p:nvPr/>
        </p:nvSpPr>
        <p:spPr>
          <a:xfrm>
            <a:off x="5319571" y="4088445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03" name="CasellaDiTesto 202">
            <a:extLst>
              <a:ext uri="{FF2B5EF4-FFF2-40B4-BE49-F238E27FC236}">
                <a16:creationId xmlns:a16="http://schemas.microsoft.com/office/drawing/2014/main" id="{A53636A9-FA8D-55A5-427A-EF92AA4510A3}"/>
              </a:ext>
            </a:extLst>
          </p:cNvPr>
          <p:cNvSpPr txBox="1"/>
          <p:nvPr/>
        </p:nvSpPr>
        <p:spPr>
          <a:xfrm>
            <a:off x="5319571" y="4504721"/>
            <a:ext cx="594646" cy="5320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204" name="Titolo 1">
            <a:extLst>
              <a:ext uri="{FF2B5EF4-FFF2-40B4-BE49-F238E27FC236}">
                <a16:creationId xmlns:a16="http://schemas.microsoft.com/office/drawing/2014/main" id="{A095F554-FCCB-4AF9-7906-7E28D72F4CE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DGMR</a:t>
            </a:r>
          </a:p>
        </p:txBody>
      </p:sp>
    </p:spTree>
    <p:extLst>
      <p:ext uri="{BB962C8B-B14F-4D97-AF65-F5344CB8AC3E}">
        <p14:creationId xmlns:p14="http://schemas.microsoft.com/office/powerpoint/2010/main" val="3293489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B88FB-30F8-D58A-3BFF-7B27C615C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47CECD-F2BE-D376-F5D2-9F5DF978B082}"/>
              </a:ext>
            </a:extLst>
          </p:cNvPr>
          <p:cNvSpPr txBox="1">
            <a:spLocks/>
          </p:cNvSpPr>
          <p:nvPr/>
        </p:nvSpPr>
        <p:spPr>
          <a:xfrm>
            <a:off x="6190592" y="1345324"/>
            <a:ext cx="5139560" cy="527619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dirty="0"/>
              <a:t>CNN encoder–decoder </a:t>
            </a:r>
            <a:r>
              <a:rPr lang="it-IT" dirty="0" err="1"/>
              <a:t>inspired</a:t>
            </a:r>
            <a:r>
              <a:rPr lang="it-IT" dirty="0"/>
              <a:t> by U-Net/</a:t>
            </a:r>
            <a:r>
              <a:rPr lang="it-IT" dirty="0" err="1"/>
              <a:t>SegNet</a:t>
            </a:r>
            <a:r>
              <a:rPr lang="it-IT" dirty="0"/>
              <a:t> for +5-minute nowcasting;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uses</a:t>
            </a:r>
            <a:r>
              <a:rPr lang="it-IT" dirty="0"/>
              <a:t> </a:t>
            </a:r>
            <a:r>
              <a:rPr lang="it-IT" dirty="0" err="1"/>
              <a:t>four</a:t>
            </a:r>
            <a:r>
              <a:rPr lang="it-IT" dirty="0"/>
              <a:t> </a:t>
            </a:r>
            <a:r>
              <a:rPr lang="it-IT" dirty="0" err="1"/>
              <a:t>scans</a:t>
            </a:r>
            <a:r>
              <a:rPr lang="it-IT" dirty="0"/>
              <a:t> (</a:t>
            </a:r>
            <a:r>
              <a:rPr lang="it-IT" dirty="0" err="1"/>
              <a:t>at</a:t>
            </a:r>
            <a:r>
              <a:rPr lang="it-IT" dirty="0"/>
              <a:t> t−15, t−10, t−5, and t) </a:t>
            </a:r>
            <a:r>
              <a:rPr lang="it-IT" dirty="0" err="1"/>
              <a:t>as</a:t>
            </a:r>
            <a:r>
              <a:rPr lang="it-IT" dirty="0"/>
              <a:t> input and </a:t>
            </a:r>
            <a:r>
              <a:rPr lang="it-IT" dirty="0" err="1"/>
              <a:t>precipitation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t+5 minutes </a:t>
            </a:r>
            <a:r>
              <a:rPr lang="it-IT" dirty="0" err="1"/>
              <a:t>as</a:t>
            </a:r>
            <a:r>
              <a:rPr lang="it-IT" dirty="0"/>
              <a:t> the target. </a:t>
            </a:r>
            <a:r>
              <a:rPr lang="it-IT" dirty="0" err="1"/>
              <a:t>Values</a:t>
            </a:r>
            <a:r>
              <a:rPr lang="it-IT" dirty="0"/>
              <a:t> ​​are </a:t>
            </a:r>
            <a:r>
              <a:rPr lang="it-IT" dirty="0" err="1"/>
              <a:t>transformed</a:t>
            </a:r>
            <a:r>
              <a:rPr lang="it-IT" dirty="0"/>
              <a:t> </a:t>
            </a:r>
            <a:r>
              <a:rPr lang="it-IT" dirty="0" err="1"/>
              <a:t>using</a:t>
            </a:r>
            <a:r>
              <a:rPr lang="it-IT" dirty="0"/>
              <a:t> log(x + 0.01).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The model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trained</a:t>
            </a:r>
            <a:r>
              <a:rPr lang="it-IT" dirty="0"/>
              <a:t> on the DWD RADOLAN RY product (</a:t>
            </a:r>
            <a:r>
              <a:rPr lang="it-IT" dirty="0" err="1"/>
              <a:t>rainfall</a:t>
            </a:r>
            <a:r>
              <a:rPr lang="it-IT" dirty="0"/>
              <a:t> </a:t>
            </a:r>
            <a:r>
              <a:rPr lang="it-IT" dirty="0" err="1"/>
              <a:t>accumulation</a:t>
            </a:r>
            <a:r>
              <a:rPr lang="it-IT" dirty="0"/>
              <a:t>: 1 km / 5 min) </a:t>
            </a:r>
            <a:r>
              <a:rPr lang="it-IT" dirty="0" err="1"/>
              <a:t>rather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reflectivity</a:t>
            </a:r>
            <a:r>
              <a:rPr lang="it-IT" dirty="0"/>
              <a:t>; </a:t>
            </a:r>
            <a:r>
              <a:rPr lang="it-IT" dirty="0" err="1"/>
              <a:t>therefore</a:t>
            </a:r>
            <a:r>
              <a:rPr lang="it-IT" dirty="0"/>
              <a:t>,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starting</a:t>
            </a:r>
            <a:r>
              <a:rPr lang="it-IT" dirty="0"/>
              <a:t> from </a:t>
            </a:r>
            <a:r>
              <a:rPr lang="it-IT" dirty="0" err="1"/>
              <a:t>dBZ</a:t>
            </a:r>
            <a:r>
              <a:rPr lang="it-IT" dirty="0"/>
              <a:t>, a </a:t>
            </a:r>
            <a:r>
              <a:rPr lang="it-IT" dirty="0" err="1"/>
              <a:t>conversion</a:t>
            </a:r>
            <a:r>
              <a:rPr lang="it-IT" dirty="0"/>
              <a:t> </a:t>
            </a:r>
            <a:r>
              <a:rPr lang="it-IT" dirty="0" err="1"/>
              <a:t>sequence</a:t>
            </a:r>
            <a:r>
              <a:rPr lang="it-IT" dirty="0"/>
              <a:t> (</a:t>
            </a:r>
            <a:r>
              <a:rPr lang="it-IT" dirty="0" err="1"/>
              <a:t>Z</a:t>
            </a:r>
            <a:r>
              <a:rPr lang="it-IT" dirty="0"/>
              <a:t>–</a:t>
            </a:r>
            <a:r>
              <a:rPr lang="it-IT" dirty="0" err="1"/>
              <a:t>R</a:t>
            </a:r>
            <a:r>
              <a:rPr lang="it-IT" dirty="0"/>
              <a:t> → mm/h → mm/5min)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required</a:t>
            </a:r>
            <a:r>
              <a:rPr lang="it-IT" dirty="0"/>
              <a:t> </a:t>
            </a:r>
            <a:r>
              <a:rPr lang="it-IT" dirty="0" err="1"/>
              <a:t>prior</a:t>
            </a:r>
            <a:r>
              <a:rPr lang="it-IT" dirty="0"/>
              <a:t> to the log-</a:t>
            </a:r>
            <a:r>
              <a:rPr lang="it-IT" dirty="0" err="1"/>
              <a:t>transformation</a:t>
            </a:r>
            <a:r>
              <a:rPr lang="it-IT" dirty="0"/>
              <a:t>.</a:t>
            </a:r>
          </a:p>
          <a:p>
            <a:pPr algn="just"/>
            <a:endParaRPr lang="it-IT" dirty="0"/>
          </a:p>
          <a:p>
            <a:pPr algn="just"/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implemented</a:t>
            </a:r>
            <a:r>
              <a:rPr lang="it-IT" dirty="0"/>
              <a:t> in </a:t>
            </a:r>
            <a:r>
              <a:rPr lang="it-IT" b="1" dirty="0" err="1"/>
              <a:t>Keras</a:t>
            </a:r>
            <a:r>
              <a:rPr lang="it-IT" b="1" dirty="0"/>
              <a:t> (</a:t>
            </a:r>
            <a:r>
              <a:rPr lang="it-IT" b="1" dirty="0" err="1"/>
              <a:t>Functional</a:t>
            </a:r>
            <a:r>
              <a:rPr lang="it-IT" b="1" dirty="0"/>
              <a:t> API)</a:t>
            </a:r>
            <a:r>
              <a:rPr lang="it-IT" dirty="0"/>
              <a:t>: </a:t>
            </a:r>
            <a:r>
              <a:rPr lang="it-IT" dirty="0">
                <a:hlinkClick r:id="rId2"/>
              </a:rPr>
              <a:t>https://github.com/hydrogo/rainnet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algn="just"/>
            <a:r>
              <a:rPr lang="it-IT" dirty="0"/>
              <a:t>Pre-</a:t>
            </a:r>
            <a:r>
              <a:rPr lang="it-IT" dirty="0" err="1"/>
              <a:t>trained</a:t>
            </a:r>
            <a:r>
              <a:rPr lang="it-IT" dirty="0"/>
              <a:t> weights and the model are </a:t>
            </a:r>
            <a:r>
              <a:rPr lang="it-IT" dirty="0" err="1"/>
              <a:t>available</a:t>
            </a:r>
            <a:r>
              <a:rPr lang="it-IT" dirty="0"/>
              <a:t> on </a:t>
            </a:r>
            <a:r>
              <a:rPr lang="it-IT" dirty="0" err="1"/>
              <a:t>Zenodo</a:t>
            </a:r>
            <a:r>
              <a:rPr lang="it-IT" dirty="0"/>
              <a:t> [rainnet_weights.h5].</a:t>
            </a:r>
          </a:p>
          <a:p>
            <a:pPr algn="just"/>
            <a:endParaRPr lang="it-IT" dirty="0"/>
          </a:p>
        </p:txBody>
      </p:sp>
      <p:pic>
        <p:nvPicPr>
          <p:cNvPr id="4" name="Picture 2" descr="GMD - RainNet v1.0: a convolutional neural network for radar-based  precipitation nowcasting">
            <a:extLst>
              <a:ext uri="{FF2B5EF4-FFF2-40B4-BE49-F238E27FC236}">
                <a16:creationId xmlns:a16="http://schemas.microsoft.com/office/drawing/2014/main" id="{A96A292A-9433-CE70-E53A-5216CCE94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43" y="1324362"/>
            <a:ext cx="5622566" cy="485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9C1BFEC1-CEFF-5E66-F705-46B254F4CF4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RAINNET</a:t>
            </a:r>
          </a:p>
        </p:txBody>
      </p:sp>
    </p:spTree>
    <p:extLst>
      <p:ext uri="{BB962C8B-B14F-4D97-AF65-F5344CB8AC3E}">
        <p14:creationId xmlns:p14="http://schemas.microsoft.com/office/powerpoint/2010/main" val="1485757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186F4-8D7D-6E45-CBD6-6343493C85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4">
            <a:extLst>
              <a:ext uri="{FF2B5EF4-FFF2-40B4-BE49-F238E27FC236}">
                <a16:creationId xmlns:a16="http://schemas.microsoft.com/office/drawing/2014/main" id="{B2697ABA-C459-5887-CD0B-5A11DD803B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012" t="26304" r="23928" b="22279"/>
          <a:stretch>
            <a:fillRect/>
          </a:stretch>
        </p:blipFill>
        <p:spPr>
          <a:xfrm>
            <a:off x="5121981" y="2112602"/>
            <a:ext cx="6396910" cy="3553838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1B5156E-36F5-6CDB-9F18-6F99AECCD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6727" y="3645654"/>
            <a:ext cx="2188669" cy="48773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B2212A1-F3C0-6F40-27B9-05CF05A67964}"/>
              </a:ext>
            </a:extLst>
          </p:cNvPr>
          <p:cNvSpPr txBox="1"/>
          <p:nvPr/>
        </p:nvSpPr>
        <p:spPr>
          <a:xfrm>
            <a:off x="673109" y="2927921"/>
            <a:ext cx="552844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it-IT" b="0" i="0" dirty="0">
                <a:effectLst/>
                <a:latin typeface="Arial" panose="020B0604020202020204" pitchFamily="34" charset="0"/>
              </a:rPr>
              <a:t>Marshall-Palmer </a:t>
            </a:r>
            <a:r>
              <a:rPr lang="it-IT" b="0" i="0" dirty="0" err="1">
                <a:effectLst/>
                <a:latin typeface="Arial" panose="020B0604020202020204" pitchFamily="34" charset="0"/>
              </a:rPr>
              <a:t>z-R</a:t>
            </a:r>
            <a:r>
              <a:rPr lang="it-IT" b="0" i="0" dirty="0">
                <a:effectLst/>
                <a:latin typeface="Arial" panose="020B0604020202020204" pitchFamily="34" charset="0"/>
              </a:rPr>
              <a:t> </a:t>
            </a:r>
            <a:r>
              <a:rPr lang="it-IT" b="0" i="0" dirty="0" err="1">
                <a:effectLst/>
                <a:latin typeface="Arial" panose="020B0604020202020204" pitchFamily="34" charset="0"/>
              </a:rPr>
              <a:t>Relationship</a:t>
            </a:r>
            <a:endParaRPr lang="it-IT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36A88514-819C-8AA4-63E7-70916F60836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RAINNET</a:t>
            </a:r>
          </a:p>
        </p:txBody>
      </p:sp>
    </p:spTree>
    <p:extLst>
      <p:ext uri="{BB962C8B-B14F-4D97-AF65-F5344CB8AC3E}">
        <p14:creationId xmlns:p14="http://schemas.microsoft.com/office/powerpoint/2010/main" val="3562455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1CD3D-B2A2-FBCE-A8B6-334CD9CB8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2982BE69-C635-5FA4-2E93-60099ABCC2EB}"/>
              </a:ext>
            </a:extLst>
          </p:cNvPr>
          <p:cNvSpPr/>
          <p:nvPr/>
        </p:nvSpPr>
        <p:spPr>
          <a:xfrm>
            <a:off x="6096000" y="871367"/>
            <a:ext cx="5670792" cy="30370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GB" b="1" noProof="0" dirty="0">
                <a:solidFill>
                  <a:schemeClr val="tx1"/>
                </a:solidFill>
              </a:rPr>
              <a:t>Structural Similarity Index (SSIM)</a:t>
            </a:r>
          </a:p>
          <a:p>
            <a:pPr algn="just">
              <a:buNone/>
            </a:pPr>
            <a:r>
              <a:rPr lang="en-GB" sz="1200" noProof="0" dirty="0">
                <a:solidFill>
                  <a:schemeClr val="tx1"/>
                </a:solidFill>
              </a:rPr>
              <a:t>Given two images x and y, the SSIM is computed through the standard formula (Wang et al., 2004)</a:t>
            </a:r>
          </a:p>
          <a:p>
            <a:pPr algn="just">
              <a:buNone/>
            </a:pPr>
            <a:endParaRPr lang="en-GB" sz="1200" noProof="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en-GB" sz="1200" noProof="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en-GB" sz="1200" noProof="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en-GB" sz="1200" noProof="0" dirty="0">
              <a:solidFill>
                <a:schemeClr val="tx1"/>
              </a:solidFill>
            </a:endParaRPr>
          </a:p>
          <a:p>
            <a:pPr algn="just">
              <a:buNone/>
            </a:pPr>
            <a:endParaRPr lang="en-GB" sz="1200" noProof="0" dirty="0">
              <a:solidFill>
                <a:schemeClr val="tx1"/>
              </a:solidFill>
            </a:endParaRPr>
          </a:p>
          <a:p>
            <a:pPr algn="just"/>
            <a:r>
              <a:rPr lang="en-GB" sz="1200" dirty="0">
                <a:solidFill>
                  <a:schemeClr val="tx1"/>
                </a:solidFill>
              </a:rPr>
              <a:t>w</a:t>
            </a:r>
            <a:r>
              <a:rPr lang="en-GB" sz="1200" noProof="0" dirty="0">
                <a:solidFill>
                  <a:schemeClr val="tx1"/>
                </a:solidFill>
              </a:rPr>
              <a:t>here:</a:t>
            </a:r>
          </a:p>
          <a:p>
            <a:pPr algn="just"/>
            <a:r>
              <a:rPr lang="en-GB" sz="1200" noProof="0" dirty="0">
                <a:solidFill>
                  <a:schemeClr val="tx1"/>
                </a:solidFill>
              </a:rPr>
              <a:t>𝜇</a:t>
            </a:r>
            <a:r>
              <a:rPr lang="en-GB" sz="1200" baseline="-25000" noProof="0" dirty="0">
                <a:solidFill>
                  <a:schemeClr val="tx1"/>
                </a:solidFill>
              </a:rPr>
              <a:t>𝑥</a:t>
            </a:r>
            <a:r>
              <a:rPr lang="en-GB" sz="1200" noProof="0" dirty="0">
                <a:solidFill>
                  <a:schemeClr val="tx1"/>
                </a:solidFill>
              </a:rPr>
              <a:t> ,𝜇</a:t>
            </a:r>
            <a:r>
              <a:rPr lang="en-GB" sz="1200" baseline="-25000" noProof="0" dirty="0">
                <a:solidFill>
                  <a:schemeClr val="tx1"/>
                </a:solidFill>
              </a:rPr>
              <a:t>𝑦</a:t>
            </a:r>
            <a:r>
              <a:rPr lang="en-GB" sz="1200" noProof="0" dirty="0">
                <a:solidFill>
                  <a:schemeClr val="tx1"/>
                </a:solidFill>
              </a:rPr>
              <a:t> = average of 𝑥 and 𝑦</a:t>
            </a:r>
          </a:p>
          <a:p>
            <a:pPr algn="just"/>
            <a:r>
              <a:rPr lang="en-GB" sz="1200" noProof="0" dirty="0">
                <a:solidFill>
                  <a:schemeClr val="tx1"/>
                </a:solidFill>
              </a:rPr>
              <a:t>𝜎</a:t>
            </a:r>
            <a:r>
              <a:rPr lang="en-GB" sz="1200" baseline="-25000" noProof="0" dirty="0">
                <a:solidFill>
                  <a:schemeClr val="tx1"/>
                </a:solidFill>
              </a:rPr>
              <a:t>𝑥</a:t>
            </a:r>
            <a:r>
              <a:rPr lang="en-GB" sz="1200" baseline="30000" noProof="0" dirty="0">
                <a:solidFill>
                  <a:schemeClr val="tx1"/>
                </a:solidFill>
              </a:rPr>
              <a:t>2</a:t>
            </a:r>
            <a:r>
              <a:rPr lang="en-GB" sz="1200" noProof="0" dirty="0">
                <a:solidFill>
                  <a:schemeClr val="tx1"/>
                </a:solidFill>
              </a:rPr>
              <a:t>, 𝜎</a:t>
            </a:r>
            <a:r>
              <a:rPr lang="en-GB" sz="1200" baseline="-25000" noProof="0" dirty="0">
                <a:solidFill>
                  <a:schemeClr val="tx1"/>
                </a:solidFill>
              </a:rPr>
              <a:t>𝑦</a:t>
            </a:r>
            <a:r>
              <a:rPr lang="en-GB" sz="1200" baseline="30000" noProof="0" dirty="0">
                <a:solidFill>
                  <a:schemeClr val="tx1"/>
                </a:solidFill>
              </a:rPr>
              <a:t>2</a:t>
            </a:r>
            <a:r>
              <a:rPr lang="en-GB" sz="1200" noProof="0" dirty="0">
                <a:solidFill>
                  <a:schemeClr val="tx1"/>
                </a:solidFill>
              </a:rPr>
              <a:t> = variance of 𝑥 and 𝑦</a:t>
            </a:r>
          </a:p>
          <a:p>
            <a:pPr algn="just"/>
            <a:r>
              <a:rPr lang="en-GB" sz="1200" noProof="0" dirty="0" err="1">
                <a:solidFill>
                  <a:schemeClr val="tx1"/>
                </a:solidFill>
              </a:rPr>
              <a:t>σ</a:t>
            </a:r>
            <a:r>
              <a:rPr lang="en-GB" sz="1200" baseline="-25000" noProof="0" dirty="0" err="1">
                <a:solidFill>
                  <a:schemeClr val="tx1"/>
                </a:solidFill>
              </a:rPr>
              <a:t>xy</a:t>
            </a:r>
            <a:r>
              <a:rPr lang="en-GB" sz="1200" noProof="0" dirty="0">
                <a:solidFill>
                  <a:schemeClr val="tx1"/>
                </a:solidFill>
              </a:rPr>
              <a:t> = </a:t>
            </a:r>
            <a:r>
              <a:rPr lang="en-GB" sz="1200" noProof="0" dirty="0" err="1">
                <a:solidFill>
                  <a:schemeClr val="tx1"/>
                </a:solidFill>
              </a:rPr>
              <a:t>cvariance</a:t>
            </a:r>
            <a:endParaRPr lang="en-GB" sz="1200" noProof="0" dirty="0">
              <a:solidFill>
                <a:schemeClr val="tx1"/>
              </a:solidFill>
            </a:endParaRPr>
          </a:p>
          <a:p>
            <a:pPr algn="just"/>
            <a:r>
              <a:rPr lang="en-GB" sz="1200" noProof="0" dirty="0">
                <a:solidFill>
                  <a:schemeClr val="tx1"/>
                </a:solidFill>
              </a:rPr>
              <a:t>𝐶1, 𝐶2 C1,C2 = stabilization constants </a:t>
            </a:r>
          </a:p>
          <a:p>
            <a:pPr algn="just"/>
            <a:r>
              <a:rPr lang="en-GB" sz="1200" noProof="0" dirty="0">
                <a:solidFill>
                  <a:schemeClr val="tx1"/>
                </a:solidFill>
              </a:rPr>
              <a:t>SSIM is typically in [0,1]</a:t>
            </a:r>
          </a:p>
        </p:txBody>
      </p:sp>
      <p:sp>
        <p:nvSpPr>
          <p:cNvPr id="20" name="Rettangolo con angoli arrotondati 19">
            <a:extLst>
              <a:ext uri="{FF2B5EF4-FFF2-40B4-BE49-F238E27FC236}">
                <a16:creationId xmlns:a16="http://schemas.microsoft.com/office/drawing/2014/main" id="{700AD098-8DD2-9079-7C42-7D75A92AE6A3}"/>
              </a:ext>
            </a:extLst>
          </p:cNvPr>
          <p:cNvSpPr/>
          <p:nvPr/>
        </p:nvSpPr>
        <p:spPr>
          <a:xfrm>
            <a:off x="363085" y="1131290"/>
            <a:ext cx="4340506" cy="1817822"/>
          </a:xfrm>
          <a:prstGeom prst="roundRect">
            <a:avLst/>
          </a:prstGeom>
          <a:solidFill>
            <a:schemeClr val="bg1"/>
          </a:solidFill>
          <a:ln w="53975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46F4ED55-7632-0D1E-DD91-ED2700500227}"/>
                  </a:ext>
                </a:extLst>
              </p:cNvPr>
              <p:cNvSpPr txBox="1"/>
              <p:nvPr/>
            </p:nvSpPr>
            <p:spPr>
              <a:xfrm>
                <a:off x="402487" y="1160737"/>
                <a:ext cx="4310052" cy="800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buNone/>
                </a:pPr>
                <a:r>
                  <a:rPr lang="it-IT" b="1" dirty="0"/>
                  <a:t>Mean </a:t>
                </a:r>
                <a:r>
                  <a:rPr lang="it-IT" b="1" dirty="0" err="1"/>
                  <a:t>Squared</a:t>
                </a:r>
                <a:r>
                  <a:rPr lang="it-IT" b="1" dirty="0"/>
                  <a:t> Error (MSE)</a:t>
                </a:r>
              </a:p>
              <a:p>
                <a:pPr algn="ctr">
                  <a:buNone/>
                </a:pPr>
                <a:endParaRPr lang="it-IT" sz="1400" b="1" dirty="0"/>
              </a:p>
              <a:p>
                <a:r>
                  <a:rPr lang="it-IT" sz="1400" dirty="0"/>
                  <a:t>Given </a:t>
                </a:r>
                <a:r>
                  <a:rPr lang="it-IT" sz="1400" dirty="0" err="1"/>
                  <a:t>two</a:t>
                </a:r>
                <a:r>
                  <a:rPr lang="it-IT" sz="1400" dirty="0"/>
                  <a:t> fields </a:t>
                </a:r>
                <a14:m>
                  <m:oMath xmlns:m="http://schemas.openxmlformats.org/officeDocument/2006/math">
                    <m:r>
                      <a:rPr lang="it-IT" sz="1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it-IT" sz="14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ar-AE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AE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1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ar-AE" sz="1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it-IT" sz="1400" dirty="0"/>
                  <a:t>e </a:t>
                </a:r>
                <a14:m>
                  <m:oMath xmlns:m="http://schemas.openxmlformats.org/officeDocument/2006/math">
                    <m:r>
                      <a:rPr lang="it-IT" sz="14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it-IT" sz="140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ar-AE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ar-AE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14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ar-AE" sz="1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ar-AE" sz="1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1400" dirty="0"/>
                  <a:t>over </a:t>
                </a:r>
                <a:r>
                  <a:rPr lang="it-IT" sz="1400" dirty="0" err="1"/>
                  <a:t>N</a:t>
                </a:r>
                <a:r>
                  <a:rPr lang="it-IT" sz="1400" dirty="0"/>
                  <a:t> </a:t>
                </a:r>
                <a:r>
                  <a:rPr lang="it-IT" sz="1400" dirty="0" err="1"/>
                  <a:t>valid</a:t>
                </a:r>
                <a:r>
                  <a:rPr lang="it-IT" sz="1400" dirty="0"/>
                  <a:t> pixels:</a:t>
                </a:r>
              </a:p>
            </p:txBody>
          </p:sp>
        </mc:Choice>
        <mc:Fallback xmlns="">
          <p:sp>
            <p:nvSpPr>
              <p:cNvPr id="4" name="CasellaDiTesto 3">
                <a:extLst>
                  <a:ext uri="{FF2B5EF4-FFF2-40B4-BE49-F238E27FC236}">
                    <a16:creationId xmlns:a16="http://schemas.microsoft.com/office/drawing/2014/main" id="{46F4ED55-7632-0D1E-DD91-ED27005002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487" y="1160737"/>
                <a:ext cx="4310052" cy="800219"/>
              </a:xfrm>
              <a:prstGeom prst="rect">
                <a:avLst/>
              </a:prstGeom>
              <a:blipFill>
                <a:blip r:embed="rId3"/>
                <a:stretch>
                  <a:fillRect l="-293" t="-3125" b="-781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magine 4">
            <a:extLst>
              <a:ext uri="{FF2B5EF4-FFF2-40B4-BE49-F238E27FC236}">
                <a16:creationId xmlns:a16="http://schemas.microsoft.com/office/drawing/2014/main" id="{74EF349F-1BCB-A481-EEFA-622F9C9426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42" y="1990403"/>
            <a:ext cx="3713141" cy="92689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Titolo 1">
            <a:extLst>
              <a:ext uri="{FF2B5EF4-FFF2-40B4-BE49-F238E27FC236}">
                <a16:creationId xmlns:a16="http://schemas.microsoft.com/office/drawing/2014/main" id="{86CCF5AB-D194-9A9F-CF34-B881FB22481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EVALUATION METRICS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6330A74-F46E-CB0E-D2E9-6272EAA8A6B1}"/>
              </a:ext>
            </a:extLst>
          </p:cNvPr>
          <p:cNvSpPr txBox="1"/>
          <p:nvPr/>
        </p:nvSpPr>
        <p:spPr>
          <a:xfrm>
            <a:off x="6748088" y="4167507"/>
            <a:ext cx="48499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</a:rPr>
              <a:t>• Similarity of spatial patterns, texture and contrast
• Sensitive to morphology of precipitation systems
• Range: typically 0–1; higher is better</a:t>
            </a:r>
            <a:endParaRPr lang="en-US" sz="1600" dirty="0"/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8D7FE4CD-69D2-BF96-1105-F1581952C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6102" y="1677695"/>
            <a:ext cx="3544573" cy="714206"/>
          </a:xfrm>
          <a:prstGeom prst="rect">
            <a:avLst/>
          </a:prstGeom>
        </p:spPr>
      </p:pic>
      <p:sp>
        <p:nvSpPr>
          <p:cNvPr id="2" name="Text 18">
            <a:extLst>
              <a:ext uri="{FF2B5EF4-FFF2-40B4-BE49-F238E27FC236}">
                <a16:creationId xmlns:a16="http://schemas.microsoft.com/office/drawing/2014/main" id="{6FF79C76-5016-9CEA-C151-243A8A3E2303}"/>
              </a:ext>
            </a:extLst>
          </p:cNvPr>
          <p:cNvSpPr/>
          <p:nvPr/>
        </p:nvSpPr>
        <p:spPr>
          <a:xfrm>
            <a:off x="594007" y="3997790"/>
            <a:ext cx="4434840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111827"/>
                </a:solidFill>
              </a:rPr>
              <a:t>• Average squared pixel-wise error
• Strongly penalizes large intensity errors
• Lower is better; units are squared field units</a:t>
            </a:r>
            <a:endParaRPr lang="en-US" sz="1600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0DBE197-55D3-DF6E-85C5-BED9161A37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6919" y="2223336"/>
            <a:ext cx="2868002" cy="40405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043FAB0-BA0D-4413-D5B4-DF74FA882089}"/>
              </a:ext>
            </a:extLst>
          </p:cNvPr>
          <p:cNvSpPr txBox="1"/>
          <p:nvPr/>
        </p:nvSpPr>
        <p:spPr>
          <a:xfrm>
            <a:off x="8748916" y="2575468"/>
            <a:ext cx="3017876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100" b="1" dirty="0" err="1"/>
              <a:t>Luminance</a:t>
            </a:r>
            <a:r>
              <a:rPr lang="it-IT" sz="1100" b="1" dirty="0"/>
              <a:t> (L):</a:t>
            </a:r>
            <a:r>
              <a:rPr lang="it-IT" sz="1100" dirty="0"/>
              <a:t> </a:t>
            </a:r>
            <a:r>
              <a:rPr lang="it-IT" sz="1100" dirty="0" err="1"/>
              <a:t>Compares</a:t>
            </a:r>
            <a:r>
              <a:rPr lang="it-IT" sz="1100" dirty="0"/>
              <a:t> the </a:t>
            </a:r>
            <a:r>
              <a:rPr lang="it-IT" sz="1100" dirty="0" err="1"/>
              <a:t>average</a:t>
            </a:r>
            <a:r>
              <a:rPr lang="it-IT" sz="1100" dirty="0"/>
              <a:t> </a:t>
            </a:r>
            <a:r>
              <a:rPr lang="it-IT" sz="1100" dirty="0" err="1"/>
              <a:t>brightness</a:t>
            </a:r>
            <a:r>
              <a:rPr lang="it-IT" sz="1100" dirty="0"/>
              <a:t> of the </a:t>
            </a:r>
            <a:r>
              <a:rPr lang="it-IT" sz="1100" dirty="0" err="1"/>
              <a:t>two</a:t>
            </a:r>
            <a:r>
              <a:rPr lang="it-IT" sz="1100" dirty="0"/>
              <a:t> images.</a:t>
            </a:r>
          </a:p>
          <a:p>
            <a:pPr algn="just"/>
            <a:r>
              <a:rPr lang="it-IT" sz="1100" b="1" dirty="0" err="1"/>
              <a:t>Contrast</a:t>
            </a:r>
            <a:r>
              <a:rPr lang="it-IT" sz="1100" b="1" dirty="0"/>
              <a:t> (C):</a:t>
            </a:r>
            <a:r>
              <a:rPr lang="it-IT" sz="1100" dirty="0"/>
              <a:t> </a:t>
            </a:r>
            <a:r>
              <a:rPr lang="it-IT" sz="1100" dirty="0" err="1"/>
              <a:t>Compares</a:t>
            </a:r>
            <a:r>
              <a:rPr lang="it-IT" sz="1100" dirty="0"/>
              <a:t> the </a:t>
            </a:r>
            <a:r>
              <a:rPr lang="it-IT" sz="1100" dirty="0" err="1"/>
              <a:t>variance</a:t>
            </a:r>
            <a:r>
              <a:rPr lang="it-IT" sz="1100" dirty="0"/>
              <a:t> (</a:t>
            </a:r>
            <a:r>
              <a:rPr lang="it-IT" sz="1100" dirty="0" err="1"/>
              <a:t>distribution</a:t>
            </a:r>
            <a:r>
              <a:rPr lang="it-IT" sz="1100" dirty="0"/>
              <a:t>) of pixel </a:t>
            </a:r>
            <a:r>
              <a:rPr lang="it-IT" sz="1100" dirty="0" err="1"/>
              <a:t>intensities</a:t>
            </a:r>
            <a:r>
              <a:rPr lang="it-IT" sz="1100" dirty="0"/>
              <a:t>.</a:t>
            </a:r>
          </a:p>
          <a:p>
            <a:pPr algn="just"/>
            <a:r>
              <a:rPr lang="it-IT" sz="1100" b="1" dirty="0" err="1"/>
              <a:t>Structure</a:t>
            </a:r>
            <a:r>
              <a:rPr lang="it-IT" sz="1100" b="1" dirty="0"/>
              <a:t> (</a:t>
            </a:r>
            <a:r>
              <a:rPr lang="it-IT" sz="1100" b="1" dirty="0" err="1"/>
              <a:t>S</a:t>
            </a:r>
            <a:r>
              <a:rPr lang="it-IT" sz="1100" b="1" dirty="0"/>
              <a:t>):</a:t>
            </a:r>
            <a:r>
              <a:rPr lang="it-IT" sz="1100" dirty="0"/>
              <a:t> </a:t>
            </a:r>
            <a:r>
              <a:rPr lang="it-IT" sz="1100" dirty="0" err="1"/>
              <a:t>Compares</a:t>
            </a:r>
            <a:r>
              <a:rPr lang="it-IT" sz="1100" dirty="0"/>
              <a:t> the </a:t>
            </a:r>
            <a:r>
              <a:rPr lang="it-IT" sz="1100" dirty="0" err="1"/>
              <a:t>correlation</a:t>
            </a:r>
            <a:r>
              <a:rPr lang="it-IT" sz="1100" dirty="0"/>
              <a:t> </a:t>
            </a:r>
            <a:r>
              <a:rPr lang="it-IT" sz="1100" dirty="0" err="1"/>
              <a:t>between</a:t>
            </a:r>
            <a:r>
              <a:rPr lang="it-IT" sz="1100" dirty="0"/>
              <a:t> </a:t>
            </a:r>
            <a:r>
              <a:rPr lang="it-IT" sz="1100" dirty="0" err="1"/>
              <a:t>local</a:t>
            </a:r>
            <a:r>
              <a:rPr lang="it-IT" sz="1100" dirty="0"/>
              <a:t> pixel patterns</a:t>
            </a:r>
            <a:endParaRPr lang="en-GB" sz="90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302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7E47-25A1-681A-4663-F4F3F1014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1ADDC30F-0EE9-BA9C-09A7-2AF5254F7F7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20/8/2025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20FD109-0E5D-3BCF-A33D-D91E484FF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331" y="1394912"/>
            <a:ext cx="4266191" cy="483709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B18C8F0-EA4C-9DD1-457B-12E5707D2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6448" y="1400542"/>
            <a:ext cx="4266191" cy="4831462"/>
          </a:xfrm>
          <a:prstGeom prst="rect">
            <a:avLst/>
          </a:prstGeom>
        </p:spPr>
      </p:pic>
      <p:pic>
        <p:nvPicPr>
          <p:cNvPr id="5" name="Immagine 4" descr="Immagine non disponibile">
            <a:extLst>
              <a:ext uri="{FF2B5EF4-FFF2-40B4-BE49-F238E27FC236}">
                <a16:creationId xmlns:a16="http://schemas.microsoft.com/office/drawing/2014/main" id="{22DA9E3C-CC76-01C4-7EC1-EC2084199D4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4257" t="10871" r="22635" b="22814"/>
          <a:stretch>
            <a:fillRect/>
          </a:stretch>
        </p:blipFill>
        <p:spPr>
          <a:xfrm>
            <a:off x="4446522" y="978983"/>
            <a:ext cx="2573268" cy="2903044"/>
          </a:xfrm>
          <a:prstGeom prst="rect">
            <a:avLst/>
          </a:prstGeom>
        </p:spPr>
      </p:pic>
      <p:pic>
        <p:nvPicPr>
          <p:cNvPr id="7" name="Immagine 6" descr="Immagine non disponibile">
            <a:extLst>
              <a:ext uri="{FF2B5EF4-FFF2-40B4-BE49-F238E27FC236}">
                <a16:creationId xmlns:a16="http://schemas.microsoft.com/office/drawing/2014/main" id="{C21508EA-7F63-DC63-51A8-C93B5A4148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5887" b="96456"/>
          <a:stretch>
            <a:fillRect/>
          </a:stretch>
        </p:blipFill>
        <p:spPr>
          <a:xfrm>
            <a:off x="4446522" y="978983"/>
            <a:ext cx="1874177" cy="155126"/>
          </a:xfrm>
          <a:prstGeom prst="rect">
            <a:avLst/>
          </a:prstGeom>
        </p:spPr>
      </p:pic>
      <p:pic>
        <p:nvPicPr>
          <p:cNvPr id="2" name="Picture 2" descr="Immagine non disponibile">
            <a:extLst>
              <a:ext uri="{FF2B5EF4-FFF2-40B4-BE49-F238E27FC236}">
                <a16:creationId xmlns:a16="http://schemas.microsoft.com/office/drawing/2014/main" id="{62E9DAF5-6D46-1E99-F0BE-A6FB4996D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22" y="3813458"/>
            <a:ext cx="3094453" cy="247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011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14131-DC0E-F46F-A171-6B439EB3D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2604D67A-80B9-8EF1-8EC4-69A6EE01C205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20/8/2025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CA536C0F-0717-7878-459F-DAEA47183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697" y="1179002"/>
            <a:ext cx="7772400" cy="215196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A4686A1-6A22-7F12-7EDE-8830F34BD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697" y="3627392"/>
            <a:ext cx="7772400" cy="2151967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E81256F-84D5-C04F-A264-D9204C7F4A79}"/>
              </a:ext>
            </a:extLst>
          </p:cNvPr>
          <p:cNvSpPr txBox="1"/>
          <p:nvPr/>
        </p:nvSpPr>
        <p:spPr>
          <a:xfrm>
            <a:off x="735980" y="4518709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</a:t>
            </a:r>
            <a:r>
              <a:rPr lang="it-IT" baseline="-25000" dirty="0"/>
              <a:t>0</a:t>
            </a:r>
            <a:r>
              <a:rPr lang="it-IT" dirty="0"/>
              <a:t>+60 min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F25EEE7-9839-DA29-8948-4B7A0CD0AB34}"/>
              </a:ext>
            </a:extLst>
          </p:cNvPr>
          <p:cNvSpPr txBox="1"/>
          <p:nvPr/>
        </p:nvSpPr>
        <p:spPr>
          <a:xfrm>
            <a:off x="735980" y="2107145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</a:t>
            </a:r>
            <a:r>
              <a:rPr lang="it-IT" baseline="-25000" dirty="0"/>
              <a:t>0</a:t>
            </a:r>
            <a:r>
              <a:rPr lang="it-IT" dirty="0"/>
              <a:t>+30 min</a:t>
            </a:r>
          </a:p>
        </p:txBody>
      </p:sp>
      <p:sp>
        <p:nvSpPr>
          <p:cNvPr id="6" name="Freccia destra 5">
            <a:extLst>
              <a:ext uri="{FF2B5EF4-FFF2-40B4-BE49-F238E27FC236}">
                <a16:creationId xmlns:a16="http://schemas.microsoft.com/office/drawing/2014/main" id="{A493F4F2-4FB4-C1C0-DF7C-33AFDCC4FF26}"/>
              </a:ext>
            </a:extLst>
          </p:cNvPr>
          <p:cNvSpPr/>
          <p:nvPr/>
        </p:nvSpPr>
        <p:spPr>
          <a:xfrm>
            <a:off x="2099440" y="2188779"/>
            <a:ext cx="791736" cy="206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2A6DE648-6CF3-4806-028A-2B2AB69238B5}"/>
              </a:ext>
            </a:extLst>
          </p:cNvPr>
          <p:cNvSpPr/>
          <p:nvPr/>
        </p:nvSpPr>
        <p:spPr>
          <a:xfrm>
            <a:off x="2099440" y="4600343"/>
            <a:ext cx="791736" cy="206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904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2DA1E-10AA-B222-0BA8-8C3328A26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33FAD7B2-F83F-EAF7-033B-E1F4E0EA2EC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20/8/2025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7DD9F67-990D-FE1A-84FF-C5AE38CEB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14" y="1295400"/>
            <a:ext cx="4735104" cy="353554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5C7CF04-8338-B56A-2C60-B933CFBEA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470" y="1325563"/>
            <a:ext cx="4825596" cy="357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099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4EF853F-5C8F-8126-B605-8AC82AD7E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07FE40FC-C959-E7B8-E4E6-C2DFCE1E659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28/8/2025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C97B603-CA93-761F-C567-BEAF4D3EAD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0612" y="1053296"/>
            <a:ext cx="4494665" cy="509020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9873F3F-4CB0-9E82-FC3A-994E3EEEF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574" y="1053296"/>
            <a:ext cx="4489432" cy="509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799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F60E8D7-1CC3-E93E-F00C-1DA7E286C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70C20E2-F050-DD29-09F3-77D03DBA6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297" y="2759852"/>
            <a:ext cx="7772400" cy="2154774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D66C82BD-F1C4-476C-5E75-8ECDEABF9C5D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28/8/2025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1D00CAB-968D-CA94-8C17-6BA647E5F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53" y="4337035"/>
            <a:ext cx="7772400" cy="215477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7EB2FDF-9962-93A2-822E-561823BF2C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853" y="939909"/>
            <a:ext cx="7772400" cy="215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08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1C5CA66-64CA-A1B5-15B5-4A84F532E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7F725CC0-D22C-40C4-2411-A7A31A71A75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28/8/2025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8AD821F8-307D-310D-9043-32B9FBB6A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6" y="1209816"/>
            <a:ext cx="5715000" cy="42672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EE92EEC-7308-3A28-9C1A-917616B28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431" y="1209816"/>
            <a:ext cx="56769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86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A48856-790B-404E-8A25-FB6061A09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536354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UPPER TYRRHENIAN </a:t>
            </a:r>
            <a:r>
              <a:rPr lang="en-GB" sz="4000" b="1" dirty="0">
                <a:solidFill>
                  <a:srgbClr val="FF0000"/>
                </a:solidFill>
              </a:rPr>
              <a:t>CROSS-BORDER RADAR COMPOSITE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F35501B8-11B9-3C42-8890-C6CA2A872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9652" t="22278" r="7816" b="8186"/>
          <a:stretch>
            <a:fillRect/>
          </a:stretch>
        </p:blipFill>
        <p:spPr>
          <a:xfrm>
            <a:off x="3348940" y="1527858"/>
            <a:ext cx="8843060" cy="4768770"/>
          </a:xfr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ABC5A7A-541C-48E7-0844-EB993E81BF7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893"/>
          <a:stretch>
            <a:fillRect/>
          </a:stretch>
        </p:blipFill>
        <p:spPr>
          <a:xfrm>
            <a:off x="212509" y="5589278"/>
            <a:ext cx="3148598" cy="573062"/>
          </a:xfrm>
          <a:prstGeom prst="rect">
            <a:avLst/>
          </a:prstGeom>
        </p:spPr>
      </p:pic>
      <p:pic>
        <p:nvPicPr>
          <p:cNvPr id="5" name="Immagine 9" descr="resmar-2.jpg">
            <a:extLst>
              <a:ext uri="{FF2B5EF4-FFF2-40B4-BE49-F238E27FC236}">
                <a16:creationId xmlns:a16="http://schemas.microsoft.com/office/drawing/2014/main" id="{A67B35CB-BED5-4CCA-2735-563B1F78BA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1" y="2203096"/>
            <a:ext cx="1750362" cy="1109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magine 12" descr="headerProtsito1.png">
            <a:extLst>
              <a:ext uri="{FF2B5EF4-FFF2-40B4-BE49-F238E27FC236}">
                <a16:creationId xmlns:a16="http://schemas.microsoft.com/office/drawing/2014/main" id="{173CCB93-E4D2-011C-3E70-36986281B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31" y="3429000"/>
            <a:ext cx="2420802" cy="73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544E34F-7B3E-AA24-9199-4AB5F8C8C6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3023"/>
          <a:stretch>
            <a:fillRect/>
          </a:stretch>
        </p:blipFill>
        <p:spPr>
          <a:xfrm>
            <a:off x="330888" y="1325563"/>
            <a:ext cx="2332320" cy="730562"/>
          </a:xfrm>
          <a:prstGeom prst="rect">
            <a:avLst/>
          </a:prstGeom>
        </p:spPr>
      </p:pic>
      <p:pic>
        <p:nvPicPr>
          <p:cNvPr id="12" name="Picture 2" descr="PROTERINA3 Évolution | Consorzio LaMMA">
            <a:extLst>
              <a:ext uri="{FF2B5EF4-FFF2-40B4-BE49-F238E27FC236}">
                <a16:creationId xmlns:a16="http://schemas.microsoft.com/office/drawing/2014/main" id="{5570E75A-AB9C-3145-A2BA-6E41BEEE6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58" b="32537"/>
          <a:stretch>
            <a:fillRect/>
          </a:stretch>
        </p:blipFill>
        <p:spPr bwMode="auto">
          <a:xfrm>
            <a:off x="212509" y="4447917"/>
            <a:ext cx="2158697" cy="821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736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B62861-CB0A-1AAE-544E-7C6128A60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7131738E-4AD9-8D46-1AF2-9236138EC93F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20/10/2025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58C5EF9-F3BE-6BCC-898A-4A847174B9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3639" y="1084895"/>
            <a:ext cx="4518361" cy="5117044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8BD2877-C400-0E6E-65D8-0BBAD6129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7791"/>
            <a:ext cx="4513100" cy="5117044"/>
          </a:xfrm>
          <a:prstGeom prst="rect">
            <a:avLst/>
          </a:prstGeom>
        </p:spPr>
      </p:pic>
      <p:pic>
        <p:nvPicPr>
          <p:cNvPr id="3" name="Immagine 2" descr="Immagine non disponibile">
            <a:extLst>
              <a:ext uri="{FF2B5EF4-FFF2-40B4-BE49-F238E27FC236}">
                <a16:creationId xmlns:a16="http://schemas.microsoft.com/office/drawing/2014/main" id="{0860F8FB-3707-5613-8B38-B48C34765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1981" y="1990623"/>
            <a:ext cx="3595943" cy="2876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919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15A67-7ECB-4712-C17F-23A62F706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1">
            <a:extLst>
              <a:ext uri="{FF2B5EF4-FFF2-40B4-BE49-F238E27FC236}">
                <a16:creationId xmlns:a16="http://schemas.microsoft.com/office/drawing/2014/main" id="{5013FAFC-A913-4CBD-10CA-7C71DCE1962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20/10/2025</a:t>
            </a: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3F55061E-68F4-0B42-7EB3-55829BE1F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922492"/>
            <a:ext cx="6706949" cy="1855764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C46AA45B-6C8B-3509-EC10-5A413F98F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2708130"/>
            <a:ext cx="6706949" cy="1855764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B3E9E63E-6E2C-AD60-E13B-50BAF72742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9600" y="4493767"/>
            <a:ext cx="6706949" cy="1855764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CC2409-27A1-8D53-D1AD-827C1E3A7F10}"/>
              </a:ext>
            </a:extLst>
          </p:cNvPr>
          <p:cNvSpPr txBox="1"/>
          <p:nvPr/>
        </p:nvSpPr>
        <p:spPr>
          <a:xfrm>
            <a:off x="735980" y="5238802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</a:t>
            </a:r>
            <a:r>
              <a:rPr lang="it-IT" baseline="-25000" dirty="0"/>
              <a:t>0</a:t>
            </a:r>
            <a:r>
              <a:rPr lang="it-IT" dirty="0"/>
              <a:t>+60 min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6608356-EBD8-205C-1ACA-A8620C4CF335}"/>
              </a:ext>
            </a:extLst>
          </p:cNvPr>
          <p:cNvSpPr txBox="1"/>
          <p:nvPr/>
        </p:nvSpPr>
        <p:spPr>
          <a:xfrm>
            <a:off x="774452" y="1782467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</a:t>
            </a:r>
            <a:r>
              <a:rPr lang="it-IT" baseline="-25000" dirty="0"/>
              <a:t>0</a:t>
            </a:r>
            <a:r>
              <a:rPr lang="it-IT" dirty="0"/>
              <a:t>+30 min</a:t>
            </a:r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723932D0-A8C7-C755-A684-92F95B722155}"/>
              </a:ext>
            </a:extLst>
          </p:cNvPr>
          <p:cNvSpPr/>
          <p:nvPr/>
        </p:nvSpPr>
        <p:spPr>
          <a:xfrm>
            <a:off x="2137912" y="1864101"/>
            <a:ext cx="791736" cy="206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destra 4">
            <a:extLst>
              <a:ext uri="{FF2B5EF4-FFF2-40B4-BE49-F238E27FC236}">
                <a16:creationId xmlns:a16="http://schemas.microsoft.com/office/drawing/2014/main" id="{1FD27F97-A3C4-009B-43A8-9CBA7E1BA8D5}"/>
              </a:ext>
            </a:extLst>
          </p:cNvPr>
          <p:cNvSpPr/>
          <p:nvPr/>
        </p:nvSpPr>
        <p:spPr>
          <a:xfrm>
            <a:off x="2099440" y="5320436"/>
            <a:ext cx="791736" cy="206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2AC13EC-BA75-EB7B-BFDA-066DF57660CB}"/>
              </a:ext>
            </a:extLst>
          </p:cNvPr>
          <p:cNvSpPr txBox="1"/>
          <p:nvPr/>
        </p:nvSpPr>
        <p:spPr>
          <a:xfrm>
            <a:off x="774452" y="3429000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</a:t>
            </a:r>
            <a:r>
              <a:rPr lang="it-IT" baseline="-25000" dirty="0"/>
              <a:t>0</a:t>
            </a:r>
            <a:r>
              <a:rPr lang="it-IT" dirty="0"/>
              <a:t>+45 min</a:t>
            </a:r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D460B02B-0BF1-0766-C2EC-FA0A910D6B58}"/>
              </a:ext>
            </a:extLst>
          </p:cNvPr>
          <p:cNvSpPr/>
          <p:nvPr/>
        </p:nvSpPr>
        <p:spPr>
          <a:xfrm>
            <a:off x="2137912" y="3510634"/>
            <a:ext cx="791736" cy="206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2563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75FA7-3F06-B852-EFE6-1FBF1C1C7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27B60092-6406-FBA8-85A8-BB0C031BE7A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20/10/2025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04CC6A5-1500-4B2F-C51B-A0453EAF6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1" y="1310482"/>
            <a:ext cx="5715000" cy="42672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F59BF54-C9D6-5A9B-E026-59501494B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6052" y="1295400"/>
            <a:ext cx="56769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132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2090D-F9C8-A60D-4F5C-03CD81E4D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654780-AC35-D6BF-2269-1D8C6C4E0BC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13/4/2026</a:t>
            </a:r>
          </a:p>
        </p:txBody>
      </p:sp>
      <p:pic>
        <p:nvPicPr>
          <p:cNvPr id="3" name="Immagine 2" descr="Immagine non disponibile">
            <a:extLst>
              <a:ext uri="{FF2B5EF4-FFF2-40B4-BE49-F238E27FC236}">
                <a16:creationId xmlns:a16="http://schemas.microsoft.com/office/drawing/2014/main" id="{E0EA2581-DC1F-79DD-B93A-2023D9286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9281" y="1067755"/>
            <a:ext cx="7772400" cy="4377690"/>
          </a:xfrm>
          <a:prstGeom prst="rect">
            <a:avLst/>
          </a:prstGeom>
        </p:spPr>
      </p:pic>
      <p:pic>
        <p:nvPicPr>
          <p:cNvPr id="5" name="Immagine 4" descr="Immagine non disponibile">
            <a:extLst>
              <a:ext uri="{FF2B5EF4-FFF2-40B4-BE49-F238E27FC236}">
                <a16:creationId xmlns:a16="http://schemas.microsoft.com/office/drawing/2014/main" id="{9CD019F2-B447-9471-D6F8-8E0EF1A90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281" y="1067755"/>
            <a:ext cx="7772400" cy="4377690"/>
          </a:xfrm>
          <a:prstGeom prst="rect">
            <a:avLst/>
          </a:prstGeom>
        </p:spPr>
      </p:pic>
      <p:pic>
        <p:nvPicPr>
          <p:cNvPr id="7" name="Immagine 6" descr="Immagine non disponibile">
            <a:extLst>
              <a:ext uri="{FF2B5EF4-FFF2-40B4-BE49-F238E27FC236}">
                <a16:creationId xmlns:a16="http://schemas.microsoft.com/office/drawing/2014/main" id="{30767886-9B9E-6EFD-318A-78F225B720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9281" y="1067755"/>
            <a:ext cx="7772400" cy="4377690"/>
          </a:xfrm>
          <a:prstGeom prst="rect">
            <a:avLst/>
          </a:prstGeom>
        </p:spPr>
      </p:pic>
      <p:pic>
        <p:nvPicPr>
          <p:cNvPr id="8" name="Immagine 7" descr="Immagine non disponibile">
            <a:extLst>
              <a:ext uri="{FF2B5EF4-FFF2-40B4-BE49-F238E27FC236}">
                <a16:creationId xmlns:a16="http://schemas.microsoft.com/office/drawing/2014/main" id="{C6B49D5E-DEB5-9CBA-6032-014B556FE9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9281" y="1067755"/>
            <a:ext cx="7772400" cy="4377690"/>
          </a:xfrm>
          <a:prstGeom prst="rect">
            <a:avLst/>
          </a:prstGeom>
        </p:spPr>
      </p:pic>
      <p:pic>
        <p:nvPicPr>
          <p:cNvPr id="9" name="Immagine 8" descr="Immagine non disponibile">
            <a:extLst>
              <a:ext uri="{FF2B5EF4-FFF2-40B4-BE49-F238E27FC236}">
                <a16:creationId xmlns:a16="http://schemas.microsoft.com/office/drawing/2014/main" id="{866B9278-6075-172F-B626-8F9FD54956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9281" y="1067755"/>
            <a:ext cx="7772400" cy="437769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E7CF763-7DEF-BC82-680D-4EFE5D117CA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3068" y="1325563"/>
            <a:ext cx="3735345" cy="423520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FFEE9F7-EA89-E690-D5ED-139C8B00E0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56655" y="1313861"/>
            <a:ext cx="3735345" cy="423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82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4F3066-2BCB-0909-0D0C-4AE59B49E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FEF901-BF93-883F-8C90-712D7367F60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13/4/2026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1038859-02B2-D1F6-A03E-D2A66C89E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459" y="912660"/>
            <a:ext cx="6891239" cy="190180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6D421A31-5F33-79F9-1C76-24AF8F2BA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458" y="2478098"/>
            <a:ext cx="6891242" cy="190180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0F9889C1-B8C0-6C73-6ED0-95204555A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8458" y="4341632"/>
            <a:ext cx="6891240" cy="190180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C50E75B-AF8A-0EAC-4B4D-6FBD80C8DCCB}"/>
              </a:ext>
            </a:extLst>
          </p:cNvPr>
          <p:cNvSpPr txBox="1"/>
          <p:nvPr/>
        </p:nvSpPr>
        <p:spPr>
          <a:xfrm>
            <a:off x="1260089" y="5238802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</a:t>
            </a:r>
            <a:r>
              <a:rPr lang="it-IT" baseline="-25000" dirty="0"/>
              <a:t>0</a:t>
            </a:r>
            <a:r>
              <a:rPr lang="it-IT" dirty="0"/>
              <a:t>+60 min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D701CED-5B88-EAAD-CFDA-ADC6BAD9E4F2}"/>
              </a:ext>
            </a:extLst>
          </p:cNvPr>
          <p:cNvSpPr txBox="1"/>
          <p:nvPr/>
        </p:nvSpPr>
        <p:spPr>
          <a:xfrm>
            <a:off x="1298561" y="1782467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</a:t>
            </a:r>
            <a:r>
              <a:rPr lang="it-IT" baseline="-25000" dirty="0"/>
              <a:t>0</a:t>
            </a:r>
            <a:r>
              <a:rPr lang="it-IT" dirty="0"/>
              <a:t>+30 min</a:t>
            </a:r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BE0464BC-CF6D-793B-2281-EE75979F703D}"/>
              </a:ext>
            </a:extLst>
          </p:cNvPr>
          <p:cNvSpPr/>
          <p:nvPr/>
        </p:nvSpPr>
        <p:spPr>
          <a:xfrm>
            <a:off x="2662021" y="1864101"/>
            <a:ext cx="791736" cy="206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destra 8">
            <a:extLst>
              <a:ext uri="{FF2B5EF4-FFF2-40B4-BE49-F238E27FC236}">
                <a16:creationId xmlns:a16="http://schemas.microsoft.com/office/drawing/2014/main" id="{E750E1B8-4263-1896-A863-A23330731F08}"/>
              </a:ext>
            </a:extLst>
          </p:cNvPr>
          <p:cNvSpPr/>
          <p:nvPr/>
        </p:nvSpPr>
        <p:spPr>
          <a:xfrm>
            <a:off x="2623549" y="5320436"/>
            <a:ext cx="791736" cy="206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CDC2791-4169-96D1-1FDC-58D73C31C68B}"/>
              </a:ext>
            </a:extLst>
          </p:cNvPr>
          <p:cNvSpPr txBox="1"/>
          <p:nvPr/>
        </p:nvSpPr>
        <p:spPr>
          <a:xfrm>
            <a:off x="1298561" y="3429000"/>
            <a:ext cx="1136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T</a:t>
            </a:r>
            <a:r>
              <a:rPr lang="it-IT" baseline="-25000" dirty="0"/>
              <a:t>0</a:t>
            </a:r>
            <a:r>
              <a:rPr lang="it-IT" dirty="0"/>
              <a:t>+45 min</a:t>
            </a:r>
          </a:p>
        </p:txBody>
      </p:sp>
      <p:sp>
        <p:nvSpPr>
          <p:cNvPr id="11" name="Freccia destra 10">
            <a:extLst>
              <a:ext uri="{FF2B5EF4-FFF2-40B4-BE49-F238E27FC236}">
                <a16:creationId xmlns:a16="http://schemas.microsoft.com/office/drawing/2014/main" id="{7CAE72BA-784F-0FD8-DD50-6BD5A4583B0C}"/>
              </a:ext>
            </a:extLst>
          </p:cNvPr>
          <p:cNvSpPr/>
          <p:nvPr/>
        </p:nvSpPr>
        <p:spPr>
          <a:xfrm>
            <a:off x="2662021" y="3510634"/>
            <a:ext cx="791736" cy="2060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0048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90CB2-3340-6F91-34B4-E05962811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7C05E3-75F3-6000-7353-98A4994391A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CASE STUDY 13/4/2026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F66B184-A2FE-C93A-B026-264FC86F4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95400"/>
            <a:ext cx="5715000" cy="42672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AC6F678-87EF-BFE3-5706-556CF5A70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0" y="1325563"/>
            <a:ext cx="56769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470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00E04-D487-D9E5-B0AE-4B3BEB36F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880935C-5349-FB67-DAE8-65F0C0EF4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4999"/>
            <a:ext cx="12006148" cy="300153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2266DA01-760A-103F-BD9E-78A1352C7AE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INTRODUCTION OF ANCILLARY DATA</a:t>
            </a:r>
          </a:p>
        </p:txBody>
      </p:sp>
    </p:spTree>
    <p:extLst>
      <p:ext uri="{BB962C8B-B14F-4D97-AF65-F5344CB8AC3E}">
        <p14:creationId xmlns:p14="http://schemas.microsoft.com/office/powerpoint/2010/main" val="41702528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24407-AECF-F17D-4928-5A57B5ED6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>
            <a:extLst>
              <a:ext uri="{FF2B5EF4-FFF2-40B4-BE49-F238E27FC236}">
                <a16:creationId xmlns:a16="http://schemas.microsoft.com/office/drawing/2014/main" id="{B163ADFC-A5CB-1A65-8E35-67F172C5089E}"/>
              </a:ext>
            </a:extLst>
          </p:cNvPr>
          <p:cNvSpPr txBox="1">
            <a:spLocks/>
          </p:cNvSpPr>
          <p:nvPr/>
        </p:nvSpPr>
        <p:spPr>
          <a:xfrm>
            <a:off x="1048215" y="1325563"/>
            <a:ext cx="10270273" cy="4508128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err="1"/>
              <a:t>Implementation</a:t>
            </a:r>
            <a:r>
              <a:rPr lang="it-IT" dirty="0"/>
              <a:t> of nowcasting </a:t>
            </a:r>
            <a:r>
              <a:rPr lang="it-IT" dirty="0" err="1"/>
              <a:t>algorithms</a:t>
            </a:r>
            <a:r>
              <a:rPr lang="it-IT" dirty="0"/>
              <a:t> (DGMR and </a:t>
            </a:r>
            <a:r>
              <a:rPr lang="it-IT" dirty="0" err="1"/>
              <a:t>RainNet</a:t>
            </a:r>
            <a:r>
              <a:rPr lang="it-IT" dirty="0"/>
              <a:t>)</a:t>
            </a:r>
          </a:p>
          <a:p>
            <a:endParaRPr lang="it-IT" dirty="0"/>
          </a:p>
          <a:p>
            <a:r>
              <a:rPr lang="it-IT" dirty="0"/>
              <a:t>Preliminary </a:t>
            </a:r>
            <a:r>
              <a:rPr lang="it-IT" dirty="0" err="1"/>
              <a:t>validation</a:t>
            </a:r>
            <a:r>
              <a:rPr lang="it-IT" dirty="0"/>
              <a:t> </a:t>
            </a:r>
            <a:r>
              <a:rPr lang="it-IT" dirty="0" err="1"/>
              <a:t>using</a:t>
            </a:r>
            <a:r>
              <a:rPr lang="it-IT" dirty="0"/>
              <a:t> </a:t>
            </a:r>
            <a:r>
              <a:rPr lang="it-IT" dirty="0" err="1"/>
              <a:t>selected</a:t>
            </a:r>
            <a:r>
              <a:rPr lang="it-IT" dirty="0"/>
              <a:t> case studies </a:t>
            </a:r>
            <a:r>
              <a:rPr lang="it-IT" dirty="0" err="1"/>
              <a:t>demonstrates</a:t>
            </a:r>
            <a:r>
              <a:rPr lang="it-IT" dirty="0"/>
              <a:t> </a:t>
            </a:r>
            <a:r>
              <a:rPr lang="it-IT" dirty="0" err="1"/>
              <a:t>potential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complements</a:t>
            </a:r>
            <a:r>
              <a:rPr lang="it-IT" dirty="0"/>
              <a:t> optical flow </a:t>
            </a:r>
            <a:r>
              <a:rPr lang="it-IT" dirty="0" err="1"/>
              <a:t>algorithms</a:t>
            </a:r>
            <a:r>
              <a:rPr lang="it-IT" dirty="0"/>
              <a:t> for </a:t>
            </a:r>
            <a:r>
              <a:rPr lang="it-IT" dirty="0" err="1"/>
              <a:t>convective</a:t>
            </a:r>
            <a:r>
              <a:rPr lang="it-IT" dirty="0"/>
              <a:t> </a:t>
            </a:r>
            <a:r>
              <a:rPr lang="it-IT" dirty="0" err="1"/>
              <a:t>phenomena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limitation</a:t>
            </a:r>
            <a:r>
              <a:rPr lang="it-IT" dirty="0"/>
              <a:t> </a:t>
            </a:r>
            <a:r>
              <a:rPr lang="it-IT" dirty="0" err="1"/>
              <a:t>relates</a:t>
            </a:r>
            <a:r>
              <a:rPr lang="it-IT" dirty="0"/>
              <a:t> to processing time (5–10 minutes </a:t>
            </a:r>
            <a:r>
              <a:rPr lang="it-IT" dirty="0" err="1"/>
              <a:t>using</a:t>
            </a:r>
            <a:r>
              <a:rPr lang="it-IT" dirty="0"/>
              <a:t> </a:t>
            </a:r>
            <a:r>
              <a:rPr lang="it-IT" dirty="0" err="1"/>
              <a:t>Colab</a:t>
            </a:r>
            <a:r>
              <a:rPr lang="it-IT" dirty="0"/>
              <a:t> </a:t>
            </a:r>
            <a:r>
              <a:rPr lang="it-IT" dirty="0" err="1"/>
              <a:t>environment</a:t>
            </a:r>
            <a:r>
              <a:rPr lang="it-IT" dirty="0"/>
              <a:t>).</a:t>
            </a:r>
          </a:p>
          <a:p>
            <a:endParaRPr lang="it-IT" dirty="0"/>
          </a:p>
          <a:p>
            <a:r>
              <a:rPr lang="it-IT" dirty="0"/>
              <a:t>Future </a:t>
            </a:r>
            <a:r>
              <a:rPr lang="it-IT" dirty="0" err="1"/>
              <a:t>integration</a:t>
            </a:r>
            <a:r>
              <a:rPr lang="it-IT" dirty="0"/>
              <a:t> with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sensors</a:t>
            </a:r>
            <a:r>
              <a:rPr lang="it-IT" dirty="0"/>
              <a:t> (</a:t>
            </a:r>
            <a:r>
              <a:rPr lang="it-IT" dirty="0" err="1"/>
              <a:t>satellites</a:t>
            </a:r>
            <a:r>
              <a:rPr lang="it-IT" dirty="0"/>
              <a:t>, </a:t>
            </a:r>
            <a:r>
              <a:rPr lang="it-IT" dirty="0" err="1"/>
              <a:t>lightning</a:t>
            </a:r>
            <a:r>
              <a:rPr lang="it-IT" dirty="0"/>
              <a:t> </a:t>
            </a:r>
            <a:r>
              <a:rPr lang="it-IT" dirty="0" err="1"/>
              <a:t>detection</a:t>
            </a:r>
            <a:r>
              <a:rPr lang="it-IT" dirty="0"/>
              <a:t>, ground-</a:t>
            </a:r>
            <a:r>
              <a:rPr lang="it-IT" dirty="0" err="1"/>
              <a:t>based</a:t>
            </a:r>
            <a:r>
              <a:rPr lang="it-IT" dirty="0"/>
              <a:t> </a:t>
            </a:r>
            <a:r>
              <a:rPr lang="it-IT" dirty="0" err="1"/>
              <a:t>measurements</a:t>
            </a:r>
            <a:r>
              <a:rPr lang="it-IT" dirty="0"/>
              <a:t>, GNSS-meteo) for a </a:t>
            </a:r>
            <a:r>
              <a:rPr lang="it-IT" dirty="0" err="1"/>
              <a:t>better</a:t>
            </a:r>
            <a:r>
              <a:rPr lang="it-IT" dirty="0"/>
              <a:t> </a:t>
            </a:r>
            <a:r>
              <a:rPr lang="it-IT" dirty="0" err="1"/>
              <a:t>dynamic</a:t>
            </a:r>
            <a:r>
              <a:rPr lang="it-IT" dirty="0"/>
              <a:t> </a:t>
            </a:r>
            <a:r>
              <a:rPr lang="it-IT" dirty="0" err="1"/>
              <a:t>interpretation</a:t>
            </a:r>
            <a:r>
              <a:rPr lang="it-IT" dirty="0"/>
              <a:t> of the </a:t>
            </a:r>
            <a:r>
              <a:rPr lang="it-IT" dirty="0" err="1"/>
              <a:t>phenomena</a:t>
            </a:r>
            <a:r>
              <a:rPr lang="it-IT" dirty="0"/>
              <a:t>.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C2B34A12-D442-DD70-8386-ED88C3F0C3D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CONCLUSIONS AND FUTURE WORKS</a:t>
            </a:r>
          </a:p>
        </p:txBody>
      </p:sp>
    </p:spTree>
    <p:extLst>
      <p:ext uri="{BB962C8B-B14F-4D97-AF65-F5344CB8AC3E}">
        <p14:creationId xmlns:p14="http://schemas.microsoft.com/office/powerpoint/2010/main" val="285738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F35501B8-11B9-3C42-8890-C6CA2A872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19747" t="22278" r="7912" b="8186"/>
          <a:stretch>
            <a:fillRect/>
          </a:stretch>
        </p:blipFill>
        <p:spPr>
          <a:xfrm>
            <a:off x="3368232" y="1527858"/>
            <a:ext cx="8819909" cy="4768770"/>
          </a:xfrm>
        </p:spPr>
      </p:pic>
      <p:sp>
        <p:nvSpPr>
          <p:cNvPr id="12" name="Ovale 11">
            <a:extLst>
              <a:ext uri="{FF2B5EF4-FFF2-40B4-BE49-F238E27FC236}">
                <a16:creationId xmlns:a16="http://schemas.microsoft.com/office/drawing/2014/main" id="{FA02787A-9EBE-5D45-A826-925771C55322}"/>
              </a:ext>
            </a:extLst>
          </p:cNvPr>
          <p:cNvSpPr/>
          <p:nvPr/>
        </p:nvSpPr>
        <p:spPr>
          <a:xfrm>
            <a:off x="7653709" y="2190584"/>
            <a:ext cx="1582310" cy="112908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6CC85E91-D3B7-CF46-B49E-5A62338042BF}"/>
              </a:ext>
            </a:extLst>
          </p:cNvPr>
          <p:cNvSpPr/>
          <p:nvPr/>
        </p:nvSpPr>
        <p:spPr>
          <a:xfrm>
            <a:off x="6530586" y="2544416"/>
            <a:ext cx="3524415" cy="263387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E2A2757D-FEC7-EB47-81A0-A92236197CB0}"/>
              </a:ext>
            </a:extLst>
          </p:cNvPr>
          <p:cNvSpPr/>
          <p:nvPr/>
        </p:nvSpPr>
        <p:spPr>
          <a:xfrm>
            <a:off x="6327828" y="1783079"/>
            <a:ext cx="2454966" cy="177513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B78F659D-FD15-F04D-B1E6-B0AA025DB9EE}"/>
              </a:ext>
            </a:extLst>
          </p:cNvPr>
          <p:cNvSpPr/>
          <p:nvPr/>
        </p:nvSpPr>
        <p:spPr>
          <a:xfrm>
            <a:off x="6019715" y="2125979"/>
            <a:ext cx="1858617" cy="1452108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02AE7979-C5E7-5B4E-9BE1-C0D3DF47F8AB}"/>
              </a:ext>
            </a:extLst>
          </p:cNvPr>
          <p:cNvSpPr/>
          <p:nvPr/>
        </p:nvSpPr>
        <p:spPr>
          <a:xfrm>
            <a:off x="8021458" y="2926081"/>
            <a:ext cx="1582310" cy="112908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4E80B0A3-6845-8B4F-B9B1-D8EAB3EED749}"/>
              </a:ext>
            </a:extLst>
          </p:cNvPr>
          <p:cNvSpPr/>
          <p:nvPr/>
        </p:nvSpPr>
        <p:spPr>
          <a:xfrm>
            <a:off x="6640916" y="3901108"/>
            <a:ext cx="2320782" cy="202261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BF972DD-17DC-05C2-DF99-032B853CE07C}"/>
              </a:ext>
            </a:extLst>
          </p:cNvPr>
          <p:cNvSpPr txBox="1"/>
          <p:nvPr/>
        </p:nvSpPr>
        <p:spPr>
          <a:xfrm>
            <a:off x="3647588" y="2431960"/>
            <a:ext cx="15434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Mont Vial (X-band </a:t>
            </a:r>
            <a:r>
              <a:rPr lang="it-IT" sz="1800" b="1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pol</a:t>
            </a: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348EFD4-12E3-A4AD-B96F-08025E2030CC}"/>
              </a:ext>
            </a:extLst>
          </p:cNvPr>
          <p:cNvSpPr txBox="1"/>
          <p:nvPr/>
        </p:nvSpPr>
        <p:spPr>
          <a:xfrm>
            <a:off x="9431103" y="1780546"/>
            <a:ext cx="21087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Monte </a:t>
            </a:r>
            <a:r>
              <a:rPr lang="it-IT" sz="1800" b="1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Verrugoli</a:t>
            </a: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(X-band)</a:t>
            </a:r>
            <a:endParaRPr lang="it-IT" b="0" dirty="0">
              <a:solidFill>
                <a:srgbClr val="FF0000"/>
              </a:solidFill>
              <a:effectLst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4F65C69-CD0E-17D9-40BF-ED8596D83C5B}"/>
              </a:ext>
            </a:extLst>
          </p:cNvPr>
          <p:cNvSpPr txBox="1"/>
          <p:nvPr/>
        </p:nvSpPr>
        <p:spPr>
          <a:xfrm>
            <a:off x="4121557" y="1482691"/>
            <a:ext cx="21087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Monte </a:t>
            </a:r>
            <a:r>
              <a:rPr lang="it-IT" sz="1800" b="1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Settepani</a:t>
            </a: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(C-band </a:t>
            </a:r>
            <a:r>
              <a:rPr lang="it-IT" sz="1800" b="1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pol</a:t>
            </a: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)</a:t>
            </a:r>
            <a:endParaRPr lang="it-IT" b="0" dirty="0">
              <a:solidFill>
                <a:srgbClr val="FF0000"/>
              </a:solidFill>
              <a:effectLst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ADD0A99-2A17-DDCF-FE01-476686C069BB}"/>
              </a:ext>
            </a:extLst>
          </p:cNvPr>
          <p:cNvSpPr txBox="1"/>
          <p:nvPr/>
        </p:nvSpPr>
        <p:spPr>
          <a:xfrm>
            <a:off x="10357086" y="3807754"/>
            <a:ext cx="17767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Elba (X-band)</a:t>
            </a:r>
            <a:endParaRPr lang="it-IT" b="0" dirty="0">
              <a:solidFill>
                <a:srgbClr val="FF0000"/>
              </a:solidFill>
              <a:effectLst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EF4D852-2DC3-DAAC-D3E2-10DE664744B7}"/>
              </a:ext>
            </a:extLst>
          </p:cNvPr>
          <p:cNvSpPr txBox="1"/>
          <p:nvPr/>
        </p:nvSpPr>
        <p:spPr>
          <a:xfrm>
            <a:off x="4794182" y="5330142"/>
            <a:ext cx="15336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Monte Rasu (C-band </a:t>
            </a:r>
            <a:r>
              <a:rPr lang="it-IT" sz="1800" b="1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pol</a:t>
            </a: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)</a:t>
            </a:r>
            <a:endParaRPr lang="it-IT" b="0" dirty="0">
              <a:solidFill>
                <a:srgbClr val="FF0000"/>
              </a:solidFill>
              <a:effectLst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90C79D4-9B7C-0CC2-FBB1-E75C2D6D8670}"/>
              </a:ext>
            </a:extLst>
          </p:cNvPr>
          <p:cNvSpPr txBox="1"/>
          <p:nvPr/>
        </p:nvSpPr>
        <p:spPr>
          <a:xfrm>
            <a:off x="4020101" y="4056358"/>
            <a:ext cx="18586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Aleria (</a:t>
            </a:r>
            <a:r>
              <a:rPr lang="it-IT" sz="1800" b="1" i="0" u="none" strike="noStrike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S</a:t>
            </a:r>
            <a:r>
              <a:rPr lang="it-IT" sz="18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-band)</a:t>
            </a:r>
            <a:endParaRPr lang="it-IT" b="0" dirty="0">
              <a:solidFill>
                <a:srgbClr val="FF0000"/>
              </a:solidFill>
              <a:effectLst/>
            </a:endParaRPr>
          </a:p>
        </p:txBody>
      </p:sp>
      <p:cxnSp>
        <p:nvCxnSpPr>
          <p:cNvPr id="22" name="Connettore diritto a freccia 21">
            <a:extLst>
              <a:ext uri="{FF2B5EF4-FFF2-40B4-BE49-F238E27FC236}">
                <a16:creationId xmlns:a16="http://schemas.microsoft.com/office/drawing/2014/main" id="{8DDEB048-3BB7-19AA-A977-4D2946F172FC}"/>
              </a:ext>
            </a:extLst>
          </p:cNvPr>
          <p:cNvCxnSpPr/>
          <p:nvPr/>
        </p:nvCxnSpPr>
        <p:spPr>
          <a:xfrm>
            <a:off x="6096000" y="1780546"/>
            <a:ext cx="632867" cy="15295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a freccia 22">
            <a:extLst>
              <a:ext uri="{FF2B5EF4-FFF2-40B4-BE49-F238E27FC236}">
                <a16:creationId xmlns:a16="http://schemas.microsoft.com/office/drawing/2014/main" id="{DE261813-2753-2B12-49CB-84A1F5F04DE5}"/>
              </a:ext>
            </a:extLst>
          </p:cNvPr>
          <p:cNvCxnSpPr>
            <a:cxnSpLocks/>
          </p:cNvCxnSpPr>
          <p:nvPr/>
        </p:nvCxnSpPr>
        <p:spPr>
          <a:xfrm>
            <a:off x="5239078" y="2801642"/>
            <a:ext cx="780637" cy="1244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diritto a freccia 24">
            <a:extLst>
              <a:ext uri="{FF2B5EF4-FFF2-40B4-BE49-F238E27FC236}">
                <a16:creationId xmlns:a16="http://schemas.microsoft.com/office/drawing/2014/main" id="{A6B029FD-30B2-8481-EAFF-A40740AACCBA}"/>
              </a:ext>
            </a:extLst>
          </p:cNvPr>
          <p:cNvCxnSpPr>
            <a:cxnSpLocks/>
          </p:cNvCxnSpPr>
          <p:nvPr/>
        </p:nvCxnSpPr>
        <p:spPr>
          <a:xfrm flipV="1">
            <a:off x="5758626" y="3992420"/>
            <a:ext cx="771960" cy="1846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diritto a freccia 27">
            <a:extLst>
              <a:ext uri="{FF2B5EF4-FFF2-40B4-BE49-F238E27FC236}">
                <a16:creationId xmlns:a16="http://schemas.microsoft.com/office/drawing/2014/main" id="{3A485037-04BC-7DBD-96FF-96B0B027BA70}"/>
              </a:ext>
            </a:extLst>
          </p:cNvPr>
          <p:cNvCxnSpPr>
            <a:cxnSpLocks/>
          </p:cNvCxnSpPr>
          <p:nvPr/>
        </p:nvCxnSpPr>
        <p:spPr>
          <a:xfrm flipV="1">
            <a:off x="6230286" y="5327233"/>
            <a:ext cx="498581" cy="2694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diritto a freccia 29">
            <a:extLst>
              <a:ext uri="{FF2B5EF4-FFF2-40B4-BE49-F238E27FC236}">
                <a16:creationId xmlns:a16="http://schemas.microsoft.com/office/drawing/2014/main" id="{66C18CBF-0C5E-CED6-AC13-8F19CAF6701A}"/>
              </a:ext>
            </a:extLst>
          </p:cNvPr>
          <p:cNvCxnSpPr>
            <a:cxnSpLocks/>
          </p:cNvCxnSpPr>
          <p:nvPr/>
        </p:nvCxnSpPr>
        <p:spPr>
          <a:xfrm flipH="1">
            <a:off x="9204213" y="2399600"/>
            <a:ext cx="497714" cy="2017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diritto a freccia 31">
            <a:extLst>
              <a:ext uri="{FF2B5EF4-FFF2-40B4-BE49-F238E27FC236}">
                <a16:creationId xmlns:a16="http://schemas.microsoft.com/office/drawing/2014/main" id="{21FB3884-31FA-D04D-FA11-E5472AA03915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9600507" y="3578087"/>
            <a:ext cx="756579" cy="4143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olo 1">
            <a:extLst>
              <a:ext uri="{FF2B5EF4-FFF2-40B4-BE49-F238E27FC236}">
                <a16:creationId xmlns:a16="http://schemas.microsoft.com/office/drawing/2014/main" id="{471A7742-0475-4BF8-71E7-BC0875449A1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>
                <a:solidFill>
                  <a:srgbClr val="FF0000"/>
                </a:solidFill>
              </a:rPr>
              <a:t>UPPER TYRRHENIAN </a:t>
            </a:r>
            <a:r>
              <a:rPr lang="en-GB" sz="4000" b="1">
                <a:solidFill>
                  <a:srgbClr val="FF0000"/>
                </a:solidFill>
              </a:rPr>
              <a:t>CROSS-BORDER RADAR COMPOSITE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989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86F42048-1213-B0ED-C604-8598E3D7F8A5}"/>
              </a:ext>
            </a:extLst>
          </p:cNvPr>
          <p:cNvSpPr/>
          <p:nvPr/>
        </p:nvSpPr>
        <p:spPr>
          <a:xfrm>
            <a:off x="1989342" y="1982362"/>
            <a:ext cx="1291330" cy="69801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/>
              <a:t>WEATHER RADAR DATA ACQUISITION</a:t>
            </a:r>
          </a:p>
        </p:txBody>
      </p:sp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95BD0868-E3AA-E475-A1E0-DF5368D46E63}"/>
              </a:ext>
            </a:extLst>
          </p:cNvPr>
          <p:cNvSpPr/>
          <p:nvPr/>
        </p:nvSpPr>
        <p:spPr>
          <a:xfrm>
            <a:off x="3893761" y="1982362"/>
            <a:ext cx="1466996" cy="69801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/>
              <a:t>DATA HOMOGENEIZATION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F0F9BF55-23F4-5775-330A-BD1A1671DCA4}"/>
              </a:ext>
            </a:extLst>
          </p:cNvPr>
          <p:cNvSpPr/>
          <p:nvPr/>
        </p:nvSpPr>
        <p:spPr>
          <a:xfrm>
            <a:off x="5973846" y="1891622"/>
            <a:ext cx="1564719" cy="88647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tx2"/>
                </a:solidFill>
              </a:rPr>
              <a:t>DATA FILTERING:</a:t>
            </a:r>
          </a:p>
          <a:p>
            <a:pPr marL="171450" indent="-171450" algn="ctr">
              <a:buFontTx/>
              <a:buChar char="-"/>
            </a:pPr>
            <a:r>
              <a:rPr lang="it-IT" sz="1100" b="1" dirty="0">
                <a:solidFill>
                  <a:schemeClr val="tx2"/>
                </a:solidFill>
              </a:rPr>
              <a:t>NO DATA</a:t>
            </a:r>
          </a:p>
          <a:p>
            <a:pPr marL="171450" indent="-171450" algn="ctr">
              <a:buFontTx/>
              <a:buChar char="-"/>
            </a:pPr>
            <a:r>
              <a:rPr lang="it-IT" sz="1100" b="1" dirty="0">
                <a:solidFill>
                  <a:schemeClr val="tx2"/>
                </a:solidFill>
              </a:rPr>
              <a:t>SPECKLE</a:t>
            </a:r>
          </a:p>
          <a:p>
            <a:pPr marL="171450" indent="-171450" algn="ctr">
              <a:buFontTx/>
              <a:buChar char="-"/>
            </a:pPr>
            <a:r>
              <a:rPr lang="it-IT" sz="1100" b="1" dirty="0">
                <a:solidFill>
                  <a:schemeClr val="tx2"/>
                </a:solidFill>
              </a:rPr>
              <a:t>RADIAL SPIKE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1C08CEEB-48AE-3E6A-51DF-167E29F4367B}"/>
              </a:ext>
            </a:extLst>
          </p:cNvPr>
          <p:cNvSpPr/>
          <p:nvPr/>
        </p:nvSpPr>
        <p:spPr>
          <a:xfrm>
            <a:off x="8151654" y="1982362"/>
            <a:ext cx="1466996" cy="69801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accent2">
                    <a:lumMod val="50000"/>
                  </a:schemeClr>
                </a:solidFill>
              </a:rPr>
              <a:t>FILTERED REFLECTIVITY RECONSTRUCTION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17E4B0FA-70ED-E22D-D081-19B34BB68984}"/>
              </a:ext>
            </a:extLst>
          </p:cNvPr>
          <p:cNvSpPr/>
          <p:nvPr/>
        </p:nvSpPr>
        <p:spPr>
          <a:xfrm>
            <a:off x="8151654" y="3429000"/>
            <a:ext cx="1466996" cy="69801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rgbClr val="002060"/>
                </a:solidFill>
              </a:rPr>
              <a:t>VERTICAL MAXIMUM INTENSITY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3BC4E3E6-A7D7-1BDE-5534-67CC7B2923DA}"/>
              </a:ext>
            </a:extLst>
          </p:cNvPr>
          <p:cNvSpPr/>
          <p:nvPr/>
        </p:nvSpPr>
        <p:spPr>
          <a:xfrm>
            <a:off x="6022707" y="3429000"/>
            <a:ext cx="1466996" cy="69801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>
                <a:solidFill>
                  <a:schemeClr val="accent6">
                    <a:lumMod val="50000"/>
                  </a:schemeClr>
                </a:solidFill>
              </a:rPr>
              <a:t>PROJECTION TO A COMMON GRID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2856FE99-4B10-FB12-30AA-30FE8B130361}"/>
              </a:ext>
            </a:extLst>
          </p:cNvPr>
          <p:cNvSpPr/>
          <p:nvPr/>
        </p:nvSpPr>
        <p:spPr>
          <a:xfrm>
            <a:off x="3893761" y="3428999"/>
            <a:ext cx="1466996" cy="69801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100" b="1" dirty="0"/>
              <a:t>RADAR COMPOSITE GENERATION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269F657C-1404-13BC-9B86-23577AD2B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536354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UPPER TYRRHENIAN </a:t>
            </a:r>
            <a:r>
              <a:rPr lang="en-GB" sz="4000" b="1" dirty="0">
                <a:solidFill>
                  <a:srgbClr val="FF0000"/>
                </a:solidFill>
              </a:rPr>
              <a:t>CROSS-BORDER RADAR COMPOSITE</a:t>
            </a:r>
          </a:p>
        </p:txBody>
      </p:sp>
      <p:cxnSp>
        <p:nvCxnSpPr>
          <p:cNvPr id="15" name="Connettore diritto a freccia 14">
            <a:extLst>
              <a:ext uri="{FF2B5EF4-FFF2-40B4-BE49-F238E27FC236}">
                <a16:creationId xmlns:a16="http://schemas.microsoft.com/office/drawing/2014/main" id="{0E58D384-8161-CE26-ED70-62414B4991FF}"/>
              </a:ext>
            </a:extLst>
          </p:cNvPr>
          <p:cNvCxnSpPr>
            <a:stCxn id="5" idx="3"/>
            <a:endCxn id="6" idx="1"/>
          </p:cNvCxnSpPr>
          <p:nvPr/>
        </p:nvCxnSpPr>
        <p:spPr>
          <a:xfrm>
            <a:off x="3280672" y="2331370"/>
            <a:ext cx="613089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diritto a freccia 15">
            <a:extLst>
              <a:ext uri="{FF2B5EF4-FFF2-40B4-BE49-F238E27FC236}">
                <a16:creationId xmlns:a16="http://schemas.microsoft.com/office/drawing/2014/main" id="{4DE1B051-73A5-A29F-DA83-71C8C4307ACC}"/>
              </a:ext>
            </a:extLst>
          </p:cNvPr>
          <p:cNvCxnSpPr/>
          <p:nvPr/>
        </p:nvCxnSpPr>
        <p:spPr>
          <a:xfrm>
            <a:off x="5360757" y="2331370"/>
            <a:ext cx="613089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a freccia 16">
            <a:extLst>
              <a:ext uri="{FF2B5EF4-FFF2-40B4-BE49-F238E27FC236}">
                <a16:creationId xmlns:a16="http://schemas.microsoft.com/office/drawing/2014/main" id="{61B4972E-C92B-4C21-FA9C-E6211CDAC7D5}"/>
              </a:ext>
            </a:extLst>
          </p:cNvPr>
          <p:cNvCxnSpPr/>
          <p:nvPr/>
        </p:nvCxnSpPr>
        <p:spPr>
          <a:xfrm>
            <a:off x="7538565" y="2331370"/>
            <a:ext cx="613089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a freccia 17">
            <a:extLst>
              <a:ext uri="{FF2B5EF4-FFF2-40B4-BE49-F238E27FC236}">
                <a16:creationId xmlns:a16="http://schemas.microsoft.com/office/drawing/2014/main" id="{024A8E1D-CA4D-1612-D852-B1C7D547ADAA}"/>
              </a:ext>
            </a:extLst>
          </p:cNvPr>
          <p:cNvCxnSpPr>
            <a:cxnSpLocks/>
            <a:stCxn id="10" idx="1"/>
            <a:endCxn id="11" idx="3"/>
          </p:cNvCxnSpPr>
          <p:nvPr/>
        </p:nvCxnSpPr>
        <p:spPr>
          <a:xfrm flipH="1">
            <a:off x="7489703" y="3778008"/>
            <a:ext cx="661951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diritto a freccia 21">
            <a:extLst>
              <a:ext uri="{FF2B5EF4-FFF2-40B4-BE49-F238E27FC236}">
                <a16:creationId xmlns:a16="http://schemas.microsoft.com/office/drawing/2014/main" id="{E9D84246-186D-CE17-46C4-48FC3F07A6CB}"/>
              </a:ext>
            </a:extLst>
          </p:cNvPr>
          <p:cNvCxnSpPr>
            <a:cxnSpLocks/>
          </p:cNvCxnSpPr>
          <p:nvPr/>
        </p:nvCxnSpPr>
        <p:spPr>
          <a:xfrm flipH="1">
            <a:off x="5360756" y="3778008"/>
            <a:ext cx="661951" cy="0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a freccia 22">
            <a:extLst>
              <a:ext uri="{FF2B5EF4-FFF2-40B4-BE49-F238E27FC236}">
                <a16:creationId xmlns:a16="http://schemas.microsoft.com/office/drawing/2014/main" id="{C24358AE-BCD4-2FAD-D4DF-E36C3D922BE1}"/>
              </a:ext>
            </a:extLst>
          </p:cNvPr>
          <p:cNvCxnSpPr>
            <a:cxnSpLocks/>
            <a:endCxn id="10" idx="0"/>
          </p:cNvCxnSpPr>
          <p:nvPr/>
        </p:nvCxnSpPr>
        <p:spPr>
          <a:xfrm flipH="1">
            <a:off x="8885152" y="2680377"/>
            <a:ext cx="5234" cy="748623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7751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3394AF2B-BC5E-1AD6-2449-207CE17E2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060" y="881769"/>
            <a:ext cx="9056822" cy="509446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4B316E1-3F11-F8D4-9F90-B560234754F2}"/>
              </a:ext>
            </a:extLst>
          </p:cNvPr>
          <p:cNvSpPr txBox="1"/>
          <p:nvPr/>
        </p:nvSpPr>
        <p:spPr>
          <a:xfrm>
            <a:off x="108119" y="4128041"/>
            <a:ext cx="72908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dirty="0"/>
              <a:t>https://</a:t>
            </a:r>
            <a:r>
              <a:rPr lang="it-IT" sz="2000" dirty="0" err="1"/>
              <a:t>geoportale.lamma.rete.toscana.it</a:t>
            </a:r>
            <a:r>
              <a:rPr lang="it-IT" sz="2000" dirty="0"/>
              <a:t>/</a:t>
            </a:r>
            <a:r>
              <a:rPr lang="it-IT" sz="2000" dirty="0" err="1"/>
              <a:t>radar_mosaico</a:t>
            </a:r>
            <a:r>
              <a:rPr lang="it-IT" sz="2000" dirty="0"/>
              <a:t>/</a:t>
            </a:r>
            <a:r>
              <a:rPr lang="it-IT" sz="2000" dirty="0" err="1"/>
              <a:t>index.html</a:t>
            </a:r>
            <a:endParaRPr lang="it-IT" sz="2000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E51667F3-AC64-5078-B87B-A272C9505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536354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UPPER TYRRHENIAN </a:t>
            </a:r>
            <a:r>
              <a:rPr lang="en-GB" sz="4000" b="1" dirty="0">
                <a:solidFill>
                  <a:srgbClr val="FF0000"/>
                </a:solidFill>
              </a:rPr>
              <a:t>CROSS-BORDER RADAR COMPOSITE</a:t>
            </a:r>
          </a:p>
        </p:txBody>
      </p:sp>
    </p:spTree>
    <p:extLst>
      <p:ext uri="{BB962C8B-B14F-4D97-AF65-F5344CB8AC3E}">
        <p14:creationId xmlns:p14="http://schemas.microsoft.com/office/powerpoint/2010/main" val="2203733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2128831B-A601-7DFF-374E-F7A23A763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837" y="1690832"/>
            <a:ext cx="4032055" cy="457162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C153531-DA18-266D-C334-99E0A9B9C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972" y="1690832"/>
            <a:ext cx="4032055" cy="4571625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343A26F0-F664-9D4A-D9F2-D4C43AD11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536354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REAL-TIME FILTERING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FA873D1-8BD6-C9C7-0102-E646D1B66924}"/>
              </a:ext>
            </a:extLst>
          </p:cNvPr>
          <p:cNvSpPr txBox="1"/>
          <p:nvPr/>
        </p:nvSpPr>
        <p:spPr>
          <a:xfrm>
            <a:off x="202425" y="2413337"/>
            <a:ext cx="35808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The filter </a:t>
            </a:r>
            <a:r>
              <a:rPr lang="it-IT" dirty="0" err="1"/>
              <a:t>applies</a:t>
            </a:r>
            <a:r>
              <a:rPr lang="it-IT" dirty="0"/>
              <a:t> a </a:t>
            </a:r>
            <a:r>
              <a:rPr lang="it-IT" dirty="0" err="1"/>
              <a:t>causal</a:t>
            </a:r>
            <a:r>
              <a:rPr lang="it-IT" dirty="0"/>
              <a:t> </a:t>
            </a:r>
            <a:r>
              <a:rPr lang="it-IT" dirty="0" err="1"/>
              <a:t>adaptive</a:t>
            </a:r>
            <a:r>
              <a:rPr lang="it-IT" dirty="0"/>
              <a:t>-background </a:t>
            </a:r>
            <a:r>
              <a:rPr lang="it-IT" dirty="0" err="1"/>
              <a:t>approach</a:t>
            </a:r>
            <a:r>
              <a:rPr lang="it-IT" dirty="0"/>
              <a:t>, </a:t>
            </a:r>
            <a:r>
              <a:rPr lang="it-IT" dirty="0" err="1"/>
              <a:t>retaining</a:t>
            </a:r>
            <a:r>
              <a:rPr lang="it-IT" dirty="0"/>
              <a:t> </a:t>
            </a:r>
            <a:r>
              <a:rPr lang="it-IT" dirty="0" err="1"/>
              <a:t>only</a:t>
            </a:r>
            <a:r>
              <a:rPr lang="it-IT" dirty="0"/>
              <a:t> </a:t>
            </a:r>
            <a:r>
              <a:rPr lang="it-IT" dirty="0" err="1"/>
              <a:t>echoes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exceed</a:t>
            </a:r>
            <a:r>
              <a:rPr lang="it-IT" dirty="0"/>
              <a:t> </a:t>
            </a:r>
            <a:r>
              <a:rPr lang="it-IT" dirty="0" err="1"/>
              <a:t>both</a:t>
            </a:r>
            <a:r>
              <a:rPr lang="it-IT" dirty="0"/>
              <a:t> a minimum </a:t>
            </a:r>
            <a:r>
              <a:rPr lang="it-IT" dirty="0" err="1"/>
              <a:t>intensity</a:t>
            </a:r>
            <a:r>
              <a:rPr lang="it-IT" dirty="0"/>
              <a:t> </a:t>
            </a:r>
            <a:r>
              <a:rPr lang="it-IT" dirty="0" err="1"/>
              <a:t>threshold</a:t>
            </a:r>
            <a:r>
              <a:rPr lang="it-IT" dirty="0"/>
              <a:t> and a </a:t>
            </a:r>
            <a:r>
              <a:rPr lang="it-IT" dirty="0" err="1"/>
              <a:t>residual</a:t>
            </a:r>
            <a:r>
              <a:rPr lang="it-IT" dirty="0"/>
              <a:t> </a:t>
            </a:r>
            <a:r>
              <a:rPr lang="it-IT" dirty="0" err="1"/>
              <a:t>threshold</a:t>
            </a:r>
            <a:r>
              <a:rPr lang="it-IT" dirty="0"/>
              <a:t> relative to the background </a:t>
            </a:r>
            <a:r>
              <a:rPr lang="it-IT" dirty="0" err="1"/>
              <a:t>estimated</a:t>
            </a:r>
            <a:r>
              <a:rPr lang="it-IT" dirty="0"/>
              <a:t> from </a:t>
            </a:r>
            <a:r>
              <a:rPr lang="it-IT" dirty="0" err="1"/>
              <a:t>previous</a:t>
            </a:r>
            <a:r>
              <a:rPr lang="it-IT" dirty="0"/>
              <a:t> frames.</a:t>
            </a:r>
          </a:p>
        </p:txBody>
      </p:sp>
    </p:spTree>
    <p:extLst>
      <p:ext uri="{BB962C8B-B14F-4D97-AF65-F5344CB8AC3E}">
        <p14:creationId xmlns:p14="http://schemas.microsoft.com/office/powerpoint/2010/main" val="2253153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EF54D0C-1B99-D128-DA7D-998DCE916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3660" y="1690688"/>
            <a:ext cx="4038340" cy="457875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1B6A91A-C107-C4DB-5135-701E996B2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5320" y="1690688"/>
            <a:ext cx="4038340" cy="4578751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2B92E9A5-1ADE-7218-36DF-5CE4F43F6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536354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REAL-TIME FILTERING</a:t>
            </a:r>
            <a:endParaRPr lang="en-GB" sz="4000" b="1" dirty="0">
              <a:solidFill>
                <a:srgbClr val="FF0000"/>
              </a:solidFill>
            </a:endParaRP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078E6898-70A6-99F3-A2F4-23FA40178B99}"/>
              </a:ext>
            </a:extLst>
          </p:cNvPr>
          <p:cNvSpPr/>
          <p:nvPr/>
        </p:nvSpPr>
        <p:spPr>
          <a:xfrm>
            <a:off x="76980" y="3184695"/>
            <a:ext cx="1123804" cy="50257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/>
              <a:t>Adaptive</a:t>
            </a:r>
            <a:r>
              <a:rPr lang="it-IT" sz="1400" dirty="0"/>
              <a:t> background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03B862D6-7CD6-437B-DB32-D5B9537B9F8B}"/>
              </a:ext>
            </a:extLst>
          </p:cNvPr>
          <p:cNvSpPr/>
          <p:nvPr/>
        </p:nvSpPr>
        <p:spPr>
          <a:xfrm>
            <a:off x="2066125" y="2233648"/>
            <a:ext cx="1102864" cy="4118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/>
              <a:t>Geotiff</a:t>
            </a:r>
            <a:r>
              <a:rPr lang="it-IT" sz="1400" dirty="0"/>
              <a:t> </a:t>
            </a:r>
            <a:r>
              <a:rPr lang="it-IT" sz="1400" dirty="0" err="1"/>
              <a:t>ingest</a:t>
            </a:r>
            <a:endParaRPr lang="it-IT" sz="1400" dirty="0"/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AC439493-835A-A823-025B-E24E03687C5E}"/>
              </a:ext>
            </a:extLst>
          </p:cNvPr>
          <p:cNvSpPr/>
          <p:nvPr/>
        </p:nvSpPr>
        <p:spPr>
          <a:xfrm>
            <a:off x="1781683" y="3035228"/>
            <a:ext cx="1671747" cy="80150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/>
              <a:t>Frame filtering </a:t>
            </a:r>
            <a:r>
              <a:rPr lang="it-IT" sz="1400" dirty="0" err="1"/>
              <a:t>comparing</a:t>
            </a:r>
            <a:r>
              <a:rPr lang="it-IT" sz="1400" dirty="0"/>
              <a:t> with background and min-</a:t>
            </a:r>
            <a:r>
              <a:rPr lang="it-IT" sz="1400" dirty="0" err="1"/>
              <a:t>echo</a:t>
            </a:r>
            <a:endParaRPr lang="it-IT" sz="1400" dirty="0"/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00502B0B-D2C4-17F6-3B92-65BD5C97C43E}"/>
              </a:ext>
            </a:extLst>
          </p:cNvPr>
          <p:cNvSpPr/>
          <p:nvPr/>
        </p:nvSpPr>
        <p:spPr>
          <a:xfrm>
            <a:off x="1750273" y="4226484"/>
            <a:ext cx="1703157" cy="70499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/>
              <a:t>Morphological</a:t>
            </a:r>
            <a:r>
              <a:rPr lang="it-IT" sz="1400" dirty="0"/>
              <a:t> and single </a:t>
            </a:r>
            <a:r>
              <a:rPr lang="it-IT" sz="1400" dirty="0" err="1"/>
              <a:t>noise</a:t>
            </a:r>
            <a:r>
              <a:rPr lang="it-IT" sz="1400" dirty="0"/>
              <a:t> pixels </a:t>
            </a:r>
            <a:r>
              <a:rPr lang="it-IT" sz="1400" dirty="0" err="1"/>
              <a:t>cleaning</a:t>
            </a:r>
            <a:endParaRPr lang="it-IT" sz="1400" dirty="0"/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FEBBBE09-16A9-61D1-4692-6487F497A61E}"/>
              </a:ext>
            </a:extLst>
          </p:cNvPr>
          <p:cNvSpPr/>
          <p:nvPr/>
        </p:nvSpPr>
        <p:spPr>
          <a:xfrm>
            <a:off x="2066124" y="5321230"/>
            <a:ext cx="1102864" cy="4118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 err="1"/>
              <a:t>Geotiff</a:t>
            </a:r>
            <a:r>
              <a:rPr lang="it-IT" sz="1400" dirty="0"/>
              <a:t> output</a:t>
            </a:r>
          </a:p>
        </p:txBody>
      </p:sp>
      <p:cxnSp>
        <p:nvCxnSpPr>
          <p:cNvPr id="16" name="Connettore a gomito 15">
            <a:extLst>
              <a:ext uri="{FF2B5EF4-FFF2-40B4-BE49-F238E27FC236}">
                <a16:creationId xmlns:a16="http://schemas.microsoft.com/office/drawing/2014/main" id="{4E355E29-2CAD-5560-EFF1-69779A7715D8}"/>
              </a:ext>
            </a:extLst>
          </p:cNvPr>
          <p:cNvCxnSpPr>
            <a:stCxn id="13" idx="1"/>
            <a:endCxn id="9" idx="2"/>
          </p:cNvCxnSpPr>
          <p:nvPr/>
        </p:nvCxnSpPr>
        <p:spPr>
          <a:xfrm rot="10800000">
            <a:off x="638883" y="3687266"/>
            <a:ext cx="1111391" cy="891716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diritto a freccia 17">
            <a:extLst>
              <a:ext uri="{FF2B5EF4-FFF2-40B4-BE49-F238E27FC236}">
                <a16:creationId xmlns:a16="http://schemas.microsoft.com/office/drawing/2014/main" id="{AC2EF5F8-2B59-6FC5-A6BA-43DAF4FCEF30}"/>
              </a:ext>
            </a:extLst>
          </p:cNvPr>
          <p:cNvCxnSpPr>
            <a:stCxn id="11" idx="2"/>
            <a:endCxn id="12" idx="0"/>
          </p:cNvCxnSpPr>
          <p:nvPr/>
        </p:nvCxnSpPr>
        <p:spPr>
          <a:xfrm>
            <a:off x="2617557" y="2645477"/>
            <a:ext cx="0" cy="3897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a freccia 18">
            <a:extLst>
              <a:ext uri="{FF2B5EF4-FFF2-40B4-BE49-F238E27FC236}">
                <a16:creationId xmlns:a16="http://schemas.microsoft.com/office/drawing/2014/main" id="{1C3EE8B6-C799-E307-0665-A510F8C0CCEB}"/>
              </a:ext>
            </a:extLst>
          </p:cNvPr>
          <p:cNvCxnSpPr/>
          <p:nvPr/>
        </p:nvCxnSpPr>
        <p:spPr>
          <a:xfrm>
            <a:off x="2601851" y="3846276"/>
            <a:ext cx="0" cy="3897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a freccia 19">
            <a:extLst>
              <a:ext uri="{FF2B5EF4-FFF2-40B4-BE49-F238E27FC236}">
                <a16:creationId xmlns:a16="http://schemas.microsoft.com/office/drawing/2014/main" id="{84B098D2-50FD-9B33-8476-7E4D1CBF1EAB}"/>
              </a:ext>
            </a:extLst>
          </p:cNvPr>
          <p:cNvCxnSpPr/>
          <p:nvPr/>
        </p:nvCxnSpPr>
        <p:spPr>
          <a:xfrm>
            <a:off x="2598942" y="4931479"/>
            <a:ext cx="0" cy="38975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diritto a freccia 20">
            <a:extLst>
              <a:ext uri="{FF2B5EF4-FFF2-40B4-BE49-F238E27FC236}">
                <a16:creationId xmlns:a16="http://schemas.microsoft.com/office/drawing/2014/main" id="{42A5E741-8CA7-3794-09B0-DB477C67B852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>
            <a:off x="1200784" y="3435981"/>
            <a:ext cx="58089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30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AD7332B6-D877-818F-0197-7B281E304A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325" y="3831378"/>
            <a:ext cx="3910242" cy="195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pen Climate Fix">
            <a:extLst>
              <a:ext uri="{FF2B5EF4-FFF2-40B4-BE49-F238E27FC236}">
                <a16:creationId xmlns:a16="http://schemas.microsoft.com/office/drawing/2014/main" id="{C06FC5E2-7D1A-6B2F-3CF2-82889E446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363" y="2214115"/>
            <a:ext cx="3798204" cy="199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Diagram of U-Net and SegNet network structures. | Download Scientific  Diagram">
            <a:extLst>
              <a:ext uri="{FF2B5EF4-FFF2-40B4-BE49-F238E27FC236}">
                <a16:creationId xmlns:a16="http://schemas.microsoft.com/office/drawing/2014/main" id="{9BAA9BEC-CAAD-290B-8344-3B0B4130D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639" y="2262258"/>
            <a:ext cx="4262561" cy="320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2437B27-F772-DD85-4C7D-E326F52156BB}"/>
              </a:ext>
            </a:extLst>
          </p:cNvPr>
          <p:cNvSpPr txBox="1"/>
          <p:nvPr/>
        </p:nvSpPr>
        <p:spPr>
          <a:xfrm>
            <a:off x="7255262" y="1533937"/>
            <a:ext cx="2833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err="1"/>
              <a:t>RainNet</a:t>
            </a:r>
            <a:endParaRPr lang="it-IT" sz="3600" b="1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9931210-6AD5-1904-D50C-1BD11BE3E616}"/>
              </a:ext>
            </a:extLst>
          </p:cNvPr>
          <p:cNvSpPr txBox="1"/>
          <p:nvPr/>
        </p:nvSpPr>
        <p:spPr>
          <a:xfrm>
            <a:off x="3042430" y="1367510"/>
            <a:ext cx="2202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DGMR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9BDCC1BB-BCA3-DA96-5694-3685D10E6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536354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COMPARED TECHNIQUES</a:t>
            </a:r>
            <a:endParaRPr lang="en-GB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97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41236-0F57-D351-3F5E-C37E81027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ig. 1">
            <a:extLst>
              <a:ext uri="{FF2B5EF4-FFF2-40B4-BE49-F238E27FC236}">
                <a16:creationId xmlns:a16="http://schemas.microsoft.com/office/drawing/2014/main" id="{75314A8D-2F4B-2F76-E200-5E1846C093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61" b="59136"/>
          <a:stretch>
            <a:fillRect/>
          </a:stretch>
        </p:blipFill>
        <p:spPr bwMode="auto">
          <a:xfrm>
            <a:off x="403366" y="1243948"/>
            <a:ext cx="5198063" cy="372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AFF55F9-93E8-D8A8-5891-B4A211607184}"/>
              </a:ext>
            </a:extLst>
          </p:cNvPr>
          <p:cNvSpPr txBox="1"/>
          <p:nvPr/>
        </p:nvSpPr>
        <p:spPr>
          <a:xfrm>
            <a:off x="6251961" y="1243948"/>
            <a:ext cx="579082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sz="1800" b="1" dirty="0"/>
              <a:t>Input</a:t>
            </a:r>
            <a:r>
              <a:rPr lang="it-IT" sz="1800" dirty="0"/>
              <a:t>: last </a:t>
            </a:r>
            <a:r>
              <a:rPr lang="it-IT" sz="1800" b="1" dirty="0"/>
              <a:t>4 radar frames</a:t>
            </a:r>
            <a:r>
              <a:rPr lang="it-IT" sz="1800" dirty="0"/>
              <a:t> (I1..I4) in </a:t>
            </a:r>
            <a:r>
              <a:rPr lang="it-IT" dirty="0"/>
              <a:t>the</a:t>
            </a:r>
            <a:r>
              <a:rPr lang="it-IT" sz="1800" dirty="0"/>
              <a:t> </a:t>
            </a:r>
            <a:r>
              <a:rPr lang="it-IT" sz="1800" b="1" dirty="0"/>
              <a:t>G generator</a:t>
            </a:r>
            <a:r>
              <a:rPr lang="it-IT" sz="1800" dirty="0"/>
              <a:t>.</a:t>
            </a:r>
          </a:p>
          <a:p>
            <a:pPr>
              <a:buNone/>
            </a:pPr>
            <a:endParaRPr lang="it-IT" sz="1800" dirty="0"/>
          </a:p>
          <a:p>
            <a:pPr>
              <a:buNone/>
            </a:pPr>
            <a:r>
              <a:rPr lang="it-IT" sz="1800" b="1" dirty="0"/>
              <a:t>Generator</a:t>
            </a:r>
            <a:r>
              <a:rPr lang="it-IT" sz="1800" dirty="0"/>
              <a:t> </a:t>
            </a:r>
            <a:r>
              <a:rPr lang="it-IT" sz="1800" dirty="0" err="1"/>
              <a:t>encodes</a:t>
            </a:r>
            <a:r>
              <a:rPr lang="it-IT" sz="1800" dirty="0"/>
              <a:t> </a:t>
            </a:r>
            <a:r>
              <a:rPr lang="it-IT" sz="1800" dirty="0" err="1"/>
              <a:t>through</a:t>
            </a:r>
            <a:r>
              <a:rPr lang="it-IT" sz="1800" dirty="0"/>
              <a:t> a </a:t>
            </a:r>
            <a:r>
              <a:rPr lang="it-IT" sz="1800" dirty="0" err="1"/>
              <a:t>stack</a:t>
            </a:r>
            <a:r>
              <a:rPr lang="it-IT" sz="1800" dirty="0"/>
              <a:t> of </a:t>
            </a:r>
            <a:r>
              <a:rPr lang="it-IT" sz="1800" dirty="0" err="1"/>
              <a:t>convolutional</a:t>
            </a:r>
            <a:r>
              <a:rPr lang="it-IT" sz="1800" dirty="0"/>
              <a:t> </a:t>
            </a:r>
            <a:r>
              <a:rPr lang="it-IT" sz="1800" dirty="0" err="1"/>
              <a:t>residual</a:t>
            </a:r>
            <a:r>
              <a:rPr lang="it-IT" sz="1800" dirty="0"/>
              <a:t> </a:t>
            </a:r>
            <a:r>
              <a:rPr lang="it-IT" sz="1800" dirty="0" err="1"/>
              <a:t>blocks</a:t>
            </a:r>
            <a:r>
              <a:rPr lang="it-IT" sz="1800" dirty="0"/>
              <a:t> </a:t>
            </a:r>
            <a:r>
              <a:rPr lang="it-IT" sz="1800" dirty="0" err="1"/>
              <a:t>that</a:t>
            </a:r>
            <a:r>
              <a:rPr lang="it-IT" sz="1800" dirty="0"/>
              <a:t> </a:t>
            </a:r>
            <a:r>
              <a:rPr lang="it-IT" sz="1800" dirty="0" err="1"/>
              <a:t>progressively</a:t>
            </a:r>
            <a:r>
              <a:rPr lang="it-IT" sz="1800" dirty="0"/>
              <a:t> </a:t>
            </a:r>
            <a:r>
              <a:rPr lang="it-IT" sz="1800" dirty="0" err="1"/>
              <a:t>extract</a:t>
            </a:r>
            <a:r>
              <a:rPr lang="it-IT" sz="1800" dirty="0"/>
              <a:t> multi-scale </a:t>
            </a:r>
            <a:r>
              <a:rPr lang="it-IT" sz="1800" dirty="0" err="1"/>
              <a:t>spatial</a:t>
            </a:r>
            <a:r>
              <a:rPr lang="it-IT" sz="1800" dirty="0"/>
              <a:t> features. </a:t>
            </a:r>
          </a:p>
          <a:p>
            <a:pPr>
              <a:buNone/>
            </a:pPr>
            <a:r>
              <a:rPr lang="it-IT" sz="1800" b="1" dirty="0" err="1"/>
              <a:t>Z</a:t>
            </a:r>
            <a:r>
              <a:rPr lang="it-IT" sz="1800" dirty="0"/>
              <a:t>: </a:t>
            </a:r>
            <a:r>
              <a:rPr lang="it-IT" sz="1800" dirty="0" err="1"/>
              <a:t>latent</a:t>
            </a:r>
            <a:r>
              <a:rPr lang="it-IT" sz="1800" dirty="0"/>
              <a:t> </a:t>
            </a:r>
            <a:r>
              <a:rPr lang="it-IT" sz="1800" dirty="0" err="1"/>
              <a:t>stocastic</a:t>
            </a:r>
            <a:r>
              <a:rPr lang="it-IT" sz="1800" dirty="0"/>
              <a:t> </a:t>
            </a:r>
            <a:r>
              <a:rPr lang="it-IT" sz="1800" dirty="0" err="1"/>
              <a:t>sampled</a:t>
            </a:r>
            <a:r>
              <a:rPr lang="it-IT" sz="1800" dirty="0"/>
              <a:t> </a:t>
            </a:r>
            <a:r>
              <a:rPr lang="it-IT" sz="1800" dirty="0" err="1"/>
              <a:t>variable</a:t>
            </a:r>
            <a:r>
              <a:rPr lang="it-IT" sz="1800" dirty="0"/>
              <a:t> to generate </a:t>
            </a:r>
            <a:r>
              <a:rPr lang="it-IT" sz="1800" b="1" dirty="0" err="1"/>
              <a:t>probabilistic</a:t>
            </a:r>
            <a:r>
              <a:rPr lang="it-IT" sz="1800" b="1" dirty="0"/>
              <a:t> </a:t>
            </a:r>
            <a:r>
              <a:rPr lang="it-IT" sz="1800" b="1" dirty="0" err="1"/>
              <a:t>prediction</a:t>
            </a:r>
            <a:r>
              <a:rPr lang="it-IT" sz="1800" dirty="0"/>
              <a:t> (ensemble).</a:t>
            </a:r>
          </a:p>
          <a:p>
            <a:pPr>
              <a:buNone/>
            </a:pPr>
            <a:r>
              <a:rPr lang="it-IT" sz="1800" b="1" dirty="0"/>
              <a:t>G</a:t>
            </a:r>
            <a:r>
              <a:rPr lang="it-IT" sz="1800" dirty="0"/>
              <a:t> </a:t>
            </a:r>
            <a:r>
              <a:rPr lang="it-IT" dirty="0" err="1"/>
              <a:t>generate</a:t>
            </a:r>
            <a:r>
              <a:rPr lang="it-IT" sz="1800" dirty="0" err="1"/>
              <a:t>s</a:t>
            </a:r>
            <a:r>
              <a:rPr lang="it-IT" sz="1800" dirty="0"/>
              <a:t> a </a:t>
            </a:r>
            <a:r>
              <a:rPr lang="it-IT" sz="1800" dirty="0" err="1"/>
              <a:t>sequence</a:t>
            </a:r>
            <a:r>
              <a:rPr lang="it-IT" sz="1800" dirty="0"/>
              <a:t> </a:t>
            </a:r>
            <a:r>
              <a:rPr lang="it-IT" sz="1800" b="1" dirty="0" err="1"/>
              <a:t>Ŷ</a:t>
            </a:r>
            <a:r>
              <a:rPr lang="it-IT" sz="1800" b="1" dirty="0"/>
              <a:t>(1:T)</a:t>
            </a:r>
            <a:r>
              <a:rPr lang="it-IT" sz="1800" dirty="0"/>
              <a:t>.</a:t>
            </a:r>
          </a:p>
          <a:p>
            <a:pPr>
              <a:buNone/>
            </a:pPr>
            <a:endParaRPr lang="it-IT" sz="1800" b="1" dirty="0"/>
          </a:p>
          <a:p>
            <a:pPr>
              <a:buNone/>
            </a:pPr>
            <a:r>
              <a:rPr lang="it-IT" b="1" dirty="0" err="1"/>
              <a:t>Discriminators</a:t>
            </a:r>
            <a:r>
              <a:rPr lang="it-IT" sz="1800" dirty="0"/>
              <a:t>:</a:t>
            </a:r>
          </a:p>
          <a:p>
            <a:pPr lvl="0"/>
            <a:r>
              <a:rPr lang="it-IT" dirty="0"/>
              <a:t>- </a:t>
            </a:r>
            <a:r>
              <a:rPr lang="it-IT" sz="1800" b="1" dirty="0" err="1"/>
              <a:t>Spatial</a:t>
            </a:r>
            <a:r>
              <a:rPr lang="it-IT" sz="1800" b="1" dirty="0"/>
              <a:t>: </a:t>
            </a:r>
            <a:r>
              <a:rPr lang="it-IT" dirty="0" err="1"/>
              <a:t>precipitation</a:t>
            </a:r>
            <a:r>
              <a:rPr lang="it-IT" dirty="0"/>
              <a:t> </a:t>
            </a:r>
            <a:r>
              <a:rPr lang="it-IT" dirty="0" err="1"/>
              <a:t>morphology</a:t>
            </a:r>
            <a:r>
              <a:rPr lang="it-IT" dirty="0"/>
              <a:t>, </a:t>
            </a:r>
            <a:r>
              <a:rPr lang="it-IT" dirty="0" err="1"/>
              <a:t>convective</a:t>
            </a:r>
            <a:r>
              <a:rPr lang="it-IT" dirty="0"/>
              <a:t> </a:t>
            </a:r>
            <a:r>
              <a:rPr lang="it-IT" dirty="0" err="1"/>
              <a:t>structures</a:t>
            </a:r>
            <a:r>
              <a:rPr lang="it-IT" dirty="0"/>
              <a:t>, </a:t>
            </a:r>
          </a:p>
          <a:p>
            <a:r>
              <a:rPr lang="it-IT" dirty="0" err="1"/>
              <a:t>spatial</a:t>
            </a:r>
            <a:r>
              <a:rPr lang="it-IT" dirty="0"/>
              <a:t> textures on single frames.</a:t>
            </a:r>
            <a:endParaRPr lang="it-IT" sz="1800" dirty="0"/>
          </a:p>
          <a:p>
            <a:pPr lvl="0"/>
            <a:r>
              <a:rPr lang="it-IT" sz="1800" b="1" dirty="0" err="1"/>
              <a:t>Temporal</a:t>
            </a:r>
            <a:r>
              <a:rPr lang="it-IT" sz="1800" b="1" dirty="0"/>
              <a:t>: </a:t>
            </a:r>
            <a:r>
              <a:rPr lang="it-IT" dirty="0" err="1"/>
              <a:t>evaluates</a:t>
            </a:r>
            <a:r>
              <a:rPr lang="it-IT" dirty="0"/>
              <a:t> the </a:t>
            </a:r>
            <a:r>
              <a:rPr lang="it-IT" dirty="0" err="1"/>
              <a:t>entire</a:t>
            </a:r>
            <a:r>
              <a:rPr lang="it-IT" dirty="0"/>
              <a:t> </a:t>
            </a:r>
            <a:r>
              <a:rPr lang="it-IT" dirty="0" err="1"/>
              <a:t>predicted</a:t>
            </a:r>
            <a:r>
              <a:rPr lang="it-IT" dirty="0"/>
              <a:t> </a:t>
            </a:r>
            <a:r>
              <a:rPr lang="it-IT" dirty="0" err="1"/>
              <a:t>sequence</a:t>
            </a:r>
            <a:r>
              <a:rPr lang="it-IT" dirty="0"/>
              <a:t>, for </a:t>
            </a:r>
            <a:r>
              <a:rPr lang="it-IT" dirty="0" err="1"/>
              <a:t>temporal</a:t>
            </a:r>
            <a:r>
              <a:rPr lang="it-IT" dirty="0"/>
              <a:t> </a:t>
            </a:r>
            <a:r>
              <a:rPr lang="it-IT" dirty="0" err="1"/>
              <a:t>consistency</a:t>
            </a:r>
            <a:r>
              <a:rPr lang="it-IT" dirty="0"/>
              <a:t>, </a:t>
            </a:r>
            <a:r>
              <a:rPr lang="it-IT" dirty="0" err="1"/>
              <a:t>dynamic</a:t>
            </a:r>
            <a:r>
              <a:rPr lang="it-IT" dirty="0"/>
              <a:t> </a:t>
            </a:r>
            <a:r>
              <a:rPr lang="it-IT" dirty="0" err="1"/>
              <a:t>evolution</a:t>
            </a:r>
            <a:endParaRPr lang="it-IT" dirty="0"/>
          </a:p>
          <a:p>
            <a:r>
              <a:rPr lang="it-IT" sz="1800" b="1" dirty="0"/>
              <a:t>pixel-wise </a:t>
            </a:r>
            <a:r>
              <a:rPr lang="it-IT" sz="1800" b="1" dirty="0" err="1"/>
              <a:t>regularization</a:t>
            </a:r>
            <a:r>
              <a:rPr lang="it-IT" sz="1800" dirty="0"/>
              <a:t>: </a:t>
            </a:r>
            <a:r>
              <a:rPr lang="it-IT" dirty="0"/>
              <a:t>the </a:t>
            </a:r>
            <a:r>
              <a:rPr lang="it-IT" dirty="0" err="1"/>
              <a:t>average</a:t>
            </a:r>
            <a:r>
              <a:rPr lang="it-IT" dirty="0"/>
              <a:t> of the </a:t>
            </a:r>
            <a:r>
              <a:rPr lang="it-IT" dirty="0" err="1"/>
              <a:t>generated</a:t>
            </a:r>
            <a:r>
              <a:rPr lang="it-IT" dirty="0"/>
              <a:t> samples must </a:t>
            </a:r>
            <a:r>
              <a:rPr lang="it-IT" dirty="0" err="1"/>
              <a:t>approach</a:t>
            </a:r>
            <a:r>
              <a:rPr lang="it-IT" dirty="0"/>
              <a:t> the </a:t>
            </a:r>
            <a:r>
              <a:rPr lang="it-IT" dirty="0" err="1"/>
              <a:t>true</a:t>
            </a:r>
            <a:r>
              <a:rPr lang="it-IT" dirty="0"/>
              <a:t> </a:t>
            </a:r>
            <a:r>
              <a:rPr lang="it-IT" dirty="0" err="1"/>
              <a:t>observation</a:t>
            </a:r>
            <a:r>
              <a:rPr lang="it-IT" dirty="0"/>
              <a:t> (</a:t>
            </a:r>
            <a:r>
              <a:rPr lang="it-IT" dirty="0" err="1"/>
              <a:t>reduces</a:t>
            </a:r>
            <a:r>
              <a:rPr lang="it-IT" dirty="0"/>
              <a:t> </a:t>
            </a:r>
            <a:r>
              <a:rPr lang="it-IT" dirty="0" err="1"/>
              <a:t>offsets</a:t>
            </a:r>
            <a:r>
              <a:rPr lang="it-IT" dirty="0"/>
              <a:t>).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4174421-C91D-977F-6BD9-540099A3E4E1}"/>
              </a:ext>
            </a:extLst>
          </p:cNvPr>
          <p:cNvSpPr txBox="1"/>
          <p:nvPr/>
        </p:nvSpPr>
        <p:spPr>
          <a:xfrm>
            <a:off x="264968" y="5063040"/>
            <a:ext cx="594678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dirty="0">
                <a:hlinkClick r:id="rId3"/>
              </a:rPr>
              <a:t>https://github.com/pySTEPS/pysteps-dgmr-nowcasts</a:t>
            </a:r>
            <a:endParaRPr lang="it-IT" dirty="0"/>
          </a:p>
          <a:p>
            <a:pPr marL="0" indent="0">
              <a:buNone/>
            </a:pPr>
            <a:endParaRPr lang="it-IT" sz="2000" dirty="0"/>
          </a:p>
          <a:p>
            <a:r>
              <a:rPr lang="it-IT" sz="1600" dirty="0" err="1">
                <a:solidFill>
                  <a:srgbClr val="1F2328"/>
                </a:solidFill>
                <a:latin typeface="-apple-system"/>
              </a:rPr>
              <a:t>Ravuri</a:t>
            </a:r>
            <a:r>
              <a:rPr lang="it-IT" sz="1600" dirty="0">
                <a:solidFill>
                  <a:srgbClr val="1F2328"/>
                </a:solidFill>
                <a:latin typeface="-apple-system"/>
              </a:rPr>
              <a:t>, S., </a:t>
            </a:r>
            <a:r>
              <a:rPr lang="it-IT" sz="1600" dirty="0" err="1">
                <a:solidFill>
                  <a:srgbClr val="1F2328"/>
                </a:solidFill>
                <a:latin typeface="-apple-system"/>
              </a:rPr>
              <a:t>Lenc</a:t>
            </a:r>
            <a:r>
              <a:rPr lang="it-IT" sz="1600" dirty="0">
                <a:solidFill>
                  <a:srgbClr val="1F2328"/>
                </a:solidFill>
                <a:latin typeface="-apple-system"/>
              </a:rPr>
              <a:t>, K., Willson, M. et al. </a:t>
            </a:r>
            <a:r>
              <a:rPr lang="it-IT" sz="1600" dirty="0" err="1">
                <a:solidFill>
                  <a:srgbClr val="1F2328"/>
                </a:solidFill>
                <a:latin typeface="-apple-system"/>
              </a:rPr>
              <a:t>Skilful</a:t>
            </a:r>
            <a:r>
              <a:rPr lang="it-IT" sz="1600" dirty="0">
                <a:solidFill>
                  <a:srgbClr val="1F2328"/>
                </a:solidFill>
                <a:latin typeface="-apple-system"/>
              </a:rPr>
              <a:t> </a:t>
            </a:r>
            <a:r>
              <a:rPr lang="it-IT" sz="1600" dirty="0" err="1">
                <a:solidFill>
                  <a:srgbClr val="1F2328"/>
                </a:solidFill>
                <a:latin typeface="-apple-system"/>
              </a:rPr>
              <a:t>precipitation</a:t>
            </a:r>
            <a:r>
              <a:rPr lang="it-IT" sz="1600" dirty="0">
                <a:solidFill>
                  <a:srgbClr val="1F2328"/>
                </a:solidFill>
                <a:latin typeface="-apple-system"/>
              </a:rPr>
              <a:t> nowcasting </a:t>
            </a:r>
            <a:r>
              <a:rPr lang="it-IT" sz="1600" dirty="0" err="1">
                <a:solidFill>
                  <a:srgbClr val="1F2328"/>
                </a:solidFill>
                <a:latin typeface="-apple-system"/>
              </a:rPr>
              <a:t>using</a:t>
            </a:r>
            <a:r>
              <a:rPr lang="it-IT" sz="1600" dirty="0">
                <a:solidFill>
                  <a:srgbClr val="1F2328"/>
                </a:solidFill>
                <a:latin typeface="-apple-system"/>
              </a:rPr>
              <a:t> deep generative models of radar. Nature 597, 672–677 (2021)</a:t>
            </a:r>
            <a:endParaRPr lang="it-IT" sz="1600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17014564-7EC3-E8C9-2587-C41A9420A4E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53635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0000"/>
                </a:solidFill>
              </a:rPr>
              <a:t>DGMR</a:t>
            </a:r>
          </a:p>
        </p:txBody>
      </p:sp>
    </p:spTree>
    <p:extLst>
      <p:ext uri="{BB962C8B-B14F-4D97-AF65-F5344CB8AC3E}">
        <p14:creationId xmlns:p14="http://schemas.microsoft.com/office/powerpoint/2010/main" val="21661219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4B700FFDE0C74C9EF2FA06374AFA7A" ma:contentTypeVersion="8" ma:contentTypeDescription="Create a new document." ma:contentTypeScope="" ma:versionID="7b3992c1364658d25b74a2cf3ff1ec39">
  <xsd:schema xmlns:xsd="http://www.w3.org/2001/XMLSchema" xmlns:xs="http://www.w3.org/2001/XMLSchema" xmlns:p="http://schemas.microsoft.com/office/2006/metadata/properties" xmlns:ns2="29248ca7-61df-4d47-bbf4-0538a5bb2a05" targetNamespace="http://schemas.microsoft.com/office/2006/metadata/properties" ma:root="true" ma:fieldsID="2f09dfdbb9d51cb0ab0c2c23165db85a" ns2:_="">
    <xsd:import namespace="29248ca7-61df-4d47-bbf4-0538a5bb2a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48ca7-61df-4d47-bbf4-0538a5bb2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48720C-9286-4EF3-BD73-CE03C0366F3B}"/>
</file>

<file path=customXml/itemProps2.xml><?xml version="1.0" encoding="utf-8"?>
<ds:datastoreItem xmlns:ds="http://schemas.openxmlformats.org/officeDocument/2006/customXml" ds:itemID="{C8B8D44A-7446-4E94-AFC5-66C26D745F25}"/>
</file>

<file path=customXml/itemProps3.xml><?xml version="1.0" encoding="utf-8"?>
<ds:datastoreItem xmlns:ds="http://schemas.openxmlformats.org/officeDocument/2006/customXml" ds:itemID="{2B630A61-01D6-49B7-8436-FC744E49804D}"/>
</file>

<file path=docProps/app.xml><?xml version="1.0" encoding="utf-8"?>
<Properties xmlns="http://schemas.openxmlformats.org/officeDocument/2006/extended-properties" xmlns:vt="http://schemas.openxmlformats.org/officeDocument/2006/docPropsVTypes">
  <TotalTime>11675</TotalTime>
  <Words>847</Words>
  <Application>Microsoft Macintosh PowerPoint</Application>
  <PresentationFormat>Widescreen</PresentationFormat>
  <Paragraphs>126</Paragraphs>
  <Slides>27</Slides>
  <Notes>10</Notes>
  <HiddenSlides>3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4" baseType="lpstr">
      <vt:lpstr>-apple-system</vt:lpstr>
      <vt:lpstr>Arial</vt:lpstr>
      <vt:lpstr>Calibri</vt:lpstr>
      <vt:lpstr>Calibri Light</vt:lpstr>
      <vt:lpstr>Cambria Math</vt:lpstr>
      <vt:lpstr>Tw Cen MT</vt:lpstr>
      <vt:lpstr>Tema di Office</vt:lpstr>
      <vt:lpstr>Deep Learning Radar Nowcasting over the Upper Tyrrhenian Sea</vt:lpstr>
      <vt:lpstr>UPPER TYRRHENIAN CROSS-BORDER RADAR COMPOSITE</vt:lpstr>
      <vt:lpstr>Presentazione standard di PowerPoint</vt:lpstr>
      <vt:lpstr>UPPER TYRRHENIAN CROSS-BORDER RADAR COMPOSITE</vt:lpstr>
      <vt:lpstr>UPPER TYRRHENIAN CROSS-BORDER RADAR COMPOSITE</vt:lpstr>
      <vt:lpstr>REAL-TIME FILTERING</vt:lpstr>
      <vt:lpstr>REAL-TIME FILTERING</vt:lpstr>
      <vt:lpstr>COMPARED TECHNIQUES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Antonini</dc:creator>
  <cp:lastModifiedBy>Andrea Antonini</cp:lastModifiedBy>
  <cp:revision>35</cp:revision>
  <dcterms:created xsi:type="dcterms:W3CDTF">2026-06-30T10:44:05Z</dcterms:created>
  <dcterms:modified xsi:type="dcterms:W3CDTF">2026-07-08T18:50:03Z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0x010100484B700FFDE0C74C9EF2FA06374AFA7A</vt:lpwstr>
  </property>
</Properties>
</file>