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1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2.jpg" ContentType="image/jpg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1905" r:id="rId2"/>
    <p:sldId id="1739" r:id="rId3"/>
    <p:sldId id="1740" r:id="rId4"/>
    <p:sldId id="1908" r:id="rId5"/>
    <p:sldId id="1907" r:id="rId6"/>
    <p:sldId id="1880" r:id="rId7"/>
    <p:sldId id="1909" r:id="rId8"/>
    <p:sldId id="1883" r:id="rId9"/>
    <p:sldId id="1892" r:id="rId10"/>
    <p:sldId id="1901" r:id="rId11"/>
    <p:sldId id="1903" r:id="rId12"/>
    <p:sldId id="1904" r:id="rId13"/>
    <p:sldId id="1906" r:id="rId14"/>
    <p:sldId id="1894" r:id="rId15"/>
    <p:sldId id="1836" r:id="rId16"/>
    <p:sldId id="1866" r:id="rId17"/>
    <p:sldId id="1497" r:id="rId18"/>
    <p:sldId id="1737" r:id="rId19"/>
    <p:sldId id="1860" r:id="rId20"/>
    <p:sldId id="1887" r:id="rId21"/>
    <p:sldId id="257" r:id="rId22"/>
    <p:sldId id="1678" r:id="rId23"/>
    <p:sldId id="1679" r:id="rId24"/>
    <p:sldId id="1680" r:id="rId25"/>
    <p:sldId id="1681" r:id="rId26"/>
    <p:sldId id="1682" r:id="rId27"/>
    <p:sldId id="1683" r:id="rId28"/>
    <p:sldId id="1861" r:id="rId29"/>
    <p:sldId id="1661" r:id="rId30"/>
    <p:sldId id="1876" r:id="rId31"/>
    <p:sldId id="1877" r:id="rId32"/>
    <p:sldId id="1874" r:id="rId33"/>
    <p:sldId id="1664" r:id="rId34"/>
    <p:sldId id="1666" r:id="rId35"/>
    <p:sldId id="1895" r:id="rId36"/>
    <p:sldId id="1896" r:id="rId37"/>
    <p:sldId id="1897" r:id="rId38"/>
    <p:sldId id="1902" r:id="rId39"/>
    <p:sldId id="1539" r:id="rId40"/>
    <p:sldId id="1910" r:id="rId41"/>
  </p:sldIdLst>
  <p:sldSz cx="12192000" cy="6858000"/>
  <p:notesSz cx="6792913" cy="992505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2F2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0" d="100"/>
          <a:sy n="60" d="100"/>
        </p:scale>
        <p:origin x="43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82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47745" y="0"/>
            <a:ext cx="2943596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54266-7F11-4545-9041-48D38BD75B24}" type="datetimeFigureOut">
              <a:rPr kumimoji="1" lang="ja-JP" altLang="en-US" smtClean="0"/>
              <a:t>2026/7/3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54713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292" y="4776431"/>
            <a:ext cx="543433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47745" y="9427076"/>
            <a:ext cx="2943596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5C237-004B-4CFF-B816-5E49B9514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4318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526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4758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906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146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072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0585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753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061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C7A52-DBAD-484A-BBE2-CE83CD66C16E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6449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776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574675" y="868363"/>
            <a:ext cx="7700963" cy="4332287"/>
          </a:xfrm>
          <a:ln/>
        </p:spPr>
      </p:sp>
      <p:sp>
        <p:nvSpPr>
          <p:cNvPr id="24579" name="ノート プレースホルダー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ja-JP" altLang="en-US">
              <a:ea typeface="ＭＳ Ｐ明朝" charset="-128"/>
            </a:endParaRPr>
          </a:p>
        </p:txBody>
      </p:sp>
      <p:sp>
        <p:nvSpPr>
          <p:cNvPr id="24580" name="スライド番号プレースホルダー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79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1pPr>
            <a:lvl2pPr marL="747592" indent="-287292" defTabSz="9079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2pPr>
            <a:lvl3pPr marL="1149164" indent="-228563" defTabSz="9079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3pPr>
            <a:lvl4pPr marL="1609466" indent="-228563" defTabSz="9079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4pPr>
            <a:lvl5pPr marL="2069766" indent="-228563" defTabSz="907903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5pPr>
            <a:lvl6pPr marL="2526892" indent="-228563" defTabSz="9079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6pPr>
            <a:lvl7pPr marL="2984019" indent="-228563" defTabSz="9079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7pPr>
            <a:lvl8pPr marL="3441145" indent="-228563" defTabSz="9079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8pPr>
            <a:lvl9pPr marL="3898272" indent="-228563" defTabSz="907903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67903C3-FE26-4205-9E23-9C755AB3CA58}" type="slidenum">
              <a:rPr lang="en-US" altLang="ja-JP" smtClean="0">
                <a:ea typeface="ＭＳ Ｐゴシック" charset="-128"/>
                <a:cs typeface="メイリオ" pitchFamily="50" charset="-128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ja-JP">
              <a:ea typeface="ＭＳ Ｐゴシック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102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2C407-E36F-012B-AC0E-CA4C2FE63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2037D3A-D684-C16F-222D-7BC72082CA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2B464A-6192-7C16-B6EE-2E6DBB4326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859ED2-6469-1D79-62A9-6AADFFC932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9808C6-1CD5-48F3-8ABC-441C357470B4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129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8207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603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323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1184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5C237-004B-4CFF-B816-5E49B951455A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99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263394-AD1B-413D-85B5-BF5E57951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433996A-F65A-496A-ACFE-E14490ACD0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DC94A3A-64BF-4F06-9908-275F8FBE6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52745-8FAA-479C-B553-0C9F0A4A1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6A4C2B-C1A7-4B49-B153-CA9137EC7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411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0DC593-93DD-4582-9861-213139D69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49E5A89-B249-4D18-970C-FD3982AB1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D37F69-E03E-4CEC-9F35-C8F124900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EC8F16-3253-4F5B-BCF5-C6391469A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2ACDD6E-4BC1-4242-ADFE-76E0377A5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2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3B0D9DB-DDC5-4429-B845-827047423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3FAADC2-611C-4537-A20F-3334133FDC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DF6EBF-9FF9-4379-903F-7D5320CC9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6EAF65-5D1F-4D8A-9C9B-1D112926C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68AD4CD-837C-4172-9922-2EA097A54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87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コンテンツ４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B5804D-CF57-400F-910A-3348E0D68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168D9E2-D3C5-4CE7-B468-96147D9A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DF703F5-46C7-4087-96C4-A6702D44E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57F97B2-F6C0-4BBC-A855-E08BC9B0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C1F216F-46C8-48C8-ADD9-8C9F97B8E7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2939" y="1883091"/>
            <a:ext cx="4641574" cy="2140428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8" name="コンテンツ プレースホルダー 6">
            <a:extLst>
              <a:ext uri="{FF2B5EF4-FFF2-40B4-BE49-F238E27FC236}">
                <a16:creationId xmlns:a16="http://schemas.microsoft.com/office/drawing/2014/main" id="{4FE12774-3D68-4310-8C20-E94A5C8128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89813" y="1883091"/>
            <a:ext cx="4641574" cy="2140428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9" name="コンテンツ プレースホルダー 6">
            <a:extLst>
              <a:ext uri="{FF2B5EF4-FFF2-40B4-BE49-F238E27FC236}">
                <a16:creationId xmlns:a16="http://schemas.microsoft.com/office/drawing/2014/main" id="{E984616A-DEC7-492E-894D-B3700C71C98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52939" y="4170331"/>
            <a:ext cx="4641574" cy="2140428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10" name="コンテンツ プレースホルダー 6">
            <a:extLst>
              <a:ext uri="{FF2B5EF4-FFF2-40B4-BE49-F238E27FC236}">
                <a16:creationId xmlns:a16="http://schemas.microsoft.com/office/drawing/2014/main" id="{DE0AE36B-3EA1-4F61-BFDA-B079F7636CC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9813" y="4156288"/>
            <a:ext cx="4641574" cy="2140428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2676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B5CCD8-0B27-4263-975C-8A21FBB3D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127D230-22B0-4C71-A030-3679CA8D6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E0EA4C-46CD-406B-B92E-2A717A863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4F541F-905B-4DF5-978C-1C87A9DD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A6ABB7-E24E-4387-9681-C442F587D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476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CC1C02-5666-4045-9FCD-C1510820D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4A3BF4-7A03-4C27-B91A-3B4603D01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A91078-93A5-4235-8010-E2A78330B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B41AD7-F4CB-45E3-9B4A-B81B2DB06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DE4E58-09C8-4A99-9C2D-CFB11C26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026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372C0C-9DA4-4399-8F50-6E30DACCD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AB05BD-B812-4D51-85C6-B8D474E06D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C427537-DB8F-42AE-9A4C-A36DEEEFCB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0DA9339-1010-4723-BD85-44931F6FE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F385E9-EB45-47BE-AF31-801C85FF1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7B61F4-0E59-418D-AD15-78FC6FAA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89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BE518-905C-4A8A-AA9F-E99849BDF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1D7CBD1-0A07-449B-BA10-B2F99BFA0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1E34F4-DBF6-432F-8D72-8C0AB4AC99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B52D40D-F7A4-4C03-8931-F7BAF108DE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4D3DBF6-26B3-4C1D-B54A-CA5A3CE38A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839EAA8-4317-47FE-A747-8A733D575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DB086FA-F7E6-43F1-B177-141AA4CE7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C067237-1A10-46AE-BC92-C7C34165A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95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34DB64-6645-4962-ABB5-328D76CD0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6570C0A-7F09-4092-9437-DD94B50E1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FAC9A3D-6051-4E34-BB48-4AC63D693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1E3A093-5B84-41F6-A938-3E7F89C0D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896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8804531-FEBD-41C8-B3A6-AF3470BD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E352284-9A78-420A-8172-D10C8E9B2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1495CA-28F3-4A58-BFBB-B19ACD2F2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96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A7C2E0-2DE8-48E6-A79A-FF402FCF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22658B-AA91-404C-B79E-B5C7DD8F8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057649C-4B15-461E-97DD-11B8201EC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9373E3-9719-46C0-8F8A-C1B14350D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187FB33-DB96-4990-877C-A56C9535A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A5D8C2-68C7-4B7C-B027-8B3D1866B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467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1D3771-3BDF-4A98-98A3-F0040C274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45A1780-4DA6-4C40-9B38-A7D53E882E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9907EF1-8977-4C49-818C-BF52EBCC1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A5E660-88D5-4070-8CF2-9F4166585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1E5D9A3-B807-4E53-8EC9-B7B270266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795DA6-0BB6-415C-ABC5-80E8FA215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731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BD2B5A5-517E-416B-AC17-7053B8EE4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986842-5659-4861-A011-387A35679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3E3DE1-D0A4-44CF-A500-447EBC06B1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2022/11/10</a:t>
            </a:r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97341D-3C7B-49FE-925A-E1602B3C3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A596B2-E2BB-4249-B721-4018B236A2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1AE69-9959-4D3B-83F8-452648E0D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762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g"/><Relationship Id="rId5" Type="http://schemas.openxmlformats.org/officeDocument/2006/relationships/image" Target="../media/image6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7" Type="http://schemas.openxmlformats.org/officeDocument/2006/relationships/image" Target="../media/image6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.jp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8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76.png"/><Relationship Id="rId9" Type="http://schemas.openxmlformats.org/officeDocument/2006/relationships/image" Target="../media/image7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30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Relationship Id="rId9" Type="http://schemas.openxmlformats.org/officeDocument/2006/relationships/image" Target="../media/image1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7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png"/><Relationship Id="rId7" Type="http://schemas.openxmlformats.org/officeDocument/2006/relationships/image" Target="../media/image146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5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50.png"/><Relationship Id="rId7" Type="http://schemas.openxmlformats.org/officeDocument/2006/relationships/image" Target="../media/image135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3.png"/><Relationship Id="rId5" Type="http://schemas.openxmlformats.org/officeDocument/2006/relationships/image" Target="../media/image134.png"/><Relationship Id="rId4" Type="http://schemas.openxmlformats.org/officeDocument/2006/relationships/image" Target="../media/image151.png"/><Relationship Id="rId9" Type="http://schemas.openxmlformats.org/officeDocument/2006/relationships/image" Target="../media/image13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3" Type="http://schemas.openxmlformats.org/officeDocument/2006/relationships/image" Target="../media/image143.png"/><Relationship Id="rId7" Type="http://schemas.openxmlformats.org/officeDocument/2006/relationships/image" Target="../media/image153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2.png"/><Relationship Id="rId5" Type="http://schemas.openxmlformats.org/officeDocument/2006/relationships/image" Target="../media/image147.png"/><Relationship Id="rId4" Type="http://schemas.openxmlformats.org/officeDocument/2006/relationships/image" Target="../media/image145.png"/><Relationship Id="rId9" Type="http://schemas.openxmlformats.org/officeDocument/2006/relationships/image" Target="../media/image1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8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BF437ABB-6FAB-165F-37E1-1A85C9B88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87" y="4528499"/>
            <a:ext cx="2462565" cy="2297168"/>
          </a:xfrm>
          <a:prstGeom prst="rect">
            <a:avLst/>
          </a:prstGeom>
        </p:spPr>
      </p:pic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C2C0DF-6DBC-7A05-6C84-4E7BDE461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A5BB45A-52B3-382F-2260-BD1CA79F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6" name="object 25">
            <a:extLst>
              <a:ext uri="{FF2B5EF4-FFF2-40B4-BE49-F238E27FC236}">
                <a16:creationId xmlns:a16="http://schemas.microsoft.com/office/drawing/2014/main" id="{E5119952-DDD4-2654-7D04-F5FBB8F16C3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8952" y="136525"/>
            <a:ext cx="2945225" cy="4419410"/>
          </a:xfrm>
          <a:prstGeom prst="rect">
            <a:avLst/>
          </a:prstGeom>
        </p:spPr>
      </p:pic>
      <p:sp>
        <p:nvSpPr>
          <p:cNvPr id="7" name="テキスト ボックス 14">
            <a:extLst>
              <a:ext uri="{FF2B5EF4-FFF2-40B4-BE49-F238E27FC236}">
                <a16:creationId xmlns:a16="http://schemas.microsoft.com/office/drawing/2014/main" id="{520535CD-EFB3-0860-0295-177EBB525C0B}"/>
              </a:ext>
            </a:extLst>
          </p:cNvPr>
          <p:cNvSpPr txBox="1"/>
          <p:nvPr/>
        </p:nvSpPr>
        <p:spPr>
          <a:xfrm>
            <a:off x="1596595" y="4550057"/>
            <a:ext cx="20986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© Mitsubishi Electric Corporation</a:t>
            </a:r>
            <a:endParaRPr kumimoji="1" lang="ja-JP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5D9CFC0A-187D-707B-35E9-825ABA7C9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177" y="136525"/>
            <a:ext cx="2968254" cy="44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2405840B-8A31-AD35-7BED-70D350E0F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431" y="136525"/>
            <a:ext cx="4193019" cy="445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8">
            <a:extLst>
              <a:ext uri="{FF2B5EF4-FFF2-40B4-BE49-F238E27FC236}">
                <a16:creationId xmlns:a16="http://schemas.microsoft.com/office/drawing/2014/main" id="{31A183D6-06C6-EF1F-8F72-FA6EEE382B74}"/>
              </a:ext>
            </a:extLst>
          </p:cNvPr>
          <p:cNvSpPr txBox="1"/>
          <p:nvPr/>
        </p:nvSpPr>
        <p:spPr>
          <a:xfrm>
            <a:off x="8951930" y="4069457"/>
            <a:ext cx="2930117" cy="494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sz="2000" b="0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/>
                <a:cs typeface="Calibri"/>
              </a:rPr>
              <a:t>Launch of GOSAT-GW</a:t>
            </a:r>
          </a:p>
          <a:p>
            <a:pPr lvl="0">
              <a:lnSpc>
                <a:spcPts val="1905"/>
              </a:lnSpc>
              <a:defRPr/>
            </a:pPr>
            <a:r>
              <a:rPr lang="en-US" altLang="ja-JP" sz="2000" dirty="0">
                <a:solidFill>
                  <a:schemeClr val="bg1"/>
                </a:solidFill>
              </a:rPr>
              <a:t>2025/6/29</a:t>
            </a:r>
            <a:endParaRPr kumimoji="1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ＭＳ Ｐゴシック"/>
              <a:cs typeface="Calibri"/>
            </a:endParaRPr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4BB5DB2B-9862-2C99-969E-6814ADA05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780" y="194827"/>
            <a:ext cx="115332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Blip>
                <a:blip r:embed="rId7"/>
              </a:buBlip>
              <a:defRPr kumimoji="1" sz="32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SzPct val="75000"/>
              <a:buBlip>
                <a:blip r:embed="rId8"/>
              </a:buBlip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buNone/>
            </a:pPr>
            <a:r>
              <a:rPr lang="en-US" altLang="ja-JP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New </a:t>
            </a:r>
            <a:r>
              <a:rPr lang="en-US" altLang="ja-JP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GSMaP</a:t>
            </a:r>
            <a:r>
              <a:rPr lang="en-US" altLang="ja-JP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MWR Precipitation Detection Method for AMSR3</a:t>
            </a:r>
            <a:endParaRPr lang="ja-JP" altLang="ja-JP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3E217187-8BC0-1463-21D6-8BF9F4423F60}"/>
              </a:ext>
            </a:extLst>
          </p:cNvPr>
          <p:cNvSpPr txBox="1">
            <a:spLocks noChangeArrowheads="1"/>
          </p:cNvSpPr>
          <p:nvPr/>
        </p:nvSpPr>
        <p:spPr>
          <a:xfrm>
            <a:off x="1596595" y="4647207"/>
            <a:ext cx="8825599" cy="1956198"/>
          </a:xfrm>
          <a:prstGeom prst="rect">
            <a:avLst/>
          </a:prstGeom>
        </p:spPr>
        <p:txBody>
          <a:bodyPr anchor="ctr" anchorCtr="1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Kazumasa Aonashi</a:t>
            </a:r>
            <a:r>
              <a:rPr lang="en-US" altLang="ja-JP" sz="3200" b="1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 Shoichi Shige</a:t>
            </a:r>
            <a:r>
              <a:rPr lang="en-US" altLang="ja-JP" sz="3200" b="1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1</a:t>
            </a:r>
            <a:endParaRPr lang="ja-JP" altLang="ja-JP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buNone/>
            </a:pP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,</a:t>
            </a:r>
            <a:r>
              <a:rPr lang="en-US" altLang="ja-JP" dirty="0"/>
              <a:t> </a:t>
            </a: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en-US" altLang="ja-JP" dirty="0">
                <a:solidFill>
                  <a:srgbClr val="00B0F0"/>
                </a:solidFill>
              </a:rPr>
              <a:t> </a:t>
            </a: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Joseph Turk</a:t>
            </a:r>
            <a:r>
              <a:rPr lang="en-US" altLang="ja-JP" sz="3200" b="1" baseline="300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2</a:t>
            </a:r>
            <a:endParaRPr lang="en-US" altLang="ja-JP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1)</a:t>
            </a: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Kyoto University 2)JPL</a:t>
            </a:r>
            <a:endParaRPr lang="ja-JP" altLang="ja-JP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en-US" altLang="ja-JP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aonashi.kazumasa.3z@kyoto-u.ac.jp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45C5AE-1833-7E5E-FA4A-F4C50B8616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28" y="3804325"/>
            <a:ext cx="3540363" cy="354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605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6D43F-F6B2-7BFE-7B76-36F7AA6FF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コンテンツ プレースホルダー 8">
            <a:extLst>
              <a:ext uri="{FF2B5EF4-FFF2-40B4-BE49-F238E27FC236}">
                <a16:creationId xmlns:a16="http://schemas.microsoft.com/office/drawing/2014/main" id="{AC079A9B-6429-2C6D-72B6-63472711E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010" y="1027906"/>
            <a:ext cx="4096520" cy="3072390"/>
          </a:xfrm>
          <a:prstGeom prst="rect">
            <a:avLst/>
          </a:prstGeom>
        </p:spPr>
      </p:pic>
      <p:pic>
        <p:nvPicPr>
          <p:cNvPr id="9" name="コンテンツ プレースホルダー 8">
            <a:extLst>
              <a:ext uri="{FF2B5EF4-FFF2-40B4-BE49-F238E27FC236}">
                <a16:creationId xmlns:a16="http://schemas.microsoft.com/office/drawing/2014/main" id="{73AF9F4A-47E0-C1E9-BD79-18ECC508E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010" y="4033629"/>
            <a:ext cx="4096520" cy="3072390"/>
          </a:xfrm>
          <a:prstGeom prst="rect">
            <a:avLst/>
          </a:prstGeom>
        </p:spPr>
      </p:pic>
      <p:pic>
        <p:nvPicPr>
          <p:cNvPr id="8" name="コンテンツ プレースホルダー 8">
            <a:extLst>
              <a:ext uri="{FF2B5EF4-FFF2-40B4-BE49-F238E27FC236}">
                <a16:creationId xmlns:a16="http://schemas.microsoft.com/office/drawing/2014/main" id="{4A0968C6-BE9B-5115-AF80-DA87B63E4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0" y="4033629"/>
            <a:ext cx="4096520" cy="3072390"/>
          </a:xfrm>
          <a:prstGeom prst="rect">
            <a:avLst/>
          </a:prstGeom>
        </p:spPr>
      </p:pic>
      <p:pic>
        <p:nvPicPr>
          <p:cNvPr id="6" name="コンテンツ プレースホルダー 8">
            <a:extLst>
              <a:ext uri="{FF2B5EF4-FFF2-40B4-BE49-F238E27FC236}">
                <a16:creationId xmlns:a16="http://schemas.microsoft.com/office/drawing/2014/main" id="{FB47640E-7F70-C063-556E-DECBA8925A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0" y="1015473"/>
            <a:ext cx="4096520" cy="3072390"/>
          </a:xfrm>
          <a:prstGeom prst="rect">
            <a:avLst/>
          </a:prstGeom>
        </p:spPr>
      </p:pic>
      <p:pic>
        <p:nvPicPr>
          <p:cNvPr id="2" name="コンテンツ プレースホルダー 4">
            <a:extLst>
              <a:ext uri="{FF2B5EF4-FFF2-40B4-BE49-F238E27FC236}">
                <a16:creationId xmlns:a16="http://schemas.microsoft.com/office/drawing/2014/main" id="{2C31EB16-4C51-27EE-A582-4CF3BFB84F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824" y="996316"/>
            <a:ext cx="4096520" cy="307239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2E190E-E79D-C25E-4FD6-1F8E433C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31B7279-6E61-D2FB-5671-AF36CA5BF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10" name="タイトル 9">
            <a:extLst>
              <a:ext uri="{FF2B5EF4-FFF2-40B4-BE49-F238E27FC236}">
                <a16:creationId xmlns:a16="http://schemas.microsoft.com/office/drawing/2014/main" id="{165ECB98-9E2B-3726-71B1-3553DC9BC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　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F7F53EDF-9F30-CC56-3938-0BD62882D1CA}"/>
              </a:ext>
            </a:extLst>
          </p:cNvPr>
          <p:cNvSpPr txBox="1">
            <a:spLocks/>
          </p:cNvSpPr>
          <p:nvPr/>
        </p:nvSpPr>
        <p:spPr>
          <a:xfrm>
            <a:off x="838200" y="45717"/>
            <a:ext cx="10560969" cy="581466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chemeClr val="bg1"/>
                </a:solidFill>
              </a:rPr>
              <a:t>Mean precipitation fraction(PF) around India for JJA16</a:t>
            </a:r>
            <a:endParaRPr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23D08C-85F9-71DE-B067-8A2048AB15EA}"/>
              </a:ext>
            </a:extLst>
          </p:cNvPr>
          <p:cNvSpPr txBox="1"/>
          <p:nvPr/>
        </p:nvSpPr>
        <p:spPr>
          <a:xfrm>
            <a:off x="1189054" y="809994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DPR </a:t>
            </a:r>
            <a:r>
              <a:rPr kumimoji="1" lang="en-US" altLang="ja-JP" dirty="0" err="1"/>
              <a:t>rainflag</a:t>
            </a:r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9D8B3D-1CF3-8809-09F6-45AA2EB4A20F}"/>
              </a:ext>
            </a:extLst>
          </p:cNvPr>
          <p:cNvSpPr txBox="1"/>
          <p:nvPr/>
        </p:nvSpPr>
        <p:spPr>
          <a:xfrm>
            <a:off x="5017018" y="809994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Conv. method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E8820A6-43D5-8F83-8469-04FE0C6E34D4}"/>
              </a:ext>
            </a:extLst>
          </p:cNvPr>
          <p:cNvSpPr txBox="1"/>
          <p:nvPr/>
        </p:nvSpPr>
        <p:spPr>
          <a:xfrm>
            <a:off x="8399639" y="3910803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Machine</a:t>
            </a:r>
            <a:r>
              <a:rPr lang="ja-JP" altLang="en-US" dirty="0"/>
              <a:t> </a:t>
            </a:r>
            <a:r>
              <a:rPr lang="en-US" altLang="ja-JP" dirty="0"/>
              <a:t>Learning</a:t>
            </a:r>
            <a:r>
              <a:rPr kumimoji="1" lang="en-US" altLang="ja-JP" dirty="0"/>
              <a:t>(EXP260424)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8FA0BB-51A9-584C-4304-779A71A17730}"/>
              </a:ext>
            </a:extLst>
          </p:cNvPr>
          <p:cNvSpPr txBox="1"/>
          <p:nvPr/>
        </p:nvSpPr>
        <p:spPr>
          <a:xfrm>
            <a:off x="8963605" y="858014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Linear(EXP250722)</a:t>
            </a:r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CB008CC-89B8-45CA-1069-64702D1AB933}"/>
              </a:ext>
            </a:extLst>
          </p:cNvPr>
          <p:cNvSpPr txBox="1"/>
          <p:nvPr/>
        </p:nvSpPr>
        <p:spPr>
          <a:xfrm>
            <a:off x="4994702" y="391080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RF(EXP250618)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94296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コンテンツ プレースホルダー 8">
            <a:extLst>
              <a:ext uri="{FF2B5EF4-FFF2-40B4-BE49-F238E27FC236}">
                <a16:creationId xmlns:a16="http://schemas.microsoft.com/office/drawing/2014/main" id="{3B3786FD-64F4-8568-10B7-6BA838D727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68" y="1457715"/>
            <a:ext cx="3218695" cy="2414021"/>
          </a:xfrm>
          <a:prstGeom prst="rect">
            <a:avLst/>
          </a:prstGeom>
        </p:spPr>
      </p:pic>
      <p:pic>
        <p:nvPicPr>
          <p:cNvPr id="16" name="コンテンツ プレースホルダー 8">
            <a:extLst>
              <a:ext uri="{FF2B5EF4-FFF2-40B4-BE49-F238E27FC236}">
                <a16:creationId xmlns:a16="http://schemas.microsoft.com/office/drawing/2014/main" id="{B70D0B4E-9DDB-40FE-B294-E7EDD8BB00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01" y="4436380"/>
            <a:ext cx="3218695" cy="2414021"/>
          </a:xfrm>
          <a:prstGeom prst="rect">
            <a:avLst/>
          </a:prstGeom>
        </p:spPr>
      </p:pic>
      <p:pic>
        <p:nvPicPr>
          <p:cNvPr id="11" name="コンテンツ プレースホルダー 8">
            <a:extLst>
              <a:ext uri="{FF2B5EF4-FFF2-40B4-BE49-F238E27FC236}">
                <a16:creationId xmlns:a16="http://schemas.microsoft.com/office/drawing/2014/main" id="{AED8A900-B9C6-CF65-D6A9-91A29E1F83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968" y="4402506"/>
            <a:ext cx="3218695" cy="2414021"/>
          </a:xfrm>
          <a:prstGeom prst="rect">
            <a:avLst/>
          </a:prstGeom>
        </p:spPr>
      </p:pic>
      <p:pic>
        <p:nvPicPr>
          <p:cNvPr id="2" name="コンテンツ プレースホルダー 16">
            <a:extLst>
              <a:ext uri="{FF2B5EF4-FFF2-40B4-BE49-F238E27FC236}">
                <a16:creationId xmlns:a16="http://schemas.microsoft.com/office/drawing/2014/main" id="{E49AA5AB-2516-C14B-5D88-2521653FA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0402" y="1447418"/>
            <a:ext cx="3218695" cy="241402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CF275F4-0DE8-00E1-304D-058CAA02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11</a:t>
            </a:fld>
            <a:endParaRPr kumimoji="1" lang="ja-JP" altLang="en-US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35E7731E-8696-5366-FF29-4B11E83A478F}"/>
              </a:ext>
            </a:extLst>
          </p:cNvPr>
          <p:cNvCxnSpPr/>
          <p:nvPr/>
        </p:nvCxnSpPr>
        <p:spPr>
          <a:xfrm flipV="1">
            <a:off x="2733675" y="1551880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F4497563-80E0-E3C6-7E98-1A52A32C257F}"/>
              </a:ext>
            </a:extLst>
          </p:cNvPr>
          <p:cNvCxnSpPr/>
          <p:nvPr/>
        </p:nvCxnSpPr>
        <p:spPr>
          <a:xfrm flipV="1">
            <a:off x="6579047" y="1590714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DD1DAAA1-7585-D7E9-EE13-713157271C87}"/>
              </a:ext>
            </a:extLst>
          </p:cNvPr>
          <p:cNvCxnSpPr/>
          <p:nvPr/>
        </p:nvCxnSpPr>
        <p:spPr>
          <a:xfrm flipV="1">
            <a:off x="2686050" y="4593855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F327C0EF-B895-C0FB-AB07-B3B59A6DAC31}"/>
              </a:ext>
            </a:extLst>
          </p:cNvPr>
          <p:cNvCxnSpPr/>
          <p:nvPr/>
        </p:nvCxnSpPr>
        <p:spPr>
          <a:xfrm flipV="1">
            <a:off x="6565777" y="4525598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BEB9C11-7B1D-1CA1-F3B2-A2E92A3AD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12" name="タイトル 11">
            <a:extLst>
              <a:ext uri="{FF2B5EF4-FFF2-40B4-BE49-F238E27FC236}">
                <a16:creationId xmlns:a16="http://schemas.microsoft.com/office/drawing/2014/main" id="{267E512C-BC03-AFC6-EEDB-39A4E04DD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65126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  </a:t>
            </a:r>
            <a:endParaRPr lang="ja-JP" altLang="en-US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0C907FC-4C38-8D39-DDA4-8AC85E16C887}"/>
              </a:ext>
            </a:extLst>
          </p:cNvPr>
          <p:cNvSpPr txBox="1">
            <a:spLocks/>
          </p:cNvSpPr>
          <p:nvPr/>
        </p:nvSpPr>
        <p:spPr>
          <a:xfrm>
            <a:off x="202301" y="56646"/>
            <a:ext cx="11989699" cy="102768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chemeClr val="bg1"/>
                </a:solidFill>
              </a:rPr>
              <a:t>Scatter diagram of mean PFs: </a:t>
            </a:r>
            <a:r>
              <a:rPr lang="en-US" altLang="ja-JP" sz="3100" b="1" dirty="0">
                <a:solidFill>
                  <a:schemeClr val="bg1"/>
                </a:solidFill>
              </a:rPr>
              <a:t>DPR </a:t>
            </a:r>
            <a:r>
              <a:rPr lang="en-US" altLang="ja-JP" sz="3100" b="1" dirty="0" err="1">
                <a:solidFill>
                  <a:schemeClr val="bg1"/>
                </a:solidFill>
              </a:rPr>
              <a:t>rainflag</a:t>
            </a:r>
            <a:r>
              <a:rPr lang="en-US" altLang="ja-JP" sz="3100" b="1" dirty="0">
                <a:solidFill>
                  <a:schemeClr val="bg1"/>
                </a:solidFill>
              </a:rPr>
              <a:t> vs GMI</a:t>
            </a:r>
            <a:r>
              <a:rPr lang="ja-JP" altLang="en-US" sz="3100" b="1" dirty="0">
                <a:solidFill>
                  <a:schemeClr val="bg1"/>
                </a:solidFill>
              </a:rPr>
              <a:t> </a:t>
            </a:r>
            <a:r>
              <a:rPr lang="en-US" altLang="ja-JP" sz="3100" b="1" dirty="0">
                <a:solidFill>
                  <a:schemeClr val="bg1"/>
                </a:solidFill>
              </a:rPr>
              <a:t>retrievals</a:t>
            </a:r>
            <a:r>
              <a:rPr lang="ja-JP" altLang="en-US" sz="3100" b="1" dirty="0">
                <a:solidFill>
                  <a:schemeClr val="bg1"/>
                </a:solidFill>
              </a:rPr>
              <a:t> </a:t>
            </a:r>
            <a:endParaRPr lang="en-US" altLang="ja-JP" sz="3100" b="1" dirty="0">
              <a:solidFill>
                <a:schemeClr val="bg1"/>
              </a:solidFill>
            </a:endParaRPr>
          </a:p>
          <a:p>
            <a:r>
              <a:rPr lang="ja-JP" altLang="en-US" sz="3100" b="1" dirty="0">
                <a:solidFill>
                  <a:schemeClr val="bg1"/>
                </a:solidFill>
              </a:rPr>
              <a:t> </a:t>
            </a:r>
            <a:r>
              <a:rPr lang="en-US" altLang="ja-JP" sz="3100" b="1" dirty="0">
                <a:solidFill>
                  <a:schemeClr val="bg1"/>
                </a:solidFill>
              </a:rPr>
              <a:t>Around India, JJA16, Land</a:t>
            </a:r>
            <a:endParaRPr lang="ja-JP" altLang="en-US" sz="3100" b="1" dirty="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92C7CF-EB4E-15AE-AE95-C11E1A21A17A}"/>
              </a:ext>
            </a:extLst>
          </p:cNvPr>
          <p:cNvSpPr txBox="1"/>
          <p:nvPr/>
        </p:nvSpPr>
        <p:spPr>
          <a:xfrm>
            <a:off x="390525" y="1504350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0.7623</a:t>
            </a:r>
          </a:p>
          <a:p>
            <a:r>
              <a:rPr lang="en-US" altLang="ja-JP" dirty="0"/>
              <a:t>DPR PF:</a:t>
            </a:r>
          </a:p>
          <a:p>
            <a:r>
              <a:rPr lang="en-US" altLang="ja-JP" dirty="0"/>
              <a:t>     0.1175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0.0607</a:t>
            </a:r>
            <a:endParaRPr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138693E-3383-B940-8E91-4E5737E31732}"/>
              </a:ext>
            </a:extLst>
          </p:cNvPr>
          <p:cNvSpPr txBox="1"/>
          <p:nvPr/>
        </p:nvSpPr>
        <p:spPr>
          <a:xfrm>
            <a:off x="9505950" y="4507587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0.9168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0.1148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0.1046</a:t>
            </a:r>
            <a:endParaRPr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CEBAD10-49C9-C41E-55CD-7BAD35D3896F}"/>
              </a:ext>
            </a:extLst>
          </p:cNvPr>
          <p:cNvSpPr txBox="1"/>
          <p:nvPr/>
        </p:nvSpPr>
        <p:spPr>
          <a:xfrm>
            <a:off x="9502667" y="1589493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0.8572</a:t>
            </a:r>
          </a:p>
          <a:p>
            <a:r>
              <a:rPr lang="en-US" altLang="ja-JP" dirty="0"/>
              <a:t>DPR PF:</a:t>
            </a:r>
          </a:p>
          <a:p>
            <a:r>
              <a:rPr lang="en-US" altLang="ja-JP" dirty="0"/>
              <a:t>     0.1175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0.1233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C26EF30-51C7-C438-2DA2-BBE788B52C26}"/>
              </a:ext>
            </a:extLst>
          </p:cNvPr>
          <p:cNvSpPr txBox="1"/>
          <p:nvPr/>
        </p:nvSpPr>
        <p:spPr>
          <a:xfrm>
            <a:off x="390525" y="4593853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0.8983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0.1148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0.1208</a:t>
            </a:r>
            <a:endParaRPr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94C59E1-19E0-E5C1-2A79-0D5F64CDD231}"/>
              </a:ext>
            </a:extLst>
          </p:cNvPr>
          <p:cNvSpPr txBox="1"/>
          <p:nvPr/>
        </p:nvSpPr>
        <p:spPr>
          <a:xfrm>
            <a:off x="2283324" y="1109676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Co</a:t>
            </a:r>
            <a:r>
              <a:rPr lang="en-US" altLang="ja-JP" dirty="0"/>
              <a:t>nv. method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3E5AED1-74BA-11A6-E1CE-BBB054384A74}"/>
              </a:ext>
            </a:extLst>
          </p:cNvPr>
          <p:cNvSpPr txBox="1"/>
          <p:nvPr/>
        </p:nvSpPr>
        <p:spPr>
          <a:xfrm>
            <a:off x="7993846" y="1185671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Linear(EXP250722)</a:t>
            </a:r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CAA888C-69FA-517D-B953-15B66767B105}"/>
              </a:ext>
            </a:extLst>
          </p:cNvPr>
          <p:cNvSpPr txBox="1"/>
          <p:nvPr/>
        </p:nvSpPr>
        <p:spPr>
          <a:xfrm>
            <a:off x="1881213" y="410388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RF(EXP250618)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A31DB42-4B7A-11D1-04FC-E33330A3485B}"/>
              </a:ext>
            </a:extLst>
          </p:cNvPr>
          <p:cNvSpPr txBox="1"/>
          <p:nvPr/>
        </p:nvSpPr>
        <p:spPr>
          <a:xfrm>
            <a:off x="7113006" y="4138255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Machine</a:t>
            </a:r>
            <a:r>
              <a:rPr lang="ja-JP" altLang="en-US" dirty="0"/>
              <a:t> </a:t>
            </a:r>
            <a:r>
              <a:rPr lang="en-US" altLang="ja-JP" dirty="0"/>
              <a:t>Learning</a:t>
            </a:r>
            <a:r>
              <a:rPr kumimoji="1" lang="en-US" altLang="ja-JP" dirty="0"/>
              <a:t>(EXP260424)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2627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7E01C-64B6-DB6D-5258-4E3CD50F7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コンテンツ プレースホルダー 8">
            <a:extLst>
              <a:ext uri="{FF2B5EF4-FFF2-40B4-BE49-F238E27FC236}">
                <a16:creationId xmlns:a16="http://schemas.microsoft.com/office/drawing/2014/main" id="{A704C8BE-91AF-D3E9-6804-AF993C37F2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726" y="4387333"/>
            <a:ext cx="3218695" cy="2414021"/>
          </a:xfrm>
          <a:prstGeom prst="rect">
            <a:avLst/>
          </a:prstGeom>
        </p:spPr>
      </p:pic>
      <p:pic>
        <p:nvPicPr>
          <p:cNvPr id="7" name="コンテンツ プレースホルダー 8">
            <a:extLst>
              <a:ext uri="{FF2B5EF4-FFF2-40B4-BE49-F238E27FC236}">
                <a16:creationId xmlns:a16="http://schemas.microsoft.com/office/drawing/2014/main" id="{93F7F27E-DFB2-E7CD-F5BB-5D1767BD0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756" y="4443979"/>
            <a:ext cx="3218695" cy="2414021"/>
          </a:xfrm>
          <a:prstGeom prst="rect">
            <a:avLst/>
          </a:prstGeom>
        </p:spPr>
      </p:pic>
      <p:pic>
        <p:nvPicPr>
          <p:cNvPr id="6" name="コンテンツ プレースホルダー 8">
            <a:extLst>
              <a:ext uri="{FF2B5EF4-FFF2-40B4-BE49-F238E27FC236}">
                <a16:creationId xmlns:a16="http://schemas.microsoft.com/office/drawing/2014/main" id="{487EDAAD-6219-3896-C889-354974D172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608" y="1437509"/>
            <a:ext cx="3218695" cy="2414021"/>
          </a:xfrm>
          <a:prstGeom prst="rect">
            <a:avLst/>
          </a:prstGeom>
        </p:spPr>
      </p:pic>
      <p:pic>
        <p:nvPicPr>
          <p:cNvPr id="2" name="コンテンツ プレースホルダー 8">
            <a:extLst>
              <a:ext uri="{FF2B5EF4-FFF2-40B4-BE49-F238E27FC236}">
                <a16:creationId xmlns:a16="http://schemas.microsoft.com/office/drawing/2014/main" id="{B56626E8-BB0D-94F8-B134-967BE59E52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095" y="1439549"/>
            <a:ext cx="3218695" cy="241402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84DA00E-BCA7-0D3A-1101-C929E797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12</a:t>
            </a:fld>
            <a:endParaRPr kumimoji="1" lang="ja-JP" altLang="en-US"/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4266BD7-405A-70B5-D758-77C804138E20}"/>
              </a:ext>
            </a:extLst>
          </p:cNvPr>
          <p:cNvCxnSpPr/>
          <p:nvPr/>
        </p:nvCxnSpPr>
        <p:spPr>
          <a:xfrm flipV="1">
            <a:off x="2789156" y="1551880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A029A5B3-1A58-F6C9-37CA-802D709B0C54}"/>
              </a:ext>
            </a:extLst>
          </p:cNvPr>
          <p:cNvCxnSpPr/>
          <p:nvPr/>
        </p:nvCxnSpPr>
        <p:spPr>
          <a:xfrm flipV="1">
            <a:off x="6579047" y="1590714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E59A5A47-A879-2655-4E3E-58DD7F51EFDC}"/>
              </a:ext>
            </a:extLst>
          </p:cNvPr>
          <p:cNvCxnSpPr/>
          <p:nvPr/>
        </p:nvCxnSpPr>
        <p:spPr>
          <a:xfrm flipV="1">
            <a:off x="2686050" y="4593855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D6E61F1F-140A-FBEB-4A68-152147A4862F}"/>
              </a:ext>
            </a:extLst>
          </p:cNvPr>
          <p:cNvCxnSpPr/>
          <p:nvPr/>
        </p:nvCxnSpPr>
        <p:spPr>
          <a:xfrm flipV="1">
            <a:off x="6565777" y="4525598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4BEBE5-33C5-ED92-7C04-5919D384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10" name="タイトル 9">
            <a:extLst>
              <a:ext uri="{FF2B5EF4-FFF2-40B4-BE49-F238E27FC236}">
                <a16:creationId xmlns:a16="http://schemas.microsoft.com/office/drawing/2014/main" id="{9BAA090F-FA11-8553-5AFA-2337FF84A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 </a:t>
            </a:r>
            <a:endParaRPr lang="ja-JP" altLang="en-US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7C06169-8940-3B6B-23B6-85F86B473E2E}"/>
              </a:ext>
            </a:extLst>
          </p:cNvPr>
          <p:cNvSpPr txBox="1">
            <a:spLocks/>
          </p:cNvSpPr>
          <p:nvPr/>
        </p:nvSpPr>
        <p:spPr>
          <a:xfrm>
            <a:off x="202301" y="56646"/>
            <a:ext cx="11989699" cy="102768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600" b="1" dirty="0">
                <a:solidFill>
                  <a:schemeClr val="bg1"/>
                </a:solidFill>
              </a:rPr>
              <a:t>Scatter diagram of mean PFs: </a:t>
            </a:r>
            <a:r>
              <a:rPr lang="en-US" altLang="ja-JP" sz="3200" b="1" dirty="0">
                <a:solidFill>
                  <a:schemeClr val="bg1"/>
                </a:solidFill>
              </a:rPr>
              <a:t>DPR </a:t>
            </a:r>
            <a:r>
              <a:rPr lang="en-US" altLang="ja-JP" sz="3200" b="1" dirty="0" err="1">
                <a:solidFill>
                  <a:schemeClr val="bg1"/>
                </a:solidFill>
              </a:rPr>
              <a:t>rainflag</a:t>
            </a:r>
            <a:r>
              <a:rPr lang="en-US" altLang="ja-JP" sz="3200" b="1" dirty="0">
                <a:solidFill>
                  <a:schemeClr val="bg1"/>
                </a:solidFill>
              </a:rPr>
              <a:t> vs GMI</a:t>
            </a:r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</a:rPr>
              <a:t>retrievals</a:t>
            </a:r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endParaRPr lang="en-US" altLang="ja-JP" sz="3200" b="1" dirty="0">
              <a:solidFill>
                <a:schemeClr val="bg1"/>
              </a:solidFill>
            </a:endParaRPr>
          </a:p>
          <a:p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</a:rPr>
              <a:t>Around India, JJA16, Coast</a:t>
            </a:r>
            <a:endParaRPr lang="ja-JP" alt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4F77447-E49B-1336-F0A2-6BECA380657C}"/>
              </a:ext>
            </a:extLst>
          </p:cNvPr>
          <p:cNvSpPr txBox="1"/>
          <p:nvPr/>
        </p:nvSpPr>
        <p:spPr>
          <a:xfrm>
            <a:off x="390525" y="1504350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0.7283</a:t>
            </a:r>
            <a:endParaRPr kumimoji="1" lang="en-US" altLang="ja-JP" dirty="0"/>
          </a:p>
          <a:p>
            <a:r>
              <a:rPr kumimoji="1"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0.1401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0.1092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E001CE8-1082-BE88-8A7E-16CA34FAEA5F}"/>
              </a:ext>
            </a:extLst>
          </p:cNvPr>
          <p:cNvSpPr txBox="1"/>
          <p:nvPr/>
        </p:nvSpPr>
        <p:spPr>
          <a:xfrm>
            <a:off x="9505950" y="4507587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0.8584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0.1383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0.1265</a:t>
            </a:r>
            <a:endParaRPr lang="ja-JP" altLang="en-US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F9D0BC7-8955-39B9-6059-778B1B54C0FD}"/>
              </a:ext>
            </a:extLst>
          </p:cNvPr>
          <p:cNvSpPr txBox="1"/>
          <p:nvPr/>
        </p:nvSpPr>
        <p:spPr>
          <a:xfrm>
            <a:off x="9505950" y="1589493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0.8484</a:t>
            </a:r>
            <a:endParaRPr kumimoji="1" lang="en-US" altLang="ja-JP" dirty="0"/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0.1401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0.1259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4A72DC4-D8EE-5FA6-79D1-7EC261A7507C}"/>
              </a:ext>
            </a:extLst>
          </p:cNvPr>
          <p:cNvSpPr txBox="1"/>
          <p:nvPr/>
        </p:nvSpPr>
        <p:spPr>
          <a:xfrm>
            <a:off x="413742" y="4604490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0.8392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0.1383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0.1386</a:t>
            </a:r>
            <a:endParaRPr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737E1B0-E024-F939-21F9-E7F3FB52AD1C}"/>
              </a:ext>
            </a:extLst>
          </p:cNvPr>
          <p:cNvSpPr txBox="1"/>
          <p:nvPr/>
        </p:nvSpPr>
        <p:spPr>
          <a:xfrm>
            <a:off x="1881213" y="410388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RF(EXP250618)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0D9BF53-21A8-44F3-663D-75EEAF7B6352}"/>
              </a:ext>
            </a:extLst>
          </p:cNvPr>
          <p:cNvSpPr txBox="1"/>
          <p:nvPr/>
        </p:nvSpPr>
        <p:spPr>
          <a:xfrm>
            <a:off x="2283324" y="1109676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Co</a:t>
            </a:r>
            <a:r>
              <a:rPr lang="en-US" altLang="ja-JP" dirty="0"/>
              <a:t>nv. method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EE6A5CC-30A4-43DA-B8CE-07B8BD7B3FA1}"/>
              </a:ext>
            </a:extLst>
          </p:cNvPr>
          <p:cNvSpPr txBox="1"/>
          <p:nvPr/>
        </p:nvSpPr>
        <p:spPr>
          <a:xfrm>
            <a:off x="7993846" y="1185671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Linear(EXP250722)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672943A-F191-0A62-E09C-38BBB2E1C464}"/>
              </a:ext>
            </a:extLst>
          </p:cNvPr>
          <p:cNvSpPr txBox="1"/>
          <p:nvPr/>
        </p:nvSpPr>
        <p:spPr>
          <a:xfrm>
            <a:off x="7113006" y="4138255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Machine</a:t>
            </a:r>
            <a:r>
              <a:rPr lang="ja-JP" altLang="en-US" dirty="0"/>
              <a:t> </a:t>
            </a:r>
            <a:r>
              <a:rPr lang="en-US" altLang="ja-JP" dirty="0"/>
              <a:t>Learning</a:t>
            </a:r>
            <a:r>
              <a:rPr kumimoji="1" lang="en-US" altLang="ja-JP" dirty="0"/>
              <a:t>(EXP260424)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1923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826FF-27C0-F6BE-2EAE-204CBBC1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06B7D68D-D712-4873-9633-E50942A45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76" y="4409188"/>
            <a:ext cx="3218695" cy="2414021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F6133F3-F00B-01B4-4D7F-CCC831526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324" y="4409188"/>
            <a:ext cx="3218695" cy="24140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81B8A5E-7C07-7A74-A814-23079F7230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77" y="1504349"/>
            <a:ext cx="3218695" cy="241402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2053918-0728-BD9A-4659-905609D28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13</a:t>
            </a:fld>
            <a:endParaRPr kumimoji="1" lang="ja-JP" altLang="en-US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67FD9D1B-C573-CAD2-34CC-E9D6B22F5456}"/>
              </a:ext>
            </a:extLst>
          </p:cNvPr>
          <p:cNvCxnSpPr/>
          <p:nvPr/>
        </p:nvCxnSpPr>
        <p:spPr>
          <a:xfrm flipV="1">
            <a:off x="2733675" y="1551880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0EDEE5E4-2DEA-EDBE-322D-6D4F28A8D456}"/>
              </a:ext>
            </a:extLst>
          </p:cNvPr>
          <p:cNvCxnSpPr>
            <a:cxnSpLocks/>
          </p:cNvCxnSpPr>
          <p:nvPr/>
        </p:nvCxnSpPr>
        <p:spPr>
          <a:xfrm flipV="1">
            <a:off x="6579047" y="1805204"/>
            <a:ext cx="1936303" cy="1816835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5A5342F-3255-CE13-7F86-D244A85BF787}"/>
              </a:ext>
            </a:extLst>
          </p:cNvPr>
          <p:cNvCxnSpPr>
            <a:cxnSpLocks/>
          </p:cNvCxnSpPr>
          <p:nvPr/>
        </p:nvCxnSpPr>
        <p:spPr>
          <a:xfrm flipV="1">
            <a:off x="2713030" y="4681826"/>
            <a:ext cx="1968244" cy="184666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A01D0EFE-E86F-2B5C-B4FA-08187A51C06E}"/>
              </a:ext>
            </a:extLst>
          </p:cNvPr>
          <p:cNvCxnSpPr>
            <a:cxnSpLocks/>
          </p:cNvCxnSpPr>
          <p:nvPr/>
        </p:nvCxnSpPr>
        <p:spPr>
          <a:xfrm flipV="1">
            <a:off x="6565777" y="4681826"/>
            <a:ext cx="1949573" cy="1875097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271408B-66E0-BD3D-A58F-143CCA05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0F5C0A14-A224-7B64-DAA1-17E9CD73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61" y="180485"/>
            <a:ext cx="10515600" cy="1325563"/>
          </a:xfrm>
        </p:spPr>
        <p:txBody>
          <a:bodyPr/>
          <a:lstStyle/>
          <a:p>
            <a:r>
              <a:rPr lang="en-US" altLang="ja-JP" dirty="0"/>
              <a:t> </a:t>
            </a:r>
            <a:r>
              <a:rPr lang="ja-JP" altLang="en-US" dirty="0"/>
              <a:t>ｓ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AF63FEE3-32CA-1ED0-D7AE-2696630E4DCF}"/>
              </a:ext>
            </a:extLst>
          </p:cNvPr>
          <p:cNvSpPr txBox="1">
            <a:spLocks/>
          </p:cNvSpPr>
          <p:nvPr/>
        </p:nvSpPr>
        <p:spPr>
          <a:xfrm>
            <a:off x="202301" y="56646"/>
            <a:ext cx="11989699" cy="102768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600" b="1" dirty="0">
                <a:solidFill>
                  <a:schemeClr val="bg1"/>
                </a:solidFill>
              </a:rPr>
              <a:t>Scatter diagram of mean PFs: </a:t>
            </a:r>
            <a:r>
              <a:rPr lang="en-US" altLang="ja-JP" sz="3200" b="1" dirty="0">
                <a:solidFill>
                  <a:schemeClr val="bg1"/>
                </a:solidFill>
              </a:rPr>
              <a:t>DPR </a:t>
            </a:r>
            <a:r>
              <a:rPr lang="en-US" altLang="ja-JP" sz="3200" b="1" dirty="0" err="1">
                <a:solidFill>
                  <a:schemeClr val="bg1"/>
                </a:solidFill>
              </a:rPr>
              <a:t>rainflag</a:t>
            </a:r>
            <a:r>
              <a:rPr lang="en-US" altLang="ja-JP" sz="3200" b="1" dirty="0">
                <a:solidFill>
                  <a:schemeClr val="bg1"/>
                </a:solidFill>
              </a:rPr>
              <a:t> vs GMI</a:t>
            </a:r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</a:rPr>
              <a:t>retrievals</a:t>
            </a:r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endParaRPr lang="en-US" altLang="ja-JP" sz="3200" b="1" dirty="0">
              <a:solidFill>
                <a:schemeClr val="bg1"/>
              </a:solidFill>
            </a:endParaRPr>
          </a:p>
          <a:p>
            <a:r>
              <a:rPr lang="ja-JP" altLang="en-US" sz="3200" b="1" dirty="0">
                <a:solidFill>
                  <a:schemeClr val="bg1"/>
                </a:solidFill>
              </a:rPr>
              <a:t> </a:t>
            </a:r>
            <a:r>
              <a:rPr lang="en-US" altLang="ja-JP" sz="3200" b="1" dirty="0">
                <a:solidFill>
                  <a:schemeClr val="bg1"/>
                </a:solidFill>
              </a:rPr>
              <a:t>Around India, JJA16, </a:t>
            </a:r>
            <a:r>
              <a:rPr lang="en-US" altLang="ja-JP" sz="3200" b="1" dirty="0" err="1">
                <a:solidFill>
                  <a:schemeClr val="bg1"/>
                </a:solidFill>
              </a:rPr>
              <a:t>LandCoast</a:t>
            </a:r>
            <a:r>
              <a:rPr lang="en-US" altLang="ja-JP" sz="3200" b="1" dirty="0">
                <a:solidFill>
                  <a:schemeClr val="bg1"/>
                </a:solidFill>
              </a:rPr>
              <a:t>   Miss by conv. method </a:t>
            </a:r>
            <a:endParaRPr lang="ja-JP" altLang="en-US" sz="3100" b="1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950AA6-1DF5-2F7F-0BAB-CC2E7BD3EBCC}"/>
              </a:ext>
            </a:extLst>
          </p:cNvPr>
          <p:cNvSpPr txBox="1"/>
          <p:nvPr/>
        </p:nvSpPr>
        <p:spPr>
          <a:xfrm>
            <a:off x="390525" y="1504350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-----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0.6956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0.0</a:t>
            </a:r>
            <a:endParaRPr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3A892B2-4470-719D-4CA1-DB0B09013D6D}"/>
              </a:ext>
            </a:extLst>
          </p:cNvPr>
          <p:cNvSpPr txBox="1"/>
          <p:nvPr/>
        </p:nvSpPr>
        <p:spPr>
          <a:xfrm>
            <a:off x="9505950" y="4507587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0.6907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0.6958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0.3975</a:t>
            </a:r>
            <a:endParaRPr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E02BE2-1578-4352-2AA7-E5302A2E5BBC}"/>
              </a:ext>
            </a:extLst>
          </p:cNvPr>
          <p:cNvSpPr txBox="1"/>
          <p:nvPr/>
        </p:nvSpPr>
        <p:spPr>
          <a:xfrm>
            <a:off x="9505950" y="1551879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0.6084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0.6956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0.2862</a:t>
            </a:r>
            <a:endParaRPr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662BE7-FBF2-DF86-0CE7-CAC89EC73C84}"/>
              </a:ext>
            </a:extLst>
          </p:cNvPr>
          <p:cNvSpPr txBox="1"/>
          <p:nvPr/>
        </p:nvSpPr>
        <p:spPr>
          <a:xfrm>
            <a:off x="407858" y="4593855"/>
            <a:ext cx="1321196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Corr. With </a:t>
            </a:r>
          </a:p>
          <a:p>
            <a:r>
              <a:rPr lang="en-US" altLang="ja-JP" dirty="0"/>
              <a:t>DPR PF</a:t>
            </a:r>
            <a:r>
              <a:rPr lang="ja-JP" altLang="en-US" dirty="0"/>
              <a:t>：</a:t>
            </a:r>
            <a:endParaRPr lang="en-US" altLang="ja-JP" dirty="0"/>
          </a:p>
          <a:p>
            <a:r>
              <a:rPr lang="en-US" altLang="ja-JP" dirty="0"/>
              <a:t>     0.6901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/>
              <a:t>PF:</a:t>
            </a:r>
          </a:p>
          <a:p>
            <a:r>
              <a:rPr lang="en-US" altLang="ja-JP" dirty="0"/>
              <a:t>     0.6956</a:t>
            </a:r>
          </a:p>
          <a:p>
            <a:r>
              <a:rPr lang="en-US" altLang="ja-JP" dirty="0"/>
              <a:t>GMI PF: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0.3748</a:t>
            </a:r>
            <a:endParaRPr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77389F1-9B81-7876-F51F-107A4120EED8}"/>
              </a:ext>
            </a:extLst>
          </p:cNvPr>
          <p:cNvSpPr txBox="1"/>
          <p:nvPr/>
        </p:nvSpPr>
        <p:spPr>
          <a:xfrm>
            <a:off x="1881213" y="410388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RF(EXP250618)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C31EF5D-C82E-F913-E5E0-5E4B317D53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81" y="1504350"/>
            <a:ext cx="3218695" cy="2414021"/>
          </a:xfrm>
          <a:prstGeom prst="rect">
            <a:avLst/>
          </a:prstGeom>
        </p:spPr>
      </p:pic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1B5F613A-6851-4BE4-0DB4-248941E038B4}"/>
              </a:ext>
            </a:extLst>
          </p:cNvPr>
          <p:cNvCxnSpPr>
            <a:cxnSpLocks/>
          </p:cNvCxnSpPr>
          <p:nvPr/>
        </p:nvCxnSpPr>
        <p:spPr>
          <a:xfrm flipV="1">
            <a:off x="2733675" y="1796865"/>
            <a:ext cx="1968244" cy="184666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3E5795-D884-E3E0-990F-594B063C7A6F}"/>
              </a:ext>
            </a:extLst>
          </p:cNvPr>
          <p:cNvSpPr txBox="1"/>
          <p:nvPr/>
        </p:nvSpPr>
        <p:spPr>
          <a:xfrm>
            <a:off x="2283324" y="1109676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Co</a:t>
            </a:r>
            <a:r>
              <a:rPr lang="en-US" altLang="ja-JP" dirty="0"/>
              <a:t>nv. method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E947AA7-50A8-77A8-ECED-079F5BF6A12A}"/>
              </a:ext>
            </a:extLst>
          </p:cNvPr>
          <p:cNvSpPr txBox="1"/>
          <p:nvPr/>
        </p:nvSpPr>
        <p:spPr>
          <a:xfrm>
            <a:off x="7993846" y="1185671"/>
            <a:ext cx="2250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Linear(EXP250722)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BBD0554-4417-2CA1-2307-123B0958A7F9}"/>
              </a:ext>
            </a:extLst>
          </p:cNvPr>
          <p:cNvSpPr txBox="1"/>
          <p:nvPr/>
        </p:nvSpPr>
        <p:spPr>
          <a:xfrm>
            <a:off x="7113006" y="4138255"/>
            <a:ext cx="3494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Machine</a:t>
            </a:r>
            <a:r>
              <a:rPr lang="ja-JP" altLang="en-US" dirty="0"/>
              <a:t> </a:t>
            </a:r>
            <a:r>
              <a:rPr lang="en-US" altLang="ja-JP" dirty="0"/>
              <a:t>Learning</a:t>
            </a:r>
            <a:r>
              <a:rPr kumimoji="1" lang="en-US" altLang="ja-JP" dirty="0"/>
              <a:t>(EXP260424)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852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1E348-0114-7F25-DA67-99867235A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AC1E7650-A7C2-1860-D2B3-17E989F92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964914E-6543-E57B-1680-7DFEECA96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ED381443-2F99-607E-6689-F52C2BB11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935" y="4561914"/>
            <a:ext cx="1800225" cy="503237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AMSR3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TBs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20F43E7E-3D21-2D88-DFA0-38F051B9A3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5968" y="4548350"/>
            <a:ext cx="1800225" cy="503237"/>
          </a:xfrm>
          <a:prstGeom prst="flowChartInputOutput">
            <a:avLst/>
          </a:prstGeom>
          <a:solidFill>
            <a:srgbClr val="92D05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GMI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TBs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D719208-322D-991A-E453-D5EB25DAAD49}"/>
              </a:ext>
            </a:extLst>
          </p:cNvPr>
          <p:cNvSpPr/>
          <p:nvPr/>
        </p:nvSpPr>
        <p:spPr>
          <a:xfrm>
            <a:off x="2378396" y="5265376"/>
            <a:ext cx="2275368" cy="5847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Regression Model</a:t>
            </a:r>
          </a:p>
          <a:p>
            <a:pPr algn="ctr"/>
            <a:r>
              <a:rPr kumimoji="1" lang="en-US" altLang="ja-JP" dirty="0"/>
              <a:t>DPR </a:t>
            </a:r>
            <a:r>
              <a:rPr kumimoji="1" lang="en-US" altLang="ja-JP" dirty="0" err="1"/>
              <a:t>rainflag</a:t>
            </a:r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15D553-39F5-AC50-C7BF-8A761868B3DA}"/>
              </a:ext>
            </a:extLst>
          </p:cNvPr>
          <p:cNvSpPr/>
          <p:nvPr/>
        </p:nvSpPr>
        <p:spPr>
          <a:xfrm>
            <a:off x="5225832" y="4548350"/>
            <a:ext cx="2275368" cy="5847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Synthesize</a:t>
            </a:r>
            <a:endParaRPr kumimoji="1" lang="en-US" altLang="ja-JP" dirty="0"/>
          </a:p>
          <a:p>
            <a:pPr algn="ctr"/>
            <a:r>
              <a:rPr lang="en-US" altLang="ja-JP" dirty="0"/>
              <a:t>GMI TBs</a:t>
            </a:r>
            <a:endParaRPr kumimoji="1" lang="ja-JP" altLang="en-US" dirty="0"/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422CDFF9-C3A4-828A-B662-5B94939F0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287" y="6080465"/>
            <a:ext cx="1800225" cy="503237"/>
          </a:xfrm>
          <a:prstGeom prst="flowChartInputOutput">
            <a:avLst/>
          </a:prstGeom>
          <a:solidFill>
            <a:srgbClr val="FF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GMI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 err="1">
                <a:latin typeface="Lucida Sans Unicode" pitchFamily="34" charset="0"/>
              </a:rPr>
              <a:t>Rainflag</a:t>
            </a:r>
            <a:endParaRPr lang="en-US" altLang="ja-JP" sz="1600" dirty="0">
              <a:latin typeface="Lucida Sans Unicode" pitchFamily="34" charset="0"/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69B62E27-392B-EE71-D5A1-3F8F3338F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934" y="6027301"/>
            <a:ext cx="1800225" cy="503237"/>
          </a:xfrm>
          <a:prstGeom prst="flowChartInputOutput">
            <a:avLst/>
          </a:prstGeom>
          <a:solidFill>
            <a:srgbClr val="C0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AMSR3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 err="1">
                <a:latin typeface="Lucida Sans Unicode" pitchFamily="34" charset="0"/>
              </a:rPr>
              <a:t>Rainflag</a:t>
            </a:r>
            <a:endParaRPr lang="en-US" altLang="ja-JP" sz="1600" dirty="0">
              <a:latin typeface="Lucida Sans Unicode" pitchFamily="34" charset="0"/>
            </a:endParaRP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2E630A59-1947-8C35-DA90-2964BBD9AFCF}"/>
              </a:ext>
            </a:extLst>
          </p:cNvPr>
          <p:cNvSpPr/>
          <p:nvPr/>
        </p:nvSpPr>
        <p:spPr>
          <a:xfrm>
            <a:off x="4481512" y="6210666"/>
            <a:ext cx="3811422" cy="16667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左 15">
            <a:extLst>
              <a:ext uri="{FF2B5EF4-FFF2-40B4-BE49-F238E27FC236}">
                <a16:creationId xmlns:a16="http://schemas.microsoft.com/office/drawing/2014/main" id="{8DAB5365-CA2B-5F93-A95E-21E1E5C43190}"/>
              </a:ext>
            </a:extLst>
          </p:cNvPr>
          <p:cNvSpPr/>
          <p:nvPr/>
        </p:nvSpPr>
        <p:spPr>
          <a:xfrm>
            <a:off x="7501200" y="4766956"/>
            <a:ext cx="805876" cy="234798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左 17">
            <a:extLst>
              <a:ext uri="{FF2B5EF4-FFF2-40B4-BE49-F238E27FC236}">
                <a16:creationId xmlns:a16="http://schemas.microsoft.com/office/drawing/2014/main" id="{0925B140-FEBB-8908-EA7D-1ADB0AC929EE}"/>
              </a:ext>
            </a:extLst>
          </p:cNvPr>
          <p:cNvSpPr/>
          <p:nvPr/>
        </p:nvSpPr>
        <p:spPr>
          <a:xfrm>
            <a:off x="4305671" y="4741698"/>
            <a:ext cx="805876" cy="234798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18">
            <a:extLst>
              <a:ext uri="{FF2B5EF4-FFF2-40B4-BE49-F238E27FC236}">
                <a16:creationId xmlns:a16="http://schemas.microsoft.com/office/drawing/2014/main" id="{0BA7908E-87BE-70C6-560A-6A7A2D86BCBF}"/>
              </a:ext>
            </a:extLst>
          </p:cNvPr>
          <p:cNvSpPr/>
          <p:nvPr/>
        </p:nvSpPr>
        <p:spPr>
          <a:xfrm>
            <a:off x="3229001" y="5080873"/>
            <a:ext cx="574158" cy="14874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10FDEF13-DE66-12B3-A235-ACE38009805C}"/>
              </a:ext>
            </a:extLst>
          </p:cNvPr>
          <p:cNvSpPr/>
          <p:nvPr/>
        </p:nvSpPr>
        <p:spPr>
          <a:xfrm>
            <a:off x="3229001" y="5913735"/>
            <a:ext cx="574158" cy="14874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072FF5BF-338A-6DD3-22F8-488198574063}"/>
              </a:ext>
            </a:extLst>
          </p:cNvPr>
          <p:cNvSpPr txBox="1">
            <a:spLocks/>
          </p:cNvSpPr>
          <p:nvPr/>
        </p:nvSpPr>
        <p:spPr>
          <a:xfrm>
            <a:off x="1060029" y="91726"/>
            <a:ext cx="10693821" cy="416649"/>
          </a:xfrm>
          <a:prstGeom prst="rect">
            <a:avLst/>
          </a:prstGeom>
          <a:solidFill>
            <a:srgbClr val="00B050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chemeClr val="bg1"/>
                </a:solidFill>
              </a:rPr>
              <a:t>Synthesize GMI TBs from AMSR3 TBs</a:t>
            </a:r>
            <a:endParaRPr lang="ja-JP" altLang="en-US" sz="3200" dirty="0">
              <a:solidFill>
                <a:schemeClr val="bg1"/>
              </a:solidFill>
            </a:endParaRPr>
          </a:p>
        </p:txBody>
      </p:sp>
      <p:pic>
        <p:nvPicPr>
          <p:cNvPr id="15" name="コンテンツ プレースホルダー 22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CCA3CD13-812D-C415-A47C-FF4D6533A8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97" y="707710"/>
            <a:ext cx="3511303" cy="2633477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4244523-5E1E-14AE-3D4E-1977BE94E5CE}"/>
              </a:ext>
            </a:extLst>
          </p:cNvPr>
          <p:cNvSpPr txBox="1"/>
          <p:nvPr/>
        </p:nvSpPr>
        <p:spPr>
          <a:xfrm>
            <a:off x="205445" y="584946"/>
            <a:ext cx="491562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/>
              <a:t>AMSR3 TB166h vs </a:t>
            </a:r>
            <a:r>
              <a:rPr lang="en-US" altLang="ja-JP" dirty="0" err="1"/>
              <a:t>dTB</a:t>
            </a:r>
            <a:r>
              <a:rPr lang="en-US" altLang="ja-JP" dirty="0"/>
              <a:t> XA Land 2025/8-12</a:t>
            </a:r>
            <a:endParaRPr kumimoji="1" lang="en-US" altLang="ja-JP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5E01751-E6AD-CB70-E326-E249A483C0A9}"/>
              </a:ext>
            </a:extLst>
          </p:cNvPr>
          <p:cNvSpPr txBox="1"/>
          <p:nvPr/>
        </p:nvSpPr>
        <p:spPr>
          <a:xfrm>
            <a:off x="1396035" y="3186952"/>
            <a:ext cx="1561646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TB166h.AMSR3 (K)</a:t>
            </a:r>
            <a:endParaRPr kumimoji="1" lang="ja-JP" altLang="en-US" sz="1200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E553800-8B9E-E4F7-845B-8E731AC9C120}"/>
              </a:ext>
            </a:extLst>
          </p:cNvPr>
          <p:cNvSpPr txBox="1"/>
          <p:nvPr/>
        </p:nvSpPr>
        <p:spPr>
          <a:xfrm rot="16200000">
            <a:off x="-36319" y="1755627"/>
            <a:ext cx="1127232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d</a:t>
            </a:r>
            <a:r>
              <a:rPr kumimoji="1" lang="en-US" altLang="ja-JP" sz="1200" dirty="0"/>
              <a:t>TB166h (K)</a:t>
            </a:r>
            <a:endParaRPr kumimoji="1" lang="ja-JP" altLang="en-US" sz="1200" dirty="0"/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931E4398-5E6D-8E16-43B8-F787A42D07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523" y="962322"/>
            <a:ext cx="2568854" cy="2122932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854FB13-6ABC-9E28-6DF5-633CCEE768C9}"/>
              </a:ext>
            </a:extLst>
          </p:cNvPr>
          <p:cNvSpPr txBox="1"/>
          <p:nvPr/>
        </p:nvSpPr>
        <p:spPr>
          <a:xfrm>
            <a:off x="7276373" y="592990"/>
            <a:ext cx="491562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/>
              <a:t>GMI vs  AMSR3+dTB </a:t>
            </a:r>
            <a:r>
              <a:rPr lang="en-US" altLang="ja-JP"/>
              <a:t>TB166h  2510182153D</a:t>
            </a:r>
            <a:endParaRPr kumimoji="1" lang="en-US" altLang="ja-JP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B8FA9A1-9183-8175-D8DF-A3117D131B8E}"/>
              </a:ext>
            </a:extLst>
          </p:cNvPr>
          <p:cNvSpPr txBox="1"/>
          <p:nvPr/>
        </p:nvSpPr>
        <p:spPr>
          <a:xfrm>
            <a:off x="8554190" y="3042303"/>
            <a:ext cx="1292341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TB166h.GMI(K)</a:t>
            </a:r>
            <a:endParaRPr kumimoji="1" lang="ja-JP" altLang="en-US" sz="1200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7022CE4-D38D-71B5-E9E6-ED1EFA0071C1}"/>
              </a:ext>
            </a:extLst>
          </p:cNvPr>
          <p:cNvSpPr txBox="1"/>
          <p:nvPr/>
        </p:nvSpPr>
        <p:spPr>
          <a:xfrm rot="16200000">
            <a:off x="7297644" y="1847398"/>
            <a:ext cx="1561646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TB166h.AMSR3 (K)</a:t>
            </a:r>
            <a:endParaRPr kumimoji="1" lang="ja-JP" altLang="en-US" sz="1200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5D041DC-2332-70F7-F6F5-318F16C7C1E7}"/>
              </a:ext>
            </a:extLst>
          </p:cNvPr>
          <p:cNvSpPr txBox="1"/>
          <p:nvPr/>
        </p:nvSpPr>
        <p:spPr>
          <a:xfrm>
            <a:off x="10585115" y="1205074"/>
            <a:ext cx="13500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Black: </a:t>
            </a:r>
          </a:p>
          <a:p>
            <a:r>
              <a:rPr lang="en-US" altLang="ja-JP" sz="1200" dirty="0"/>
              <a:t>Proxy for tb166h</a:t>
            </a:r>
          </a:p>
          <a:p>
            <a:r>
              <a:rPr kumimoji="1" lang="en-US" altLang="ja-JP" sz="1200" dirty="0"/>
              <a:t>Red:</a:t>
            </a:r>
          </a:p>
          <a:p>
            <a:r>
              <a:rPr lang="en-US" altLang="ja-JP" sz="1200" dirty="0" err="1"/>
              <a:t>Proxy+dTB</a:t>
            </a:r>
            <a:endParaRPr kumimoji="1" lang="ja-JP" altLang="en-US" sz="1200" dirty="0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C4954FC-DB17-B38A-5C4B-89FDF94C2EE1}"/>
              </a:ext>
            </a:extLst>
          </p:cNvPr>
          <p:cNvSpPr txBox="1"/>
          <p:nvPr/>
        </p:nvSpPr>
        <p:spPr>
          <a:xfrm>
            <a:off x="3700002" y="2341374"/>
            <a:ext cx="4041044" cy="1345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(2) Linear Regression of </a:t>
            </a:r>
            <a:r>
              <a:rPr lang="en-US" altLang="ja-JP" sz="2000" kern="100" dirty="0" err="1">
                <a:latin typeface="+mj-ea"/>
                <a:cs typeface="Times New Roman" panose="02020603050405020304" pitchFamily="18" charset="0"/>
              </a:rPr>
              <a:t>dTB</a:t>
            </a:r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 (TB.AMSR3-TB.GMI) using TB.AMSR3, FOW, Ts, and </a:t>
            </a:r>
            <a:r>
              <a:rPr lang="en-US" altLang="ja-JP" sz="2000" kern="100" dirty="0" err="1">
                <a:latin typeface="+mj-ea"/>
                <a:cs typeface="Times New Roman" panose="02020603050405020304" pitchFamily="18" charset="0"/>
              </a:rPr>
              <a:t>RHbtm</a:t>
            </a:r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 over Land, Coast, and Sea.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89AE03F-0404-007F-3543-306B04588B8C}"/>
              </a:ext>
            </a:extLst>
          </p:cNvPr>
          <p:cNvSpPr txBox="1"/>
          <p:nvPr/>
        </p:nvSpPr>
        <p:spPr>
          <a:xfrm>
            <a:off x="3744600" y="1070900"/>
            <a:ext cx="39518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(1) Make GMI_AMSR3 match-up</a:t>
            </a:r>
          </a:p>
          <a:p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Proxy for AMSR3 TB166h:</a:t>
            </a:r>
          </a:p>
          <a:p>
            <a:r>
              <a:rPr lang="en-US" altLang="ja-JP" sz="2000" kern="100" dirty="0">
                <a:latin typeface="+mj-ea"/>
                <a:cs typeface="Times New Roman" panose="02020603050405020304" pitchFamily="18" charset="0"/>
              </a:rPr>
              <a:t>TB166v-dtb89vh*(30-Tsc)/30*0.5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09A49A9-61D8-41F4-6DF4-70F68623BE25}"/>
              </a:ext>
            </a:extLst>
          </p:cNvPr>
          <p:cNvSpPr/>
          <p:nvPr/>
        </p:nvSpPr>
        <p:spPr>
          <a:xfrm>
            <a:off x="2282948" y="4118846"/>
            <a:ext cx="8018213" cy="26026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845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39DBDCD-E412-D162-3CE0-CF82116EC065}"/>
              </a:ext>
            </a:extLst>
          </p:cNvPr>
          <p:cNvSpPr txBox="1"/>
          <p:nvPr/>
        </p:nvSpPr>
        <p:spPr>
          <a:xfrm>
            <a:off x="10127616" y="4170363"/>
            <a:ext cx="1555234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Radar</a:t>
            </a:r>
            <a:r>
              <a:rPr lang="ja-JP" altLang="en-US" dirty="0"/>
              <a:t> </a:t>
            </a:r>
            <a:r>
              <a:rPr lang="en-US" altLang="ja-JP" dirty="0" err="1"/>
              <a:t>Precip</a:t>
            </a:r>
            <a:endParaRPr kumimoji="1" lang="en-US" altLang="ja-JP" dirty="0"/>
          </a:p>
          <a:p>
            <a:r>
              <a:rPr lang="en-US" altLang="ja-JP" dirty="0"/>
              <a:t>Analysis</a:t>
            </a:r>
            <a:endParaRPr kumimoji="1" lang="en-US" altLang="ja-JP" dirty="0"/>
          </a:p>
          <a:p>
            <a:r>
              <a:rPr lang="en-US" altLang="ja-JP" dirty="0"/>
              <a:t>10/18</a:t>
            </a:r>
          </a:p>
          <a:p>
            <a:r>
              <a:rPr lang="en-US" altLang="ja-JP" dirty="0"/>
              <a:t>04UTC</a:t>
            </a:r>
            <a:endParaRPr kumimoji="1" lang="ja-JP" altLang="en-US" dirty="0"/>
          </a:p>
        </p:txBody>
      </p:sp>
      <p:pic>
        <p:nvPicPr>
          <p:cNvPr id="8" name="コンテンツ プレースホルダー 7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006E8987-C2D0-1F74-36D1-0FF789F0B6B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463" y="1882775"/>
            <a:ext cx="1933973" cy="2141538"/>
          </a:xfrm>
          <a:prstGeom prst="rect">
            <a:avLst/>
          </a:prstGeom>
        </p:spPr>
      </p:pic>
      <p:pic>
        <p:nvPicPr>
          <p:cNvPr id="10" name="コンテンツ プレースホルダー 9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E26013B0-25D1-0A45-CA8E-CE0ABFF442F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267" y="1882775"/>
            <a:ext cx="1948666" cy="2141538"/>
          </a:xfrm>
          <a:prstGeom prst="rect">
            <a:avLst/>
          </a:prstGeom>
        </p:spPr>
      </p:pic>
      <p:pic>
        <p:nvPicPr>
          <p:cNvPr id="12" name="コンテンツ プレースホルダー 11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8567DE63-6533-7FA8-D86E-A2DDE04BBA65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642" y="4170363"/>
            <a:ext cx="1951616" cy="2139950"/>
          </a:xfrm>
          <a:prstGeom prst="rect">
            <a:avLst/>
          </a:prstGeom>
        </p:spPr>
      </p:pic>
      <p:pic>
        <p:nvPicPr>
          <p:cNvPr id="14" name="コンテンツ プレースホルダー 13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0B6A2CA4-12DF-6608-DF2F-D93CBA02A022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967" y="4156075"/>
            <a:ext cx="2853266" cy="2139950"/>
          </a:xfrm>
          <a:prstGeom prst="rect">
            <a:avLst/>
          </a:prstGeom>
        </p:spPr>
      </p:pic>
      <p:sp>
        <p:nvSpPr>
          <p:cNvPr id="15" name="タイトル 1">
            <a:extLst>
              <a:ext uri="{FF2B5EF4-FFF2-40B4-BE49-F238E27FC236}">
                <a16:creationId xmlns:a16="http://schemas.microsoft.com/office/drawing/2014/main" id="{C1E8418A-E8B1-A741-0435-274E7DFA9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245" y="242762"/>
            <a:ext cx="11158917" cy="139183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altLang="ja-JP" sz="3600" b="1" dirty="0">
                <a:solidFill>
                  <a:schemeClr val="bg1"/>
                </a:solidFill>
              </a:rPr>
              <a:t>Comparison between AMSR3</a:t>
            </a:r>
            <a:r>
              <a:rPr lang="ja-JP" altLang="en-US" sz="3600" b="1" dirty="0">
                <a:solidFill>
                  <a:schemeClr val="bg1"/>
                </a:solidFill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</a:rPr>
              <a:t>and</a:t>
            </a:r>
            <a:r>
              <a:rPr lang="ja-JP" altLang="en-US" sz="3600" b="1" dirty="0">
                <a:solidFill>
                  <a:schemeClr val="bg1"/>
                </a:solidFill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</a:rPr>
              <a:t>DPR </a:t>
            </a:r>
            <a:r>
              <a:rPr lang="en-US" altLang="ja-JP" sz="3600" b="1" dirty="0" err="1">
                <a:solidFill>
                  <a:schemeClr val="bg1"/>
                </a:solidFill>
              </a:rPr>
              <a:t>rainflags</a:t>
            </a:r>
            <a:r>
              <a:rPr lang="en-US" altLang="ja-JP" sz="3600" b="1" dirty="0">
                <a:solidFill>
                  <a:schemeClr val="bg1"/>
                </a:solidFill>
              </a:rPr>
              <a:t> and ground-based radar observation (202510180304A) </a:t>
            </a:r>
            <a:endParaRPr kumimoji="1" lang="ja-JP" altLang="en-US" sz="3600" b="1" dirty="0">
              <a:solidFill>
                <a:schemeClr val="bg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EC4CEA0-CBD0-844E-C7B5-95E8ACAA090A}"/>
              </a:ext>
            </a:extLst>
          </p:cNvPr>
          <p:cNvSpPr txBox="1"/>
          <p:nvPr/>
        </p:nvSpPr>
        <p:spPr>
          <a:xfrm>
            <a:off x="4530819" y="4017576"/>
            <a:ext cx="2715172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The new precipitation  detection method (LR) gives lower </a:t>
            </a:r>
            <a:r>
              <a:rPr lang="en-US" altLang="ja-JP" dirty="0" err="1"/>
              <a:t>precip</a:t>
            </a:r>
            <a:r>
              <a:rPr lang="en-US" altLang="ja-JP" dirty="0"/>
              <a:t> fractions than that of the conv. method over Sea south of Japan.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398601E-C04E-FB83-0C9E-8D487E7A3FD8}"/>
              </a:ext>
            </a:extLst>
          </p:cNvPr>
          <p:cNvSpPr txBox="1"/>
          <p:nvPr/>
        </p:nvSpPr>
        <p:spPr>
          <a:xfrm>
            <a:off x="4440436" y="1898651"/>
            <a:ext cx="331113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/>
              <a:t>The new precipitation  detection method (LR)gives larger precipitation areas than that of the conv. method in Tohoku to western Hokkaido.</a:t>
            </a:r>
            <a:endParaRPr lang="ja-JP" altLang="en-US" dirty="0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D09C7680-68D3-F6F1-A238-605DB9375F7D}"/>
              </a:ext>
            </a:extLst>
          </p:cNvPr>
          <p:cNvSpPr/>
          <p:nvPr/>
        </p:nvSpPr>
        <p:spPr>
          <a:xfrm>
            <a:off x="3644417" y="2018628"/>
            <a:ext cx="598810" cy="62296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DD486FD2-68D7-AB5A-0060-7D02F7E84635}"/>
              </a:ext>
            </a:extLst>
          </p:cNvPr>
          <p:cNvSpPr/>
          <p:nvPr/>
        </p:nvSpPr>
        <p:spPr>
          <a:xfrm>
            <a:off x="8781511" y="1960880"/>
            <a:ext cx="598810" cy="62296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5AECBDCB-B663-25F5-81FB-6045E743394D}"/>
              </a:ext>
            </a:extLst>
          </p:cNvPr>
          <p:cNvSpPr/>
          <p:nvPr/>
        </p:nvSpPr>
        <p:spPr>
          <a:xfrm>
            <a:off x="3578182" y="2938753"/>
            <a:ext cx="598810" cy="62296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21F1C715-924B-798A-5232-5A6AE4C89F65}"/>
              </a:ext>
            </a:extLst>
          </p:cNvPr>
          <p:cNvSpPr/>
          <p:nvPr/>
        </p:nvSpPr>
        <p:spPr>
          <a:xfrm>
            <a:off x="8723368" y="2938752"/>
            <a:ext cx="598810" cy="62296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6C8E1CA-7BAC-A572-3884-7D588D73E9C6}"/>
              </a:ext>
            </a:extLst>
          </p:cNvPr>
          <p:cNvSpPr txBox="1"/>
          <p:nvPr/>
        </p:nvSpPr>
        <p:spPr>
          <a:xfrm>
            <a:off x="1074661" y="1898651"/>
            <a:ext cx="1662635" cy="1200329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Conv. Method</a:t>
            </a:r>
          </a:p>
          <a:p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fraction</a:t>
            </a:r>
          </a:p>
          <a:p>
            <a:endParaRPr lang="en-US" altLang="ja-JP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DB3688A-2432-C9FA-D809-AF3B0B0FE875}"/>
              </a:ext>
            </a:extLst>
          </p:cNvPr>
          <p:cNvSpPr txBox="1"/>
          <p:nvPr/>
        </p:nvSpPr>
        <p:spPr>
          <a:xfrm>
            <a:off x="9584933" y="1903032"/>
            <a:ext cx="1550424" cy="92333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New Method</a:t>
            </a:r>
          </a:p>
          <a:p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fraction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5361D65-B617-6BD6-5A6B-995E0FBA0297}"/>
              </a:ext>
            </a:extLst>
          </p:cNvPr>
          <p:cNvSpPr txBox="1"/>
          <p:nvPr/>
        </p:nvSpPr>
        <p:spPr>
          <a:xfrm>
            <a:off x="1394970" y="4156075"/>
            <a:ext cx="1170513" cy="1477328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  <a:endParaRPr kumimoji="1" lang="en-US" altLang="ja-JP" dirty="0"/>
          </a:p>
          <a:p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fraction</a:t>
            </a:r>
          </a:p>
          <a:p>
            <a:r>
              <a:rPr kumimoji="1" lang="en-US" altLang="ja-JP" dirty="0"/>
              <a:t>10/18</a:t>
            </a:r>
          </a:p>
          <a:p>
            <a:r>
              <a:rPr lang="en-US" altLang="ja-JP" dirty="0"/>
              <a:t>0236UTC</a:t>
            </a:r>
            <a:endParaRPr kumimoji="1" lang="ja-JP" altLang="en-US" dirty="0"/>
          </a:p>
        </p:txBody>
      </p:sp>
      <p:pic>
        <p:nvPicPr>
          <p:cNvPr id="2" name="コンテンツ プレースホルダー 4" descr="等高線グラフ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FE8BE0D1-2060-3375-64DA-DE5EE27A14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214" y="4156075"/>
            <a:ext cx="1954772" cy="213995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A54B1D-B3EC-AE66-DA7B-DD344896D068}"/>
              </a:ext>
            </a:extLst>
          </p:cNvPr>
          <p:cNvSpPr txBox="1"/>
          <p:nvPr/>
        </p:nvSpPr>
        <p:spPr>
          <a:xfrm>
            <a:off x="9760085" y="4156075"/>
            <a:ext cx="1550424" cy="175432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GMI</a:t>
            </a:r>
          </a:p>
          <a:p>
            <a:r>
              <a:rPr lang="en-US" altLang="ja-JP" dirty="0"/>
              <a:t>New Method</a:t>
            </a:r>
          </a:p>
          <a:p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fraction</a:t>
            </a:r>
          </a:p>
          <a:p>
            <a:r>
              <a:rPr lang="en-US" altLang="ja-JP" dirty="0"/>
              <a:t>10/18</a:t>
            </a:r>
          </a:p>
          <a:p>
            <a:r>
              <a:rPr lang="en-US" altLang="ja-JP" dirty="0"/>
              <a:t>0236UTC</a:t>
            </a:r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E325B13-3CD9-36CC-41DD-A767C9B2A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3A4A5D7-1083-CDD3-E95B-82710768E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49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>
            <a:extLst>
              <a:ext uri="{FF2B5EF4-FFF2-40B4-BE49-F238E27FC236}">
                <a16:creationId xmlns:a16="http://schemas.microsoft.com/office/drawing/2014/main" id="{D1C85891-80B6-945F-D96D-3CE1C31FF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1" y="0"/>
            <a:ext cx="10644398" cy="839227"/>
          </a:xfrm>
          <a:solidFill>
            <a:srgbClr val="00B050"/>
          </a:solidFill>
        </p:spPr>
        <p:txBody>
          <a:bodyPr/>
          <a:lstStyle/>
          <a:p>
            <a:pPr algn="ctr"/>
            <a:r>
              <a:rPr lang="en-US" altLang="ja-JP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Summary &amp; Future direction</a:t>
            </a:r>
            <a:endParaRPr lang="ja-JP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022CE96A-EB0F-3067-D40D-E0DFA775F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363" y="914400"/>
            <a:ext cx="10706437" cy="5340743"/>
          </a:xfrm>
        </p:spPr>
        <p:txBody>
          <a:bodyPr>
            <a:normAutofit/>
          </a:bodyPr>
          <a:lstStyle/>
          <a:p>
            <a:r>
              <a:rPr lang="en-US" altLang="ja-JP" dirty="0"/>
              <a:t>The conventional algorithm underestimated precipitation areas over land and coast, while it overestimated  precipitation areas over  sea.</a:t>
            </a:r>
            <a:endParaRPr lang="en-US" altLang="ja-JP" kern="50" dirty="0">
              <a:latin typeface="+mn-ea"/>
              <a:cs typeface="Times New Roman" panose="02020603050405020304" pitchFamily="18" charset="0"/>
            </a:endParaRPr>
          </a:p>
          <a:p>
            <a:pPr marL="342900" indent="-342900"/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We developed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detection methods for GMI that regressed DPR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fraction from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, (TB/Ts), plus surface conditions, orographic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indices etc.:</a:t>
            </a:r>
          </a:p>
          <a:p>
            <a:pPr marL="0" indent="0">
              <a:buNone/>
            </a:pP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   Linear regression(V06 Sea), Random Forest(V06LandCoast)</a:t>
            </a:r>
          </a:p>
          <a:p>
            <a:pPr marL="0" indent="0">
              <a:buNone/>
            </a:pP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   Machine Learning(Experimental)</a:t>
            </a:r>
          </a:p>
          <a:p>
            <a:pPr marL="342900" indent="-342900"/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We constructed a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detection method for AMSR3 by synthesizing GMI TBs from AMSR3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TBs.</a:t>
            </a:r>
            <a:endParaRPr lang="en-US" altLang="ja-JP" kern="50" dirty="0">
              <a:latin typeface="+mn-ea"/>
              <a:cs typeface="Times New Roman" panose="02020603050405020304" pitchFamily="18" charset="0"/>
            </a:endParaRPr>
          </a:p>
          <a:p>
            <a:pPr marL="342900" indent="-342900"/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Future direction: Development of precipitation detection methods for other MWRs (AMSR2, SSMIS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etc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).</a:t>
            </a:r>
          </a:p>
          <a:p>
            <a:pPr marL="342900" indent="-342900"/>
            <a:endParaRPr lang="en-US" altLang="ja-JP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B04AD57-CA23-0513-59F2-D396B813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004E6A-93C8-863A-1FB4-363D5C35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6066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草, 屋外, フィールド, 放牧 が含まれている画像&#10;&#10;自動的に生成された説明">
            <a:extLst>
              <a:ext uri="{FF2B5EF4-FFF2-40B4-BE49-F238E27FC236}">
                <a16:creationId xmlns:a16="http://schemas.microsoft.com/office/drawing/2014/main" id="{30237AAF-6DEB-8364-E2D5-E2E7A8281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71" y="858637"/>
            <a:ext cx="6870554" cy="5140725"/>
          </a:xfrm>
          <a:prstGeom prst="rect">
            <a:avLst/>
          </a:prstGeom>
        </p:spPr>
      </p:pic>
      <p:sp>
        <p:nvSpPr>
          <p:cNvPr id="9" name="タイトル 8">
            <a:extLst>
              <a:ext uri="{FF2B5EF4-FFF2-40B4-BE49-F238E27FC236}">
                <a16:creationId xmlns:a16="http://schemas.microsoft.com/office/drawing/2014/main" id="{C79C6418-3B1A-4D55-941A-69DC4B3A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70027"/>
            <a:ext cx="10515600" cy="1257132"/>
          </a:xfrm>
        </p:spPr>
        <p:txBody>
          <a:bodyPr/>
          <a:lstStyle/>
          <a:p>
            <a:pPr algn="ctr"/>
            <a:r>
              <a:rPr lang="en-US" altLang="ja-JP" dirty="0">
                <a:solidFill>
                  <a:schemeClr val="bg1"/>
                </a:solidFill>
              </a:rPr>
              <a:t>END</a:t>
            </a:r>
            <a:endParaRPr lang="ja-JP" altLang="en-US" dirty="0">
              <a:solidFill>
                <a:schemeClr val="bg1"/>
              </a:solidFill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2330001-2EE7-4452-9A08-BB1C3C414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attention.</a:t>
            </a:r>
            <a:endParaRPr lang="ja-JP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9747103-3469-4877-B4D2-320EE6EB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B4CE8A-3E19-46EE-817F-994C7ADD0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69D07-9757-4BA7-86B4-DD99FE1593A9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5801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D6A86394-F1A9-F086-C6E3-CF7B6382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Back up slides</a:t>
            </a:r>
            <a:endParaRPr lang="ja-JP" altLang="en-US" dirty="0"/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904A26D-218A-68BF-3F8F-E3B0E67714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err="1"/>
              <a:t>Precip</a:t>
            </a:r>
            <a:r>
              <a:rPr lang="en-US" altLang="ja-JP" dirty="0"/>
              <a:t> detection method</a:t>
            </a:r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D17F2B4-6691-09C1-80FF-5BE355866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4AC640-19AC-F7C0-D69D-2A6F286E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6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コンテンツ プレースホルダー 10" descr="グラフ, ヒストグラム&#10;&#10;自動的に生成された説明">
            <a:extLst>
              <a:ext uri="{FF2B5EF4-FFF2-40B4-BE49-F238E27FC236}">
                <a16:creationId xmlns:a16="http://schemas.microsoft.com/office/drawing/2014/main" id="{ED0F238C-97DE-ED0E-CA48-738D7EA094E4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968" y="3983073"/>
            <a:ext cx="2853266" cy="2139950"/>
          </a:xfrm>
          <a:prstGeom prst="rect">
            <a:avLst/>
          </a:prstGeom>
        </p:spPr>
      </p:pic>
      <p:pic>
        <p:nvPicPr>
          <p:cNvPr id="30" name="コンテンツ プレースホルダー 8" descr="グラフ, ヒストグラム&#10;&#10;自動的に生成された説明">
            <a:extLst>
              <a:ext uri="{FF2B5EF4-FFF2-40B4-BE49-F238E27FC236}">
                <a16:creationId xmlns:a16="http://schemas.microsoft.com/office/drawing/2014/main" id="{54D8AED3-3EB0-6A78-9438-7A76FF0927E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41" y="1892784"/>
            <a:ext cx="2855384" cy="2141538"/>
          </a:xfrm>
          <a:prstGeom prst="rect">
            <a:avLst/>
          </a:prstGeom>
        </p:spPr>
      </p:pic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ED5453B-866B-30F4-AD0B-381F9BB35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258DFA-2516-75EF-110E-D05AA4154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14" name="タイトル 1">
            <a:extLst>
              <a:ext uri="{FF2B5EF4-FFF2-40B4-BE49-F238E27FC236}">
                <a16:creationId xmlns:a16="http://schemas.microsoft.com/office/drawing/2014/main" id="{57CB0984-773C-9767-5A81-1A5E7F262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6172" cy="703024"/>
          </a:xfrm>
        </p:spPr>
        <p:txBody>
          <a:bodyPr>
            <a:normAutofit/>
          </a:bodyPr>
          <a:lstStyle/>
          <a:p>
            <a:r>
              <a:rPr kumimoji="1" lang="en-US" altLang="ja-JP" sz="3200" dirty="0"/>
              <a:t>EXP231128</a:t>
            </a:r>
            <a:r>
              <a:rPr kumimoji="1" lang="ja-JP" altLang="en-US" sz="3200" dirty="0"/>
              <a:t>　</a:t>
            </a:r>
            <a:r>
              <a:rPr kumimoji="1" lang="en-US" altLang="ja-JP" sz="3200" dirty="0"/>
              <a:t>‘15 1-3</a:t>
            </a:r>
            <a:r>
              <a:rPr kumimoji="1" lang="ja-JP" altLang="en-US" sz="3200" dirty="0"/>
              <a:t>月　陸上、</a:t>
            </a:r>
            <a:r>
              <a:rPr lang="ja-JP" altLang="en-US" sz="3200" dirty="0"/>
              <a:t>積雪、海氷なし域</a:t>
            </a:r>
            <a:r>
              <a:rPr kumimoji="1" lang="ja-JP" altLang="en-US" sz="3200" dirty="0"/>
              <a:t>の</a:t>
            </a:r>
            <a:r>
              <a:rPr kumimoji="1" lang="en-US" altLang="ja-JP" sz="3200" dirty="0" err="1"/>
              <a:t>EsEPC</a:t>
            </a:r>
            <a:endParaRPr kumimoji="1" lang="ja-JP" altLang="en-US" sz="3200" dirty="0"/>
          </a:p>
        </p:txBody>
      </p:sp>
      <p:pic>
        <p:nvPicPr>
          <p:cNvPr id="13" name="コンテンツ プレースホルダー 12" descr="グラフ&#10;&#10;自動的に生成された説明">
            <a:extLst>
              <a:ext uri="{FF2B5EF4-FFF2-40B4-BE49-F238E27FC236}">
                <a16:creationId xmlns:a16="http://schemas.microsoft.com/office/drawing/2014/main" id="{6ECA9621-6F48-33DB-9FBD-F5C38BAC601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994" y="1851920"/>
            <a:ext cx="2855384" cy="2141538"/>
          </a:xfrm>
        </p:spPr>
      </p:pic>
      <p:pic>
        <p:nvPicPr>
          <p:cNvPr id="16" name="コンテンツ プレースホルダー 15" descr="グラフ, ヒストグラム&#10;&#10;自動的に生成された説明">
            <a:extLst>
              <a:ext uri="{FF2B5EF4-FFF2-40B4-BE49-F238E27FC236}">
                <a16:creationId xmlns:a16="http://schemas.microsoft.com/office/drawing/2014/main" id="{317D75B7-FB2B-8B3C-BDDB-EF907EE5017E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569" y="4000659"/>
            <a:ext cx="2853266" cy="2139950"/>
          </a:xfr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15E4AA6C-B375-CE99-D9C9-36C4BC407776}"/>
              </a:ext>
            </a:extLst>
          </p:cNvPr>
          <p:cNvSpPr txBox="1">
            <a:spLocks/>
          </p:cNvSpPr>
          <p:nvPr/>
        </p:nvSpPr>
        <p:spPr>
          <a:xfrm>
            <a:off x="507101" y="42443"/>
            <a:ext cx="11436744" cy="8259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Effects of land snow cover on </a:t>
            </a:r>
            <a:r>
              <a:rPr lang="en-US" altLang="ja-JP" sz="3200" b="1" kern="50" dirty="0" err="1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32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&amp; (TB/Ts) PDFs.</a:t>
            </a:r>
            <a:br>
              <a:rPr lang="en-US" altLang="ja-JP" sz="3200" b="1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ja-JP" sz="3200" b="1" dirty="0">
                <a:solidFill>
                  <a:schemeClr val="bg1"/>
                </a:solidFill>
                <a:latin typeface="+mn-ea"/>
                <a:ea typeface="+mn-ea"/>
              </a:rPr>
              <a:t>  Es89v PDFs for Snow-covered &amp; No-Snow areas </a:t>
            </a:r>
            <a:endParaRPr lang="ja-JP" altLang="en-US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D343CF5-0863-30F5-E0F9-F3A27672E7DA}"/>
              </a:ext>
            </a:extLst>
          </p:cNvPr>
          <p:cNvSpPr txBox="1"/>
          <p:nvPr/>
        </p:nvSpPr>
        <p:spPr>
          <a:xfrm>
            <a:off x="3108299" y="1670458"/>
            <a:ext cx="170751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Snow-covered</a:t>
            </a:r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2D6A499-E2D9-2123-6A67-CBFBC318DAED}"/>
              </a:ext>
            </a:extLst>
          </p:cNvPr>
          <p:cNvSpPr txBox="1"/>
          <p:nvPr/>
        </p:nvSpPr>
        <p:spPr>
          <a:xfrm>
            <a:off x="2377176" y="6280697"/>
            <a:ext cx="7008882" cy="646331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SzPts val="1600"/>
              <a:buFont typeface="Wingdings" panose="05000000000000000000" pitchFamily="2" charset="2"/>
              <a:buChar char="l"/>
            </a:pP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Es Differences between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precip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precip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-free areas are smaller than STD in non-precipitation areas with snow cover.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5BB8852-2F0D-A7B7-15D9-8699DC8C1187}"/>
              </a:ext>
            </a:extLst>
          </p:cNvPr>
          <p:cNvSpPr txBox="1"/>
          <p:nvPr/>
        </p:nvSpPr>
        <p:spPr>
          <a:xfrm>
            <a:off x="3658294" y="5986720"/>
            <a:ext cx="7248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 </a:t>
            </a:r>
            <a:endParaRPr kumimoji="1" lang="ja-JP" altLang="en-US" sz="14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EEFA059-492F-7BD4-3CA3-2D36F8E4496F}"/>
              </a:ext>
            </a:extLst>
          </p:cNvPr>
          <p:cNvSpPr txBox="1"/>
          <p:nvPr/>
        </p:nvSpPr>
        <p:spPr>
          <a:xfrm rot="16200000">
            <a:off x="2028162" y="4706855"/>
            <a:ext cx="11665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Freq</a:t>
            </a:r>
            <a:r>
              <a:rPr lang="en-US" altLang="ja-JP" dirty="0"/>
              <a:t> Den</a:t>
            </a:r>
            <a:endParaRPr kumimoji="1" lang="ja-JP" altLang="en-US" dirty="0"/>
          </a:p>
        </p:txBody>
      </p:sp>
      <p:pic>
        <p:nvPicPr>
          <p:cNvPr id="25" name="コンテンツ プレースホルダー 12" descr="グラフ&#10;&#10;自動的に生成された説明">
            <a:extLst>
              <a:ext uri="{FF2B5EF4-FFF2-40B4-BE49-F238E27FC236}">
                <a16:creationId xmlns:a16="http://schemas.microsoft.com/office/drawing/2014/main" id="{A50ABF36-6B1E-A2BE-3CE3-30EC48696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63" y="3051700"/>
            <a:ext cx="2855384" cy="2141538"/>
          </a:xfrm>
          <a:prstGeom prst="rect">
            <a:avLst/>
          </a:prstGeom>
        </p:spPr>
      </p:pic>
      <p:pic>
        <p:nvPicPr>
          <p:cNvPr id="27" name="コンテンツ プレースホルダー 34" descr="グラフ&#10;&#10;自動的に生成された説明">
            <a:extLst>
              <a:ext uri="{FF2B5EF4-FFF2-40B4-BE49-F238E27FC236}">
                <a16:creationId xmlns:a16="http://schemas.microsoft.com/office/drawing/2014/main" id="{E59F0150-5017-E71C-039C-111CC85EB9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78" y="2975752"/>
            <a:ext cx="2855384" cy="2141538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EE3C522-9FC7-EAC4-C26E-213A23C7E7A5}"/>
              </a:ext>
            </a:extLst>
          </p:cNvPr>
          <p:cNvSpPr txBox="1"/>
          <p:nvPr/>
        </p:nvSpPr>
        <p:spPr>
          <a:xfrm>
            <a:off x="5540210" y="2128370"/>
            <a:ext cx="862737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</a:p>
          <a:p>
            <a:r>
              <a:rPr lang="en-US" altLang="ja-JP" dirty="0"/>
              <a:t>No-</a:t>
            </a:r>
          </a:p>
          <a:p>
            <a:r>
              <a:rPr kumimoji="1"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3BF73F8-CC51-6DA2-D25B-DBE5036AB6C9}"/>
              </a:ext>
            </a:extLst>
          </p:cNvPr>
          <p:cNvSpPr txBox="1"/>
          <p:nvPr/>
        </p:nvSpPr>
        <p:spPr>
          <a:xfrm>
            <a:off x="5522327" y="4245191"/>
            <a:ext cx="862737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DPR</a:t>
            </a:r>
          </a:p>
          <a:p>
            <a:r>
              <a:rPr kumimoji="1"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9192459-573D-D82D-E8ED-3666718F464C}"/>
              </a:ext>
            </a:extLst>
          </p:cNvPr>
          <p:cNvSpPr txBox="1"/>
          <p:nvPr/>
        </p:nvSpPr>
        <p:spPr>
          <a:xfrm>
            <a:off x="2514132" y="949689"/>
            <a:ext cx="60163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Es89v PDFs for land around Japan, JFM15</a:t>
            </a:r>
          </a:p>
          <a:p>
            <a:r>
              <a:rPr lang="en-US" altLang="ja-JP" dirty="0"/>
              <a:t>NSIDC </a:t>
            </a:r>
            <a:r>
              <a:rPr lang="en-US" altLang="ja-JP" dirty="0" err="1"/>
              <a:t>AutoSnow</a:t>
            </a:r>
            <a:r>
              <a:rPr lang="en-US" altLang="ja-JP" dirty="0"/>
              <a:t> is used for snow cover classification.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BC54543-723D-052B-8EBE-46D78342A86E}"/>
              </a:ext>
            </a:extLst>
          </p:cNvPr>
          <p:cNvSpPr txBox="1"/>
          <p:nvPr/>
        </p:nvSpPr>
        <p:spPr>
          <a:xfrm>
            <a:off x="7112508" y="1677334"/>
            <a:ext cx="171072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No-Snow area</a:t>
            </a:r>
            <a:endParaRPr kumimoji="1" lang="ja-JP" altLang="en-US" dirty="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6DADD38-0445-B187-2685-BAD75D67D05D}"/>
              </a:ext>
            </a:extLst>
          </p:cNvPr>
          <p:cNvSpPr txBox="1"/>
          <p:nvPr/>
        </p:nvSpPr>
        <p:spPr>
          <a:xfrm rot="16200000">
            <a:off x="2028161" y="2827240"/>
            <a:ext cx="11665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Freq</a:t>
            </a:r>
            <a:r>
              <a:rPr lang="en-US" altLang="ja-JP" dirty="0"/>
              <a:t> Den</a:t>
            </a:r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DCB5F78-EEE3-2CD1-4C0A-18B4C93C2043}"/>
              </a:ext>
            </a:extLst>
          </p:cNvPr>
          <p:cNvSpPr txBox="1"/>
          <p:nvPr/>
        </p:nvSpPr>
        <p:spPr>
          <a:xfrm rot="16200000">
            <a:off x="6105327" y="2855935"/>
            <a:ext cx="11665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Freq</a:t>
            </a:r>
            <a:r>
              <a:rPr lang="en-US" altLang="ja-JP" dirty="0"/>
              <a:t> Den</a:t>
            </a:r>
            <a:endParaRPr kumimoji="1" lang="ja-JP" altLang="en-US" dirty="0"/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7CFD54A-AE5A-85D6-FE5E-541046D21DB6}"/>
              </a:ext>
            </a:extLst>
          </p:cNvPr>
          <p:cNvSpPr txBox="1"/>
          <p:nvPr/>
        </p:nvSpPr>
        <p:spPr>
          <a:xfrm rot="16200000">
            <a:off x="6105328" y="4936916"/>
            <a:ext cx="116655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Freq</a:t>
            </a:r>
            <a:r>
              <a:rPr lang="en-US" altLang="ja-JP" dirty="0"/>
              <a:t> Den</a:t>
            </a:r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B695F804-3976-7DE5-5743-0311A049F4D3}"/>
              </a:ext>
            </a:extLst>
          </p:cNvPr>
          <p:cNvSpPr txBox="1"/>
          <p:nvPr/>
        </p:nvSpPr>
        <p:spPr>
          <a:xfrm>
            <a:off x="281577" y="1775423"/>
            <a:ext cx="1773242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Es89v mean </a:t>
            </a:r>
          </a:p>
          <a:p>
            <a:r>
              <a:rPr lang="en-US" altLang="ja-JP" dirty="0"/>
              <a:t>No-</a:t>
            </a:r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Snow-covered </a:t>
            </a:r>
          </a:p>
          <a:p>
            <a:r>
              <a:rPr lang="en-US" altLang="ja-JP" dirty="0"/>
              <a:t> JFM15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3887C58-3121-A352-C6A8-5AFC17A99064}"/>
              </a:ext>
            </a:extLst>
          </p:cNvPr>
          <p:cNvSpPr txBox="1"/>
          <p:nvPr/>
        </p:nvSpPr>
        <p:spPr>
          <a:xfrm>
            <a:off x="9712092" y="1568436"/>
            <a:ext cx="177644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Es89v mean </a:t>
            </a:r>
          </a:p>
          <a:p>
            <a:r>
              <a:rPr lang="en-US" altLang="ja-JP" dirty="0"/>
              <a:t>No-</a:t>
            </a:r>
            <a:r>
              <a:rPr lang="en-US" altLang="ja-JP" dirty="0" err="1"/>
              <a:t>precip</a:t>
            </a:r>
            <a:endParaRPr lang="en-US" altLang="ja-JP" dirty="0"/>
          </a:p>
          <a:p>
            <a:r>
              <a:rPr lang="en-US" altLang="ja-JP" dirty="0"/>
              <a:t>No-Snow area </a:t>
            </a:r>
          </a:p>
          <a:p>
            <a:r>
              <a:rPr lang="en-US" altLang="ja-JP" dirty="0"/>
              <a:t> JFM15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6A71505-1F81-FDBE-52A3-74DF9A0DC2B5}"/>
              </a:ext>
            </a:extLst>
          </p:cNvPr>
          <p:cNvSpPr txBox="1"/>
          <p:nvPr/>
        </p:nvSpPr>
        <p:spPr>
          <a:xfrm>
            <a:off x="7808830" y="5978529"/>
            <a:ext cx="7248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 </a:t>
            </a:r>
            <a:endParaRPr kumimoji="1" lang="ja-JP" altLang="en-US" sz="1400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F929A8C-9960-8483-A7AB-1014C23137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904" y="3977711"/>
            <a:ext cx="2867564" cy="215067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C01E68F-1018-DFC5-0235-BFFDB8EF1C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347" y="1900415"/>
            <a:ext cx="2867564" cy="215067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124EA66-2D46-1F07-6E2A-EDFB23E2263B}"/>
              </a:ext>
            </a:extLst>
          </p:cNvPr>
          <p:cNvSpPr txBox="1"/>
          <p:nvPr/>
        </p:nvSpPr>
        <p:spPr>
          <a:xfrm>
            <a:off x="7885722" y="5935093"/>
            <a:ext cx="72487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 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0994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93850" y="990129"/>
            <a:ext cx="7874000" cy="46243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5" name="Rectangle 6"/>
          <p:cNvSpPr>
            <a:spLocks noChangeArrowheads="1"/>
          </p:cNvSpPr>
          <p:nvPr/>
        </p:nvSpPr>
        <p:spPr bwMode="auto">
          <a:xfrm>
            <a:off x="1559497" y="3533305"/>
            <a:ext cx="1647825" cy="27844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794625" y="3222154"/>
            <a:ext cx="2825750" cy="3360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9221" name="Picture 8" descr="gms_5_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6" y="3293593"/>
            <a:ext cx="1439863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dmspsa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13" y="1206030"/>
            <a:ext cx="1439862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>
            <a:spLocks noChangeArrowheads="1"/>
          </p:cNvSpPr>
          <p:nvPr/>
        </p:nvSpPr>
        <p:spPr bwMode="auto">
          <a:xfrm>
            <a:off x="3567113" y="2141067"/>
            <a:ext cx="1387476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GCOMW</a:t>
            </a:r>
          </a:p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AMSR2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5395913" y="2141067"/>
            <a:ext cx="1439862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DMSP</a:t>
            </a:r>
          </a:p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SSM/I, SSMIS</a:t>
            </a: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>
            <a:off x="9294813" y="4350868"/>
            <a:ext cx="0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>
            <a:off x="4872038" y="5100167"/>
            <a:ext cx="46085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>
            <a:off x="2446338" y="2714154"/>
            <a:ext cx="0" cy="3635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>
            <a:off x="2449514" y="3077692"/>
            <a:ext cx="55911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4" name="AutoShape 24"/>
          <p:cNvSpPr>
            <a:spLocks noChangeArrowheads="1"/>
          </p:cNvSpPr>
          <p:nvPr/>
        </p:nvSpPr>
        <p:spPr bwMode="auto">
          <a:xfrm>
            <a:off x="7717010" y="5376391"/>
            <a:ext cx="3019251" cy="1058862"/>
          </a:xfrm>
          <a:prstGeom prst="foldedCorner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Global </a:t>
            </a:r>
            <a:r>
              <a:rPr lang="en-US" altLang="ja-JP" sz="1600" b="1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precip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map products</a:t>
            </a:r>
          </a:p>
          <a:p>
            <a:pPr algn="ctr">
              <a:defRPr/>
            </a:pPr>
            <a:r>
              <a:rPr lang="ja-JP" altLang="en-US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＋</a:t>
            </a:r>
            <a:r>
              <a:rPr lang="en-US" altLang="ja-JP" sz="16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Gauge-adjusted products</a:t>
            </a:r>
            <a:endParaRPr lang="en-US" altLang="ja-JP" sz="12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defRPr/>
            </a:pP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Horizontal res.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0.1x0.1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deg</a:t>
            </a:r>
          </a:p>
          <a:p>
            <a:pPr algn="ctr">
              <a:defRPr/>
            </a:pP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Temporal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res.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400" b="1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hr</a:t>
            </a:r>
            <a:r>
              <a:rPr lang="ja-JP" altLang="en-US" sz="14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</a:p>
        </p:txBody>
      </p:sp>
      <p:sp>
        <p:nvSpPr>
          <p:cNvPr id="25" name="Line 25"/>
          <p:cNvSpPr>
            <a:spLocks noChangeShapeType="1"/>
          </p:cNvSpPr>
          <p:nvPr/>
        </p:nvSpPr>
        <p:spPr bwMode="auto">
          <a:xfrm>
            <a:off x="4262438" y="2718917"/>
            <a:ext cx="0" cy="360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6" name="Line 26"/>
          <p:cNvSpPr>
            <a:spLocks noChangeShapeType="1"/>
          </p:cNvSpPr>
          <p:nvPr/>
        </p:nvSpPr>
        <p:spPr bwMode="auto">
          <a:xfrm>
            <a:off x="6100763" y="2718917"/>
            <a:ext cx="0" cy="360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7" name="Line 27"/>
          <p:cNvSpPr>
            <a:spLocks noChangeShapeType="1"/>
          </p:cNvSpPr>
          <p:nvPr/>
        </p:nvSpPr>
        <p:spPr bwMode="auto">
          <a:xfrm>
            <a:off x="8020050" y="2736380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Line 28"/>
          <p:cNvSpPr>
            <a:spLocks noChangeShapeType="1"/>
          </p:cNvSpPr>
          <p:nvPr/>
        </p:nvSpPr>
        <p:spPr bwMode="auto">
          <a:xfrm>
            <a:off x="5043488" y="3207867"/>
            <a:ext cx="0" cy="172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9" name="Line 29"/>
          <p:cNvSpPr>
            <a:spLocks noChangeShapeType="1"/>
          </p:cNvSpPr>
          <p:nvPr/>
        </p:nvSpPr>
        <p:spPr bwMode="auto">
          <a:xfrm>
            <a:off x="5448300" y="3365029"/>
            <a:ext cx="0" cy="172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0" name="Line 30"/>
          <p:cNvSpPr>
            <a:spLocks noChangeShapeType="1"/>
          </p:cNvSpPr>
          <p:nvPr/>
        </p:nvSpPr>
        <p:spPr bwMode="auto">
          <a:xfrm>
            <a:off x="5808663" y="3293592"/>
            <a:ext cx="0" cy="172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" name="Line 31"/>
          <p:cNvSpPr>
            <a:spLocks noChangeShapeType="1"/>
          </p:cNvSpPr>
          <p:nvPr/>
        </p:nvSpPr>
        <p:spPr bwMode="auto">
          <a:xfrm>
            <a:off x="6169025" y="3293592"/>
            <a:ext cx="0" cy="172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ja-JP" altLang="en-US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AutoShape 32"/>
          <p:cNvSpPr>
            <a:spLocks noChangeArrowheads="1"/>
          </p:cNvSpPr>
          <p:nvPr/>
        </p:nvSpPr>
        <p:spPr bwMode="auto">
          <a:xfrm>
            <a:off x="4148139" y="3868268"/>
            <a:ext cx="2833687" cy="649287"/>
          </a:xfrm>
          <a:prstGeom prst="foldedCorner">
            <a:avLst>
              <a:gd name="adj" fmla="val 12500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Precipitation retrievals</a:t>
            </a:r>
          </a:p>
          <a:p>
            <a:pPr algn="ctr">
              <a:defRPr/>
            </a:pPr>
            <a:r>
              <a:rPr lang="en-US" altLang="ja-JP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From MWIs, MWSs</a:t>
            </a:r>
            <a:endParaRPr lang="ja-JP" altLang="en-US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3" name="Oval 33"/>
          <p:cNvSpPr>
            <a:spLocks noChangeArrowheads="1"/>
          </p:cNvSpPr>
          <p:nvPr/>
        </p:nvSpPr>
        <p:spPr bwMode="auto">
          <a:xfrm>
            <a:off x="4367214" y="4739805"/>
            <a:ext cx="2592387" cy="7207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Composite of </a:t>
            </a:r>
          </a:p>
          <a:p>
            <a:pPr algn="ctr">
              <a:defRPr/>
            </a:pPr>
            <a:r>
              <a:rPr lang="en-US" altLang="ja-JP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Microwave retrievals</a:t>
            </a:r>
            <a:endParaRPr lang="ja-JP" altLang="en-US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9239" name="Picture 6" descr="noaa-15__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3"/>
          <a:stretch>
            <a:fillRect/>
          </a:stretch>
        </p:blipFill>
        <p:spPr bwMode="auto">
          <a:xfrm>
            <a:off x="7196139" y="1207617"/>
            <a:ext cx="15128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 Box 39"/>
          <p:cNvSpPr txBox="1">
            <a:spLocks noChangeArrowheads="1"/>
          </p:cNvSpPr>
          <p:nvPr/>
        </p:nvSpPr>
        <p:spPr bwMode="auto">
          <a:xfrm>
            <a:off x="7176295" y="2129954"/>
            <a:ext cx="1532731" cy="584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NOAA/</a:t>
            </a:r>
            <a:r>
              <a:rPr lang="en-US" altLang="ja-JP" sz="1600" dirty="0" err="1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MetOp</a:t>
            </a:r>
            <a:endParaRPr lang="en-US" altLang="ja-JP" sz="16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AMSU/MHS</a:t>
            </a:r>
          </a:p>
        </p:txBody>
      </p:sp>
      <p:sp>
        <p:nvSpPr>
          <p:cNvPr id="9241" name="タイトル 40"/>
          <p:cNvSpPr>
            <a:spLocks noGrp="1"/>
          </p:cNvSpPr>
          <p:nvPr>
            <p:ph type="title" idx="4294967295"/>
          </p:nvPr>
        </p:nvSpPr>
        <p:spPr>
          <a:xfrm>
            <a:off x="518616" y="61442"/>
            <a:ext cx="11436824" cy="975993"/>
          </a:xfrm>
        </p:spPr>
        <p:txBody>
          <a:bodyPr/>
          <a:lstStyle/>
          <a:p>
            <a:r>
              <a:rPr lang="en-US" altLang="ja-JP" sz="3200" dirty="0">
                <a:cs typeface="メイリオ" panose="020B0604030504040204" pitchFamily="50" charset="-128"/>
              </a:rPr>
              <a:t>1</a:t>
            </a:r>
            <a:r>
              <a:rPr lang="ja-JP" altLang="en-US" sz="3200" dirty="0">
                <a:cs typeface="メイリオ" panose="020B0604030504040204" pitchFamily="50" charset="-128"/>
              </a:rPr>
              <a:t>．はじめに：　</a:t>
            </a:r>
          </a:p>
        </p:txBody>
      </p:sp>
      <p:sp>
        <p:nvSpPr>
          <p:cNvPr id="9242" name="テキスト ボックス 34"/>
          <p:cNvSpPr txBox="1">
            <a:spLocks noChangeArrowheads="1"/>
          </p:cNvSpPr>
          <p:nvPr/>
        </p:nvSpPr>
        <p:spPr bwMode="auto">
          <a:xfrm>
            <a:off x="4872039" y="5599496"/>
            <a:ext cx="28449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6"/>
              </a:buBlip>
              <a:defRPr kumimoji="1" sz="22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Blip>
                <a:blip r:embed="rId7"/>
              </a:buBlip>
              <a:defRPr kumimoji="1" sz="21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Blip>
                <a:blip r:embed="rId8"/>
              </a:buBlip>
              <a:defRPr kumimoji="1" sz="20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Blip>
                <a:blip r:embed="rId9"/>
              </a:buBlip>
              <a:defRPr kumimoji="1" sz="19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i="1" dirty="0"/>
              <a:t>（</a:t>
            </a:r>
            <a:r>
              <a:rPr lang="en-US" altLang="ja-JP" sz="1200" i="1" dirty="0"/>
              <a:t>Okamoto et al. 2005, Kubota et al, 2007, </a:t>
            </a:r>
            <a:r>
              <a:rPr lang="en-US" altLang="ja-JP" sz="1200" i="1" dirty="0" err="1"/>
              <a:t>Aonashi</a:t>
            </a:r>
            <a:r>
              <a:rPr lang="en-US" altLang="ja-JP" sz="1200" i="1" dirty="0"/>
              <a:t> et al. 2009, Ushio et al. 2009, Shige et al. 2009, </a:t>
            </a:r>
            <a:r>
              <a:rPr lang="en-US" altLang="ja-JP" sz="1200" i="1" dirty="0" err="1"/>
              <a:t>Kachi</a:t>
            </a:r>
            <a:r>
              <a:rPr lang="en-US" altLang="ja-JP" sz="1200" i="1" dirty="0"/>
              <a:t> et al. 2011</a:t>
            </a:r>
            <a:r>
              <a:rPr lang="ja-JP" altLang="en-US" sz="1200" i="1" dirty="0"/>
              <a:t>）</a:t>
            </a:r>
          </a:p>
        </p:txBody>
      </p:sp>
      <p:sp>
        <p:nvSpPr>
          <p:cNvPr id="38" name="円/楕円 37"/>
          <p:cNvSpPr/>
          <p:nvPr/>
        </p:nvSpPr>
        <p:spPr>
          <a:xfrm>
            <a:off x="8382001" y="2942755"/>
            <a:ext cx="1820863" cy="4683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IR imagers</a:t>
            </a:r>
            <a:endParaRPr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8040689" y="4650905"/>
            <a:ext cx="2376487" cy="60007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IR &amp; microwave combined algorithm</a:t>
            </a:r>
          </a:p>
        </p:txBody>
      </p:sp>
      <p:sp>
        <p:nvSpPr>
          <p:cNvPr id="4" name="角丸四角形 3"/>
          <p:cNvSpPr/>
          <p:nvPr/>
        </p:nvSpPr>
        <p:spPr>
          <a:xfrm>
            <a:off x="3567114" y="2899892"/>
            <a:ext cx="3917948" cy="64928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GSMaP</a:t>
            </a:r>
            <a:endParaRPr lang="en-US" altLang="ja-JP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defRPr/>
            </a:pPr>
            <a:r>
              <a:rPr lang="en-US" altLang="ja-JP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Microwave retrieval algorithm</a:t>
            </a:r>
            <a:endParaRPr lang="ja-JP" alt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9247" name="図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88"/>
          <a:stretch>
            <a:fillRect/>
          </a:stretch>
        </p:blipFill>
        <p:spPr bwMode="auto">
          <a:xfrm>
            <a:off x="3567114" y="1280643"/>
            <a:ext cx="13874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690689" y="2129955"/>
            <a:ext cx="1506537" cy="5762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GPM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core</a:t>
            </a:r>
          </a:p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GMI</a:t>
            </a:r>
          </a:p>
        </p:txBody>
      </p:sp>
      <p:pic>
        <p:nvPicPr>
          <p:cNvPr id="9249" name="Picture 9" descr="uzutrmm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28"/>
          <a:stretch>
            <a:fillRect/>
          </a:stretch>
        </p:blipFill>
        <p:spPr bwMode="auto">
          <a:xfrm>
            <a:off x="1757364" y="3584104"/>
            <a:ext cx="122078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12"/>
          <p:cNvSpPr>
            <a:spLocks noChangeArrowheads="1"/>
          </p:cNvSpPr>
          <p:nvPr/>
        </p:nvSpPr>
        <p:spPr bwMode="auto">
          <a:xfrm>
            <a:off x="1757363" y="4339755"/>
            <a:ext cx="1220787" cy="5318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TRMM</a:t>
            </a:r>
          </a:p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PR</a:t>
            </a:r>
          </a:p>
        </p:txBody>
      </p:sp>
      <p:sp>
        <p:nvSpPr>
          <p:cNvPr id="42" name="円/楕円 41"/>
          <p:cNvSpPr/>
          <p:nvPr/>
        </p:nvSpPr>
        <p:spPr>
          <a:xfrm>
            <a:off x="1525589" y="3298355"/>
            <a:ext cx="1779587" cy="46831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Sat. Radar</a:t>
            </a:r>
            <a:endParaRPr lang="ja-JP" altLang="en-US" sz="1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5159" name="Picture 10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526" y="4939829"/>
            <a:ext cx="11906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angle 12"/>
          <p:cNvSpPr>
            <a:spLocks noChangeArrowheads="1"/>
          </p:cNvSpPr>
          <p:nvPr/>
        </p:nvSpPr>
        <p:spPr bwMode="auto">
          <a:xfrm>
            <a:off x="1787526" y="5614518"/>
            <a:ext cx="1190624" cy="536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GPM</a:t>
            </a:r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core</a:t>
            </a:r>
          </a:p>
          <a:p>
            <a:pPr algn="ctr">
              <a:defRPr/>
            </a:pPr>
            <a:r>
              <a:rPr lang="en-US" altLang="ja-JP" sz="16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DPR</a:t>
            </a:r>
          </a:p>
        </p:txBody>
      </p:sp>
      <p:sp>
        <p:nvSpPr>
          <p:cNvPr id="7" name="曲折矢印 6"/>
          <p:cNvSpPr/>
          <p:nvPr/>
        </p:nvSpPr>
        <p:spPr>
          <a:xfrm rot="16200000" flipV="1">
            <a:off x="2633663" y="3957167"/>
            <a:ext cx="1487488" cy="798513"/>
          </a:xfrm>
          <a:prstGeom prst="bentArrow">
            <a:avLst>
              <a:gd name="adj1" fmla="val 25000"/>
              <a:gd name="adj2" fmla="val 20753"/>
              <a:gd name="adj3" fmla="val 17719"/>
              <a:gd name="adj4" fmla="val 54670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255" name="テキスト ボックス 7"/>
          <p:cNvSpPr txBox="1">
            <a:spLocks noChangeArrowheads="1"/>
          </p:cNvSpPr>
          <p:nvPr/>
        </p:nvSpPr>
        <p:spPr bwMode="auto">
          <a:xfrm>
            <a:off x="3127375" y="4141310"/>
            <a:ext cx="1004889" cy="73866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6"/>
              </a:buBlip>
              <a:defRPr kumimoji="1" sz="22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Blip>
                <a:blip r:embed="rId7"/>
              </a:buBlip>
              <a:defRPr kumimoji="1" sz="21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Blip>
                <a:blip r:embed="rId8"/>
              </a:buBlip>
              <a:defRPr kumimoji="1" sz="20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Blip>
                <a:blip r:embed="rId9"/>
              </a:buBlip>
              <a:defRPr kumimoji="1" sz="1900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kumimoji="1">
                <a:solidFill>
                  <a:schemeClr val="tx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b="1" dirty="0"/>
              <a:t>DB for </a:t>
            </a:r>
            <a:r>
              <a:rPr lang="en-US" altLang="ja-JP" sz="1400" b="1" dirty="0" err="1"/>
              <a:t>precip</a:t>
            </a:r>
            <a:endParaRPr lang="en-US" altLang="ja-JP" sz="14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400" b="1" dirty="0"/>
              <a:t>features </a:t>
            </a:r>
            <a:endParaRPr lang="ja-JP" altLang="en-US" sz="1400" b="1" dirty="0"/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8513765" y="4114329"/>
            <a:ext cx="1606549" cy="40434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Geo. satellites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43" name="Picture 10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9" y="1206029"/>
            <a:ext cx="150653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円/楕円 1"/>
          <p:cNvSpPr/>
          <p:nvPr/>
        </p:nvSpPr>
        <p:spPr>
          <a:xfrm>
            <a:off x="2347913" y="858368"/>
            <a:ext cx="5681662" cy="46672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Microwave Imagers &amp; Sounders</a:t>
            </a:r>
            <a:endParaRPr lang="ja-JP" altLang="en-US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D1ECCA1-FE93-4659-A88F-48E154552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14980AF-EE3D-4F60-8709-7CD4FE4C1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736A8-C91D-4E21-A8BD-F997315107D7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sp>
        <p:nvSpPr>
          <p:cNvPr id="47" name="Rectangle 9">
            <a:extLst>
              <a:ext uri="{FF2B5EF4-FFF2-40B4-BE49-F238E27FC236}">
                <a16:creationId xmlns:a16="http://schemas.microsoft.com/office/drawing/2014/main" id="{EE6C7CB0-9775-49E4-ACB9-EB382E87B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942" y="156136"/>
            <a:ext cx="10575858" cy="7022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ja-JP" sz="3200" kern="0" dirty="0">
                <a:solidFill>
                  <a:prstClr val="white"/>
                </a:solidFill>
                <a:latin typeface="Calibri"/>
                <a:ea typeface="ＭＳ Ｐゴシック"/>
              </a:rPr>
              <a:t>             </a:t>
            </a:r>
            <a:r>
              <a:rPr kumimoji="0" lang="ja-JP" altLang="en-US" sz="3200" kern="0" dirty="0">
                <a:solidFill>
                  <a:prstClr val="white"/>
                </a:solidFill>
                <a:latin typeface="Calibri"/>
                <a:ea typeface="ＭＳ Ｐゴシック"/>
              </a:rPr>
              <a:t>　　　　</a:t>
            </a:r>
            <a:r>
              <a:rPr lang="ja-JP" altLang="en-US" sz="3200" b="1" dirty="0">
                <a:solidFill>
                  <a:schemeClr val="bg1"/>
                </a:solidFill>
                <a:cs typeface="メイリオ" panose="020B0604030504040204" pitchFamily="50" charset="-128"/>
              </a:rPr>
              <a:t>G</a:t>
            </a:r>
            <a:r>
              <a:rPr lang="en-US" altLang="ja-JP" sz="3200" b="1" dirty="0" err="1">
                <a:solidFill>
                  <a:schemeClr val="bg1"/>
                </a:solidFill>
                <a:cs typeface="メイリオ" panose="020B0604030504040204" pitchFamily="50" charset="-128"/>
              </a:rPr>
              <a:t>SMaP</a:t>
            </a:r>
            <a:r>
              <a:rPr lang="en-US" altLang="ja-JP" sz="3200" b="1" dirty="0">
                <a:solidFill>
                  <a:schemeClr val="bg1"/>
                </a:solidFill>
                <a:cs typeface="メイリオ" panose="020B0604030504040204" pitchFamily="50" charset="-128"/>
              </a:rPr>
              <a:t> precipitation  retrieval</a:t>
            </a:r>
            <a:r>
              <a:rPr lang="ja-JP" altLang="en-US" sz="3200" b="1" dirty="0">
                <a:solidFill>
                  <a:schemeClr val="bg1"/>
                </a:solidFill>
                <a:cs typeface="メイリオ" panose="020B0604030504040204" pitchFamily="50" charset="-128"/>
              </a:rPr>
              <a:t> </a:t>
            </a:r>
            <a:endParaRPr kumimoji="0" lang="en-US" altLang="ja-JP" sz="3200" b="1" kern="0" dirty="0">
              <a:solidFill>
                <a:schemeClr val="bg1"/>
              </a:solidFill>
              <a:latin typeface="Calibri"/>
              <a:ea typeface="ＭＳ Ｐゴシック"/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BE346F48-9437-4359-9BAE-30D455A5FB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9" y="141165"/>
            <a:ext cx="965104" cy="900283"/>
          </a:xfrm>
          <a:prstGeom prst="rect">
            <a:avLst/>
          </a:prstGeom>
        </p:spPr>
      </p:pic>
      <p:sp>
        <p:nvSpPr>
          <p:cNvPr id="10" name="Rectangle 13">
            <a:extLst>
              <a:ext uri="{FF2B5EF4-FFF2-40B4-BE49-F238E27FC236}">
                <a16:creationId xmlns:a16="http://schemas.microsoft.com/office/drawing/2014/main" id="{90ADDA08-AD58-78BA-7B6F-32BFEA86B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50375" y="2192190"/>
            <a:ext cx="1387476" cy="57626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GOSAT-GW</a:t>
            </a:r>
          </a:p>
          <a:p>
            <a:pPr algn="ctr">
              <a:defRPr/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AMSR3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BDA98D52-40D9-F079-3FE0-1471177EDA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270" y="1065296"/>
            <a:ext cx="1959274" cy="1009281"/>
          </a:xfrm>
          <a:prstGeom prst="rect">
            <a:avLst/>
          </a:prstGeom>
          <a:noFill/>
          <a:ln w="57150">
            <a:noFill/>
          </a:ln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0064069-7914-CED9-9E2B-105542E9A4AF}"/>
              </a:ext>
            </a:extLst>
          </p:cNvPr>
          <p:cNvSpPr txBox="1"/>
          <p:nvPr/>
        </p:nvSpPr>
        <p:spPr>
          <a:xfrm>
            <a:off x="8752142" y="2803720"/>
            <a:ext cx="2869696" cy="203132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 err="1"/>
              <a:t>Lauched</a:t>
            </a:r>
            <a:r>
              <a:rPr lang="ja-JP" altLang="en-US" dirty="0"/>
              <a:t> </a:t>
            </a:r>
            <a:r>
              <a:rPr lang="en-US" altLang="ja-JP" dirty="0"/>
              <a:t>on</a:t>
            </a:r>
            <a:r>
              <a:rPr lang="ja-JP" altLang="en-US" dirty="0"/>
              <a:t> </a:t>
            </a:r>
            <a:r>
              <a:rPr lang="en-US" altLang="ja-JP" dirty="0"/>
              <a:t>2025/6/29</a:t>
            </a:r>
          </a:p>
          <a:p>
            <a:r>
              <a:rPr kumimoji="1" lang="en-US" altLang="ja-JP" dirty="0"/>
              <a:t>Altitude</a:t>
            </a:r>
            <a:r>
              <a:rPr lang="en-US" altLang="ja-JP" dirty="0"/>
              <a:t>: 666 km</a:t>
            </a:r>
          </a:p>
          <a:p>
            <a:r>
              <a:rPr lang="en-US" altLang="ja-JP" dirty="0"/>
              <a:t>Antenna Diameter: 2.0m</a:t>
            </a:r>
          </a:p>
          <a:p>
            <a:r>
              <a:rPr kumimoji="1" lang="en-US" altLang="ja-JP" dirty="0"/>
              <a:t>Channel </a:t>
            </a:r>
            <a:r>
              <a:rPr kumimoji="1" lang="en-US" altLang="ja-JP" dirty="0" err="1"/>
              <a:t>Freqs</a:t>
            </a:r>
            <a:r>
              <a:rPr kumimoji="1" lang="en-US" altLang="ja-JP" dirty="0"/>
              <a:t> in GHz:</a:t>
            </a:r>
          </a:p>
          <a:p>
            <a:r>
              <a:rPr kumimoji="1" lang="en-US" altLang="ja-JP" dirty="0"/>
              <a:t>6.925,</a:t>
            </a:r>
            <a:r>
              <a:rPr lang="en-US" altLang="ja-JP" dirty="0"/>
              <a:t>7.3,10.25,10.6</a:t>
            </a:r>
            <a:r>
              <a:rPr kumimoji="1" lang="en-US" altLang="ja-JP" dirty="0"/>
              <a:t>5,</a:t>
            </a:r>
          </a:p>
          <a:p>
            <a:r>
              <a:rPr lang="en-US" altLang="ja-JP" dirty="0"/>
              <a:t>18.7, 23.8, 36.42, 89.0</a:t>
            </a:r>
          </a:p>
          <a:p>
            <a:r>
              <a:rPr kumimoji="1" lang="en-US" altLang="ja-JP" dirty="0"/>
              <a:t>165.5, 183,3</a:t>
            </a:r>
            <a:r>
              <a:rPr kumimoji="1" lang="ja-JP" altLang="en-US" dirty="0"/>
              <a:t>士</a:t>
            </a:r>
            <a:r>
              <a:rPr kumimoji="1" lang="en-US" altLang="ja-JP" dirty="0"/>
              <a:t>3, </a:t>
            </a:r>
            <a:r>
              <a:rPr lang="en-US" altLang="ja-JP" dirty="0"/>
              <a:t>183,3</a:t>
            </a:r>
            <a:r>
              <a:rPr lang="ja-JP" altLang="en-US" dirty="0"/>
              <a:t>士</a:t>
            </a:r>
            <a:r>
              <a:rPr lang="en-US" altLang="ja-JP" dirty="0"/>
              <a:t>7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7545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B81675-5EBF-FB53-3DE7-FC12D1024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図</a:t>
            </a:r>
            <a:r>
              <a:rPr lang="en-US" altLang="ja-JP" dirty="0"/>
              <a:t>1</a:t>
            </a:r>
            <a:r>
              <a:rPr lang="ja-JP" altLang="en-US" dirty="0"/>
              <a:t>：インド周辺の地表面タイプ　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D1DB2B-81C2-095D-D309-44DFEC586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dirty="0"/>
              <a:t>(a)SOM</a:t>
            </a:r>
            <a:r>
              <a:rPr lang="ja-JP" altLang="ja-JP" dirty="0"/>
              <a:t>地表面タイプ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(b)</a:t>
            </a:r>
            <a:r>
              <a:rPr lang="ja-JP" altLang="en-US" dirty="0"/>
              <a:t>土地被覆データ</a:t>
            </a:r>
            <a:endParaRPr lang="en-US" altLang="ja-JP" dirty="0"/>
          </a:p>
          <a:p>
            <a:pPr marL="0" indent="0">
              <a:buNone/>
            </a:pPr>
            <a:r>
              <a:rPr kumimoji="1" lang="en-US" altLang="ja-JP" dirty="0"/>
              <a:t>(c)</a:t>
            </a:r>
            <a:r>
              <a:rPr kumimoji="1" lang="ja-JP" altLang="en-US" dirty="0"/>
              <a:t>本研究で用いた地表面タイプ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027FF4B-325B-D605-B361-D51F14584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1E88430-91ED-6A0C-A34C-0F2DB863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139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B1AF22E3-5A46-3666-69C2-212A9A17C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620000"/>
            <a:ext cx="3621031" cy="241402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BE37164-69F6-23E1-F2F6-D6DCA8933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1620000"/>
            <a:ext cx="3621031" cy="241402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9D62B6B-F686-4884-E3BA-880F602BF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1620000"/>
            <a:ext cx="3621031" cy="2414021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234E7FC-4AFE-91CA-51CE-D70A35BCA8FE}"/>
              </a:ext>
            </a:extLst>
          </p:cNvPr>
          <p:cNvSpPr txBox="1"/>
          <p:nvPr/>
        </p:nvSpPr>
        <p:spPr>
          <a:xfrm>
            <a:off x="1095867" y="1435334"/>
            <a:ext cx="24203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dirty="0"/>
              <a:t>(a)SOM</a:t>
            </a:r>
            <a:r>
              <a:rPr lang="ja-JP" altLang="ja-JP" dirty="0"/>
              <a:t>地表面タイプ</a:t>
            </a:r>
            <a:endParaRPr lang="en-US" altLang="ja-JP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18B9C04-A9F9-537F-3214-EDE5201B689C}"/>
              </a:ext>
            </a:extLst>
          </p:cNvPr>
          <p:cNvSpPr txBox="1"/>
          <p:nvPr/>
        </p:nvSpPr>
        <p:spPr>
          <a:xfrm>
            <a:off x="4602637" y="1435334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kumimoji="1" lang="en-US" altLang="ja-JP" dirty="0"/>
              <a:t>(b)</a:t>
            </a:r>
            <a:r>
              <a:rPr lang="ja-JP" altLang="en-US" dirty="0"/>
              <a:t>土地被覆データ</a:t>
            </a:r>
            <a:endParaRPr lang="en-US" altLang="ja-JP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901B124-ADBD-1BBC-0EB5-36398368B9EA}"/>
              </a:ext>
            </a:extLst>
          </p:cNvPr>
          <p:cNvSpPr txBox="1"/>
          <p:nvPr/>
        </p:nvSpPr>
        <p:spPr>
          <a:xfrm>
            <a:off x="7911457" y="1435334"/>
            <a:ext cx="60944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kumimoji="1" lang="en-US" altLang="ja-JP" dirty="0"/>
              <a:t>(c)</a:t>
            </a:r>
            <a:r>
              <a:rPr kumimoji="1" lang="ja-JP" altLang="en-US" dirty="0"/>
              <a:t>本研究で用いた地表面タイプ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F46FC3-48B6-0429-1ECE-E16F7D2F7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74C8346F-DC9D-7E4C-C74B-E2FA20062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458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C422E76-4688-985A-5047-ECF2308C7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E9A21904-1587-2FEF-9403-7FEB448C3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図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２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2014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12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月－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2015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月の日本域の積雪海氷なし域</a:t>
            </a:r>
            <a:r>
              <a:rPr lang="en-US" altLang="ja-JP" sz="28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頻度の確率分布（無次元）　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Ts.-10_8</a:t>
            </a:r>
            <a:endParaRPr lang="ja-JP" altLang="en-US" sz="2800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CFA88D1B-1A56-BD0E-F169-F4A802F9A11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es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18v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es36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5D077ACA-E91B-F232-AFC2-C586E1FD56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sz="24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(j)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(k)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(l)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(m)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(n)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(o)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(p)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E0FE23A-6E08-D119-4BF8-7CDE5823F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172262E-AD1A-74FD-08A0-4DFB35061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704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A4647A6-4922-BB4D-889F-8E17D51C7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図 30">
            <a:extLst>
              <a:ext uri="{FF2B5EF4-FFF2-40B4-BE49-F238E27FC236}">
                <a16:creationId xmlns:a16="http://schemas.microsoft.com/office/drawing/2014/main" id="{68512F9C-3709-8640-6272-16AF8D632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3894888"/>
            <a:ext cx="2926086" cy="219456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00FBA064-E42A-F1A6-D25E-9C1BB7A95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3911103"/>
            <a:ext cx="2926086" cy="219456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10D799A-FB60-8151-F680-CCBC8DAE2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97" y="3911103"/>
            <a:ext cx="2926086" cy="219456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EC0F96B-2F2F-A5DA-8680-23A05444EC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18" y="3911103"/>
            <a:ext cx="2926086" cy="219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1E79F43-E276-960C-2109-FE60EEA6B8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1312120"/>
            <a:ext cx="2926086" cy="219456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7C38C8FA-1CEA-0ABE-C319-47A396C48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1312121"/>
            <a:ext cx="2926086" cy="21945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64F97885-7EA2-406E-EC75-1867327B68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97" y="1312122"/>
            <a:ext cx="2926086" cy="21945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92C97E7-34A3-B114-9DDF-9544130845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9" y="1299860"/>
            <a:ext cx="2926086" cy="219456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BFB6CB1-7CAB-17D7-5329-24E5CBD083A9}"/>
              </a:ext>
            </a:extLst>
          </p:cNvPr>
          <p:cNvSpPr txBox="1"/>
          <p:nvPr/>
        </p:nvSpPr>
        <p:spPr>
          <a:xfrm>
            <a:off x="416228" y="1127456"/>
            <a:ext cx="262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(a) es18v </a:t>
            </a:r>
            <a:r>
              <a:rPr kumimoji="1" lang="ja-JP" altLang="en-US" dirty="0"/>
              <a:t>陸上非降水域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DBD42FD-0F4B-9BE4-97BB-2F705C864D97}"/>
              </a:ext>
            </a:extLst>
          </p:cNvPr>
          <p:cNvSpPr txBox="1"/>
          <p:nvPr/>
        </p:nvSpPr>
        <p:spPr>
          <a:xfrm>
            <a:off x="3300614" y="1127456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(b)es36v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4C37710-57C2-0255-D570-4AC1B4B540C1}"/>
              </a:ext>
            </a:extLst>
          </p:cNvPr>
          <p:cNvSpPr txBox="1"/>
          <p:nvPr/>
        </p:nvSpPr>
        <p:spPr>
          <a:xfrm>
            <a:off x="6399099" y="1067849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(c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111206B-D992-EF9D-12BF-852C3F1995B0}"/>
              </a:ext>
            </a:extLst>
          </p:cNvPr>
          <p:cNvSpPr txBox="1"/>
          <p:nvPr/>
        </p:nvSpPr>
        <p:spPr>
          <a:xfrm>
            <a:off x="9151680" y="1092367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(d)tb166v/Ts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8ECEB14-0E6D-1E5D-2B8B-049C224E814A}"/>
              </a:ext>
            </a:extLst>
          </p:cNvPr>
          <p:cNvSpPr txBox="1"/>
          <p:nvPr/>
        </p:nvSpPr>
        <p:spPr>
          <a:xfrm>
            <a:off x="416228" y="3726438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(e) es18v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246177-2308-0F96-9E83-5CEDF1D465E7}"/>
              </a:ext>
            </a:extLst>
          </p:cNvPr>
          <p:cNvSpPr txBox="1"/>
          <p:nvPr/>
        </p:nvSpPr>
        <p:spPr>
          <a:xfrm>
            <a:off x="3327865" y="3710222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(f)es36v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C87D076-7ED4-AAA2-D0CE-1B730EB3EEAE}"/>
              </a:ext>
            </a:extLst>
          </p:cNvPr>
          <p:cNvSpPr txBox="1"/>
          <p:nvPr/>
        </p:nvSpPr>
        <p:spPr>
          <a:xfrm>
            <a:off x="6399099" y="367909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(g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B3AF0F0F-54BD-2CBD-F2D8-7E851837FDF5}"/>
              </a:ext>
            </a:extLst>
          </p:cNvPr>
          <p:cNvSpPr txBox="1"/>
          <p:nvPr/>
        </p:nvSpPr>
        <p:spPr>
          <a:xfrm>
            <a:off x="9420190" y="3726438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h</a:t>
            </a:r>
            <a:r>
              <a:rPr kumimoji="1" lang="en-US" altLang="ja-JP" dirty="0"/>
              <a:t>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60B01B6-51DB-71F3-A5B9-7AA31185C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0EDA0F9-887E-D959-E82E-4E4ABD3DC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866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D324F4D-C58E-D4CB-EA36-407999E7E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18AFCE16-A273-ABFA-C61C-C771F7A5C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3911103"/>
            <a:ext cx="2926086" cy="2194565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B945F270-AAC4-81C1-FFE5-BC05CD997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842" y="3894888"/>
            <a:ext cx="2926086" cy="219456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6C938AAA-09BE-4DC7-82AE-EC874731F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97" y="3911103"/>
            <a:ext cx="2926086" cy="219456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7579568-9A37-636A-5659-832EB7792B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72" y="3911103"/>
            <a:ext cx="2926086" cy="219456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3E054F0B-8D6D-41CD-599A-D3D979A300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1312121"/>
            <a:ext cx="2926086" cy="219456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8E51925-6EC4-E76D-5DFF-292AC43640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1312121"/>
            <a:ext cx="2926086" cy="21945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B0E51B3-1466-3BDC-1A15-488E67093B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9" y="1299860"/>
            <a:ext cx="2926086" cy="21945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E573FF9-A62E-A4BC-2934-AE368DF2AE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058" y="1312122"/>
            <a:ext cx="2926086" cy="2194565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999037EC-0792-296B-A2F6-F9910159F1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97" y="1312122"/>
            <a:ext cx="2926086" cy="219456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E05CC3-09EC-7EBD-85FC-379BEE1B9A50}"/>
              </a:ext>
            </a:extLst>
          </p:cNvPr>
          <p:cNvSpPr txBox="1"/>
          <p:nvPr/>
        </p:nvSpPr>
        <p:spPr>
          <a:xfrm>
            <a:off x="416228" y="1137931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kumimoji="1" lang="en-US" altLang="ja-JP" dirty="0" err="1"/>
              <a:t>i</a:t>
            </a:r>
            <a:r>
              <a:rPr kumimoji="1" lang="en-US" altLang="ja-JP" dirty="0"/>
              <a:t>) es18v </a:t>
            </a:r>
            <a:r>
              <a:rPr kumimoji="1" lang="ja-JP" altLang="en-US" dirty="0"/>
              <a:t>海上非降水域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EB779E-5804-A596-3EBE-8439D731A1EB}"/>
              </a:ext>
            </a:extLst>
          </p:cNvPr>
          <p:cNvSpPr txBox="1"/>
          <p:nvPr/>
        </p:nvSpPr>
        <p:spPr>
          <a:xfrm>
            <a:off x="3300614" y="1137931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(j)es36v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03E9981-BCAA-12D1-58B3-1483D20FA42E}"/>
              </a:ext>
            </a:extLst>
          </p:cNvPr>
          <p:cNvSpPr txBox="1"/>
          <p:nvPr/>
        </p:nvSpPr>
        <p:spPr>
          <a:xfrm>
            <a:off x="6399099" y="1078324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(k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18FA37C-C56E-6BD3-52D5-59E9019893FF}"/>
              </a:ext>
            </a:extLst>
          </p:cNvPr>
          <p:cNvSpPr txBox="1"/>
          <p:nvPr/>
        </p:nvSpPr>
        <p:spPr>
          <a:xfrm>
            <a:off x="9219016" y="1090401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l</a:t>
            </a:r>
            <a:r>
              <a:rPr kumimoji="1" lang="en-US" altLang="ja-JP" dirty="0"/>
              <a:t>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DA760E1-7DE4-0DF4-A877-E116375FEE3B}"/>
              </a:ext>
            </a:extLst>
          </p:cNvPr>
          <p:cNvSpPr txBox="1"/>
          <p:nvPr/>
        </p:nvSpPr>
        <p:spPr>
          <a:xfrm>
            <a:off x="416228" y="3726438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m</a:t>
            </a:r>
            <a:r>
              <a:rPr kumimoji="1" lang="en-US" altLang="ja-JP" dirty="0"/>
              <a:t>) es18v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F6DAEC6-6F37-6A32-7C20-81C62AC8A46E}"/>
              </a:ext>
            </a:extLst>
          </p:cNvPr>
          <p:cNvSpPr txBox="1"/>
          <p:nvPr/>
        </p:nvSpPr>
        <p:spPr>
          <a:xfrm>
            <a:off x="3327865" y="3710222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n</a:t>
            </a:r>
            <a:r>
              <a:rPr kumimoji="1" lang="en-US" altLang="ja-JP" dirty="0"/>
              <a:t>)es36v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AAC5C98-2989-84C9-5A08-21E222AEDD16}"/>
              </a:ext>
            </a:extLst>
          </p:cNvPr>
          <p:cNvSpPr txBox="1"/>
          <p:nvPr/>
        </p:nvSpPr>
        <p:spPr>
          <a:xfrm>
            <a:off x="6399099" y="3654298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(o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9E7C8AA-EC38-27CA-E23E-05BD7AF0BD34}"/>
              </a:ext>
            </a:extLst>
          </p:cNvPr>
          <p:cNvSpPr txBox="1"/>
          <p:nvPr/>
        </p:nvSpPr>
        <p:spPr>
          <a:xfrm>
            <a:off x="9420190" y="3701645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(p)tb166v/Ts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B1206E-31CC-3806-07D0-70A1B7734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FCD4C33-270B-2DBC-CAC6-63324D154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2363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D21FFB1-ACF4-6D33-FF70-C5EE8D364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8FC6D053-91FE-CC06-576C-0BAFF3001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図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３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2014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12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月－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2015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月の日本域の積雪海氷あり域</a:t>
            </a:r>
            <a:r>
              <a:rPr lang="en-US" altLang="ja-JP" sz="28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頻度の確率分布（無次元）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Ts.-10_8</a:t>
            </a:r>
            <a:endParaRPr lang="ja-JP" altLang="en-US" sz="2800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CD3FBB7A-0002-BD35-A10D-5E1E1A9168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es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18v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es36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6A2F534F-52A1-0867-E9A5-4086C286A3A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sz="24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(j)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(k)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(l)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(m)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(n)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(o)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(p)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DDEB62-964E-7261-F567-FD708EC9B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12AE373-42B0-8EF9-8FAD-3E63A79B5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830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DFE1C4-AE32-5A18-97C0-F217C0294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図 37">
            <a:extLst>
              <a:ext uri="{FF2B5EF4-FFF2-40B4-BE49-F238E27FC236}">
                <a16:creationId xmlns:a16="http://schemas.microsoft.com/office/drawing/2014/main" id="{DF1EE4A4-62D1-530D-72C7-BDFCA2C19D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3911103"/>
            <a:ext cx="2926086" cy="2194565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A7D8930-F51A-6CD0-AC3E-B1123B6C7A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3911103"/>
            <a:ext cx="2926086" cy="2194565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CE49ECAC-3B8A-D416-4091-FDA699E382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06" y="3911103"/>
            <a:ext cx="2926086" cy="2194565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75D935D-68CE-5597-6029-905462CDD1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72" y="3911103"/>
            <a:ext cx="2926086" cy="219456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5FB7C29D-F391-AC46-38D5-584803C602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906" y="1299862"/>
            <a:ext cx="2926086" cy="219456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992FD5F-5780-E1D1-6739-C0D2E7526D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6" y="1299862"/>
            <a:ext cx="2926086" cy="2194565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FBCD445-F79D-240C-2097-64B390D247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1299862"/>
            <a:ext cx="2926086" cy="219456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97677395-9AF7-3FD9-4F82-F7ADD7D2F5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1299861"/>
            <a:ext cx="2926086" cy="219456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25C915-7208-3941-1756-91AE7B20BA7A}"/>
              </a:ext>
            </a:extLst>
          </p:cNvPr>
          <p:cNvSpPr txBox="1"/>
          <p:nvPr/>
        </p:nvSpPr>
        <p:spPr>
          <a:xfrm>
            <a:off x="336456" y="1127456"/>
            <a:ext cx="262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(a) es18v </a:t>
            </a:r>
            <a:r>
              <a:rPr kumimoji="1" lang="ja-JP" altLang="en-US" dirty="0"/>
              <a:t>陸上非降水域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B407C07-8B77-4A40-C355-7661970CBF3B}"/>
              </a:ext>
            </a:extLst>
          </p:cNvPr>
          <p:cNvSpPr txBox="1"/>
          <p:nvPr/>
        </p:nvSpPr>
        <p:spPr>
          <a:xfrm>
            <a:off x="3220842" y="1127456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(b)es36v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A7574A-1D51-3105-5FCD-C7E34990B88D}"/>
              </a:ext>
            </a:extLst>
          </p:cNvPr>
          <p:cNvSpPr txBox="1"/>
          <p:nvPr/>
        </p:nvSpPr>
        <p:spPr>
          <a:xfrm>
            <a:off x="6319327" y="1067849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(c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128AFA-13BA-48F8-7BE0-F189B41F0244}"/>
              </a:ext>
            </a:extLst>
          </p:cNvPr>
          <p:cNvSpPr txBox="1"/>
          <p:nvPr/>
        </p:nvSpPr>
        <p:spPr>
          <a:xfrm>
            <a:off x="9071908" y="1092367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(d)tb166v/Ts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8E735C2-4087-E487-9801-BAD806490FE2}"/>
              </a:ext>
            </a:extLst>
          </p:cNvPr>
          <p:cNvSpPr txBox="1"/>
          <p:nvPr/>
        </p:nvSpPr>
        <p:spPr>
          <a:xfrm>
            <a:off x="416228" y="3726438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(e) es18v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58A3339-BBDC-F6B5-1773-385E8242CA3D}"/>
              </a:ext>
            </a:extLst>
          </p:cNvPr>
          <p:cNvSpPr txBox="1"/>
          <p:nvPr/>
        </p:nvSpPr>
        <p:spPr>
          <a:xfrm>
            <a:off x="3248093" y="3710222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(f)es36v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D32F3B1-98AD-6C00-A673-DC94DB4E0CFA}"/>
              </a:ext>
            </a:extLst>
          </p:cNvPr>
          <p:cNvSpPr txBox="1"/>
          <p:nvPr/>
        </p:nvSpPr>
        <p:spPr>
          <a:xfrm>
            <a:off x="6319327" y="3679091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(g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14D33F6-6E22-A416-B925-2750B9E10C34}"/>
              </a:ext>
            </a:extLst>
          </p:cNvPr>
          <p:cNvSpPr txBox="1"/>
          <p:nvPr/>
        </p:nvSpPr>
        <p:spPr>
          <a:xfrm>
            <a:off x="9340418" y="3726438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h</a:t>
            </a:r>
            <a:r>
              <a:rPr kumimoji="1" lang="en-US" altLang="ja-JP" dirty="0"/>
              <a:t>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6E991763-E1F7-41CA-146F-297112763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26</a:t>
            </a:fld>
            <a:endParaRPr kumimoji="1" lang="ja-JP" altLang="en-US"/>
          </a:p>
        </p:txBody>
      </p:sp>
      <p:sp>
        <p:nvSpPr>
          <p:cNvPr id="7" name="フッター プレースホルダー 6">
            <a:extLst>
              <a:ext uri="{FF2B5EF4-FFF2-40B4-BE49-F238E27FC236}">
                <a16:creationId xmlns:a16="http://schemas.microsoft.com/office/drawing/2014/main" id="{B1DC4F28-8BDE-F6A4-DE9B-3EB27BE35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1762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C18B267-7AB2-E422-9EF3-1A6AF59E5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FB9DAF0D-6119-B72F-EDE8-669950446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3911103"/>
            <a:ext cx="2926086" cy="2194565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CB5F026-C59C-4CCB-E8B9-365A4ABA22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3911103"/>
            <a:ext cx="2926086" cy="219456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0365144-3C4C-5DFB-F6BD-8D4790270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371" y="3911103"/>
            <a:ext cx="2926086" cy="2194565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B9AD321-C1F8-B70E-0566-DF55C7215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6" y="3911103"/>
            <a:ext cx="2926086" cy="21945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9F5CE09B-12AA-4D38-ADDF-E38B05FAB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157" y="1312122"/>
            <a:ext cx="2926086" cy="21945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634DF36-AA3A-70B5-08C9-8CBFB8C00E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6" y="1299860"/>
            <a:ext cx="2926086" cy="219456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C8DE81B-5C1B-9A83-7C21-AD5A0A25A6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788" y="1312122"/>
            <a:ext cx="2926086" cy="219456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E186A9D-35FC-48F5-73D4-B8BBC0BBFF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010" y="1299861"/>
            <a:ext cx="2926086" cy="219456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4F02E3-4898-856E-E3EA-9999C6C1D199}"/>
              </a:ext>
            </a:extLst>
          </p:cNvPr>
          <p:cNvSpPr txBox="1"/>
          <p:nvPr/>
        </p:nvSpPr>
        <p:spPr>
          <a:xfrm>
            <a:off x="416228" y="1137931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kumimoji="1" lang="en-US" altLang="ja-JP" dirty="0" err="1"/>
              <a:t>i</a:t>
            </a:r>
            <a:r>
              <a:rPr kumimoji="1" lang="en-US" altLang="ja-JP" dirty="0"/>
              <a:t>) es18v </a:t>
            </a:r>
            <a:r>
              <a:rPr kumimoji="1" lang="ja-JP" altLang="en-US" dirty="0"/>
              <a:t>海上非降水域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3CB94B-C19B-5A86-5831-A0AFB795AE0D}"/>
              </a:ext>
            </a:extLst>
          </p:cNvPr>
          <p:cNvSpPr txBox="1"/>
          <p:nvPr/>
        </p:nvSpPr>
        <p:spPr>
          <a:xfrm>
            <a:off x="3300614" y="1137931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(j)es36v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C16D381-7D13-064E-304D-52BA8FD6BB1F}"/>
              </a:ext>
            </a:extLst>
          </p:cNvPr>
          <p:cNvSpPr txBox="1"/>
          <p:nvPr/>
        </p:nvSpPr>
        <p:spPr>
          <a:xfrm>
            <a:off x="6399099" y="1078324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(k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D221357-05D0-A3B4-CEE2-4595949E88FC}"/>
              </a:ext>
            </a:extLst>
          </p:cNvPr>
          <p:cNvSpPr txBox="1"/>
          <p:nvPr/>
        </p:nvSpPr>
        <p:spPr>
          <a:xfrm>
            <a:off x="9219016" y="1090401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l</a:t>
            </a:r>
            <a:r>
              <a:rPr kumimoji="1" lang="en-US" altLang="ja-JP" dirty="0"/>
              <a:t>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E192C14-79EE-8E22-6006-CC366BF2E303}"/>
              </a:ext>
            </a:extLst>
          </p:cNvPr>
          <p:cNvSpPr txBox="1"/>
          <p:nvPr/>
        </p:nvSpPr>
        <p:spPr>
          <a:xfrm>
            <a:off x="416228" y="3726438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m</a:t>
            </a:r>
            <a:r>
              <a:rPr kumimoji="1" lang="en-US" altLang="ja-JP" dirty="0"/>
              <a:t>) es18v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51F3D3-8AD0-4367-2DBD-2E8E47FD8FB3}"/>
              </a:ext>
            </a:extLst>
          </p:cNvPr>
          <p:cNvSpPr txBox="1"/>
          <p:nvPr/>
        </p:nvSpPr>
        <p:spPr>
          <a:xfrm>
            <a:off x="3327865" y="3710222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n</a:t>
            </a:r>
            <a:r>
              <a:rPr kumimoji="1" lang="en-US" altLang="ja-JP" dirty="0"/>
              <a:t>)es36v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C3E4F57-BF6B-1F5D-C641-8EDC2CF0BF38}"/>
              </a:ext>
            </a:extLst>
          </p:cNvPr>
          <p:cNvSpPr txBox="1"/>
          <p:nvPr/>
        </p:nvSpPr>
        <p:spPr>
          <a:xfrm>
            <a:off x="6399099" y="3654298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(o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5D4D375-DD59-2C36-599E-6797B9CD5B6D}"/>
              </a:ext>
            </a:extLst>
          </p:cNvPr>
          <p:cNvSpPr txBox="1"/>
          <p:nvPr/>
        </p:nvSpPr>
        <p:spPr>
          <a:xfrm>
            <a:off x="9420190" y="3701645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(p)tb166v/Ts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7" name="スライド番号プレースホルダー 16">
            <a:extLst>
              <a:ext uri="{FF2B5EF4-FFF2-40B4-BE49-F238E27FC236}">
                <a16:creationId xmlns:a16="http://schemas.microsoft.com/office/drawing/2014/main" id="{C2CBC6CE-7603-01B2-FCCC-90BBBE027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27</a:t>
            </a:fld>
            <a:endParaRPr kumimoji="1" lang="ja-JP" altLang="en-US"/>
          </a:p>
        </p:txBody>
      </p:sp>
      <p:sp>
        <p:nvSpPr>
          <p:cNvPr id="15" name="フッター プレースホルダー 14">
            <a:extLst>
              <a:ext uri="{FF2B5EF4-FFF2-40B4-BE49-F238E27FC236}">
                <a16:creationId xmlns:a16="http://schemas.microsoft.com/office/drawing/2014/main" id="{CB2949CF-3A5D-EA67-B498-6FC8F0265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3186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コンテンツ プレースホルダー 19" descr="グラフ&#10;&#10;自動的に生成された説明">
            <a:extLst>
              <a:ext uri="{FF2B5EF4-FFF2-40B4-BE49-F238E27FC236}">
                <a16:creationId xmlns:a16="http://schemas.microsoft.com/office/drawing/2014/main" id="{68112A0B-FBBF-07CB-E653-E2088100D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480" y="4196932"/>
            <a:ext cx="2853266" cy="2139950"/>
          </a:xfrm>
          <a:prstGeom prst="rect">
            <a:avLst/>
          </a:prstGeom>
        </p:spPr>
      </p:pic>
      <p:pic>
        <p:nvPicPr>
          <p:cNvPr id="65" name="コンテンツ プレースホルダー 23" descr="グラフ&#10;&#10;自動的に生成された説明">
            <a:extLst>
              <a:ext uri="{FF2B5EF4-FFF2-40B4-BE49-F238E27FC236}">
                <a16:creationId xmlns:a16="http://schemas.microsoft.com/office/drawing/2014/main" id="{53A28F38-FB25-7132-2555-9E97F1FA2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375" y="1638156"/>
            <a:ext cx="2853266" cy="2139950"/>
          </a:xfrm>
          <a:prstGeom prst="rect">
            <a:avLst/>
          </a:prstGeom>
        </p:spPr>
      </p:pic>
      <p:pic>
        <p:nvPicPr>
          <p:cNvPr id="51" name="コンテンツ プレースホルダー 50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A0EC26D-BCFC-177E-302D-C357B2D21E9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69" y="1659053"/>
            <a:ext cx="2855384" cy="2141538"/>
          </a:xfrm>
        </p:spPr>
      </p:pic>
      <p:sp>
        <p:nvSpPr>
          <p:cNvPr id="6" name="タイトル 5">
            <a:extLst>
              <a:ext uri="{FF2B5EF4-FFF2-40B4-BE49-F238E27FC236}">
                <a16:creationId xmlns:a16="http://schemas.microsoft.com/office/drawing/2014/main" id="{E1F22ABB-EEE1-6505-2B7E-BBFC8E671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　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2598777-6825-AC37-9904-7B963046F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496C9EC-70BB-1659-9DF5-5CFB697FE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28</a:t>
            </a:fld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A993B65-4500-E5A2-5BAA-FCB1D2EC0D27}"/>
              </a:ext>
            </a:extLst>
          </p:cNvPr>
          <p:cNvSpPr txBox="1">
            <a:spLocks/>
          </p:cNvSpPr>
          <p:nvPr/>
        </p:nvSpPr>
        <p:spPr>
          <a:xfrm>
            <a:off x="729148" y="49241"/>
            <a:ext cx="11013260" cy="93162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2800" b="1" kern="50" dirty="0" err="1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28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&amp; (TB/Ts) PDFs over coastal regions</a:t>
            </a:r>
            <a:br>
              <a:rPr lang="en-US" altLang="ja-JP" sz="2800" b="1" dirty="0">
                <a:solidFill>
                  <a:schemeClr val="bg1"/>
                </a:solidFill>
                <a:latin typeface="+mn-ea"/>
              </a:rPr>
            </a:br>
            <a:r>
              <a:rPr lang="en-US" altLang="ja-JP" sz="2800" b="1" dirty="0">
                <a:solidFill>
                  <a:schemeClr val="bg1"/>
                </a:solidFill>
                <a:latin typeface="+mn-ea"/>
              </a:rPr>
              <a:t>  </a:t>
            </a:r>
            <a:r>
              <a:rPr lang="ja-JP" altLang="en-US" sz="2800" b="1" dirty="0">
                <a:solidFill>
                  <a:schemeClr val="bg1"/>
                </a:solidFill>
                <a:latin typeface="+mn-ea"/>
              </a:rPr>
              <a:t>　</a:t>
            </a:r>
            <a:r>
              <a:rPr lang="en-US" altLang="ja-JP" sz="2800" b="1" dirty="0">
                <a:solidFill>
                  <a:schemeClr val="bg1"/>
                </a:solidFill>
                <a:latin typeface="+mn-ea"/>
              </a:rPr>
              <a:t>FOW vs. Es89v, Es89v and Es89v-Es0 PDFs for JJA14_16</a:t>
            </a:r>
            <a:endParaRPr lang="ja-JP" altLang="en-US" sz="28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A1877D3-4EA3-38BF-B924-7EF811D180F5}"/>
              </a:ext>
            </a:extLst>
          </p:cNvPr>
          <p:cNvSpPr txBox="1"/>
          <p:nvPr/>
        </p:nvSpPr>
        <p:spPr>
          <a:xfrm>
            <a:off x="1557898" y="1014393"/>
            <a:ext cx="86296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dirty="0" err="1"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en-US" altLang="ja-JP" dirty="0">
                <a:ea typeface="游明朝" panose="02020400000000000000" pitchFamily="18" charset="-128"/>
                <a:cs typeface="Times New Roman" panose="02020603050405020304" pitchFamily="18" charset="0"/>
              </a:rPr>
              <a:t> in non-precipitation areas has a high correlation with FOW.</a:t>
            </a:r>
          </a:p>
          <a:p>
            <a:r>
              <a:rPr lang="en-US" altLang="ja-JP" dirty="0"/>
              <a:t>Express the non-precipitation area </a:t>
            </a:r>
            <a:r>
              <a:rPr lang="en-US" altLang="ja-JP" dirty="0" err="1"/>
              <a:t>EsEPC</a:t>
            </a:r>
            <a:r>
              <a:rPr lang="en-US" altLang="ja-JP" dirty="0"/>
              <a:t> as a function  FOW and Ts (Es0).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F12E0A5-55FC-2071-EE15-4880593930E2}"/>
              </a:ext>
            </a:extLst>
          </p:cNvPr>
          <p:cNvSpPr txBox="1"/>
          <p:nvPr/>
        </p:nvSpPr>
        <p:spPr>
          <a:xfrm rot="16200000">
            <a:off x="1751426" y="2863267"/>
            <a:ext cx="7393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4CD5AC1-453B-0067-D42E-138BA29F89BB}"/>
              </a:ext>
            </a:extLst>
          </p:cNvPr>
          <p:cNvSpPr txBox="1"/>
          <p:nvPr/>
        </p:nvSpPr>
        <p:spPr>
          <a:xfrm rot="16200000">
            <a:off x="1708098" y="5290486"/>
            <a:ext cx="7393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093BD86-E037-166D-C04D-4ED8B51B38AA}"/>
              </a:ext>
            </a:extLst>
          </p:cNvPr>
          <p:cNvSpPr txBox="1"/>
          <p:nvPr/>
        </p:nvSpPr>
        <p:spPr>
          <a:xfrm rot="16200000">
            <a:off x="3881627" y="5163137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82F1F76-7965-1010-0CC6-63AF1B791748}"/>
              </a:ext>
            </a:extLst>
          </p:cNvPr>
          <p:cNvSpPr txBox="1"/>
          <p:nvPr/>
        </p:nvSpPr>
        <p:spPr>
          <a:xfrm>
            <a:off x="4471482" y="3780178"/>
            <a:ext cx="214834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Fraction of water(FOW)</a:t>
            </a:r>
            <a:endParaRPr kumimoji="1" lang="ja-JP" altLang="en-US" sz="1400" dirty="0"/>
          </a:p>
        </p:txBody>
      </p:sp>
      <p:pic>
        <p:nvPicPr>
          <p:cNvPr id="38" name="コンテンツ プレースホルダー 37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84BB054A-2306-0791-9CE8-183B2E15C50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93" y="1674871"/>
            <a:ext cx="2855384" cy="2141538"/>
          </a:xfrm>
        </p:spPr>
      </p:pic>
      <p:pic>
        <p:nvPicPr>
          <p:cNvPr id="40" name="コンテンツ プレースホルダー 39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12244C2B-6BBE-EFD2-21E5-7FC6B771ACDE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65" y="4242962"/>
            <a:ext cx="2853266" cy="2139950"/>
          </a:xfrm>
        </p:spPr>
      </p:pic>
      <p:pic>
        <p:nvPicPr>
          <p:cNvPr id="53" name="コンテンツ プレースホルダー 52" descr="グラフ, ヒスト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C8179A23-6534-42BA-0D79-D43E8AB0A3EF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802" y="4107078"/>
            <a:ext cx="2853266" cy="2139950"/>
          </a:xfrm>
        </p:spPr>
      </p:pic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7034017-7B8D-BDAA-8CDF-9CF75996877E}"/>
              </a:ext>
            </a:extLst>
          </p:cNvPr>
          <p:cNvSpPr txBox="1"/>
          <p:nvPr/>
        </p:nvSpPr>
        <p:spPr>
          <a:xfrm rot="16200000">
            <a:off x="-474339" y="5192197"/>
            <a:ext cx="141864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BCBA946-EB59-D704-5B05-EC68297D792E}"/>
              </a:ext>
            </a:extLst>
          </p:cNvPr>
          <p:cNvSpPr txBox="1"/>
          <p:nvPr/>
        </p:nvSpPr>
        <p:spPr>
          <a:xfrm rot="16200000">
            <a:off x="-631796" y="2487223"/>
            <a:ext cx="1754006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 no-</a:t>
            </a:r>
            <a:r>
              <a:rPr lang="en-US" altLang="ja-JP" dirty="0" err="1"/>
              <a:t>precip</a:t>
            </a:r>
            <a:endParaRPr kumimoji="1" lang="ja-JP" altLang="en-US" dirty="0"/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DE41882C-013E-6C62-6F6B-7EB9EF806B20}"/>
              </a:ext>
            </a:extLst>
          </p:cNvPr>
          <p:cNvCxnSpPr>
            <a:cxnSpLocks/>
          </p:cNvCxnSpPr>
          <p:nvPr/>
        </p:nvCxnSpPr>
        <p:spPr>
          <a:xfrm>
            <a:off x="4767478" y="2065929"/>
            <a:ext cx="1614047" cy="359036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63FBE42-13B0-E854-0E70-83A809A54974}"/>
              </a:ext>
            </a:extLst>
          </p:cNvPr>
          <p:cNvSpPr txBox="1"/>
          <p:nvPr/>
        </p:nvSpPr>
        <p:spPr>
          <a:xfrm>
            <a:off x="4522072" y="6217519"/>
            <a:ext cx="214834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Fraction of water(FOW)</a:t>
            </a:r>
            <a:endParaRPr kumimoji="1" lang="ja-JP" altLang="en-US" sz="1400" dirty="0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48469DB-9C96-0635-DA9C-E59F19EF6EB8}"/>
              </a:ext>
            </a:extLst>
          </p:cNvPr>
          <p:cNvCxnSpPr>
            <a:cxnSpLocks/>
          </p:cNvCxnSpPr>
          <p:nvPr/>
        </p:nvCxnSpPr>
        <p:spPr>
          <a:xfrm>
            <a:off x="4734646" y="4783373"/>
            <a:ext cx="1614047" cy="359036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52AD329-882B-F3DF-CACF-191FFB17DB6A}"/>
              </a:ext>
            </a:extLst>
          </p:cNvPr>
          <p:cNvSpPr txBox="1"/>
          <p:nvPr/>
        </p:nvSpPr>
        <p:spPr>
          <a:xfrm rot="16200000">
            <a:off x="3930306" y="2514568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3593656-606E-EED2-9AD4-0EA8FC8FE1BD}"/>
              </a:ext>
            </a:extLst>
          </p:cNvPr>
          <p:cNvSpPr txBox="1"/>
          <p:nvPr/>
        </p:nvSpPr>
        <p:spPr>
          <a:xfrm>
            <a:off x="1623878" y="3600377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6FBD9FC-E3A9-F934-645A-36DFD63FC95C}"/>
              </a:ext>
            </a:extLst>
          </p:cNvPr>
          <p:cNvSpPr txBox="1"/>
          <p:nvPr/>
        </p:nvSpPr>
        <p:spPr>
          <a:xfrm>
            <a:off x="1557898" y="6281430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471F327-2B97-0F13-0DEC-C8629F209182}"/>
              </a:ext>
            </a:extLst>
          </p:cNvPr>
          <p:cNvSpPr txBox="1"/>
          <p:nvPr/>
        </p:nvSpPr>
        <p:spPr>
          <a:xfrm>
            <a:off x="9170208" y="3694009"/>
            <a:ext cx="11192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Es89v-Es0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9F8BF2BB-74C8-9677-9470-66A50071C135}"/>
              </a:ext>
            </a:extLst>
          </p:cNvPr>
          <p:cNvSpPr txBox="1"/>
          <p:nvPr/>
        </p:nvSpPr>
        <p:spPr>
          <a:xfrm>
            <a:off x="9088826" y="6152216"/>
            <a:ext cx="11192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Es89v-Es0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6CC51DFB-D0FA-C9EE-8266-EA061EC8F102}"/>
              </a:ext>
            </a:extLst>
          </p:cNvPr>
          <p:cNvSpPr txBox="1"/>
          <p:nvPr/>
        </p:nvSpPr>
        <p:spPr>
          <a:xfrm>
            <a:off x="5327844" y="2460866"/>
            <a:ext cx="55175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FA1F8AA8-768A-11FB-3AFA-3419C1C55279}"/>
              </a:ext>
            </a:extLst>
          </p:cNvPr>
          <p:cNvSpPr txBox="1"/>
          <p:nvPr/>
        </p:nvSpPr>
        <p:spPr>
          <a:xfrm rot="16200000">
            <a:off x="356821" y="2565476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964BF4F-323B-D80B-E369-40BCE9657F45}"/>
              </a:ext>
            </a:extLst>
          </p:cNvPr>
          <p:cNvSpPr txBox="1"/>
          <p:nvPr/>
        </p:nvSpPr>
        <p:spPr>
          <a:xfrm rot="16200000">
            <a:off x="273078" y="5117236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40710361-5B56-7227-EA8A-8EA3367E17E4}"/>
              </a:ext>
            </a:extLst>
          </p:cNvPr>
          <p:cNvSpPr txBox="1"/>
          <p:nvPr/>
        </p:nvSpPr>
        <p:spPr>
          <a:xfrm rot="16200000">
            <a:off x="7734050" y="2605783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17CF4189-D859-F78F-0590-A867F69A40FA}"/>
              </a:ext>
            </a:extLst>
          </p:cNvPr>
          <p:cNvSpPr txBox="1"/>
          <p:nvPr/>
        </p:nvSpPr>
        <p:spPr>
          <a:xfrm rot="16200000">
            <a:off x="7819537" y="4946772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718356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6104E7CB-01A6-B46D-F924-B6B59FED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ja-JP" altLang="ja-JP" sz="4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図</a:t>
            </a:r>
            <a:r>
              <a:rPr lang="ja-JP" altLang="en-US" sz="4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５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2014-2016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6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月－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8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月のインド周辺の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Es89v,TB166v/Ts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の頻度の確率分布</a:t>
            </a:r>
            <a:endParaRPr lang="ja-JP" altLang="en-US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E111EB1A-8631-D755-AF03-00114CA99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8540" y="1870075"/>
            <a:ext cx="5781261" cy="44862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乾燥域＆半乾燥域の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(c)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河口の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ツンドラの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乾燥域＆半乾燥域の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河口の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ツンドラの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9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9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ja-JP" sz="20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ja-JP" sz="20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80B23C7E-46EC-0B5B-5B09-59FED56870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(j)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乾燥域＆半乾燥域の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(k)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河口の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(l)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ツンドラの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(m)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(n)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乾燥域＆半乾燥域の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(o)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河口の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(p)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ツンドラの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頻度の確率分布（</a:t>
            </a:r>
            <a:r>
              <a:rPr lang="ja-JP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8B01C0-C39B-E5D7-0DE7-331B8276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29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41ADC44-469E-BB4E-B54E-CADD2F18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96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51C7E-7325-81F8-A8B3-0F8CE83DE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コンテンツ プレースホルダー 19" descr="グラフ, 折れ線グラフ, ヒストグラム&#10;&#10;自動的に生成された説明">
            <a:extLst>
              <a:ext uri="{FF2B5EF4-FFF2-40B4-BE49-F238E27FC236}">
                <a16:creationId xmlns:a16="http://schemas.microsoft.com/office/drawing/2014/main" id="{7CFB3B85-040D-A01A-F61E-D53147352A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005" y="2315814"/>
            <a:ext cx="5181600" cy="3454399"/>
          </a:xfr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3E6BC42-E89A-3749-9DBA-68AB99CD5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638" y="136526"/>
            <a:ext cx="11876442" cy="802150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ja-JP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Precipitation detection problems for the conventional algorithm</a:t>
            </a:r>
            <a:endParaRPr kumimoji="1" lang="ja-JP" alt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CA518C8-0A1E-B42F-BE04-9EF2DAD02895}"/>
              </a:ext>
            </a:extLst>
          </p:cNvPr>
          <p:cNvSpPr/>
          <p:nvPr/>
        </p:nvSpPr>
        <p:spPr>
          <a:xfrm>
            <a:off x="8916415" y="2760425"/>
            <a:ext cx="1157161" cy="2565175"/>
          </a:xfrm>
          <a:prstGeom prst="rect">
            <a:avLst/>
          </a:prstGeom>
          <a:solidFill>
            <a:schemeClr val="accent6">
              <a:lumMod val="40000"/>
              <a:lumOff val="60000"/>
              <a:alpha val="2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noFill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AF3AAC-44C4-B8F8-5E3B-E63DA0B3ED4E}"/>
              </a:ext>
            </a:extLst>
          </p:cNvPr>
          <p:cNvSpPr txBox="1"/>
          <p:nvPr/>
        </p:nvSpPr>
        <p:spPr>
          <a:xfrm>
            <a:off x="678673" y="5728493"/>
            <a:ext cx="10298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Data </a:t>
            </a:r>
            <a:r>
              <a:rPr lang="en-US" altLang="ja-JP" dirty="0"/>
              <a:t>u</a:t>
            </a:r>
            <a:r>
              <a:rPr kumimoji="1" lang="en-US" altLang="ja-JP" dirty="0"/>
              <a:t>sed: match up between DPR MS data </a:t>
            </a:r>
            <a:r>
              <a:rPr lang="en-US" altLang="ja-JP" dirty="0"/>
              <a:t>and</a:t>
            </a:r>
            <a:r>
              <a:rPr lang="ja-JP" altLang="en-US" dirty="0"/>
              <a:t> </a:t>
            </a:r>
            <a:r>
              <a:rPr kumimoji="1" lang="en-US" altLang="ja-JP" dirty="0"/>
              <a:t>GMI V06 retrieval</a:t>
            </a:r>
            <a:r>
              <a:rPr kumimoji="1" lang="ja-JP" altLang="en-US" dirty="0"/>
              <a:t>（</a:t>
            </a:r>
            <a:r>
              <a:rPr kumimoji="1" lang="en-US" altLang="ja-JP" dirty="0" err="1"/>
              <a:t>latlon</a:t>
            </a:r>
            <a:r>
              <a:rPr kumimoji="1" lang="en-US" altLang="ja-JP" dirty="0"/>
              <a:t> 0.2x0.2 deg. res.)</a:t>
            </a:r>
          </a:p>
          <a:p>
            <a:r>
              <a:rPr kumimoji="1" lang="en-US" altLang="ja-JP" dirty="0"/>
              <a:t>Mean values were calculated for rainy grid </a:t>
            </a:r>
            <a:r>
              <a:rPr kumimoji="1" lang="en-US" altLang="ja-JP" dirty="0" err="1"/>
              <a:t>boxs</a:t>
            </a:r>
            <a:r>
              <a:rPr kumimoji="1" lang="en-US" altLang="ja-JP" dirty="0"/>
              <a:t> with </a:t>
            </a:r>
            <a:r>
              <a:rPr kumimoji="1" lang="en-US" altLang="ja-JP" dirty="0" err="1"/>
              <a:t>raindpr</a:t>
            </a:r>
            <a:r>
              <a:rPr kumimoji="1" lang="en-US" altLang="ja-JP" dirty="0"/>
              <a:t>&gt; 0.1 mm/h or </a:t>
            </a:r>
            <a:r>
              <a:rPr kumimoji="1" lang="en-US" altLang="ja-JP" dirty="0" err="1"/>
              <a:t>rainspc</a:t>
            </a:r>
            <a:r>
              <a:rPr kumimoji="1" lang="en-US" altLang="ja-JP" dirty="0"/>
              <a:t> &gt; 0.1 mm/h.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01311FC-92A6-20F5-7867-8F94736F0003}"/>
              </a:ext>
            </a:extLst>
          </p:cNvPr>
          <p:cNvSpPr txBox="1"/>
          <p:nvPr/>
        </p:nvSpPr>
        <p:spPr>
          <a:xfrm>
            <a:off x="7048644" y="1748136"/>
            <a:ext cx="4658648" cy="92333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DPR rainy area fraction (</a:t>
            </a:r>
            <a:r>
              <a:rPr kumimoji="1" lang="en-US" altLang="ja-JP" dirty="0" err="1"/>
              <a:t>rflg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and GMI retrieved rainy fraction (</a:t>
            </a:r>
            <a:r>
              <a:rPr kumimoji="1" lang="en-US" altLang="ja-JP" dirty="0" err="1"/>
              <a:t>rflgMWI</a:t>
            </a:r>
            <a:r>
              <a:rPr kumimoji="1" lang="en-US" altLang="ja-JP" dirty="0"/>
              <a:t>)</a:t>
            </a:r>
          </a:p>
          <a:p>
            <a:r>
              <a:rPr lang="en-US" altLang="ja-JP" dirty="0"/>
              <a:t>for</a:t>
            </a:r>
            <a:r>
              <a:rPr kumimoji="1" lang="en-US" altLang="ja-JP" dirty="0"/>
              <a:t> distance from coast (DFC in km)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A959A49-9DBB-1813-EA57-83C723E49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0959950-08D0-4BDF-78CF-55E0DED5E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4" name="コンテンツ プレースホルダー 13">
            <a:extLst>
              <a:ext uri="{FF2B5EF4-FFF2-40B4-BE49-F238E27FC236}">
                <a16:creationId xmlns:a16="http://schemas.microsoft.com/office/drawing/2014/main" id="{9E65688C-6172-BBA7-98CC-97BB897E9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4868" y="4960971"/>
            <a:ext cx="1008803" cy="1535043"/>
          </a:xfrm>
        </p:spPr>
        <p:txBody>
          <a:bodyPr/>
          <a:lstStyle/>
          <a:p>
            <a:pPr marL="0" indent="0">
              <a:buNone/>
            </a:pPr>
            <a:r>
              <a:rPr lang="en-US" altLang="ja-JP" dirty="0"/>
              <a:t> </a:t>
            </a:r>
            <a:endParaRPr lang="ja-JP" altLang="en-US" dirty="0"/>
          </a:p>
        </p:txBody>
      </p:sp>
      <p:pic>
        <p:nvPicPr>
          <p:cNvPr id="18" name="図 17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1A1EB278-930B-0032-A844-37F7DC6B3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9" t="8107" r="18732" b="29396"/>
          <a:stretch>
            <a:fillRect/>
          </a:stretch>
        </p:blipFill>
        <p:spPr>
          <a:xfrm>
            <a:off x="287942" y="2671466"/>
            <a:ext cx="3099249" cy="2743097"/>
          </a:xfrm>
          <a:prstGeom prst="rect">
            <a:avLst/>
          </a:prstGeom>
        </p:spPr>
      </p:pic>
      <p:pic>
        <p:nvPicPr>
          <p:cNvPr id="20" name="図 19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82783706-A7E6-FEEA-EC72-8B6A4D88BA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8" t="7737" r="23636" b="29766"/>
          <a:stretch>
            <a:fillRect/>
          </a:stretch>
        </p:blipFill>
        <p:spPr>
          <a:xfrm>
            <a:off x="3777549" y="2671467"/>
            <a:ext cx="2832213" cy="2743097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528A9FE-A824-1668-83E7-E76FE7D5FFE9}"/>
              </a:ext>
            </a:extLst>
          </p:cNvPr>
          <p:cNvSpPr txBox="1"/>
          <p:nvPr/>
        </p:nvSpPr>
        <p:spPr>
          <a:xfrm>
            <a:off x="259130" y="1863151"/>
            <a:ext cx="3191899" cy="92333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DPR rainy area fraction </a:t>
            </a:r>
            <a:r>
              <a:rPr lang="en-US" altLang="ja-JP" dirty="0"/>
              <a:t>       </a:t>
            </a:r>
            <a:endParaRPr kumimoji="1" lang="en-US" altLang="ja-JP" dirty="0"/>
          </a:p>
          <a:p>
            <a:r>
              <a:rPr kumimoji="1" lang="en-US" altLang="ja-JP" dirty="0"/>
              <a:t>Around India for JJA15</a:t>
            </a:r>
          </a:p>
          <a:p>
            <a:endParaRPr kumimoji="1" lang="en-US" altLang="ja-JP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A5E69A1-3309-901F-1F3C-9501EE946B34}"/>
              </a:ext>
            </a:extLst>
          </p:cNvPr>
          <p:cNvSpPr txBox="1"/>
          <p:nvPr/>
        </p:nvSpPr>
        <p:spPr>
          <a:xfrm>
            <a:off x="3665909" y="1863151"/>
            <a:ext cx="3167855" cy="923330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GMI retrieved rainy fraction</a:t>
            </a:r>
          </a:p>
          <a:p>
            <a:r>
              <a:rPr lang="en-US" altLang="ja-JP" dirty="0"/>
              <a:t>With Old Method</a:t>
            </a:r>
          </a:p>
          <a:p>
            <a:r>
              <a:rPr lang="en-US" altLang="ja-JP" dirty="0"/>
              <a:t>Around India for JJA15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0B70B3A-8133-5A6C-0C19-3F93032D7CB9}"/>
              </a:ext>
            </a:extLst>
          </p:cNvPr>
          <p:cNvSpPr txBox="1"/>
          <p:nvPr/>
        </p:nvSpPr>
        <p:spPr>
          <a:xfrm>
            <a:off x="854385" y="1022077"/>
            <a:ext cx="105737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The conventional algorithm (Old Method) underestimated precipitation areas over land and coast,</a:t>
            </a:r>
          </a:p>
          <a:p>
            <a:r>
              <a:rPr lang="en-US" altLang="ja-JP" dirty="0"/>
              <a:t> while it overestimated  precipitation areas over  sea.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15477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289297B-4062-F7D2-4432-00F716964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8BF22EC-3AEB-E44E-0A53-268B85A4C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D02A7B8E-882B-12E9-7EE9-5273025340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5AA6BFF-3D72-614E-8892-C0757125C1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926086" cy="21945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2C9F2539-8B54-5E41-1F0F-4E20F9D5C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926086" cy="21945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8184344-A9FB-BB3B-D2DA-FFAA7DAB4E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DBFDA4E8-CD22-52E3-3DEC-16E9EA819B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74FA01D-F199-2E68-1ABF-991344718B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926086" cy="2194565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5707558-2223-4F61-E348-0105019E5C5F}"/>
              </a:ext>
            </a:extLst>
          </p:cNvPr>
          <p:cNvSpPr txBox="1"/>
          <p:nvPr/>
        </p:nvSpPr>
        <p:spPr>
          <a:xfrm>
            <a:off x="85914" y="909546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1C022DE-22C5-A77F-39E1-A73BDA490791}"/>
              </a:ext>
            </a:extLst>
          </p:cNvPr>
          <p:cNvSpPr txBox="1"/>
          <p:nvPr/>
        </p:nvSpPr>
        <p:spPr>
          <a:xfrm>
            <a:off x="3157086" y="909545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A0953-ADC5-3109-F316-E04921FD22C1}"/>
              </a:ext>
            </a:extLst>
          </p:cNvPr>
          <p:cNvSpPr txBox="1"/>
          <p:nvPr/>
        </p:nvSpPr>
        <p:spPr>
          <a:xfrm>
            <a:off x="6361094" y="914629"/>
            <a:ext cx="25778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 )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河口の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D77C9DC-D9B6-3E67-EEA4-CFEC039B1638}"/>
              </a:ext>
            </a:extLst>
          </p:cNvPr>
          <p:cNvSpPr txBox="1"/>
          <p:nvPr/>
        </p:nvSpPr>
        <p:spPr>
          <a:xfrm>
            <a:off x="9288258" y="959078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ツンドラの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63DCD15-9168-CE8D-7390-AC322B009BEA}"/>
              </a:ext>
            </a:extLst>
          </p:cNvPr>
          <p:cNvSpPr txBox="1"/>
          <p:nvPr/>
        </p:nvSpPr>
        <p:spPr>
          <a:xfrm>
            <a:off x="85914" y="3390404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E3E6F1A-3D76-E5F3-BFB7-EDED9B79FFB7}"/>
              </a:ext>
            </a:extLst>
          </p:cNvPr>
          <p:cNvSpPr txBox="1"/>
          <p:nvPr/>
        </p:nvSpPr>
        <p:spPr>
          <a:xfrm>
            <a:off x="3157086" y="3390403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D2E61B-0052-45CC-E568-B5B4703228D5}"/>
              </a:ext>
            </a:extLst>
          </p:cNvPr>
          <p:cNvSpPr txBox="1"/>
          <p:nvPr/>
        </p:nvSpPr>
        <p:spPr>
          <a:xfrm>
            <a:off x="6361094" y="3395487"/>
            <a:ext cx="25778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河口の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C337D6-C85D-9331-58A5-FBF9A86592B4}"/>
              </a:ext>
            </a:extLst>
          </p:cNvPr>
          <p:cNvSpPr txBox="1"/>
          <p:nvPr/>
        </p:nvSpPr>
        <p:spPr>
          <a:xfrm>
            <a:off x="9288258" y="3439936"/>
            <a:ext cx="30711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ツンドラの</a:t>
            </a:r>
            <a:r>
              <a:rPr lang="en-US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Es89v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4AF807-37E4-E731-16C3-6511BE7F6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30</a:t>
            </a:fld>
            <a:endParaRPr kumimoji="1"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A92D8E8-E7E3-D0B2-8698-99BF115E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751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98758D3-4B5C-C23E-C30A-741A3DD252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EA1CA8C-D9F6-37CA-E817-D75780BBE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1CCADB0-5B05-59A7-E2A7-27F74DBE3E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3C6BA86-FE26-EC8E-2F3C-E87D4F7262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926086" cy="2194565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B9B6A40-7B91-5C53-A7A8-1D6F4E02E2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926086" cy="21945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0D971AC-79D6-2643-4257-C7BCA66E7E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A03B96AE-E41C-B1FB-A385-567356F046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982F2FEA-721E-6129-705D-05FBE9120CD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926086" cy="219456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910CE01-54A5-99B3-9853-AB60D6EB1732}"/>
              </a:ext>
            </a:extLst>
          </p:cNvPr>
          <p:cNvSpPr txBox="1"/>
          <p:nvPr/>
        </p:nvSpPr>
        <p:spPr>
          <a:xfrm>
            <a:off x="85914" y="909546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E3BF745-4A6E-7F5B-2018-DD147984A03E}"/>
              </a:ext>
            </a:extLst>
          </p:cNvPr>
          <p:cNvSpPr txBox="1"/>
          <p:nvPr/>
        </p:nvSpPr>
        <p:spPr>
          <a:xfrm>
            <a:off x="3157086" y="909545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7B942E1-8DF0-6A3C-E168-B4E95DDAE47C}"/>
              </a:ext>
            </a:extLst>
          </p:cNvPr>
          <p:cNvSpPr txBox="1"/>
          <p:nvPr/>
        </p:nvSpPr>
        <p:spPr>
          <a:xfrm>
            <a:off x="6361094" y="914629"/>
            <a:ext cx="25778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 )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河口の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8E0EF70-C502-D9A1-A303-54D67563A985}"/>
              </a:ext>
            </a:extLst>
          </p:cNvPr>
          <p:cNvSpPr txBox="1"/>
          <p:nvPr/>
        </p:nvSpPr>
        <p:spPr>
          <a:xfrm>
            <a:off x="9288258" y="959078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ツンドラの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86A522-A7CD-8AD6-B7B8-42C56B691033}"/>
              </a:ext>
            </a:extLst>
          </p:cNvPr>
          <p:cNvSpPr txBox="1"/>
          <p:nvPr/>
        </p:nvSpPr>
        <p:spPr>
          <a:xfrm>
            <a:off x="85914" y="3390404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耕地＆森林の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FCFAC50-7132-C0E7-A0FC-825DDC7577C2}"/>
              </a:ext>
            </a:extLst>
          </p:cNvPr>
          <p:cNvSpPr txBox="1"/>
          <p:nvPr/>
        </p:nvSpPr>
        <p:spPr>
          <a:xfrm>
            <a:off x="3157086" y="3390403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乾燥域の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B93FDEF-61BA-E290-B3E6-667295B3535C}"/>
              </a:ext>
            </a:extLst>
          </p:cNvPr>
          <p:cNvSpPr txBox="1"/>
          <p:nvPr/>
        </p:nvSpPr>
        <p:spPr>
          <a:xfrm>
            <a:off x="6361094" y="3395487"/>
            <a:ext cx="25778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河口の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2E7B2B2-C779-B81E-352B-1438B74D4DF2}"/>
              </a:ext>
            </a:extLst>
          </p:cNvPr>
          <p:cNvSpPr txBox="1"/>
          <p:nvPr/>
        </p:nvSpPr>
        <p:spPr>
          <a:xfrm>
            <a:off x="9288258" y="3439936"/>
            <a:ext cx="3071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ツンドラの</a:t>
            </a:r>
            <a:r>
              <a:rPr lang="en-US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TB166v/Ts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ja-JP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12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12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DCB8D-BDE4-86C0-653A-455691604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41663-63CC-4DC8-98C6-2E7E9CB1ED2A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1AA1ECB-6383-7BB8-AF92-8122FC812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493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0CAA678-E21E-5A1E-0B49-F675B65F6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FCA83045-BC75-7123-B6FC-57D6EA871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図</a:t>
            </a:r>
            <a:r>
              <a:rPr lang="ja-JP" altLang="en-US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６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2015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年日本域の積雪海氷なし域の地上気温</a:t>
            </a:r>
            <a:r>
              <a:rPr lang="ja-JP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</a:t>
            </a:r>
            <a:r>
              <a:rPr lang="en-US" altLang="ja-JP" sz="28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の頻度分布図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（無次元）　（注意）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EXP231128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の図</a:t>
            </a:r>
            <a:endParaRPr lang="ja-JP" altLang="en-US" sz="2800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2546D3C2-AA2B-2F41-44F4-D65BBA7B1DE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es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18v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es36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905A8871-F3DD-699B-0A81-32D1902A9A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sz="24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(j)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(k)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(l)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(m)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(n)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(o)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(p)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F4A352-0501-0A05-351C-3537D809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32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1421C10-A0DD-5E32-0E25-73198AAF2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1502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04970A21-1375-95FF-0F60-66AD5A2D7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　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8F337E-B340-E152-775B-B91E8385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33</a:t>
            </a:fld>
            <a:endParaRPr kumimoji="1" lang="ja-JP" altLang="en-US"/>
          </a:p>
        </p:txBody>
      </p:sp>
      <p:pic>
        <p:nvPicPr>
          <p:cNvPr id="15" name="コンテンツ プレースホルダー 14" descr="グラフ&#10;&#10;自動的に生成された説明">
            <a:extLst>
              <a:ext uri="{FF2B5EF4-FFF2-40B4-BE49-F238E27FC236}">
                <a16:creationId xmlns:a16="http://schemas.microsoft.com/office/drawing/2014/main" id="{D98F021A-DA49-889F-0318-1F8EFC29EF1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</p:spPr>
      </p:pic>
      <p:pic>
        <p:nvPicPr>
          <p:cNvPr id="20" name="コンテンツ プレースホルダー 19" descr="グラフ&#10;&#10;自動的に生成された説明">
            <a:extLst>
              <a:ext uri="{FF2B5EF4-FFF2-40B4-BE49-F238E27FC236}">
                <a16:creationId xmlns:a16="http://schemas.microsoft.com/office/drawing/2014/main" id="{66554B58-9DC5-DA2F-08C2-54F6B9799031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</p:spPr>
      </p:pic>
      <p:pic>
        <p:nvPicPr>
          <p:cNvPr id="13" name="コンテンツ プレースホルダー 12" descr="グラフィカル ユーザー インターフェイス, グラフ&#10;&#10;自動的に生成された説明">
            <a:extLst>
              <a:ext uri="{FF2B5EF4-FFF2-40B4-BE49-F238E27FC236}">
                <a16:creationId xmlns:a16="http://schemas.microsoft.com/office/drawing/2014/main" id="{ECA92678-A831-8862-0DFD-7AD32EADD55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</p:spPr>
      </p:pic>
      <p:pic>
        <p:nvPicPr>
          <p:cNvPr id="22" name="コンテンツ プレースホルダー 21" descr="グラフ&#10;&#10;自動的に生成された説明">
            <a:extLst>
              <a:ext uri="{FF2B5EF4-FFF2-40B4-BE49-F238E27FC236}">
                <a16:creationId xmlns:a16="http://schemas.microsoft.com/office/drawing/2014/main" id="{8742F91E-BEF0-39F9-0CD6-6B238AC5DF53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853266" cy="2139950"/>
          </a:xfrm>
        </p:spPr>
      </p:pic>
      <p:pic>
        <p:nvPicPr>
          <p:cNvPr id="2" name="コンテンツ プレースホルダー 14" descr="グラフ&#10;&#10;自動的に生成された説明">
            <a:extLst>
              <a:ext uri="{FF2B5EF4-FFF2-40B4-BE49-F238E27FC236}">
                <a16:creationId xmlns:a16="http://schemas.microsoft.com/office/drawing/2014/main" id="{01B606BB-8322-F822-F2C5-E718472B39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3" name="コンテンツ プレースホルダー 12" descr="グラフィカル ユーザー インターフェイス, グラフ&#10;&#10;自動的に生成された説明">
            <a:extLst>
              <a:ext uri="{FF2B5EF4-FFF2-40B4-BE49-F238E27FC236}">
                <a16:creationId xmlns:a16="http://schemas.microsoft.com/office/drawing/2014/main" id="{DB3E8B48-497D-FE49-F13E-7BBB0FF24F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855384" cy="2141538"/>
          </a:xfrm>
          <a:prstGeom prst="rect">
            <a:avLst/>
          </a:prstGeom>
        </p:spPr>
      </p:pic>
      <p:pic>
        <p:nvPicPr>
          <p:cNvPr id="9" name="コンテンツ プレースホルダー 20" descr="グラフ&#10;&#10;自動的に生成された説明">
            <a:extLst>
              <a:ext uri="{FF2B5EF4-FFF2-40B4-BE49-F238E27FC236}">
                <a16:creationId xmlns:a16="http://schemas.microsoft.com/office/drawing/2014/main" id="{76104624-CBBE-08A1-4994-2569D44762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10" name="コンテンツ プレースホルダー 17" descr="グラフ&#10;&#10;自動的に生成された説明">
            <a:extLst>
              <a:ext uri="{FF2B5EF4-FFF2-40B4-BE49-F238E27FC236}">
                <a16:creationId xmlns:a16="http://schemas.microsoft.com/office/drawing/2014/main" id="{D54F00B2-5872-DBAB-298F-696362D9ED4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853266" cy="2139950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6DBE889-7165-D5E9-8D6A-7F944AE92B8B}"/>
              </a:ext>
            </a:extLst>
          </p:cNvPr>
          <p:cNvSpPr txBox="1"/>
          <p:nvPr/>
        </p:nvSpPr>
        <p:spPr>
          <a:xfrm>
            <a:off x="175614" y="878769"/>
            <a:ext cx="262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(a) es18v </a:t>
            </a:r>
            <a:r>
              <a:rPr kumimoji="1" lang="ja-JP" altLang="en-US" dirty="0"/>
              <a:t>陸上非降水域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47D798A-E69C-0EE6-9447-F1AC3FE0224B}"/>
              </a:ext>
            </a:extLst>
          </p:cNvPr>
          <p:cNvSpPr txBox="1"/>
          <p:nvPr/>
        </p:nvSpPr>
        <p:spPr>
          <a:xfrm>
            <a:off x="3060000" y="878769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(b)es36v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645815B-4509-7580-C80D-7CE9A0660972}"/>
              </a:ext>
            </a:extLst>
          </p:cNvPr>
          <p:cNvSpPr txBox="1"/>
          <p:nvPr/>
        </p:nvSpPr>
        <p:spPr>
          <a:xfrm>
            <a:off x="6158485" y="819162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(c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6647BA9-B054-E3E3-1A82-B7AB368FFD8C}"/>
              </a:ext>
            </a:extLst>
          </p:cNvPr>
          <p:cNvSpPr txBox="1"/>
          <p:nvPr/>
        </p:nvSpPr>
        <p:spPr>
          <a:xfrm>
            <a:off x="8911066" y="843680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(d)tb166v/Ts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E053FDC-3749-6558-4C90-A495720F5BD0}"/>
              </a:ext>
            </a:extLst>
          </p:cNvPr>
          <p:cNvSpPr txBox="1"/>
          <p:nvPr/>
        </p:nvSpPr>
        <p:spPr>
          <a:xfrm>
            <a:off x="255386" y="3477751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(e) es18v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9B5384C-649C-BAD8-39F6-4F6A093889EC}"/>
              </a:ext>
            </a:extLst>
          </p:cNvPr>
          <p:cNvSpPr txBox="1"/>
          <p:nvPr/>
        </p:nvSpPr>
        <p:spPr>
          <a:xfrm>
            <a:off x="3087251" y="3461535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(f)es36v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E8FF294-3F44-758A-1DAB-6D62AF0F3699}"/>
              </a:ext>
            </a:extLst>
          </p:cNvPr>
          <p:cNvSpPr txBox="1"/>
          <p:nvPr/>
        </p:nvSpPr>
        <p:spPr>
          <a:xfrm>
            <a:off x="6158485" y="3430404"/>
            <a:ext cx="2324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(g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27F8683-BA1C-953E-B7E6-E13B82A20544}"/>
              </a:ext>
            </a:extLst>
          </p:cNvPr>
          <p:cNvSpPr txBox="1"/>
          <p:nvPr/>
        </p:nvSpPr>
        <p:spPr>
          <a:xfrm>
            <a:off x="9179576" y="3477751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h</a:t>
            </a:r>
            <a:r>
              <a:rPr kumimoji="1" lang="en-US" altLang="ja-JP" dirty="0"/>
              <a:t>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697E123-FFDA-9F56-5C84-5540E9E57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24541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47EB7167-5ABD-25CC-0652-FAC3B4A1C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 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62666AB-E552-1B30-E37C-AE6D8C18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34</a:t>
            </a:fld>
            <a:endParaRPr kumimoji="1" lang="ja-JP" altLang="en-US"/>
          </a:p>
        </p:txBody>
      </p:sp>
      <p:pic>
        <p:nvPicPr>
          <p:cNvPr id="17" name="コンテンツ プレースホルダー 16" descr="グラフ&#10;&#10;自動的に生成された説明">
            <a:extLst>
              <a:ext uri="{FF2B5EF4-FFF2-40B4-BE49-F238E27FC236}">
                <a16:creationId xmlns:a16="http://schemas.microsoft.com/office/drawing/2014/main" id="{E3837798-3D80-7AB9-4682-E3467F0D914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</p:spPr>
      </p:pic>
      <p:pic>
        <p:nvPicPr>
          <p:cNvPr id="22" name="コンテンツ プレースホルダー 21" descr="グラフ&#10;&#10;自動的に生成された説明">
            <a:extLst>
              <a:ext uri="{FF2B5EF4-FFF2-40B4-BE49-F238E27FC236}">
                <a16:creationId xmlns:a16="http://schemas.microsoft.com/office/drawing/2014/main" id="{F714BC3A-0695-6ABB-C20D-744DC0B480DB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</p:spPr>
      </p:pic>
      <p:pic>
        <p:nvPicPr>
          <p:cNvPr id="11" name="コンテンツ プレースホルダー 16" descr="グラフ, ヒストグラム&#10;&#10;自動的に生成された説明">
            <a:extLst>
              <a:ext uri="{FF2B5EF4-FFF2-40B4-BE49-F238E27FC236}">
                <a16:creationId xmlns:a16="http://schemas.microsoft.com/office/drawing/2014/main" id="{F8F87070-42D8-EBC8-C224-C43F77717A5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</p:spPr>
      </p:pic>
      <p:pic>
        <p:nvPicPr>
          <p:cNvPr id="12" name="コンテンツ プレースホルダー 24" descr="グラフ&#10;&#10;自動的に生成された説明">
            <a:extLst>
              <a:ext uri="{FF2B5EF4-FFF2-40B4-BE49-F238E27FC236}">
                <a16:creationId xmlns:a16="http://schemas.microsoft.com/office/drawing/2014/main" id="{E895240D-423B-E8A6-BF2F-412B97F02AA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926086" cy="2194565"/>
          </a:xfrm>
        </p:spPr>
      </p:pic>
      <p:pic>
        <p:nvPicPr>
          <p:cNvPr id="7" name="コンテンツ プレースホルダー 17" descr="グラフ&#10;&#10;自動的に生成された説明">
            <a:extLst>
              <a:ext uri="{FF2B5EF4-FFF2-40B4-BE49-F238E27FC236}">
                <a16:creationId xmlns:a16="http://schemas.microsoft.com/office/drawing/2014/main" id="{587AE844-B782-AE4D-CD3B-5D56BA608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8" name="コンテンツ プレースホルダー 23" descr="グラフ, ヒストグラム&#10;&#10;自動的に生成された説明">
            <a:extLst>
              <a:ext uri="{FF2B5EF4-FFF2-40B4-BE49-F238E27FC236}">
                <a16:creationId xmlns:a16="http://schemas.microsoft.com/office/drawing/2014/main" id="{72E0F40A-13A4-DEBA-81CB-296D46A167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9" name="コンテンツ プレースホルダー 15" descr="グラフ&#10;&#10;自動的に生成された説明">
            <a:extLst>
              <a:ext uri="{FF2B5EF4-FFF2-40B4-BE49-F238E27FC236}">
                <a16:creationId xmlns:a16="http://schemas.microsoft.com/office/drawing/2014/main" id="{FA43324A-4999-F7B9-E5E2-CC87DD0D3D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926086" cy="2194565"/>
          </a:xfrm>
          <a:prstGeom prst="rect">
            <a:avLst/>
          </a:prstGeom>
        </p:spPr>
      </p:pic>
      <p:pic>
        <p:nvPicPr>
          <p:cNvPr id="10" name="コンテンツ プレースホルダー 21" descr="グラフ&#10;&#10;自動的に生成された説明">
            <a:extLst>
              <a:ext uri="{FF2B5EF4-FFF2-40B4-BE49-F238E27FC236}">
                <a16:creationId xmlns:a16="http://schemas.microsoft.com/office/drawing/2014/main" id="{5FC83059-86E8-56D5-1954-FFBE9ADA30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926086" cy="2194565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DA3E764-DD45-0E3E-3C43-9C0AF8C428E8}"/>
              </a:ext>
            </a:extLst>
          </p:cNvPr>
          <p:cNvSpPr txBox="1"/>
          <p:nvPr/>
        </p:nvSpPr>
        <p:spPr>
          <a:xfrm>
            <a:off x="223045" y="3424955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m</a:t>
            </a:r>
            <a:r>
              <a:rPr kumimoji="1" lang="en-US" altLang="ja-JP" dirty="0"/>
              <a:t>) es18v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CD3753-781D-7C75-49B1-059816D70946}"/>
              </a:ext>
            </a:extLst>
          </p:cNvPr>
          <p:cNvSpPr txBox="1"/>
          <p:nvPr/>
        </p:nvSpPr>
        <p:spPr>
          <a:xfrm>
            <a:off x="3134682" y="3408739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n</a:t>
            </a:r>
            <a:r>
              <a:rPr kumimoji="1" lang="en-US" altLang="ja-JP" dirty="0"/>
              <a:t>)es36v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3950C8E-649E-EF81-22A7-7B64F8B61867}"/>
              </a:ext>
            </a:extLst>
          </p:cNvPr>
          <p:cNvSpPr txBox="1"/>
          <p:nvPr/>
        </p:nvSpPr>
        <p:spPr>
          <a:xfrm>
            <a:off x="223045" y="861241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kumimoji="1" lang="en-US" altLang="ja-JP" dirty="0" err="1"/>
              <a:t>i</a:t>
            </a:r>
            <a:r>
              <a:rPr kumimoji="1" lang="en-US" altLang="ja-JP" dirty="0"/>
              <a:t>) es18v </a:t>
            </a:r>
            <a:r>
              <a:rPr kumimoji="1" lang="ja-JP" altLang="en-US" dirty="0"/>
              <a:t>海上非降水域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A63655-E309-0D6D-0F76-F043C4730F11}"/>
              </a:ext>
            </a:extLst>
          </p:cNvPr>
          <p:cNvSpPr txBox="1"/>
          <p:nvPr/>
        </p:nvSpPr>
        <p:spPr>
          <a:xfrm>
            <a:off x="3107431" y="861241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(j)es36v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6223E1E-DE62-AC57-903B-5478F45EB6A2}"/>
              </a:ext>
            </a:extLst>
          </p:cNvPr>
          <p:cNvSpPr txBox="1"/>
          <p:nvPr/>
        </p:nvSpPr>
        <p:spPr>
          <a:xfrm>
            <a:off x="6205916" y="801634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(k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183D12-A362-9314-D322-6C46604BAEE6}"/>
              </a:ext>
            </a:extLst>
          </p:cNvPr>
          <p:cNvSpPr txBox="1"/>
          <p:nvPr/>
        </p:nvSpPr>
        <p:spPr>
          <a:xfrm>
            <a:off x="9025833" y="813711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l</a:t>
            </a:r>
            <a:r>
              <a:rPr kumimoji="1" lang="en-US" altLang="ja-JP" dirty="0"/>
              <a:t>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2AF98C8-CF29-DBEB-4E6F-D027C3A7142F}"/>
              </a:ext>
            </a:extLst>
          </p:cNvPr>
          <p:cNvSpPr txBox="1"/>
          <p:nvPr/>
        </p:nvSpPr>
        <p:spPr>
          <a:xfrm>
            <a:off x="6205916" y="3377608"/>
            <a:ext cx="232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(o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1AC6559-C253-80F1-FE04-54BD822BD8C4}"/>
              </a:ext>
            </a:extLst>
          </p:cNvPr>
          <p:cNvSpPr txBox="1"/>
          <p:nvPr/>
        </p:nvSpPr>
        <p:spPr>
          <a:xfrm>
            <a:off x="9227007" y="3424955"/>
            <a:ext cx="2741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(p)tb166v/Ts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降水域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21DAB63-B04B-F445-224B-C145D064B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301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0026D80-E635-E778-AFE2-49A6E62E2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>
            <a:extLst>
              <a:ext uri="{FF2B5EF4-FFF2-40B4-BE49-F238E27FC236}">
                <a16:creationId xmlns:a16="http://schemas.microsoft.com/office/drawing/2014/main" id="{787E962B-24D7-1DF9-6328-D3451241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ja-JP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図</a:t>
            </a:r>
            <a:r>
              <a:rPr lang="ja-JP" altLang="en-US" sz="28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６’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：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2015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年日本域の積雪海氷なし域の地上気温</a:t>
            </a:r>
            <a:r>
              <a:rPr lang="ja-JP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対</a:t>
            </a:r>
            <a:r>
              <a:rPr lang="en-US" altLang="ja-JP" sz="28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の頻度分布図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（無次元）（注意）</a:t>
            </a:r>
            <a:r>
              <a:rPr lang="en-US" altLang="ja-JP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EXP231128</a:t>
            </a:r>
            <a:r>
              <a:rPr lang="ja-JP" altLang="en-US" sz="2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の図</a:t>
            </a:r>
            <a:endParaRPr lang="ja-JP" altLang="en-US" sz="2800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2F2739E7-90BC-4A81-F9DB-691E212D0C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　 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(a) es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18v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(b) es36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(c)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(d)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(e)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(f)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（陸上、弱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(g) es89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v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陸上、弱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(h) tb166v/Ts</a:t>
            </a:r>
            <a:r>
              <a:rPr lang="en-US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陸上、弱</a:t>
            </a:r>
            <a:r>
              <a:rPr lang="ja-JP" altLang="ja-JP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ja-JP" sz="24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ja-JP" altLang="en-US" dirty="0"/>
          </a:p>
        </p:txBody>
      </p:sp>
      <p:sp>
        <p:nvSpPr>
          <p:cNvPr id="2" name="コンテンツ プレースホルダー 1">
            <a:extLst>
              <a:ext uri="{FF2B5EF4-FFF2-40B4-BE49-F238E27FC236}">
                <a16:creationId xmlns:a16="http://schemas.microsoft.com/office/drawing/2014/main" id="{6AF8AC4A-5ADB-6665-47B8-6DF50A6A5E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</a:t>
            </a:r>
            <a:r>
              <a:rPr lang="en-US" altLang="ja-JP" sz="2400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i</a:t>
            </a: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(j)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(k)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(l)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非降水域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(m) es18v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(n) es36v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(o) es89v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(p) tb166v/Ts 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（海上、弱</a:t>
            </a:r>
            <a:r>
              <a:rPr lang="ja-JP" altLang="ja-JP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降水域</a:t>
            </a:r>
            <a:r>
              <a:rPr lang="ja-JP" altLang="en-US" sz="24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）</a:t>
            </a:r>
            <a:endParaRPr lang="en-US" altLang="ja-JP" sz="2400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endParaRPr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9F499F-25FB-0A5B-2A51-8E73C0636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5942D6-2272-4FE0-9BD4-005059E5EFB2}" type="slidenum">
              <a:rPr kumimoji="1" lang="ja-JP" altLang="en-US" smtClean="0"/>
              <a:t>35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2075723-C802-DD15-74D7-021BCCD1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6181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6ACA2C9-249A-CE5E-338E-B7A222606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コンテンツ プレースホルダー 14" descr="グラフ&#10;&#10;自動的に生成された説明">
            <a:extLst>
              <a:ext uri="{FF2B5EF4-FFF2-40B4-BE49-F238E27FC236}">
                <a16:creationId xmlns:a16="http://schemas.microsoft.com/office/drawing/2014/main" id="{65B1EBD8-03C2-7F83-8052-636EA5636287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926086" cy="2194565"/>
          </a:xfrm>
        </p:spPr>
      </p:pic>
      <p:pic>
        <p:nvPicPr>
          <p:cNvPr id="16" name="コンテンツ プレースホルダー 8" descr="グラフ&#10;&#10;自動的に生成された説明">
            <a:extLst>
              <a:ext uri="{FF2B5EF4-FFF2-40B4-BE49-F238E27FC236}">
                <a16:creationId xmlns:a16="http://schemas.microsoft.com/office/drawing/2014/main" id="{B1CA4581-A19E-36F2-F46A-97820D781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17" name="コンテンツ プレースホルダー 22" descr="グラフ, ヒストグラム&#10;&#10;自動的に生成された説明">
            <a:extLst>
              <a:ext uri="{FF2B5EF4-FFF2-40B4-BE49-F238E27FC236}">
                <a16:creationId xmlns:a16="http://schemas.microsoft.com/office/drawing/2014/main" id="{211332E6-510C-3CA6-0BEB-9436ED0E7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926086" cy="2194565"/>
          </a:xfrm>
          <a:prstGeom prst="rect">
            <a:avLst/>
          </a:prstGeom>
        </p:spPr>
      </p:pic>
      <p:pic>
        <p:nvPicPr>
          <p:cNvPr id="12" name="コンテンツ プレースホルダー 19" descr="グラフ&#10;&#10;自動的に生成された説明">
            <a:extLst>
              <a:ext uri="{FF2B5EF4-FFF2-40B4-BE49-F238E27FC236}">
                <a16:creationId xmlns:a16="http://schemas.microsoft.com/office/drawing/2014/main" id="{B1D306FD-80BC-C7CC-A5D3-2618F0CFB9B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</p:spPr>
      </p:pic>
      <p:sp>
        <p:nvSpPr>
          <p:cNvPr id="6" name="タイトル 5">
            <a:extLst>
              <a:ext uri="{FF2B5EF4-FFF2-40B4-BE49-F238E27FC236}">
                <a16:creationId xmlns:a16="http://schemas.microsoft.com/office/drawing/2014/main" id="{9EF3A973-5698-41F5-ACE5-B7A4BECE3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　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05CA8FF-5C72-419C-A1B8-2E740F4AA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36</a:t>
            </a:fld>
            <a:endParaRPr kumimoji="1" lang="ja-JP" altLang="en-US"/>
          </a:p>
        </p:txBody>
      </p:sp>
      <p:pic>
        <p:nvPicPr>
          <p:cNvPr id="15" name="コンテンツ プレースホルダー 14" descr="グラフ&#10;&#10;自動的に生成された説明">
            <a:extLst>
              <a:ext uri="{FF2B5EF4-FFF2-40B4-BE49-F238E27FC236}">
                <a16:creationId xmlns:a16="http://schemas.microsoft.com/office/drawing/2014/main" id="{9E968475-0689-1FE9-CF60-DDAF03043BB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</p:spPr>
      </p:pic>
      <p:pic>
        <p:nvPicPr>
          <p:cNvPr id="13" name="コンテンツ プレースホルダー 12" descr="グラフィカル ユーザー インターフェイス, グラフ&#10;&#10;自動的に生成された説明">
            <a:extLst>
              <a:ext uri="{FF2B5EF4-FFF2-40B4-BE49-F238E27FC236}">
                <a16:creationId xmlns:a16="http://schemas.microsoft.com/office/drawing/2014/main" id="{B19F4AD6-11D7-148D-45DB-C84AC7D8982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</p:spPr>
      </p:pic>
      <p:pic>
        <p:nvPicPr>
          <p:cNvPr id="2" name="コンテンツ プレースホルダー 14" descr="グラフ&#10;&#10;自動的に生成された説明">
            <a:extLst>
              <a:ext uri="{FF2B5EF4-FFF2-40B4-BE49-F238E27FC236}">
                <a16:creationId xmlns:a16="http://schemas.microsoft.com/office/drawing/2014/main" id="{0087C8DC-632A-E1D2-61BF-9B0F91702C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3" name="コンテンツ プレースホルダー 12" descr="グラフィカル ユーザー インターフェイス, グラフ&#10;&#10;自動的に生成された説明">
            <a:extLst>
              <a:ext uri="{FF2B5EF4-FFF2-40B4-BE49-F238E27FC236}">
                <a16:creationId xmlns:a16="http://schemas.microsoft.com/office/drawing/2014/main" id="{49376983-9841-7DF2-4F62-C463EB2C89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855384" cy="2141538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4342396-10C7-1C7E-00BC-6928CABBF96F}"/>
              </a:ext>
            </a:extLst>
          </p:cNvPr>
          <p:cNvSpPr txBox="1"/>
          <p:nvPr/>
        </p:nvSpPr>
        <p:spPr>
          <a:xfrm>
            <a:off x="175614" y="878769"/>
            <a:ext cx="2622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(a) es18v </a:t>
            </a:r>
            <a:r>
              <a:rPr kumimoji="1" lang="ja-JP" altLang="en-US" dirty="0"/>
              <a:t>陸上非降水域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AA8707-321F-E774-589B-7D6F77ABC373}"/>
              </a:ext>
            </a:extLst>
          </p:cNvPr>
          <p:cNvSpPr txBox="1"/>
          <p:nvPr/>
        </p:nvSpPr>
        <p:spPr>
          <a:xfrm>
            <a:off x="3060000" y="878769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(b)es36v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975B46-D269-6B51-2626-1D2DFCB3698F}"/>
              </a:ext>
            </a:extLst>
          </p:cNvPr>
          <p:cNvSpPr txBox="1"/>
          <p:nvPr/>
        </p:nvSpPr>
        <p:spPr>
          <a:xfrm>
            <a:off x="6158485" y="819162"/>
            <a:ext cx="2547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(c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94BD034-F57C-101D-92B2-12F7EA975CD9}"/>
              </a:ext>
            </a:extLst>
          </p:cNvPr>
          <p:cNvSpPr txBox="1"/>
          <p:nvPr/>
        </p:nvSpPr>
        <p:spPr>
          <a:xfrm>
            <a:off x="8911066" y="843680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(d)tb166v/Ts</a:t>
            </a:r>
            <a:r>
              <a:rPr lang="ja-JP" altLang="en-US" dirty="0"/>
              <a:t>陸上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639DE2B-68CB-BD96-361C-B76E7F9A6C95}"/>
              </a:ext>
            </a:extLst>
          </p:cNvPr>
          <p:cNvSpPr txBox="1"/>
          <p:nvPr/>
        </p:nvSpPr>
        <p:spPr>
          <a:xfrm>
            <a:off x="73506" y="3469521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(e) es18v</a:t>
            </a:r>
            <a:r>
              <a:rPr lang="ja-JP" altLang="en-US" dirty="0"/>
              <a:t>陸上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DDAE85-A5DB-7351-30F6-3E767ECF6007}"/>
              </a:ext>
            </a:extLst>
          </p:cNvPr>
          <p:cNvSpPr txBox="1"/>
          <p:nvPr/>
        </p:nvSpPr>
        <p:spPr>
          <a:xfrm>
            <a:off x="3087251" y="3461535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(f)es36v</a:t>
            </a:r>
            <a:r>
              <a:rPr lang="ja-JP" altLang="en-US" dirty="0"/>
              <a:t>陸上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238D7640-7F09-2CA4-AF04-1C807FE17DFF}"/>
              </a:ext>
            </a:extLst>
          </p:cNvPr>
          <p:cNvSpPr txBox="1"/>
          <p:nvPr/>
        </p:nvSpPr>
        <p:spPr>
          <a:xfrm>
            <a:off x="6113636" y="3429000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(g</a:t>
            </a:r>
            <a:r>
              <a:rPr kumimoji="1" lang="en-US" altLang="ja-JP" dirty="0"/>
              <a:t>) es89v</a:t>
            </a:r>
            <a:r>
              <a:rPr lang="ja-JP" altLang="en-US" dirty="0"/>
              <a:t>陸上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F25744E-F698-15CE-DF6D-A36E79E6986C}"/>
              </a:ext>
            </a:extLst>
          </p:cNvPr>
          <p:cNvSpPr txBox="1"/>
          <p:nvPr/>
        </p:nvSpPr>
        <p:spPr>
          <a:xfrm>
            <a:off x="9046086" y="3469521"/>
            <a:ext cx="297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h</a:t>
            </a:r>
            <a:r>
              <a:rPr kumimoji="1" lang="en-US" altLang="ja-JP" dirty="0"/>
              <a:t>)tb166v/Ts</a:t>
            </a:r>
            <a:r>
              <a:rPr lang="ja-JP" altLang="en-US" dirty="0"/>
              <a:t>陸上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EAFB21E-A34E-5C1A-F354-6D5E3BD3D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0285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543D302-69E6-D091-A314-5393A8B6B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>
            <a:extLst>
              <a:ext uri="{FF2B5EF4-FFF2-40B4-BE49-F238E27FC236}">
                <a16:creationId xmlns:a16="http://schemas.microsoft.com/office/drawing/2014/main" id="{30762EDD-D2DD-CF06-00FF-F90B3335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 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CD5CC12-DB6F-5B56-FC90-AD34EF48D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37</a:t>
            </a:fld>
            <a:endParaRPr kumimoji="1" lang="ja-JP" altLang="en-US"/>
          </a:p>
        </p:txBody>
      </p:sp>
      <p:pic>
        <p:nvPicPr>
          <p:cNvPr id="17" name="コンテンツ プレースホルダー 16" descr="グラフ&#10;&#10;自動的に生成された説明">
            <a:extLst>
              <a:ext uri="{FF2B5EF4-FFF2-40B4-BE49-F238E27FC236}">
                <a16:creationId xmlns:a16="http://schemas.microsoft.com/office/drawing/2014/main" id="{8ABA6903-CC5C-104A-3FC5-38462025401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2926086" cy="2194565"/>
          </a:xfrm>
        </p:spPr>
      </p:pic>
      <p:pic>
        <p:nvPicPr>
          <p:cNvPr id="11" name="コンテンツ プレースホルダー 16" descr="グラフ, ヒストグラム&#10;&#10;自動的に生成された説明">
            <a:extLst>
              <a:ext uri="{FF2B5EF4-FFF2-40B4-BE49-F238E27FC236}">
                <a16:creationId xmlns:a16="http://schemas.microsoft.com/office/drawing/2014/main" id="{CF13072E-161D-BCA7-F600-CE2F6622311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1080000"/>
            <a:ext cx="2926086" cy="2194565"/>
          </a:xfrm>
        </p:spPr>
      </p:pic>
      <p:pic>
        <p:nvPicPr>
          <p:cNvPr id="7" name="コンテンツ プレースホルダー 17" descr="グラフ&#10;&#10;自動的に生成された説明">
            <a:extLst>
              <a:ext uri="{FF2B5EF4-FFF2-40B4-BE49-F238E27FC236}">
                <a16:creationId xmlns:a16="http://schemas.microsoft.com/office/drawing/2014/main" id="{3BE1773A-E06D-446F-705A-0E1063EB0F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1080000"/>
            <a:ext cx="2926086" cy="2194565"/>
          </a:xfrm>
          <a:prstGeom prst="rect">
            <a:avLst/>
          </a:prstGeom>
        </p:spPr>
      </p:pic>
      <p:pic>
        <p:nvPicPr>
          <p:cNvPr id="9" name="コンテンツ プレースホルダー 15" descr="グラフ&#10;&#10;自動的に生成された説明">
            <a:extLst>
              <a:ext uri="{FF2B5EF4-FFF2-40B4-BE49-F238E27FC236}">
                <a16:creationId xmlns:a16="http://schemas.microsoft.com/office/drawing/2014/main" id="{8FC453BE-3968-F721-A854-9D635B0AC1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1080000"/>
            <a:ext cx="2926086" cy="219456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2363191-A6EC-512E-B4A0-CD7CAD6FAEB5}"/>
              </a:ext>
            </a:extLst>
          </p:cNvPr>
          <p:cNvSpPr txBox="1"/>
          <p:nvPr/>
        </p:nvSpPr>
        <p:spPr>
          <a:xfrm>
            <a:off x="223045" y="861241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kumimoji="1" lang="en-US" altLang="ja-JP" dirty="0" err="1"/>
              <a:t>i</a:t>
            </a:r>
            <a:r>
              <a:rPr kumimoji="1" lang="en-US" altLang="ja-JP" dirty="0"/>
              <a:t>) es18v </a:t>
            </a:r>
            <a:r>
              <a:rPr kumimoji="1" lang="ja-JP" altLang="en-US" dirty="0"/>
              <a:t>海上非降水域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9F75596-0DD8-5D92-8E43-5599D9BC3C80}"/>
              </a:ext>
            </a:extLst>
          </p:cNvPr>
          <p:cNvSpPr txBox="1"/>
          <p:nvPr/>
        </p:nvSpPr>
        <p:spPr>
          <a:xfrm>
            <a:off x="3107431" y="861241"/>
            <a:ext cx="243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(j)es36v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DF7FBB2-D6B1-2A91-CB83-EEC9C00F1A7F}"/>
              </a:ext>
            </a:extLst>
          </p:cNvPr>
          <p:cNvSpPr txBox="1"/>
          <p:nvPr/>
        </p:nvSpPr>
        <p:spPr>
          <a:xfrm>
            <a:off x="6205916" y="801634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(k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E061420-61E4-A315-BFAB-92C75577B3E5}"/>
              </a:ext>
            </a:extLst>
          </p:cNvPr>
          <p:cNvSpPr txBox="1"/>
          <p:nvPr/>
        </p:nvSpPr>
        <p:spPr>
          <a:xfrm>
            <a:off x="9025833" y="813711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l</a:t>
            </a:r>
            <a:r>
              <a:rPr kumimoji="1" lang="en-US" altLang="ja-JP" dirty="0"/>
              <a:t>)tb166v/Ts</a:t>
            </a:r>
            <a:r>
              <a:rPr lang="ja-JP" altLang="en-US" dirty="0"/>
              <a:t>海上</a:t>
            </a:r>
            <a:r>
              <a:rPr kumimoji="1" lang="ja-JP" altLang="en-US" dirty="0"/>
              <a:t>非降水域</a:t>
            </a:r>
          </a:p>
        </p:txBody>
      </p:sp>
      <p:pic>
        <p:nvPicPr>
          <p:cNvPr id="21" name="コンテンツ プレースホルダー 12" descr="グラフ&#10;&#10;自動的に生成された説明">
            <a:extLst>
              <a:ext uri="{FF2B5EF4-FFF2-40B4-BE49-F238E27FC236}">
                <a16:creationId xmlns:a16="http://schemas.microsoft.com/office/drawing/2014/main" id="{A697AACA-E9CB-CE95-35D6-B9C0CAEF42DC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00"/>
            <a:ext cx="2926086" cy="2194565"/>
          </a:xfrm>
        </p:spPr>
      </p:pic>
      <p:pic>
        <p:nvPicPr>
          <p:cNvPr id="23" name="コンテンツ プレースホルダー 10" descr="グラフ&#10;&#10;自動的に生成された説明">
            <a:extLst>
              <a:ext uri="{FF2B5EF4-FFF2-40B4-BE49-F238E27FC236}">
                <a16:creationId xmlns:a16="http://schemas.microsoft.com/office/drawing/2014/main" id="{31419407-BB8D-5CA1-EA07-7006742CB879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00" y="3600000"/>
            <a:ext cx="2926086" cy="2194565"/>
          </a:xfrm>
        </p:spPr>
      </p:pic>
      <p:pic>
        <p:nvPicPr>
          <p:cNvPr id="24" name="コンテンツ プレースホルダー 10" descr="グラフ, ヒストグラム&#10;&#10;自動的に生成された説明">
            <a:extLst>
              <a:ext uri="{FF2B5EF4-FFF2-40B4-BE49-F238E27FC236}">
                <a16:creationId xmlns:a16="http://schemas.microsoft.com/office/drawing/2014/main" id="{269291BF-5179-3EC8-1248-310A91670B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000" y="3600000"/>
            <a:ext cx="2926086" cy="2194565"/>
          </a:xfrm>
          <a:prstGeom prst="rect">
            <a:avLst/>
          </a:prstGeom>
        </p:spPr>
      </p:pic>
      <p:pic>
        <p:nvPicPr>
          <p:cNvPr id="25" name="コンテンツ プレースホルダー 19" descr="グラフ, ヒストグラム&#10;&#10;自動的に生成された説明">
            <a:extLst>
              <a:ext uri="{FF2B5EF4-FFF2-40B4-BE49-F238E27FC236}">
                <a16:creationId xmlns:a16="http://schemas.microsoft.com/office/drawing/2014/main" id="{8DD53879-E796-9362-80F3-E8FB59B24E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0000" y="3600000"/>
            <a:ext cx="2926086" cy="219456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1C5C5D1-3AEF-B7D7-1572-FAA7616E9A08}"/>
              </a:ext>
            </a:extLst>
          </p:cNvPr>
          <p:cNvSpPr txBox="1"/>
          <p:nvPr/>
        </p:nvSpPr>
        <p:spPr>
          <a:xfrm>
            <a:off x="73506" y="3469521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(e) es18v</a:t>
            </a:r>
            <a:r>
              <a:rPr kumimoji="1" lang="ja-JP" altLang="en-US" dirty="0"/>
              <a:t>海</a:t>
            </a:r>
            <a:r>
              <a:rPr lang="ja-JP" altLang="en-US" dirty="0"/>
              <a:t>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D47B4CF-E233-4F04-A6AC-CEF2892C583B}"/>
              </a:ext>
            </a:extLst>
          </p:cNvPr>
          <p:cNvSpPr txBox="1"/>
          <p:nvPr/>
        </p:nvSpPr>
        <p:spPr>
          <a:xfrm>
            <a:off x="3087251" y="3461535"/>
            <a:ext cx="2443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(f)es36v</a:t>
            </a:r>
            <a:r>
              <a:rPr lang="ja-JP" altLang="en-US" dirty="0"/>
              <a:t>海上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1E74B80-AF98-198C-09B2-7DF174635794}"/>
              </a:ext>
            </a:extLst>
          </p:cNvPr>
          <p:cNvSpPr txBox="1"/>
          <p:nvPr/>
        </p:nvSpPr>
        <p:spPr>
          <a:xfrm>
            <a:off x="6113636" y="3429000"/>
            <a:ext cx="2555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(g</a:t>
            </a:r>
            <a:r>
              <a:rPr kumimoji="1" lang="en-US" altLang="ja-JP" dirty="0"/>
              <a:t>) es89v</a:t>
            </a:r>
            <a:r>
              <a:rPr lang="ja-JP" altLang="en-US" dirty="0"/>
              <a:t>海上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8AA7BFF-5907-5957-3729-44401A45DEF7}"/>
              </a:ext>
            </a:extLst>
          </p:cNvPr>
          <p:cNvSpPr txBox="1"/>
          <p:nvPr/>
        </p:nvSpPr>
        <p:spPr>
          <a:xfrm>
            <a:off x="9046086" y="3469521"/>
            <a:ext cx="297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(</a:t>
            </a:r>
            <a:r>
              <a:rPr lang="en-US" altLang="ja-JP" dirty="0"/>
              <a:t>h</a:t>
            </a:r>
            <a:r>
              <a:rPr kumimoji="1" lang="en-US" altLang="ja-JP" dirty="0"/>
              <a:t>)tb166v/Ts</a:t>
            </a:r>
            <a:r>
              <a:rPr lang="ja-JP" altLang="en-US" dirty="0"/>
              <a:t>海上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弱</a:t>
            </a:r>
            <a:r>
              <a:rPr kumimoji="1" lang="ja-JP" altLang="en-US" dirty="0"/>
              <a:t>降水域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4825E34-F9FC-2D57-68AF-506CE9601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40033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37826FF-27C0-F6BE-2EAE-204CBBC18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コンテンツ プレースホルダー 8">
            <a:extLst>
              <a:ext uri="{FF2B5EF4-FFF2-40B4-BE49-F238E27FC236}">
                <a16:creationId xmlns:a16="http://schemas.microsoft.com/office/drawing/2014/main" id="{05120575-A171-987A-7DB5-49254817A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81" y="4428292"/>
            <a:ext cx="3218695" cy="2414021"/>
          </a:xfrm>
          <a:prstGeom prst="rect">
            <a:avLst/>
          </a:prstGeom>
        </p:spPr>
      </p:pic>
      <p:pic>
        <p:nvPicPr>
          <p:cNvPr id="14" name="コンテンツ プレースホルダー 8">
            <a:extLst>
              <a:ext uri="{FF2B5EF4-FFF2-40B4-BE49-F238E27FC236}">
                <a16:creationId xmlns:a16="http://schemas.microsoft.com/office/drawing/2014/main" id="{B61D54C5-B88A-4475-9FC8-4F9FF0245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777" y="4398146"/>
            <a:ext cx="3218695" cy="2414021"/>
          </a:xfrm>
          <a:prstGeom prst="rect">
            <a:avLst/>
          </a:prstGeom>
        </p:spPr>
      </p:pic>
      <p:pic>
        <p:nvPicPr>
          <p:cNvPr id="12" name="コンテンツ プレースホルダー 8">
            <a:extLst>
              <a:ext uri="{FF2B5EF4-FFF2-40B4-BE49-F238E27FC236}">
                <a16:creationId xmlns:a16="http://schemas.microsoft.com/office/drawing/2014/main" id="{25CCD00E-4AEC-D99D-6BA2-87B14D9A8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630" y="1447418"/>
            <a:ext cx="3218695" cy="2414021"/>
          </a:xfrm>
          <a:prstGeom prst="rect">
            <a:avLst/>
          </a:prstGeom>
        </p:spPr>
      </p:pic>
      <p:pic>
        <p:nvPicPr>
          <p:cNvPr id="10" name="コンテンツ プレースホルダー 8">
            <a:extLst>
              <a:ext uri="{FF2B5EF4-FFF2-40B4-BE49-F238E27FC236}">
                <a16:creationId xmlns:a16="http://schemas.microsoft.com/office/drawing/2014/main" id="{5376B3F1-F5B0-F7FE-6465-97C749B5C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393" y="1401586"/>
            <a:ext cx="3218695" cy="2414021"/>
          </a:xfrm>
          <a:prstGeom prst="rect">
            <a:avLst/>
          </a:prstGeom>
        </p:spPr>
      </p:pic>
      <p:pic>
        <p:nvPicPr>
          <p:cNvPr id="11" name="コンテンツ プレースホルダー 9">
            <a:extLst>
              <a:ext uri="{FF2B5EF4-FFF2-40B4-BE49-F238E27FC236}">
                <a16:creationId xmlns:a16="http://schemas.microsoft.com/office/drawing/2014/main" id="{C4F58820-C58B-0CAB-1C55-FB1953CD87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282" y="1426466"/>
            <a:ext cx="3218695" cy="2414021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82053918-0728-BD9A-4659-905609D28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38</a:t>
            </a:fld>
            <a:endParaRPr kumimoji="1" lang="ja-JP" altLang="en-US"/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67FD9D1B-C573-CAD2-34CC-E9D6B22F5456}"/>
              </a:ext>
            </a:extLst>
          </p:cNvPr>
          <p:cNvCxnSpPr/>
          <p:nvPr/>
        </p:nvCxnSpPr>
        <p:spPr>
          <a:xfrm flipV="1">
            <a:off x="2733675" y="1551880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0EDEE5E4-2DEA-EDBE-322D-6D4F28A8D456}"/>
              </a:ext>
            </a:extLst>
          </p:cNvPr>
          <p:cNvCxnSpPr/>
          <p:nvPr/>
        </p:nvCxnSpPr>
        <p:spPr>
          <a:xfrm flipV="1">
            <a:off x="6579047" y="1590714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5A5342F-3255-CE13-7F86-D244A85BF787}"/>
              </a:ext>
            </a:extLst>
          </p:cNvPr>
          <p:cNvCxnSpPr/>
          <p:nvPr/>
        </p:nvCxnSpPr>
        <p:spPr>
          <a:xfrm flipV="1">
            <a:off x="2686050" y="4593855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A01D0EFE-E86F-2B5C-B4FA-08187A51C06E}"/>
              </a:ext>
            </a:extLst>
          </p:cNvPr>
          <p:cNvCxnSpPr/>
          <p:nvPr/>
        </p:nvCxnSpPr>
        <p:spPr>
          <a:xfrm flipV="1">
            <a:off x="6565777" y="4525598"/>
            <a:ext cx="2152650" cy="2031325"/>
          </a:xfrm>
          <a:prstGeom prst="line">
            <a:avLst/>
          </a:prstGeom>
          <a:ln w="285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271408B-66E0-BD3D-A58F-143CCA058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9" name="タイトル 8">
            <a:extLst>
              <a:ext uri="{FF2B5EF4-FFF2-40B4-BE49-F238E27FC236}">
                <a16:creationId xmlns:a16="http://schemas.microsoft.com/office/drawing/2014/main" id="{0F5C0A14-A224-7B64-DAA1-17E9CD73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661" y="180485"/>
            <a:ext cx="10515600" cy="1325563"/>
          </a:xfrm>
        </p:spPr>
        <p:txBody>
          <a:bodyPr/>
          <a:lstStyle/>
          <a:p>
            <a:r>
              <a:rPr lang="en-US" altLang="ja-JP" dirty="0"/>
              <a:t> </a:t>
            </a:r>
            <a:r>
              <a:rPr lang="ja-JP" altLang="en-US" dirty="0"/>
              <a:t>ｓ</a:t>
            </a:r>
          </a:p>
        </p:txBody>
      </p:sp>
      <p:sp>
        <p:nvSpPr>
          <p:cNvPr id="13" name="タイトル 1">
            <a:extLst>
              <a:ext uri="{FF2B5EF4-FFF2-40B4-BE49-F238E27FC236}">
                <a16:creationId xmlns:a16="http://schemas.microsoft.com/office/drawing/2014/main" id="{AF63FEE3-32CA-1ED0-D7AE-2696630E4DCF}"/>
              </a:ext>
            </a:extLst>
          </p:cNvPr>
          <p:cNvSpPr txBox="1">
            <a:spLocks/>
          </p:cNvSpPr>
          <p:nvPr/>
        </p:nvSpPr>
        <p:spPr>
          <a:xfrm>
            <a:off x="202301" y="56646"/>
            <a:ext cx="11989699" cy="102768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>
                <a:solidFill>
                  <a:schemeClr val="bg1"/>
                </a:solidFill>
              </a:rPr>
              <a:t>EXP260424</a:t>
            </a:r>
            <a:r>
              <a:rPr lang="ja-JP" altLang="en-US" sz="3200" b="1">
                <a:solidFill>
                  <a:schemeClr val="bg1"/>
                </a:solidFill>
              </a:rPr>
              <a:t>　インド周辺の降水域割合の分散図</a:t>
            </a:r>
            <a:br>
              <a:rPr lang="en-US" altLang="ja-JP" sz="3200" b="1">
                <a:solidFill>
                  <a:schemeClr val="bg1"/>
                </a:solidFill>
              </a:rPr>
            </a:br>
            <a:r>
              <a:rPr lang="ja-JP" altLang="en-US" sz="3100" b="1">
                <a:solidFill>
                  <a:schemeClr val="bg1"/>
                </a:solidFill>
              </a:rPr>
              <a:t>　</a:t>
            </a:r>
            <a:r>
              <a:rPr lang="en-US" altLang="ja-JP" sz="3100" b="1">
                <a:solidFill>
                  <a:schemeClr val="bg1"/>
                </a:solidFill>
              </a:rPr>
              <a:t>DPR rainflag vs GMI</a:t>
            </a:r>
            <a:r>
              <a:rPr lang="ja-JP" altLang="en-US" sz="3100" b="1">
                <a:solidFill>
                  <a:schemeClr val="bg1"/>
                </a:solidFill>
              </a:rPr>
              <a:t>リトリーバル値   </a:t>
            </a:r>
            <a:r>
              <a:rPr lang="en-US" altLang="ja-JP" sz="3100" b="1">
                <a:solidFill>
                  <a:schemeClr val="bg1"/>
                </a:solidFill>
              </a:rPr>
              <a:t>(JJA16</a:t>
            </a:r>
            <a:r>
              <a:rPr lang="ja-JP" altLang="en-US" sz="3100" b="1">
                <a:solidFill>
                  <a:schemeClr val="bg1"/>
                </a:solidFill>
              </a:rPr>
              <a:t>　海上</a:t>
            </a:r>
            <a:r>
              <a:rPr lang="en-US" altLang="ja-JP" sz="3100" b="1">
                <a:solidFill>
                  <a:schemeClr val="bg1"/>
                </a:solidFill>
              </a:rPr>
              <a:t>)</a:t>
            </a:r>
            <a:endParaRPr lang="ja-JP" altLang="en-US" sz="3100" b="1" dirty="0">
              <a:solidFill>
                <a:schemeClr val="bg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950AA6-1DF5-2F7F-0BAB-CC2E7BD3EBCC}"/>
              </a:ext>
            </a:extLst>
          </p:cNvPr>
          <p:cNvSpPr txBox="1"/>
          <p:nvPr/>
        </p:nvSpPr>
        <p:spPr>
          <a:xfrm>
            <a:off x="390525" y="1504350"/>
            <a:ext cx="165141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endParaRPr lang="en-US" altLang="ja-JP" dirty="0"/>
          </a:p>
          <a:p>
            <a:r>
              <a:rPr lang="ja-JP" altLang="en-US" dirty="0"/>
              <a:t>との相関：</a:t>
            </a:r>
            <a:endParaRPr lang="en-US" altLang="ja-JP" dirty="0"/>
          </a:p>
          <a:p>
            <a:r>
              <a:rPr lang="en-US" altLang="ja-JP" dirty="0"/>
              <a:t>     0.8515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en-US" altLang="ja-JP" dirty="0"/>
              <a:t>     0.1059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0.1303</a:t>
            </a:r>
            <a:endParaRPr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3A892B2-4470-719D-4CA1-DB0B09013D6D}"/>
              </a:ext>
            </a:extLst>
          </p:cNvPr>
          <p:cNvSpPr txBox="1"/>
          <p:nvPr/>
        </p:nvSpPr>
        <p:spPr>
          <a:xfrm>
            <a:off x="9505950" y="4507587"/>
            <a:ext cx="165141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endParaRPr lang="en-US" altLang="ja-JP" dirty="0"/>
          </a:p>
          <a:p>
            <a:r>
              <a:rPr lang="ja-JP" altLang="en-US" dirty="0"/>
              <a:t>との相関：</a:t>
            </a:r>
            <a:endParaRPr lang="en-US" altLang="ja-JP" dirty="0"/>
          </a:p>
          <a:p>
            <a:r>
              <a:rPr lang="en-US" altLang="ja-JP" dirty="0"/>
              <a:t>     0.9587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en-US" altLang="ja-JP" dirty="0"/>
              <a:t>     0.1056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0.1091</a:t>
            </a:r>
            <a:endParaRPr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E02BE2-1578-4352-2AA7-E5302A2E5BBC}"/>
              </a:ext>
            </a:extLst>
          </p:cNvPr>
          <p:cNvSpPr txBox="1"/>
          <p:nvPr/>
        </p:nvSpPr>
        <p:spPr>
          <a:xfrm>
            <a:off x="9505950" y="1551879"/>
            <a:ext cx="165141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endParaRPr lang="en-US" altLang="ja-JP" dirty="0"/>
          </a:p>
          <a:p>
            <a:r>
              <a:rPr lang="ja-JP" altLang="en-US" dirty="0"/>
              <a:t>との相関：</a:t>
            </a:r>
            <a:endParaRPr lang="en-US" altLang="ja-JP" dirty="0"/>
          </a:p>
          <a:p>
            <a:r>
              <a:rPr lang="en-US" altLang="ja-JP" dirty="0"/>
              <a:t>     0.9290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en-US" altLang="ja-JP" dirty="0"/>
              <a:t>     0.1059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0.1137</a:t>
            </a:r>
            <a:endParaRPr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A662BE7-FBF2-DF86-0CE7-CAC89EC73C84}"/>
              </a:ext>
            </a:extLst>
          </p:cNvPr>
          <p:cNvSpPr txBox="1"/>
          <p:nvPr/>
        </p:nvSpPr>
        <p:spPr>
          <a:xfrm>
            <a:off x="407858" y="4593855"/>
            <a:ext cx="1651414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endParaRPr lang="en-US" altLang="ja-JP" dirty="0"/>
          </a:p>
          <a:p>
            <a:r>
              <a:rPr lang="ja-JP" altLang="en-US" dirty="0"/>
              <a:t>との相関：</a:t>
            </a:r>
            <a:endParaRPr lang="en-US" altLang="ja-JP" dirty="0"/>
          </a:p>
          <a:p>
            <a:r>
              <a:rPr lang="en-US" altLang="ja-JP" dirty="0"/>
              <a:t>     0.9521</a:t>
            </a:r>
          </a:p>
          <a:p>
            <a:r>
              <a:rPr lang="en-US" altLang="ja-JP" dirty="0"/>
              <a:t>DPR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en-US" altLang="ja-JP" dirty="0"/>
              <a:t>     0.1056</a:t>
            </a:r>
          </a:p>
          <a:p>
            <a:r>
              <a:rPr lang="en-US" altLang="ja-JP" dirty="0"/>
              <a:t>GMI</a:t>
            </a:r>
            <a:r>
              <a:rPr lang="ja-JP" altLang="en-US" dirty="0"/>
              <a:t>降水割合</a:t>
            </a:r>
            <a:r>
              <a:rPr lang="en-US" altLang="ja-JP" dirty="0"/>
              <a:t>:</a:t>
            </a:r>
          </a:p>
          <a:p>
            <a:r>
              <a:rPr lang="ja-JP" altLang="en-US" dirty="0"/>
              <a:t>   </a:t>
            </a:r>
            <a:r>
              <a:rPr lang="en-US" altLang="ja-JP" dirty="0"/>
              <a:t>  0.1077</a:t>
            </a:r>
            <a:endParaRPr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DBE7818-643B-E819-DE22-614C6869B392}"/>
              </a:ext>
            </a:extLst>
          </p:cNvPr>
          <p:cNvSpPr txBox="1"/>
          <p:nvPr/>
        </p:nvSpPr>
        <p:spPr>
          <a:xfrm>
            <a:off x="7687776" y="4039856"/>
            <a:ext cx="250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機械</a:t>
            </a:r>
            <a:r>
              <a:rPr kumimoji="1" lang="ja-JP" altLang="en-US" dirty="0"/>
              <a:t>学習</a:t>
            </a:r>
            <a:r>
              <a:rPr kumimoji="1" lang="en-US" altLang="ja-JP" dirty="0"/>
              <a:t>(EXP260424)</a:t>
            </a:r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88002E4-5CBD-60E6-00D6-DEEBFA7A113D}"/>
              </a:ext>
            </a:extLst>
          </p:cNvPr>
          <p:cNvSpPr txBox="1"/>
          <p:nvPr/>
        </p:nvSpPr>
        <p:spPr>
          <a:xfrm>
            <a:off x="2283324" y="110967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従来法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CEA7C15-1ED2-91F5-1A8E-A3150CF976AE}"/>
              </a:ext>
            </a:extLst>
          </p:cNvPr>
          <p:cNvSpPr txBox="1"/>
          <p:nvPr/>
        </p:nvSpPr>
        <p:spPr>
          <a:xfrm>
            <a:off x="7993846" y="1185671"/>
            <a:ext cx="2039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線形</a:t>
            </a:r>
            <a:r>
              <a:rPr kumimoji="1" lang="en-US" altLang="ja-JP" dirty="0"/>
              <a:t>(EXP250722)</a:t>
            </a:r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77389F1-9B81-7876-F51F-107A4120EED8}"/>
              </a:ext>
            </a:extLst>
          </p:cNvPr>
          <p:cNvSpPr txBox="1"/>
          <p:nvPr/>
        </p:nvSpPr>
        <p:spPr>
          <a:xfrm>
            <a:off x="1881213" y="4103883"/>
            <a:ext cx="1872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RF(EXP250618)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3948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コンテンツ プレースホルダー 18" descr="グラフ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BFCEE928-16A7-3A20-0FC5-5732477D89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  <p:pic>
        <p:nvPicPr>
          <p:cNvPr id="17" name="コンテンツ プレースホルダー 16" descr="グラフ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3AAF379-4A06-5354-E51C-2FF0C6EEC5A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sp>
        <p:nvSpPr>
          <p:cNvPr id="9" name="タイトル 3">
            <a:extLst>
              <a:ext uri="{FF2B5EF4-FFF2-40B4-BE49-F238E27FC236}">
                <a16:creationId xmlns:a16="http://schemas.microsoft.com/office/drawing/2014/main" id="{48121D19-3BE3-EF52-002B-FCF56DDBB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250824"/>
            <a:ext cx="10515600" cy="1325563"/>
          </a:xfrm>
          <a:solidFill>
            <a:srgbClr val="00B050"/>
          </a:solidFill>
        </p:spPr>
        <p:txBody>
          <a:bodyPr/>
          <a:lstStyle/>
          <a:p>
            <a:r>
              <a:rPr lang="ja-JP" altLang="en-US" b="1" kern="1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降水域割合の</a:t>
            </a:r>
            <a:r>
              <a:rPr lang="en-US" altLang="ja-JP" b="1" kern="1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3</a:t>
            </a:r>
            <a:r>
              <a:rPr lang="ja-JP" altLang="en-US" b="1" kern="1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か月平均　</a:t>
            </a:r>
            <a:r>
              <a:rPr lang="en-US" altLang="ja-JP" b="1" kern="1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(JJA15 India</a:t>
            </a:r>
            <a:r>
              <a:rPr lang="ja-JP" altLang="en-US" b="1" kern="100" dirty="0">
                <a:solidFill>
                  <a:schemeClr val="bg1"/>
                </a:solidFill>
                <a:latin typeface="+mn-ea"/>
                <a:ea typeface="+mn-ea"/>
                <a:cs typeface="Times New Roman" panose="02020603050405020304" pitchFamily="18" charset="0"/>
              </a:rPr>
              <a:t>）</a:t>
            </a:r>
            <a:endParaRPr lang="ja-JP" altLang="en-US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174663A-1419-D431-B8CD-A231F6F8E3AB}"/>
              </a:ext>
            </a:extLst>
          </p:cNvPr>
          <p:cNvSpPr txBox="1"/>
          <p:nvPr/>
        </p:nvSpPr>
        <p:spPr>
          <a:xfrm>
            <a:off x="1828800" y="181232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/>
              <a:t>新降水域判定法</a:t>
            </a:r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F4A57A3-A1CE-F933-D3B9-D07919A2999C}"/>
              </a:ext>
            </a:extLst>
          </p:cNvPr>
          <p:cNvSpPr txBox="1"/>
          <p:nvPr/>
        </p:nvSpPr>
        <p:spPr>
          <a:xfrm>
            <a:off x="6392884" y="1873528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地形性降水指標を除外した降水域判定法</a:t>
            </a:r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F4600FF5-921C-FDBB-26AA-C7EFA7BE3430}"/>
              </a:ext>
            </a:extLst>
          </p:cNvPr>
          <p:cNvSpPr/>
          <p:nvPr/>
        </p:nvSpPr>
        <p:spPr>
          <a:xfrm rot="20870961">
            <a:off x="2329877" y="3769203"/>
            <a:ext cx="223528" cy="1655215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B88D76A1-866E-06BB-B56A-1AF8D85A125A}"/>
              </a:ext>
            </a:extLst>
          </p:cNvPr>
          <p:cNvSpPr/>
          <p:nvPr/>
        </p:nvSpPr>
        <p:spPr>
          <a:xfrm rot="20870961">
            <a:off x="7672114" y="3666230"/>
            <a:ext cx="223528" cy="1655215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E4996F-192E-3752-CB63-A6773E4B6430}"/>
              </a:ext>
            </a:extLst>
          </p:cNvPr>
          <p:cNvSpPr txBox="1"/>
          <p:nvPr/>
        </p:nvSpPr>
        <p:spPr>
          <a:xfrm>
            <a:off x="2040299" y="5942568"/>
            <a:ext cx="826380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地形性降水指標を導入したことにより、西ガーツでの降水域割合が増加した。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0281ABE-71BF-97ED-9DB4-B1646CC3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02D60-DF79-C691-3CEE-BBE347E5A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F360C-7C59-40D9-A443-96DBFF21E85C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368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7AC58-7A47-FB3D-1EC0-79B8F3A74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A7789E8-FB4A-CCF5-B1C8-CB52E30ED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20B395D4-6465-B7C1-EFF7-629B24CA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3FC17C-843C-0A58-FA54-0C34570A0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216" y="37493"/>
            <a:ext cx="10468277" cy="685099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en-US" altLang="ja-JP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 &amp; Outline of presentation</a:t>
            </a:r>
            <a:endParaRPr kumimoji="1" lang="en-US" altLang="ja-JP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コンテンツ プレースホルダー 15" descr="ダイアグラム&#10;&#10;自動的に生成された説明">
            <a:extLst>
              <a:ext uri="{FF2B5EF4-FFF2-40B4-BE49-F238E27FC236}">
                <a16:creationId xmlns:a16="http://schemas.microsoft.com/office/drawing/2014/main" id="{29B2E7D6-CE0B-FA2C-4932-C472A0801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232" y="1215070"/>
            <a:ext cx="3383698" cy="275254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E036E5F-1D28-D907-806E-59D6CEB6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490" y="1102642"/>
            <a:ext cx="2943225" cy="1516144"/>
          </a:xfrm>
          <a:prstGeom prst="rect">
            <a:avLst/>
          </a:prstGeom>
        </p:spPr>
      </p:pic>
      <p:sp>
        <p:nvSpPr>
          <p:cNvPr id="8" name="AutoShape 2">
            <a:extLst>
              <a:ext uri="{FF2B5EF4-FFF2-40B4-BE49-F238E27FC236}">
                <a16:creationId xmlns:a16="http://schemas.microsoft.com/office/drawing/2014/main" id="{BF2831FD-0F4A-DCF7-25E7-4F06EAE32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1989" y="2430920"/>
            <a:ext cx="1800225" cy="503237"/>
          </a:xfrm>
          <a:prstGeom prst="flowChartInputOutput">
            <a:avLst/>
          </a:prstGeom>
          <a:solidFill>
            <a:schemeClr val="accent6">
              <a:lumMod val="75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6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AMSR3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TBs</a:t>
            </a:r>
          </a:p>
        </p:txBody>
      </p:sp>
      <p:sp>
        <p:nvSpPr>
          <p:cNvPr id="9" name="AutoShape 2">
            <a:extLst>
              <a:ext uri="{FF2B5EF4-FFF2-40B4-BE49-F238E27FC236}">
                <a16:creationId xmlns:a16="http://schemas.microsoft.com/office/drawing/2014/main" id="{03ADE25B-23BB-6513-16DB-34EC8CE68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5968" y="2389910"/>
            <a:ext cx="1800225" cy="503237"/>
          </a:xfrm>
          <a:prstGeom prst="flowChartInputOutput">
            <a:avLst/>
          </a:prstGeom>
          <a:solidFill>
            <a:srgbClr val="92D05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6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GMI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TBs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122479-2E93-A41B-57B9-C0C4DAFA1A33}"/>
              </a:ext>
            </a:extLst>
          </p:cNvPr>
          <p:cNvSpPr/>
          <p:nvPr/>
        </p:nvSpPr>
        <p:spPr>
          <a:xfrm>
            <a:off x="2378396" y="3106936"/>
            <a:ext cx="2275368" cy="5847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Regression Model</a:t>
            </a:r>
          </a:p>
          <a:p>
            <a:pPr algn="ctr"/>
            <a:r>
              <a:rPr kumimoji="1" lang="en-US" altLang="ja-JP" dirty="0"/>
              <a:t>DPR </a:t>
            </a:r>
            <a:r>
              <a:rPr kumimoji="1" lang="en-US" altLang="ja-JP" dirty="0" err="1"/>
              <a:t>rainflag</a:t>
            </a:r>
            <a:endParaRPr kumimoji="1" lang="ja-JP" altLang="en-US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5FA6BC-D4F9-6840-5469-CEE97BFE96C6}"/>
              </a:ext>
            </a:extLst>
          </p:cNvPr>
          <p:cNvSpPr/>
          <p:nvPr/>
        </p:nvSpPr>
        <p:spPr>
          <a:xfrm>
            <a:off x="5214886" y="2417356"/>
            <a:ext cx="2275368" cy="58479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Synthesize</a:t>
            </a:r>
            <a:endParaRPr kumimoji="1" lang="en-US" altLang="ja-JP" dirty="0"/>
          </a:p>
          <a:p>
            <a:pPr algn="ctr"/>
            <a:r>
              <a:rPr lang="en-US" altLang="ja-JP" dirty="0"/>
              <a:t>GMI TBs</a:t>
            </a:r>
            <a:endParaRPr kumimoji="1" lang="ja-JP" altLang="en-US" dirty="0"/>
          </a:p>
        </p:txBody>
      </p:sp>
      <p:sp>
        <p:nvSpPr>
          <p:cNvPr id="12" name="AutoShape 2">
            <a:extLst>
              <a:ext uri="{FF2B5EF4-FFF2-40B4-BE49-F238E27FC236}">
                <a16:creationId xmlns:a16="http://schemas.microsoft.com/office/drawing/2014/main" id="{5C458CB3-EA82-8D24-361E-3883C9A85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287" y="3922025"/>
            <a:ext cx="1800225" cy="503237"/>
          </a:xfrm>
          <a:prstGeom prst="flowChartInputOutput">
            <a:avLst/>
          </a:prstGeom>
          <a:solidFill>
            <a:srgbClr val="FF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6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GMI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 err="1">
                <a:latin typeface="Lucida Sans Unicode" pitchFamily="34" charset="0"/>
              </a:rPr>
              <a:t>Rainflag</a:t>
            </a:r>
            <a:endParaRPr lang="en-US" altLang="ja-JP" sz="1600" dirty="0">
              <a:latin typeface="Lucida Sans Unicode" pitchFamily="34" charset="0"/>
            </a:endParaRPr>
          </a:p>
        </p:txBody>
      </p:sp>
      <p:sp>
        <p:nvSpPr>
          <p:cNvPr id="13" name="AutoShape 2">
            <a:extLst>
              <a:ext uri="{FF2B5EF4-FFF2-40B4-BE49-F238E27FC236}">
                <a16:creationId xmlns:a16="http://schemas.microsoft.com/office/drawing/2014/main" id="{111A4A0A-F4E0-8C70-5776-1A166F592F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2934" y="3868861"/>
            <a:ext cx="1800225" cy="503237"/>
          </a:xfrm>
          <a:prstGeom prst="flowChartInputOutput">
            <a:avLst/>
          </a:prstGeom>
          <a:solidFill>
            <a:srgbClr val="C000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Blip>
                <a:blip r:embed="rId5"/>
              </a:buBlip>
              <a:defRPr kumimoji="1" sz="32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6"/>
              </a:buBlip>
              <a:defRPr kumimoji="1" sz="28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kumimoji="1" sz="2000">
                <a:solidFill>
                  <a:schemeClr val="tx1"/>
                </a:solidFill>
                <a:latin typeface="Tahoma" pitchFamily="34" charset="0"/>
                <a:ea typeface="ＭＳ Ｐゴシック" charset="-128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Lucida Sans Unicode" pitchFamily="34" charset="0"/>
              </a:rPr>
              <a:t>AMSR3</a:t>
            </a:r>
          </a:p>
          <a:p>
            <a:pPr algn="ctr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en-US" altLang="ja-JP" sz="1600" dirty="0" err="1">
                <a:latin typeface="Lucida Sans Unicode" pitchFamily="34" charset="0"/>
              </a:rPr>
              <a:t>Rainflag</a:t>
            </a:r>
            <a:endParaRPr lang="en-US" altLang="ja-JP" sz="1600" dirty="0">
              <a:latin typeface="Lucida Sans Unicode" pitchFamily="34" charset="0"/>
            </a:endParaRPr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70B314E9-548D-9807-CA9D-0FD9E8C83703}"/>
              </a:ext>
            </a:extLst>
          </p:cNvPr>
          <p:cNvSpPr/>
          <p:nvPr/>
        </p:nvSpPr>
        <p:spPr>
          <a:xfrm>
            <a:off x="4470566" y="4079672"/>
            <a:ext cx="3811422" cy="166670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左 15">
            <a:extLst>
              <a:ext uri="{FF2B5EF4-FFF2-40B4-BE49-F238E27FC236}">
                <a16:creationId xmlns:a16="http://schemas.microsoft.com/office/drawing/2014/main" id="{9F26E51D-C9A5-F438-545A-CCAE4177B30D}"/>
              </a:ext>
            </a:extLst>
          </p:cNvPr>
          <p:cNvSpPr/>
          <p:nvPr/>
        </p:nvSpPr>
        <p:spPr>
          <a:xfrm>
            <a:off x="7490254" y="2635962"/>
            <a:ext cx="805876" cy="234798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矢印: 左 17">
            <a:extLst>
              <a:ext uri="{FF2B5EF4-FFF2-40B4-BE49-F238E27FC236}">
                <a16:creationId xmlns:a16="http://schemas.microsoft.com/office/drawing/2014/main" id="{6F2B41C3-0ADC-6F0F-6D6E-1C51782C8417}"/>
              </a:ext>
            </a:extLst>
          </p:cNvPr>
          <p:cNvSpPr/>
          <p:nvPr/>
        </p:nvSpPr>
        <p:spPr>
          <a:xfrm>
            <a:off x="4294725" y="2610704"/>
            <a:ext cx="805876" cy="234798"/>
          </a:xfrm>
          <a:prstGeom prst="lef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矢印: 下 18">
            <a:extLst>
              <a:ext uri="{FF2B5EF4-FFF2-40B4-BE49-F238E27FC236}">
                <a16:creationId xmlns:a16="http://schemas.microsoft.com/office/drawing/2014/main" id="{0A880CCD-A1C3-33AA-AA4E-72702D3051BE}"/>
              </a:ext>
            </a:extLst>
          </p:cNvPr>
          <p:cNvSpPr/>
          <p:nvPr/>
        </p:nvSpPr>
        <p:spPr>
          <a:xfrm>
            <a:off x="3229001" y="2933923"/>
            <a:ext cx="574158" cy="14874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D14FCF72-B2E6-9910-253E-15EEB189BE13}"/>
              </a:ext>
            </a:extLst>
          </p:cNvPr>
          <p:cNvSpPr/>
          <p:nvPr/>
        </p:nvSpPr>
        <p:spPr>
          <a:xfrm>
            <a:off x="3294320" y="3764880"/>
            <a:ext cx="574158" cy="148746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7586A6F-1A10-AF9C-F505-2194184576DE}"/>
              </a:ext>
            </a:extLst>
          </p:cNvPr>
          <p:cNvSpPr txBox="1"/>
          <p:nvPr/>
        </p:nvSpPr>
        <p:spPr>
          <a:xfrm>
            <a:off x="4648065" y="928321"/>
            <a:ext cx="3714478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/>
              <a:t>Conceptual diagram of </a:t>
            </a:r>
          </a:p>
          <a:p>
            <a:r>
              <a:rPr lang="en-US" altLang="ja-JP" dirty="0"/>
              <a:t>AMSR3 </a:t>
            </a:r>
            <a:r>
              <a:rPr lang="en-US" altLang="ja-JP" dirty="0" err="1"/>
              <a:t>precip</a:t>
            </a:r>
            <a:r>
              <a:rPr lang="en-US" altLang="ja-JP" dirty="0"/>
              <a:t> detection method</a:t>
            </a:r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43A5965-C1FC-6B02-34FC-53C20D1B3049}"/>
              </a:ext>
            </a:extLst>
          </p:cNvPr>
          <p:cNvSpPr txBox="1"/>
          <p:nvPr/>
        </p:nvSpPr>
        <p:spPr>
          <a:xfrm>
            <a:off x="1846066" y="4548117"/>
            <a:ext cx="8499868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+mn-ea"/>
              </a:rPr>
              <a:t>1. GMI </a:t>
            </a:r>
            <a:r>
              <a:rPr lang="en-US" altLang="ja-JP" sz="2000" b="1" dirty="0" err="1">
                <a:latin typeface="+mn-ea"/>
              </a:rPr>
              <a:t>precip</a:t>
            </a:r>
            <a:r>
              <a:rPr lang="en-US" altLang="ja-JP" sz="2000" b="1" dirty="0">
                <a:latin typeface="+mn-ea"/>
              </a:rPr>
              <a:t> detection method</a:t>
            </a:r>
          </a:p>
          <a:p>
            <a:r>
              <a:rPr lang="en-US" altLang="ja-JP" sz="2000" b="1" dirty="0">
                <a:latin typeface="+mn-ea"/>
              </a:rPr>
              <a:t>       1) Basic Idea</a:t>
            </a:r>
          </a:p>
          <a:p>
            <a:r>
              <a:rPr lang="en-US" altLang="ja-JP" sz="2000" b="1" dirty="0">
                <a:latin typeface="+mn-ea"/>
              </a:rPr>
              <a:t>       2) GMI </a:t>
            </a:r>
            <a:r>
              <a:rPr lang="en-US" altLang="ja-JP" sz="2000" b="1" kern="50" dirty="0" err="1"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  vs. coast and orographic rain indices</a:t>
            </a:r>
          </a:p>
          <a:p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       3) </a:t>
            </a:r>
            <a:r>
              <a:rPr lang="en-US" altLang="ja-JP" sz="2000" b="1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 detection method &amp; Results</a:t>
            </a:r>
          </a:p>
          <a:p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2. AMSR3 </a:t>
            </a:r>
            <a:r>
              <a:rPr lang="en-US" altLang="ja-JP" sz="2000" b="1" dirty="0" err="1">
                <a:latin typeface="+mn-ea"/>
              </a:rPr>
              <a:t>precip</a:t>
            </a:r>
            <a:r>
              <a:rPr lang="en-US" altLang="ja-JP" sz="2000" b="1" dirty="0">
                <a:latin typeface="+mn-ea"/>
              </a:rPr>
              <a:t> detection method</a:t>
            </a:r>
            <a:endParaRPr lang="en-US" altLang="ja-JP" sz="2000" b="1" kern="50" dirty="0">
              <a:latin typeface="+mn-ea"/>
              <a:cs typeface="Times New Roman" panose="02020603050405020304" pitchFamily="18" charset="0"/>
            </a:endParaRPr>
          </a:p>
          <a:p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       1) Synthesize GMI TBs from AMSR3</a:t>
            </a:r>
          </a:p>
          <a:p>
            <a:r>
              <a:rPr lang="en-US" altLang="ja-JP" sz="2000" b="1" kern="50" dirty="0">
                <a:latin typeface="+mn-ea"/>
                <a:cs typeface="Times New Roman" panose="02020603050405020304" pitchFamily="18" charset="0"/>
              </a:rPr>
              <a:t>       2) 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24921939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29DA1A4-DEB1-E13C-0CC4-71BABD1CD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9F752668-6709-7865-7DF0-5D61D8B88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323" y="4411713"/>
            <a:ext cx="2568854" cy="2122932"/>
          </a:xfrm>
          <a:prstGeom prst="rect">
            <a:avLst/>
          </a:prstGeom>
        </p:spPr>
      </p:pic>
      <p:pic>
        <p:nvPicPr>
          <p:cNvPr id="8" name="コンテンツ プレースホルダー 22" descr="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7ECC462E-D599-4D46-E96A-487ACA3C36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824" y="1247298"/>
            <a:ext cx="3511303" cy="263347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9ED1389B-DF5C-68CC-E8E0-0A832F7B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827" y="136525"/>
            <a:ext cx="10606973" cy="777875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kumimoji="1" lang="en-US" altLang="ja-JP" sz="3200" b="1" dirty="0">
                <a:solidFill>
                  <a:schemeClr val="bg1"/>
                </a:solidFill>
              </a:rPr>
              <a:t>Synthesize GMI TBs from AMSR3 TBs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3082339-254D-0228-A265-2040937DDC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66023" y="1208909"/>
            <a:ext cx="5212010" cy="4521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(1) Make GMI_AMSR3 match-up </a:t>
            </a:r>
          </a:p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1. Select GMI</a:t>
            </a:r>
            <a:r>
              <a:rPr lang="ja-JP" altLang="en-US" sz="2200" kern="100" dirty="0">
                <a:cs typeface="Times New Roman" panose="02020603050405020304" pitchFamily="18" charset="0"/>
              </a:rPr>
              <a:t> </a:t>
            </a:r>
            <a:r>
              <a:rPr lang="en-US" altLang="ja-JP" sz="2200" kern="100" dirty="0">
                <a:cs typeface="Times New Roman" panose="02020603050405020304" pitchFamily="18" charset="0"/>
              </a:rPr>
              <a:t>&amp;</a:t>
            </a:r>
            <a:r>
              <a:rPr lang="ja-JP" altLang="en-US" sz="2200" kern="100" dirty="0">
                <a:cs typeface="Times New Roman" panose="02020603050405020304" pitchFamily="18" charset="0"/>
              </a:rPr>
              <a:t> </a:t>
            </a:r>
            <a:r>
              <a:rPr lang="en-US" altLang="ja-JP" sz="2200" kern="100" dirty="0">
                <a:cs typeface="Times New Roman" panose="02020603050405020304" pitchFamily="18" charset="0"/>
              </a:rPr>
              <a:t>AMSR3 with observation time difference &lt; 600 sec.</a:t>
            </a:r>
          </a:p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2. Classify match-up with surface conditions &amp; orbit node</a:t>
            </a:r>
          </a:p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3. Proxy for AMSR3 TB166h:</a:t>
            </a:r>
          </a:p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    TB166v-dtb89vh*(30-Tsc)/30*0.5</a:t>
            </a:r>
          </a:p>
          <a:p>
            <a:pPr marL="0" indent="0">
              <a:buNone/>
            </a:pPr>
            <a:endParaRPr lang="en-US" altLang="ja-JP" sz="2200" kern="1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ja-JP" sz="2200" kern="100" dirty="0">
                <a:cs typeface="Times New Roman" panose="02020603050405020304" pitchFamily="18" charset="0"/>
              </a:rPr>
              <a:t>(2) Linear Regression of </a:t>
            </a:r>
            <a:r>
              <a:rPr lang="en-US" altLang="ja-JP" sz="2200" kern="100" dirty="0" err="1">
                <a:cs typeface="Times New Roman" panose="02020603050405020304" pitchFamily="18" charset="0"/>
              </a:rPr>
              <a:t>dTB</a:t>
            </a:r>
            <a:r>
              <a:rPr lang="en-US" altLang="ja-JP" sz="2200" kern="100" dirty="0">
                <a:cs typeface="Times New Roman" panose="02020603050405020304" pitchFamily="18" charset="0"/>
              </a:rPr>
              <a:t> (TB.AMSR3-TB.GMI) using TB.AMSR3, FOW, Ts, and </a:t>
            </a:r>
            <a:r>
              <a:rPr lang="en-US" altLang="ja-JP" sz="2200" kern="100" dirty="0" err="1">
                <a:cs typeface="Times New Roman" panose="02020603050405020304" pitchFamily="18" charset="0"/>
              </a:rPr>
              <a:t>RHbtm</a:t>
            </a:r>
            <a:r>
              <a:rPr lang="en-US" altLang="ja-JP" sz="2200" kern="100" dirty="0">
                <a:cs typeface="Times New Roman" panose="02020603050405020304" pitchFamily="18" charset="0"/>
              </a:rPr>
              <a:t> over Land, Coast, and Sea.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4A05D98-19DB-1002-C1E3-7EB287A9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012583-8165-438B-3E2F-757149AAD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40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C54005-D94B-B8D9-DBFC-890E972BA4CE}"/>
              </a:ext>
            </a:extLst>
          </p:cNvPr>
          <p:cNvSpPr txBox="1"/>
          <p:nvPr/>
        </p:nvSpPr>
        <p:spPr>
          <a:xfrm>
            <a:off x="6610350" y="1035869"/>
            <a:ext cx="491562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/>
              <a:t>AMSR3 TB166h vs </a:t>
            </a:r>
            <a:r>
              <a:rPr lang="en-US" altLang="ja-JP" dirty="0" err="1"/>
              <a:t>dTB</a:t>
            </a:r>
            <a:r>
              <a:rPr lang="en-US" altLang="ja-JP" dirty="0"/>
              <a:t> XA Land 2025/8-12</a:t>
            </a:r>
            <a:endParaRPr kumimoji="1" lang="en-US" altLang="ja-JP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F9934BF-97BD-80B2-B946-2204C3B5F352}"/>
              </a:ext>
            </a:extLst>
          </p:cNvPr>
          <p:cNvSpPr txBox="1"/>
          <p:nvPr/>
        </p:nvSpPr>
        <p:spPr>
          <a:xfrm>
            <a:off x="6438173" y="4042381"/>
            <a:ext cx="4915627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ja-JP" dirty="0"/>
              <a:t>GMI vs  AMSR3+dTB </a:t>
            </a:r>
            <a:r>
              <a:rPr lang="en-US" altLang="ja-JP"/>
              <a:t>TB166h  2510182153D</a:t>
            </a:r>
            <a:endParaRPr kumimoji="1" lang="en-US" altLang="ja-JP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8666AC-32E2-EBEF-3AF3-C115BB6819D7}"/>
              </a:ext>
            </a:extLst>
          </p:cNvPr>
          <p:cNvSpPr txBox="1"/>
          <p:nvPr/>
        </p:nvSpPr>
        <p:spPr>
          <a:xfrm>
            <a:off x="8011265" y="3721318"/>
            <a:ext cx="1561646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TB166h.AMSR3 (K)</a:t>
            </a:r>
            <a:endParaRPr kumimoji="1" lang="ja-JP" altLang="en-US" sz="12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92DF42F-07F9-BA82-89B4-AB25819D2514}"/>
              </a:ext>
            </a:extLst>
          </p:cNvPr>
          <p:cNvSpPr txBox="1"/>
          <p:nvPr/>
        </p:nvSpPr>
        <p:spPr>
          <a:xfrm rot="16200000">
            <a:off x="6576207" y="2416856"/>
            <a:ext cx="1127232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d</a:t>
            </a:r>
            <a:r>
              <a:rPr kumimoji="1" lang="en-US" altLang="ja-JP" sz="1200" dirty="0"/>
              <a:t>TB166h (K)</a:t>
            </a:r>
            <a:endParaRPr kumimoji="1" lang="ja-JP" altLang="en-US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84935B8-B0E4-AABF-1DD3-B2577EAA289F}"/>
              </a:ext>
            </a:extLst>
          </p:cNvPr>
          <p:cNvSpPr txBox="1"/>
          <p:nvPr/>
        </p:nvSpPr>
        <p:spPr>
          <a:xfrm>
            <a:off x="7715990" y="6491694"/>
            <a:ext cx="1292341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TB166h.GMI(K)</a:t>
            </a:r>
            <a:endParaRPr kumimoji="1" lang="ja-JP" altLang="en-US" sz="12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7B95BF7-46B4-3296-F642-353A34D883F3}"/>
              </a:ext>
            </a:extLst>
          </p:cNvPr>
          <p:cNvSpPr txBox="1"/>
          <p:nvPr/>
        </p:nvSpPr>
        <p:spPr>
          <a:xfrm rot="16200000">
            <a:off x="6459444" y="5296789"/>
            <a:ext cx="1561646" cy="276999"/>
          </a:xfrm>
          <a:prstGeom prst="rect">
            <a:avLst/>
          </a:prstGeom>
          <a:solidFill>
            <a:schemeClr val="accent4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TB166h.AMSR3 (K)</a:t>
            </a:r>
            <a:endParaRPr kumimoji="1" lang="ja-JP" altLang="en-US" sz="1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D6B1DCF-78F5-0155-18CE-E10FAB957173}"/>
              </a:ext>
            </a:extLst>
          </p:cNvPr>
          <p:cNvSpPr txBox="1"/>
          <p:nvPr/>
        </p:nvSpPr>
        <p:spPr>
          <a:xfrm>
            <a:off x="9746915" y="4654465"/>
            <a:ext cx="135005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Black: </a:t>
            </a:r>
          </a:p>
          <a:p>
            <a:r>
              <a:rPr lang="en-US" altLang="ja-JP" sz="1200" dirty="0"/>
              <a:t>Proxy for tb166h</a:t>
            </a:r>
          </a:p>
          <a:p>
            <a:r>
              <a:rPr kumimoji="1" lang="en-US" altLang="ja-JP" sz="1200" dirty="0"/>
              <a:t>Red:</a:t>
            </a:r>
          </a:p>
          <a:p>
            <a:r>
              <a:rPr lang="en-US" altLang="ja-JP" sz="1200" dirty="0" err="1"/>
              <a:t>Proxy+dTB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29265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7ABBB-218D-E94D-F13A-A9F44E8F2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CD0C4BF-0986-3C34-7848-DB3B689D1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42" y="4062063"/>
            <a:ext cx="2867564" cy="215067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48DC8B9B-4668-D142-611F-BC9380AD0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242" y="1935341"/>
            <a:ext cx="2867564" cy="2150673"/>
          </a:xfrm>
          <a:prstGeom prst="rect">
            <a:avLst/>
          </a:prstGeom>
        </p:spPr>
      </p:pic>
      <p:sp>
        <p:nvSpPr>
          <p:cNvPr id="7" name="タイトル 6">
            <a:extLst>
              <a:ext uri="{FF2B5EF4-FFF2-40B4-BE49-F238E27FC236}">
                <a16:creationId xmlns:a16="http://schemas.microsoft.com/office/drawing/2014/main" id="{2C619B5D-FD0B-8B59-9836-B22722B60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82" y="89162"/>
            <a:ext cx="10466847" cy="701098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Basic</a:t>
            </a: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Idea</a:t>
            </a: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of</a:t>
            </a: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the</a:t>
            </a:r>
            <a:r>
              <a:rPr lang="ja-JP" altLang="en-US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 </a:t>
            </a:r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new GMI </a:t>
            </a:r>
            <a:r>
              <a:rPr lang="en-US" altLang="ja-JP" sz="3600" b="1" dirty="0" err="1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precip</a:t>
            </a:r>
            <a:r>
              <a:rPr lang="en-US" altLang="ja-JP" sz="3600" b="1" dirty="0">
                <a:solidFill>
                  <a:schemeClr val="bg1"/>
                </a:solidFill>
                <a:latin typeface="+mn-ea"/>
                <a:ea typeface="+mn-ea"/>
                <a:cs typeface="Arial" panose="020B0604020202020204" pitchFamily="34" charset="0"/>
              </a:rPr>
              <a:t> detection method</a:t>
            </a:r>
            <a:endParaRPr lang="ja-JP" altLang="en-US" sz="3600" b="1" dirty="0">
              <a:solidFill>
                <a:schemeClr val="bg1"/>
              </a:solidFill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AB551033-91AD-DE1D-4CF4-4264BC012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7910" y="2367908"/>
            <a:ext cx="5308713" cy="182376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ja-JP" sz="2000" b="1" dirty="0">
                <a:latin typeface="+mn-ea"/>
                <a:cs typeface="Arial" panose="020B0604020202020204" pitchFamily="34" charset="0"/>
              </a:rPr>
              <a:t>Turk et al (2014)</a:t>
            </a:r>
            <a:r>
              <a:rPr lang="ja-JP" altLang="en-US" sz="2000" b="1" dirty="0">
                <a:latin typeface="+mn-ea"/>
              </a:rPr>
              <a:t>：</a:t>
            </a:r>
            <a:endParaRPr lang="en-US" altLang="ja-JP" sz="2000" b="1" dirty="0">
              <a:latin typeface="+mn-ea"/>
            </a:endParaRPr>
          </a:p>
          <a:p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Estimation of the Surface Emissivity(</a:t>
            </a:r>
            <a:r>
              <a:rPr lang="en-US" altLang="ja-JP" sz="1800" kern="50" dirty="0" err="1"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)  assuming no </a:t>
            </a:r>
            <a:r>
              <a:rPr lang="en-US" altLang="ja-JP" sz="1800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 with the EPC method</a:t>
            </a:r>
          </a:p>
          <a:p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Detect </a:t>
            </a:r>
            <a:r>
              <a:rPr lang="en-US" altLang="ja-JP" sz="1800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 areas for various surface conditions 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based on the difference in </a:t>
            </a:r>
            <a:r>
              <a:rPr lang="en-US" altLang="ja-JP" sz="1800" kern="50" dirty="0" err="1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PDF between </a:t>
            </a:r>
            <a:r>
              <a:rPr lang="en-US" altLang="ja-JP" sz="1800" kern="50" dirty="0" err="1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and non-</a:t>
            </a:r>
            <a:r>
              <a:rPr lang="en-US" altLang="ja-JP" sz="1800" kern="50" dirty="0" err="1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areas.</a:t>
            </a:r>
            <a:endParaRPr lang="ja-JP" altLang="en-US" sz="1800" dirty="0">
              <a:solidFill>
                <a:srgbClr val="FF0000"/>
              </a:solidFill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E5D7D91-794A-3E06-5591-3642D4BB1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319BF3-0B74-D98A-4FC1-CB457BC1B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6D1C13D-C291-A3A2-5559-0A61AE131257}"/>
              </a:ext>
            </a:extLst>
          </p:cNvPr>
          <p:cNvSpPr txBox="1"/>
          <p:nvPr/>
        </p:nvSpPr>
        <p:spPr>
          <a:xfrm>
            <a:off x="414170" y="4260183"/>
            <a:ext cx="5869172" cy="15696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/>
              <a:t>The present study</a:t>
            </a:r>
            <a:r>
              <a:rPr lang="ja-JP" altLang="en-US" sz="2400" dirty="0"/>
              <a:t>：</a:t>
            </a:r>
            <a:endParaRPr lang="en-US" altLang="ja-JP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detection method that regresses DPR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rainflags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from GMI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, (TB/Ts).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Consider the effects of surface conditions, and orographic rain on </a:t>
            </a:r>
            <a:r>
              <a:rPr lang="en-US" altLang="ja-JP" kern="50" dirty="0" err="1"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kern="50" dirty="0">
                <a:latin typeface="+mn-ea"/>
                <a:cs typeface="Times New Roman" panose="02020603050405020304" pitchFamily="18" charset="0"/>
              </a:rPr>
              <a:t> &amp;  (TB/Ts) PDFs.</a:t>
            </a:r>
          </a:p>
        </p:txBody>
      </p:sp>
      <p:sp>
        <p:nvSpPr>
          <p:cNvPr id="3" name="コンテンツ プレースホルダー 7">
            <a:extLst>
              <a:ext uri="{FF2B5EF4-FFF2-40B4-BE49-F238E27FC236}">
                <a16:creationId xmlns:a16="http://schemas.microsoft.com/office/drawing/2014/main" id="{FED7378A-4B61-7111-3C84-801FFE70D220}"/>
              </a:ext>
            </a:extLst>
          </p:cNvPr>
          <p:cNvSpPr txBox="1">
            <a:spLocks/>
          </p:cNvSpPr>
          <p:nvPr/>
        </p:nvSpPr>
        <p:spPr>
          <a:xfrm>
            <a:off x="847910" y="849977"/>
            <a:ext cx="5270613" cy="15179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000" b="1" dirty="0">
                <a:latin typeface="+mn-ea"/>
                <a:cs typeface="Arial" panose="020B0604020202020204" pitchFamily="34" charset="0"/>
              </a:rPr>
              <a:t>Petty and Li (2013)</a:t>
            </a:r>
            <a:r>
              <a:rPr lang="en-US" altLang="ja-JP" sz="2000" b="1" dirty="0">
                <a:latin typeface="+mn-ea"/>
              </a:rPr>
              <a:t>: </a:t>
            </a:r>
          </a:p>
          <a:p>
            <a:pPr>
              <a:lnSpc>
                <a:spcPts val="1800"/>
              </a:lnSpc>
            </a:pP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Use the (TB/Ts) PCs with different PDFs in non-</a:t>
            </a:r>
            <a:r>
              <a:rPr lang="en-US" altLang="ja-JP" sz="1800" kern="50" dirty="0" err="1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and </a:t>
            </a:r>
            <a:r>
              <a:rPr lang="en-US" altLang="ja-JP" sz="1800" kern="50" dirty="0" err="1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solidFill>
                  <a:srgbClr val="FF0000"/>
                </a:solidFill>
                <a:latin typeface="+mn-ea"/>
                <a:cs typeface="Times New Roman" panose="02020603050405020304" pitchFamily="18" charset="0"/>
              </a:rPr>
              <a:t> areas</a:t>
            </a:r>
          </a:p>
          <a:p>
            <a:pPr>
              <a:lnSpc>
                <a:spcPts val="1800"/>
              </a:lnSpc>
            </a:pPr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Estimate </a:t>
            </a:r>
            <a:r>
              <a:rPr lang="en-US" altLang="ja-JP" sz="1800" kern="50" dirty="0" err="1">
                <a:latin typeface="+mn-ea"/>
                <a:cs typeface="Times New Roman" panose="02020603050405020304" pitchFamily="18" charset="0"/>
              </a:rPr>
              <a:t>precip</a:t>
            </a:r>
            <a:r>
              <a:rPr lang="en-US" altLang="ja-JP" sz="1800" kern="50" dirty="0">
                <a:latin typeface="+mn-ea"/>
                <a:cs typeface="Times New Roman" panose="02020603050405020304" pitchFamily="18" charset="0"/>
              </a:rPr>
              <a:t> rate over various surface conditions</a:t>
            </a:r>
            <a:endParaRPr lang="ja-JP" altLang="en-US" sz="1800" dirty="0">
              <a:latin typeface="+mn-ea"/>
              <a:cs typeface="Arial" panose="020B0604020202020204" pitchFamily="34" charset="0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915F22CD-6CB7-BEC7-2C12-C55ACA8D20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873" y="1911390"/>
            <a:ext cx="2867564" cy="2150673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7F83453C-5425-79EA-B1DA-B641DBD87F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873" y="4005162"/>
            <a:ext cx="2867564" cy="2150673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33B6AF2-2B60-BBF8-D382-597693407013}"/>
              </a:ext>
            </a:extLst>
          </p:cNvPr>
          <p:cNvSpPr txBox="1"/>
          <p:nvPr/>
        </p:nvSpPr>
        <p:spPr>
          <a:xfrm>
            <a:off x="10247200" y="1608942"/>
            <a:ext cx="96532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Sea Ice</a:t>
            </a:r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D7AEE73-0F23-43ED-70D5-DB0E0641BB36}"/>
              </a:ext>
            </a:extLst>
          </p:cNvPr>
          <p:cNvSpPr txBox="1"/>
          <p:nvPr/>
        </p:nvSpPr>
        <p:spPr>
          <a:xfrm>
            <a:off x="8836056" y="2533400"/>
            <a:ext cx="862737" cy="92333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</a:t>
            </a:r>
          </a:p>
          <a:p>
            <a:r>
              <a:rPr lang="en-US" altLang="ja-JP" dirty="0"/>
              <a:t>No-</a:t>
            </a:r>
          </a:p>
          <a:p>
            <a:r>
              <a:rPr kumimoji="1"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F31B1511-21A3-1189-DCEC-878CF4CE1630}"/>
              </a:ext>
            </a:extLst>
          </p:cNvPr>
          <p:cNvSpPr txBox="1"/>
          <p:nvPr/>
        </p:nvSpPr>
        <p:spPr>
          <a:xfrm>
            <a:off x="8852471" y="4807416"/>
            <a:ext cx="862737" cy="6463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DPR</a:t>
            </a:r>
          </a:p>
          <a:p>
            <a:r>
              <a:rPr kumimoji="1"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BDE37FCA-9476-8F02-6AC4-E841FAC50B4E}"/>
              </a:ext>
            </a:extLst>
          </p:cNvPr>
          <p:cNvSpPr txBox="1"/>
          <p:nvPr/>
        </p:nvSpPr>
        <p:spPr>
          <a:xfrm>
            <a:off x="6363634" y="902867"/>
            <a:ext cx="5564344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Es36v PDFs for Sea around Japan, DFJ14_16</a:t>
            </a:r>
          </a:p>
          <a:p>
            <a:r>
              <a:rPr lang="en-US" altLang="ja-JP" dirty="0"/>
              <a:t>NSIDC </a:t>
            </a:r>
            <a:r>
              <a:rPr lang="en-US" altLang="ja-JP" dirty="0" err="1"/>
              <a:t>AutoSnow</a:t>
            </a:r>
            <a:r>
              <a:rPr lang="en-US" altLang="ja-JP" dirty="0"/>
              <a:t> is used for sea ice classification.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8B65C7B-7039-3444-C00A-3CEC642A47A5}"/>
              </a:ext>
            </a:extLst>
          </p:cNvPr>
          <p:cNvSpPr txBox="1"/>
          <p:nvPr/>
        </p:nvSpPr>
        <p:spPr>
          <a:xfrm>
            <a:off x="7112508" y="1677334"/>
            <a:ext cx="1383712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No </a:t>
            </a:r>
            <a:r>
              <a:rPr lang="en-US" altLang="ja-JP" dirty="0" err="1"/>
              <a:t>Sea_Ice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5636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660C4-FC8C-2614-41D2-96A40A54D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9EFE1E33-2256-4255-9A88-A1F10DC50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4320000"/>
            <a:ext cx="2926086" cy="2194565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769548D7-2B79-C6F6-E84F-2E0A916D5E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320000"/>
            <a:ext cx="2926086" cy="2194565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0C57A413-487F-0230-F2B1-108FDF7A5A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1620000"/>
            <a:ext cx="2926086" cy="219456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DE4101AF-59A3-3EBB-5339-B2DD426970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1620000"/>
            <a:ext cx="2926086" cy="21945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56864F4-5AF9-AF89-1A5A-60B1AD409F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320000"/>
            <a:ext cx="2926086" cy="219456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BE6C17F-5103-3F7D-7C99-4E9AB47900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620000"/>
            <a:ext cx="2926086" cy="2194565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698B64B6-85BC-4113-CDD9-E2207A631517}"/>
              </a:ext>
            </a:extLst>
          </p:cNvPr>
          <p:cNvSpPr txBox="1">
            <a:spLocks/>
          </p:cNvSpPr>
          <p:nvPr/>
        </p:nvSpPr>
        <p:spPr>
          <a:xfrm>
            <a:off x="729148" y="49241"/>
            <a:ext cx="11013260" cy="93162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8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　</a:t>
            </a:r>
            <a:r>
              <a:rPr lang="en-US" altLang="ja-JP" sz="28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GMI </a:t>
            </a:r>
            <a:r>
              <a:rPr lang="en-US" altLang="ja-JP" sz="2800" b="1" kern="50" dirty="0" err="1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EsEPC</a:t>
            </a:r>
            <a:r>
              <a:rPr lang="en-US" altLang="ja-JP" sz="2800" b="1" kern="50" dirty="0">
                <a:solidFill>
                  <a:schemeClr val="bg1"/>
                </a:solidFill>
                <a:latin typeface="+mn-ea"/>
                <a:cs typeface="Times New Roman" panose="02020603050405020304" pitchFamily="18" charset="0"/>
              </a:rPr>
              <a:t> &amp; (TB/Ts) PDFs over coastal regions</a:t>
            </a:r>
            <a:br>
              <a:rPr lang="en-US" altLang="ja-JP" sz="2800" b="1" dirty="0">
                <a:solidFill>
                  <a:schemeClr val="bg1"/>
                </a:solidFill>
                <a:latin typeface="+mn-ea"/>
              </a:rPr>
            </a:br>
            <a:r>
              <a:rPr lang="en-US" altLang="ja-JP" sz="2800" b="1" dirty="0">
                <a:solidFill>
                  <a:schemeClr val="bg1"/>
                </a:solidFill>
                <a:latin typeface="+mn-ea"/>
              </a:rPr>
              <a:t>  FOW vs. Es36v, Es36v and Es36v-Es0 PDFs for JJA14_16</a:t>
            </a:r>
            <a:endParaRPr lang="ja-JP" altLang="en-US" sz="28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C25AC4D-61E6-CCBB-BD36-BB5614672E9A}"/>
              </a:ext>
            </a:extLst>
          </p:cNvPr>
          <p:cNvSpPr txBox="1"/>
          <p:nvPr/>
        </p:nvSpPr>
        <p:spPr>
          <a:xfrm rot="16200000">
            <a:off x="3881627" y="5163137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9F4D64-0ECD-232F-6FDB-2DA4CC104A88}"/>
              </a:ext>
            </a:extLst>
          </p:cNvPr>
          <p:cNvSpPr txBox="1"/>
          <p:nvPr/>
        </p:nvSpPr>
        <p:spPr>
          <a:xfrm>
            <a:off x="4619941" y="3697950"/>
            <a:ext cx="214834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Fraction of water(FOW)</a:t>
            </a:r>
            <a:endParaRPr kumimoji="1" lang="ja-JP" altLang="en-US" sz="14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10BC46F-F7F1-10E6-90FC-5417AD690D5A}"/>
              </a:ext>
            </a:extLst>
          </p:cNvPr>
          <p:cNvSpPr txBox="1"/>
          <p:nvPr/>
        </p:nvSpPr>
        <p:spPr>
          <a:xfrm rot="16200000">
            <a:off x="-474339" y="5192197"/>
            <a:ext cx="1418645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DPR</a:t>
            </a:r>
            <a:r>
              <a:rPr lang="ja-JP" altLang="en-US" dirty="0"/>
              <a:t> </a:t>
            </a:r>
            <a:r>
              <a:rPr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75B96CC-E734-1B3C-0735-CDD672E73C8A}"/>
              </a:ext>
            </a:extLst>
          </p:cNvPr>
          <p:cNvSpPr txBox="1"/>
          <p:nvPr/>
        </p:nvSpPr>
        <p:spPr>
          <a:xfrm rot="16200000">
            <a:off x="-631796" y="2487223"/>
            <a:ext cx="1754006" cy="369332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dirty="0"/>
              <a:t>DPR no-</a:t>
            </a:r>
            <a:r>
              <a:rPr lang="en-US" altLang="ja-JP" dirty="0" err="1"/>
              <a:t>precip</a:t>
            </a:r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A8D64B2-B401-520C-5E0D-3A622D027059}"/>
              </a:ext>
            </a:extLst>
          </p:cNvPr>
          <p:cNvSpPr txBox="1"/>
          <p:nvPr/>
        </p:nvSpPr>
        <p:spPr>
          <a:xfrm>
            <a:off x="4619942" y="6432962"/>
            <a:ext cx="2148345" cy="30777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Fraction of water(FOW)</a:t>
            </a:r>
            <a:endParaRPr kumimoji="1" lang="ja-JP" altLang="en-US" sz="14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2BC2FF5-69E1-83F0-15AC-91EA735D4BE7}"/>
              </a:ext>
            </a:extLst>
          </p:cNvPr>
          <p:cNvSpPr txBox="1"/>
          <p:nvPr/>
        </p:nvSpPr>
        <p:spPr>
          <a:xfrm rot="16200000">
            <a:off x="3930306" y="2514568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Es36v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5CCBB7F2-320A-354F-07E6-57809D144C0E}"/>
              </a:ext>
            </a:extLst>
          </p:cNvPr>
          <p:cNvSpPr txBox="1"/>
          <p:nvPr/>
        </p:nvSpPr>
        <p:spPr>
          <a:xfrm>
            <a:off x="1813390" y="3718623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F0AFA1C-5B90-25CE-C5FC-B119B158DE19}"/>
              </a:ext>
            </a:extLst>
          </p:cNvPr>
          <p:cNvSpPr txBox="1"/>
          <p:nvPr/>
        </p:nvSpPr>
        <p:spPr>
          <a:xfrm>
            <a:off x="1813389" y="6371407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100F2E0-A16F-AAEC-7E43-046A77BEF84A}"/>
              </a:ext>
            </a:extLst>
          </p:cNvPr>
          <p:cNvSpPr txBox="1"/>
          <p:nvPr/>
        </p:nvSpPr>
        <p:spPr>
          <a:xfrm>
            <a:off x="8902013" y="3697950"/>
            <a:ext cx="11192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Es36v-Es0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61543DA-E063-528C-BDF0-EBFF0082B8AB}"/>
              </a:ext>
            </a:extLst>
          </p:cNvPr>
          <p:cNvSpPr txBox="1"/>
          <p:nvPr/>
        </p:nvSpPr>
        <p:spPr>
          <a:xfrm>
            <a:off x="8902013" y="6371407"/>
            <a:ext cx="1119217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Es36v-Es0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638D71F-B2D3-4C26-6687-54EA88D61710}"/>
              </a:ext>
            </a:extLst>
          </p:cNvPr>
          <p:cNvSpPr txBox="1"/>
          <p:nvPr/>
        </p:nvSpPr>
        <p:spPr>
          <a:xfrm rot="16200000">
            <a:off x="356821" y="2565476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B887A32-81F9-3653-0334-E3F939970F60}"/>
              </a:ext>
            </a:extLst>
          </p:cNvPr>
          <p:cNvSpPr txBox="1"/>
          <p:nvPr/>
        </p:nvSpPr>
        <p:spPr>
          <a:xfrm rot="16200000">
            <a:off x="273078" y="5117236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4701628-7908-314B-3246-892889AEA51A}"/>
              </a:ext>
            </a:extLst>
          </p:cNvPr>
          <p:cNvSpPr txBox="1"/>
          <p:nvPr/>
        </p:nvSpPr>
        <p:spPr>
          <a:xfrm rot="16200000">
            <a:off x="7511760" y="2604141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E60AA9AB-996C-C2CC-378C-0DD80AAE9C9A}"/>
              </a:ext>
            </a:extLst>
          </p:cNvPr>
          <p:cNvSpPr txBox="1"/>
          <p:nvPr/>
        </p:nvSpPr>
        <p:spPr>
          <a:xfrm rot="16200000">
            <a:off x="7511760" y="5312013"/>
            <a:ext cx="9755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D2418CC5-6965-A5DF-0E18-EFA6A803C0ED}"/>
              </a:ext>
            </a:extLst>
          </p:cNvPr>
          <p:cNvCxnSpPr>
            <a:cxnSpLocks/>
          </p:cNvCxnSpPr>
          <p:nvPr/>
        </p:nvCxnSpPr>
        <p:spPr>
          <a:xfrm>
            <a:off x="4866968" y="2133600"/>
            <a:ext cx="1505238" cy="697240"/>
          </a:xfrm>
          <a:prstGeom prst="line">
            <a:avLst/>
          </a:prstGeom>
          <a:ln w="1905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9D08C10-F900-875B-F2D5-E16B867B1A09}"/>
              </a:ext>
            </a:extLst>
          </p:cNvPr>
          <p:cNvSpPr txBox="1"/>
          <p:nvPr/>
        </p:nvSpPr>
        <p:spPr>
          <a:xfrm>
            <a:off x="5814215" y="3022450"/>
            <a:ext cx="55175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Es0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4F9BB49-B655-9AF1-1550-B6F7A40AD9CF}"/>
              </a:ext>
            </a:extLst>
          </p:cNvPr>
          <p:cNvSpPr txBox="1"/>
          <p:nvPr/>
        </p:nvSpPr>
        <p:spPr>
          <a:xfrm>
            <a:off x="1557898" y="1014393"/>
            <a:ext cx="862965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dirty="0" err="1">
                <a:ea typeface="游明朝" panose="02020400000000000000" pitchFamily="18" charset="-128"/>
                <a:cs typeface="Times New Roman" panose="02020603050405020304" pitchFamily="18" charset="0"/>
              </a:rPr>
              <a:t>EsEPC</a:t>
            </a:r>
            <a:r>
              <a:rPr lang="en-US" altLang="ja-JP" dirty="0">
                <a:ea typeface="游明朝" panose="02020400000000000000" pitchFamily="18" charset="-128"/>
                <a:cs typeface="Times New Roman" panose="02020603050405020304" pitchFamily="18" charset="0"/>
              </a:rPr>
              <a:t> in non-precipitation areas has a high correlation with FOW.</a:t>
            </a:r>
          </a:p>
          <a:p>
            <a:r>
              <a:rPr lang="en-US" altLang="ja-JP" dirty="0"/>
              <a:t>Express the non-precipitation area </a:t>
            </a:r>
            <a:r>
              <a:rPr lang="en-US" altLang="ja-JP" dirty="0" err="1"/>
              <a:t>EsEPC</a:t>
            </a:r>
            <a:r>
              <a:rPr lang="en-US" altLang="ja-JP" dirty="0"/>
              <a:t> as a function  FOW and Ts (Es0).</a:t>
            </a:r>
            <a:endParaRPr lang="ja-JP" altLang="en-US" dirty="0"/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9AF4446-885E-2AB2-1C39-322926787D6C}"/>
              </a:ext>
            </a:extLst>
          </p:cNvPr>
          <p:cNvCxnSpPr>
            <a:cxnSpLocks/>
          </p:cNvCxnSpPr>
          <p:nvPr/>
        </p:nvCxnSpPr>
        <p:spPr>
          <a:xfrm>
            <a:off x="4866968" y="4810752"/>
            <a:ext cx="1505238" cy="69724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CE9CF367-740E-BC84-90CD-D86CE2600DCB}"/>
              </a:ext>
            </a:extLst>
          </p:cNvPr>
          <p:cNvCxnSpPr>
            <a:cxnSpLocks/>
          </p:cNvCxnSpPr>
          <p:nvPr/>
        </p:nvCxnSpPr>
        <p:spPr>
          <a:xfrm>
            <a:off x="4866968" y="4804364"/>
            <a:ext cx="1505238" cy="69724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09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D3582-A52D-7AEA-71A2-D0487FCF9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図 32">
            <a:extLst>
              <a:ext uri="{FF2B5EF4-FFF2-40B4-BE49-F238E27FC236}">
                <a16:creationId xmlns:a16="http://schemas.microsoft.com/office/drawing/2014/main" id="{A8B76844-E641-4AE0-307A-4109381CDF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5" y="4423433"/>
            <a:ext cx="2926086" cy="2194565"/>
          </a:xfrm>
          <a:prstGeom prst="rect">
            <a:avLst/>
          </a:prstGeom>
        </p:spPr>
      </p:pic>
      <p:pic>
        <p:nvPicPr>
          <p:cNvPr id="35" name="図 34">
            <a:extLst>
              <a:ext uri="{FF2B5EF4-FFF2-40B4-BE49-F238E27FC236}">
                <a16:creationId xmlns:a16="http://schemas.microsoft.com/office/drawing/2014/main" id="{6D3742C1-D54A-4F5D-6C15-6A1962450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2305" y="4423433"/>
            <a:ext cx="2926086" cy="2194565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28C2ECB8-06F1-3A0C-B9F2-2952461BE8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05" y="4423433"/>
            <a:ext cx="2926086" cy="219456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06F29B4-BD5A-1D58-8F2A-6422705B18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130" y="1683648"/>
            <a:ext cx="2926086" cy="2194565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620C221B-0C6E-0709-CB5A-AAFCE17F14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30" y="1683648"/>
            <a:ext cx="2926086" cy="219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7DEAAB8-CE50-2F68-FBD9-4A4BD76711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30" y="1683648"/>
            <a:ext cx="2926086" cy="219456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DDEA585-C690-69A8-573C-11976C18C7B6}"/>
              </a:ext>
            </a:extLst>
          </p:cNvPr>
          <p:cNvSpPr txBox="1"/>
          <p:nvPr/>
        </p:nvSpPr>
        <p:spPr>
          <a:xfrm>
            <a:off x="903748" y="4284651"/>
            <a:ext cx="249574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Hit Distribution</a:t>
            </a:r>
            <a:endParaRPr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D632A16-7290-E069-2A58-4BA8F9771B96}"/>
              </a:ext>
            </a:extLst>
          </p:cNvPr>
          <p:cNvSpPr txBox="1"/>
          <p:nvPr/>
        </p:nvSpPr>
        <p:spPr>
          <a:xfrm>
            <a:off x="4528574" y="4293397"/>
            <a:ext cx="249574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Miss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Distribution</a:t>
            </a:r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90ACD0C-73E8-6AC9-F05B-5E2BC72003D8}"/>
              </a:ext>
            </a:extLst>
          </p:cNvPr>
          <p:cNvSpPr txBox="1"/>
          <p:nvPr/>
        </p:nvSpPr>
        <p:spPr>
          <a:xfrm>
            <a:off x="8153400" y="4293397"/>
            <a:ext cx="249574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False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Distribution</a:t>
            </a:r>
            <a:endParaRPr lang="ja-JP" altLang="en-US" dirty="0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2F916062-A3D5-E5D5-41A1-B1F77BF13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DA05FC-1035-64CC-72D9-DDCB990F7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45EC8A2-56D1-0CA8-9A5F-781F1AE0D934}"/>
              </a:ext>
            </a:extLst>
          </p:cNvPr>
          <p:cNvSpPr txBox="1"/>
          <p:nvPr/>
        </p:nvSpPr>
        <p:spPr>
          <a:xfrm>
            <a:off x="1036037" y="1321474"/>
            <a:ext cx="2028119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600" dirty="0" err="1"/>
              <a:t>Hit:DPR</a:t>
            </a:r>
            <a:r>
              <a:rPr lang="en-US" altLang="ja-JP" sz="1600" dirty="0"/>
              <a:t> &amp; Conv </a:t>
            </a:r>
            <a:r>
              <a:rPr lang="en-US" altLang="ja-JP" sz="1600" dirty="0" err="1"/>
              <a:t>alg</a:t>
            </a:r>
            <a:endParaRPr lang="en-US" altLang="ja-JP" sz="1600" dirty="0"/>
          </a:p>
          <a:p>
            <a:r>
              <a:rPr lang="en-US" altLang="ja-JP" sz="1600" dirty="0"/>
              <a:t>      Detect </a:t>
            </a:r>
            <a:r>
              <a:rPr lang="en-US" altLang="ja-JP" sz="1600" dirty="0" err="1"/>
              <a:t>precip</a:t>
            </a:r>
            <a:endParaRPr kumimoji="1" lang="ja-JP" altLang="en-US" sz="1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AD7795B-A7CB-6547-6872-3487A2BD2EC2}"/>
              </a:ext>
            </a:extLst>
          </p:cNvPr>
          <p:cNvSpPr txBox="1"/>
          <p:nvPr/>
        </p:nvSpPr>
        <p:spPr>
          <a:xfrm>
            <a:off x="4510344" y="1327612"/>
            <a:ext cx="2252540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600" dirty="0" err="1"/>
              <a:t>Miss:DPR</a:t>
            </a:r>
            <a:r>
              <a:rPr lang="en-US" altLang="ja-JP" sz="1600" dirty="0"/>
              <a:t>&gt;1mm/h,</a:t>
            </a:r>
          </a:p>
          <a:p>
            <a:r>
              <a:rPr lang="en-US" altLang="ja-JP" sz="1600" dirty="0"/>
              <a:t>No </a:t>
            </a:r>
            <a:r>
              <a:rPr lang="en-US" altLang="ja-JP" sz="1600" dirty="0" err="1"/>
              <a:t>precip</a:t>
            </a:r>
            <a:r>
              <a:rPr lang="en-US" altLang="ja-JP" sz="1600" dirty="0"/>
              <a:t> by </a:t>
            </a:r>
            <a:r>
              <a:rPr kumimoji="1" lang="en-US" altLang="ja-JP" sz="1600" dirty="0"/>
              <a:t>Conv </a:t>
            </a:r>
            <a:r>
              <a:rPr kumimoji="1" lang="en-US" altLang="ja-JP" sz="1600" dirty="0" err="1"/>
              <a:t>alg</a:t>
            </a:r>
            <a:endParaRPr kumimoji="1" lang="ja-JP" altLang="en-US" sz="1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D0055D-AD94-ABA3-8988-A37FC888D33A}"/>
              </a:ext>
            </a:extLst>
          </p:cNvPr>
          <p:cNvSpPr txBox="1"/>
          <p:nvPr/>
        </p:nvSpPr>
        <p:spPr>
          <a:xfrm>
            <a:off x="8001576" y="1325686"/>
            <a:ext cx="2492990" cy="58477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False: No </a:t>
            </a:r>
            <a:r>
              <a:rPr lang="en-US" altLang="ja-JP" sz="1600" dirty="0" err="1"/>
              <a:t>precip</a:t>
            </a:r>
            <a:r>
              <a:rPr lang="en-US" altLang="ja-JP" sz="1600" dirty="0"/>
              <a:t> by DPR</a:t>
            </a:r>
          </a:p>
          <a:p>
            <a:r>
              <a:rPr kumimoji="1" lang="en-US" altLang="ja-JP" sz="1600" dirty="0"/>
              <a:t>Conv </a:t>
            </a:r>
            <a:r>
              <a:rPr kumimoji="1" lang="en-US" altLang="ja-JP" sz="1600" dirty="0" err="1"/>
              <a:t>alg</a:t>
            </a:r>
            <a:r>
              <a:rPr kumimoji="1" lang="en-US" altLang="ja-JP" sz="1600" dirty="0"/>
              <a:t> &gt; 1mm/h</a:t>
            </a:r>
            <a:endParaRPr kumimoji="1" lang="ja-JP" altLang="en-US" sz="16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32F9F76-0818-BDF6-4E6E-52501B9E5550}"/>
              </a:ext>
            </a:extLst>
          </p:cNvPr>
          <p:cNvSpPr txBox="1"/>
          <p:nvPr/>
        </p:nvSpPr>
        <p:spPr>
          <a:xfrm>
            <a:off x="1664259" y="3763065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21527AE-EB46-27AF-051E-1A74236B5D9B}"/>
              </a:ext>
            </a:extLst>
          </p:cNvPr>
          <p:cNvSpPr txBox="1"/>
          <p:nvPr/>
        </p:nvSpPr>
        <p:spPr>
          <a:xfrm>
            <a:off x="5397206" y="3787962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4B302F7-941B-62CF-6FD9-3717DA230C9B}"/>
              </a:ext>
            </a:extLst>
          </p:cNvPr>
          <p:cNvSpPr txBox="1"/>
          <p:nvPr/>
        </p:nvSpPr>
        <p:spPr>
          <a:xfrm>
            <a:off x="9016763" y="3735234"/>
            <a:ext cx="739305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Es89v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11EE07F-C869-A94B-2E6A-D4EF0A724ADC}"/>
              </a:ext>
            </a:extLst>
          </p:cNvPr>
          <p:cNvSpPr txBox="1"/>
          <p:nvPr/>
        </p:nvSpPr>
        <p:spPr>
          <a:xfrm>
            <a:off x="903748" y="6460048"/>
            <a:ext cx="248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Color</a:t>
            </a:r>
            <a:r>
              <a:rPr lang="en-US" altLang="ja-JP" sz="1400" dirty="0"/>
              <a:t>: </a:t>
            </a:r>
            <a:r>
              <a:rPr kumimoji="1" lang="en-US" altLang="ja-JP" sz="1400" dirty="0"/>
              <a:t>Distance from Coast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C834593-AEC5-76E3-2798-7E2ABA038BE9}"/>
              </a:ext>
            </a:extLst>
          </p:cNvPr>
          <p:cNvSpPr txBox="1"/>
          <p:nvPr/>
        </p:nvSpPr>
        <p:spPr>
          <a:xfrm>
            <a:off x="4448144" y="6429087"/>
            <a:ext cx="24705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Color: Distance from Coast </a:t>
            </a:r>
            <a:endParaRPr lang="ja-JP" altLang="en-US" sz="1400" dirty="0"/>
          </a:p>
        </p:txBody>
      </p:sp>
      <p:sp>
        <p:nvSpPr>
          <p:cNvPr id="28" name="タイトル 3">
            <a:extLst>
              <a:ext uri="{FF2B5EF4-FFF2-40B4-BE49-F238E27FC236}">
                <a16:creationId xmlns:a16="http://schemas.microsoft.com/office/drawing/2014/main" id="{F06E1F83-1B49-018E-B160-354BEBA73E6A}"/>
              </a:ext>
            </a:extLst>
          </p:cNvPr>
          <p:cNvSpPr txBox="1">
            <a:spLocks/>
          </p:cNvSpPr>
          <p:nvPr/>
        </p:nvSpPr>
        <p:spPr>
          <a:xfrm>
            <a:off x="493614" y="136524"/>
            <a:ext cx="10988983" cy="948981"/>
          </a:xfrm>
          <a:prstGeom prst="rect">
            <a:avLst/>
          </a:prstGeom>
          <a:solidFill>
            <a:srgbClr val="00B05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000" b="1" dirty="0">
                <a:solidFill>
                  <a:schemeClr val="bg1"/>
                </a:solidFill>
                <a:latin typeface="+mj-ea"/>
              </a:rPr>
              <a:t>Hit, Miss, False by Conv. Algorithm:  Es89V PDF and Distribution</a:t>
            </a:r>
          </a:p>
          <a:p>
            <a:r>
              <a:rPr lang="en-US" altLang="ja-JP" sz="3000" b="1" dirty="0">
                <a:solidFill>
                  <a:schemeClr val="bg1"/>
                </a:solidFill>
                <a:latin typeface="+mj-ea"/>
              </a:rPr>
              <a:t>India, 2014/6~ 2016/5, Land</a:t>
            </a:r>
            <a:endParaRPr lang="ja-JP" altLang="en-US" sz="3000" b="1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A6652A2-A543-1193-D6AE-7ACAE11369AB}"/>
              </a:ext>
            </a:extLst>
          </p:cNvPr>
          <p:cNvSpPr txBox="1"/>
          <p:nvPr/>
        </p:nvSpPr>
        <p:spPr>
          <a:xfrm rot="16200000">
            <a:off x="157883" y="2518243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B614C81-AA91-6CEE-3F7F-1E2580ECE82F}"/>
              </a:ext>
            </a:extLst>
          </p:cNvPr>
          <p:cNvSpPr txBox="1"/>
          <p:nvPr/>
        </p:nvSpPr>
        <p:spPr>
          <a:xfrm rot="16200000">
            <a:off x="3745836" y="2582740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BA27BAB-CA0B-70D3-6291-5C549D1E5050}"/>
              </a:ext>
            </a:extLst>
          </p:cNvPr>
          <p:cNvSpPr txBox="1"/>
          <p:nvPr/>
        </p:nvSpPr>
        <p:spPr>
          <a:xfrm rot="16200000">
            <a:off x="7334311" y="2618419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BEBDB22-AA1D-CBB6-BEB2-62CC54EB6BF6}"/>
              </a:ext>
            </a:extLst>
          </p:cNvPr>
          <p:cNvSpPr txBox="1"/>
          <p:nvPr/>
        </p:nvSpPr>
        <p:spPr>
          <a:xfrm>
            <a:off x="8036619" y="6492138"/>
            <a:ext cx="2470548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Color: Distance from Coast </a:t>
            </a:r>
            <a:endParaRPr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2599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5F50C-25B1-7723-3F77-82D0F89D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FD1C045-ADA6-99C8-94DB-C72911812E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4320000"/>
            <a:ext cx="2926086" cy="219456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78F532E-5E38-49DB-CCC9-255804B59A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4320000"/>
            <a:ext cx="2926086" cy="2194565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6DF60C-E8D1-9BFE-1A2A-3F99638802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000" y="1620000"/>
            <a:ext cx="2926086" cy="219456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C08C61C-45DB-3597-BE6A-0FAD09B073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1620000"/>
            <a:ext cx="2926086" cy="219456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C82A8BC-D128-A207-037C-254A3011F0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000" y="4320000"/>
            <a:ext cx="2926086" cy="219456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FB996E5-E208-66D4-FC36-73BD771E45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1620000"/>
            <a:ext cx="2926086" cy="219456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392701-C30C-CD04-CACD-EBAF9CBD0406}"/>
              </a:ext>
            </a:extLst>
          </p:cNvPr>
          <p:cNvSpPr txBox="1"/>
          <p:nvPr/>
        </p:nvSpPr>
        <p:spPr>
          <a:xfrm>
            <a:off x="1047396" y="4096424"/>
            <a:ext cx="22805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sz="1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Hit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RHbtm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PDF</a:t>
            </a:r>
            <a:endParaRPr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275BD42-8D0C-2343-52B0-FBFCBD516B4F}"/>
              </a:ext>
            </a:extLst>
          </p:cNvPr>
          <p:cNvSpPr txBox="1"/>
          <p:nvPr/>
        </p:nvSpPr>
        <p:spPr>
          <a:xfrm>
            <a:off x="4652920" y="4142639"/>
            <a:ext cx="22805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Miss </a:t>
            </a:r>
            <a:r>
              <a:rPr lang="en-US" altLang="ja-JP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RHbtm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PDF</a:t>
            </a:r>
            <a:endParaRPr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9179197-47DD-0D08-2BDB-1D4AB91E5A0D}"/>
              </a:ext>
            </a:extLst>
          </p:cNvPr>
          <p:cNvSpPr txBox="1"/>
          <p:nvPr/>
        </p:nvSpPr>
        <p:spPr>
          <a:xfrm>
            <a:off x="1047396" y="1423705"/>
            <a:ext cx="2497518" cy="3686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sz="1800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Hit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DFC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PDF</a:t>
            </a:r>
            <a:endParaRPr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79211D5-F146-25CE-ABBD-5EC28E3F3455}"/>
              </a:ext>
            </a:extLst>
          </p:cNvPr>
          <p:cNvSpPr txBox="1"/>
          <p:nvPr/>
        </p:nvSpPr>
        <p:spPr>
          <a:xfrm>
            <a:off x="4652920" y="1435334"/>
            <a:ext cx="226577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Miss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DFC PDF</a:t>
            </a:r>
            <a:endParaRPr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7D42430-19F3-689F-5A23-8A0F72F19B8C}"/>
              </a:ext>
            </a:extLst>
          </p:cNvPr>
          <p:cNvSpPr txBox="1"/>
          <p:nvPr/>
        </p:nvSpPr>
        <p:spPr>
          <a:xfrm>
            <a:off x="8026696" y="1423705"/>
            <a:ext cx="2521289" cy="36869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   False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DFC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PDF</a:t>
            </a:r>
            <a:endParaRPr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7F1AD99-C840-C351-07E8-9B1BCEB7B021}"/>
              </a:ext>
            </a:extLst>
          </p:cNvPr>
          <p:cNvSpPr txBox="1"/>
          <p:nvPr/>
        </p:nvSpPr>
        <p:spPr>
          <a:xfrm>
            <a:off x="8153400" y="4135334"/>
            <a:ext cx="2412815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False </a:t>
            </a:r>
            <a:r>
              <a:rPr lang="en-US" altLang="ja-JP" kern="100" dirty="0" err="1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RHbtm</a:t>
            </a:r>
            <a:r>
              <a:rPr lang="ja-JP" altLang="en-US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PDF</a:t>
            </a:r>
            <a:endParaRPr lang="ja-JP" altLang="en-US" dirty="0"/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2FE48AF-B67D-C5F8-ADE1-1C011CBB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AA28D17-D19C-30E2-83E6-5B25CD4F3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5" name="タイトル 3">
            <a:extLst>
              <a:ext uri="{FF2B5EF4-FFF2-40B4-BE49-F238E27FC236}">
                <a16:creationId xmlns:a16="http://schemas.microsoft.com/office/drawing/2014/main" id="{4ED61942-667A-57FD-C2B4-CE63F9FBEBFE}"/>
              </a:ext>
            </a:extLst>
          </p:cNvPr>
          <p:cNvSpPr txBox="1">
            <a:spLocks/>
          </p:cNvSpPr>
          <p:nvPr/>
        </p:nvSpPr>
        <p:spPr>
          <a:xfrm>
            <a:off x="719999" y="53407"/>
            <a:ext cx="10560298" cy="1060909"/>
          </a:xfrm>
          <a:prstGeom prst="rect">
            <a:avLst/>
          </a:prstGeom>
          <a:solidFill>
            <a:srgbClr val="00B05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3200" b="1" dirty="0">
                <a:solidFill>
                  <a:schemeClr val="bg1"/>
                </a:solidFill>
                <a:latin typeface="+mj-ea"/>
              </a:rPr>
              <a:t>DFC, </a:t>
            </a:r>
            <a:r>
              <a:rPr lang="en-US" altLang="ja-JP" sz="3200" b="1" dirty="0" err="1">
                <a:solidFill>
                  <a:schemeClr val="bg1"/>
                </a:solidFill>
                <a:latin typeface="+mj-ea"/>
              </a:rPr>
              <a:t>RHbtm</a:t>
            </a:r>
            <a:r>
              <a:rPr lang="en-US" altLang="ja-JP" sz="3200" b="1" dirty="0">
                <a:solidFill>
                  <a:schemeClr val="bg1"/>
                </a:solidFill>
                <a:latin typeface="+mj-ea"/>
              </a:rPr>
              <a:t> (orographic rain indices)  for Hit, Miss, False</a:t>
            </a:r>
          </a:p>
          <a:p>
            <a:r>
              <a:rPr lang="en-US" altLang="ja-JP" sz="3200" b="1" dirty="0">
                <a:solidFill>
                  <a:schemeClr val="bg1"/>
                </a:solidFill>
                <a:latin typeface="+mj-ea"/>
              </a:rPr>
              <a:t>India, 2014/6~ 2016/5, Land</a:t>
            </a:r>
            <a:endParaRPr lang="ja-JP" altLang="en-US" sz="3200" b="1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96B48DF-BCC0-9673-1BE1-75D88CC91170}"/>
              </a:ext>
            </a:extLst>
          </p:cNvPr>
          <p:cNvSpPr txBox="1"/>
          <p:nvPr/>
        </p:nvSpPr>
        <p:spPr>
          <a:xfrm rot="16200000">
            <a:off x="276730" y="5084110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7C383D7-20A0-20D0-2D43-78A48C565FD2}"/>
              </a:ext>
            </a:extLst>
          </p:cNvPr>
          <p:cNvSpPr txBox="1"/>
          <p:nvPr/>
        </p:nvSpPr>
        <p:spPr>
          <a:xfrm rot="16200000">
            <a:off x="3864683" y="5148607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07B8579-3D1E-08B5-3721-248447CA6280}"/>
              </a:ext>
            </a:extLst>
          </p:cNvPr>
          <p:cNvSpPr txBox="1"/>
          <p:nvPr/>
        </p:nvSpPr>
        <p:spPr>
          <a:xfrm rot="16200000">
            <a:off x="7453158" y="5184286"/>
            <a:ext cx="1096836" cy="3077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A90D876-CFF5-88E8-1854-9D3E4AB91F94}"/>
              </a:ext>
            </a:extLst>
          </p:cNvPr>
          <p:cNvSpPr txBox="1"/>
          <p:nvPr/>
        </p:nvSpPr>
        <p:spPr>
          <a:xfrm rot="16200000">
            <a:off x="107303" y="2474600"/>
            <a:ext cx="12494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D38C44E-0806-8244-8D3A-31027CBFF7A5}"/>
              </a:ext>
            </a:extLst>
          </p:cNvPr>
          <p:cNvSpPr txBox="1"/>
          <p:nvPr/>
        </p:nvSpPr>
        <p:spPr>
          <a:xfrm rot="16200000">
            <a:off x="3695257" y="2539097"/>
            <a:ext cx="12494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BE068C5-6BAA-11D6-91DD-EF92477EFF87}"/>
              </a:ext>
            </a:extLst>
          </p:cNvPr>
          <p:cNvSpPr txBox="1"/>
          <p:nvPr/>
        </p:nvSpPr>
        <p:spPr>
          <a:xfrm rot="16200000">
            <a:off x="7283732" y="2574776"/>
            <a:ext cx="1249486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Freq</a:t>
            </a:r>
            <a:r>
              <a:rPr lang="en-US" altLang="ja-JP" sz="1400" dirty="0"/>
              <a:t> Den</a:t>
            </a:r>
            <a:endParaRPr kumimoji="1" lang="ja-JP" altLang="en-US" sz="14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CC5A099-B614-8499-8CE8-DB87669391A0}"/>
              </a:ext>
            </a:extLst>
          </p:cNvPr>
          <p:cNvSpPr txBox="1"/>
          <p:nvPr/>
        </p:nvSpPr>
        <p:spPr>
          <a:xfrm>
            <a:off x="1629846" y="6398903"/>
            <a:ext cx="1106393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/>
              <a:t>RHbtm</a:t>
            </a:r>
            <a:r>
              <a:rPr kumimoji="1" lang="en-US" altLang="ja-JP" sz="1400" dirty="0"/>
              <a:t>(%)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AC97DC-D9EE-978C-674D-F27C3C94F692}"/>
              </a:ext>
            </a:extLst>
          </p:cNvPr>
          <p:cNvSpPr txBox="1"/>
          <p:nvPr/>
        </p:nvSpPr>
        <p:spPr>
          <a:xfrm>
            <a:off x="5240011" y="6398903"/>
            <a:ext cx="1106393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/>
              <a:t>RHbtm</a:t>
            </a:r>
            <a:r>
              <a:rPr kumimoji="1" lang="en-US" altLang="ja-JP" sz="1400" dirty="0"/>
              <a:t>(%)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2564833-0568-0521-20B7-BD3D462FEDAA}"/>
              </a:ext>
            </a:extLst>
          </p:cNvPr>
          <p:cNvSpPr txBox="1"/>
          <p:nvPr/>
        </p:nvSpPr>
        <p:spPr>
          <a:xfrm>
            <a:off x="8801614" y="6361094"/>
            <a:ext cx="1106393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/>
              <a:t>RHbtm</a:t>
            </a:r>
            <a:r>
              <a:rPr kumimoji="1" lang="en-US" altLang="ja-JP" sz="1400" dirty="0"/>
              <a:t>(%)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126D9B-B69F-25A3-DABE-1FF3206B489A}"/>
              </a:ext>
            </a:extLst>
          </p:cNvPr>
          <p:cNvSpPr txBox="1"/>
          <p:nvPr/>
        </p:nvSpPr>
        <p:spPr>
          <a:xfrm>
            <a:off x="1742958" y="3688209"/>
            <a:ext cx="105189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DFC (km)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2339AA9-A57D-750F-0F4E-62D55A3C0FEF}"/>
              </a:ext>
            </a:extLst>
          </p:cNvPr>
          <p:cNvSpPr txBox="1"/>
          <p:nvPr/>
        </p:nvSpPr>
        <p:spPr>
          <a:xfrm>
            <a:off x="5366841" y="3688209"/>
            <a:ext cx="105189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DFC (km)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E53FFB0-3C56-2E64-5752-8C3123C01DB1}"/>
              </a:ext>
            </a:extLst>
          </p:cNvPr>
          <p:cNvSpPr txBox="1"/>
          <p:nvPr/>
        </p:nvSpPr>
        <p:spPr>
          <a:xfrm>
            <a:off x="8930309" y="3688209"/>
            <a:ext cx="1051891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DFC (km)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9635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F2FF7A-E2CE-22D9-D308-46283F525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175" y="986124"/>
            <a:ext cx="10595845" cy="54713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dirty="0"/>
              <a:t>(1) Append </a:t>
            </a:r>
            <a:r>
              <a:rPr lang="en-US" altLang="ja-JP" dirty="0">
                <a:solidFill>
                  <a:srgbClr val="FF0000"/>
                </a:solidFill>
              </a:rPr>
              <a:t>Surface</a:t>
            </a:r>
            <a:r>
              <a:rPr lang="en-US" altLang="ja-JP" dirty="0"/>
              <a:t> &amp; </a:t>
            </a:r>
            <a:r>
              <a:rPr lang="en-US" altLang="ja-JP" dirty="0">
                <a:solidFill>
                  <a:srgbClr val="00B050"/>
                </a:solidFill>
              </a:rPr>
              <a:t>environmental</a:t>
            </a:r>
            <a:r>
              <a:rPr lang="en-US" altLang="ja-JP" dirty="0"/>
              <a:t> conditions, and </a:t>
            </a:r>
            <a:r>
              <a:rPr lang="en-US" altLang="ja-JP" dirty="0">
                <a:solidFill>
                  <a:srgbClr val="00B0F0"/>
                </a:solidFill>
              </a:rPr>
              <a:t>orographic </a:t>
            </a:r>
            <a:r>
              <a:rPr lang="en-US" altLang="ja-JP" dirty="0" err="1">
                <a:solidFill>
                  <a:srgbClr val="00B0F0"/>
                </a:solidFill>
              </a:rPr>
              <a:t>precip</a:t>
            </a:r>
            <a:r>
              <a:rPr lang="en-US" altLang="ja-JP" dirty="0">
                <a:solidFill>
                  <a:srgbClr val="00B0F0"/>
                </a:solidFill>
              </a:rPr>
              <a:t> indices</a:t>
            </a:r>
            <a:r>
              <a:rPr lang="en-US" altLang="ja-JP" dirty="0"/>
              <a:t> as input ​​to regress the DPR rain flag. </a:t>
            </a:r>
          </a:p>
          <a:p>
            <a:pPr marL="0" indent="0" algn="just">
              <a:buNone/>
            </a:pPr>
            <a:r>
              <a:rPr lang="ja-JP" altLang="en-US" kern="100" dirty="0">
                <a:latin typeface="游ゴシック" panose="020B0400000000000000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kern="100" dirty="0">
                <a:latin typeface="+mj-ea"/>
                <a:cs typeface="Times New Roman" panose="02020603050405020304" pitchFamily="18" charset="0"/>
              </a:rPr>
              <a:t>Inputs</a:t>
            </a:r>
            <a:r>
              <a:rPr lang="ja-JP" altLang="en-US" dirty="0"/>
              <a:t>： </a:t>
            </a:r>
            <a:r>
              <a:rPr lang="en-US" altLang="ja-JP" dirty="0"/>
              <a:t>GMI Es[18-89][</a:t>
            </a:r>
            <a:r>
              <a:rPr lang="en-US" altLang="ja-JP" dirty="0" err="1"/>
              <a:t>h,v</a:t>
            </a:r>
            <a:r>
              <a:rPr lang="en-US" altLang="ja-JP" dirty="0"/>
              <a:t>], pct89/Ts, tb166v/Ts, </a:t>
            </a:r>
          </a:p>
          <a:p>
            <a:pPr marL="0" indent="0" algn="just">
              <a:buNone/>
            </a:pPr>
            <a:r>
              <a:rPr lang="en-US" altLang="ja-JP" dirty="0"/>
              <a:t>               </a:t>
            </a:r>
            <a:r>
              <a:rPr lang="en-US" altLang="ja-JP" dirty="0">
                <a:solidFill>
                  <a:srgbClr val="FF0000"/>
                </a:solidFill>
              </a:rPr>
              <a:t>STYPE,FOW[18-89], </a:t>
            </a:r>
            <a:r>
              <a:rPr lang="en-US" altLang="ja-JP" dirty="0">
                <a:solidFill>
                  <a:srgbClr val="00B050"/>
                </a:solidFill>
              </a:rPr>
              <a:t>Ts, RH</a:t>
            </a:r>
            <a:r>
              <a:rPr lang="ja-JP" altLang="en-US" dirty="0">
                <a:solidFill>
                  <a:srgbClr val="00B050"/>
                </a:solidFill>
              </a:rPr>
              <a:t> </a:t>
            </a:r>
            <a:r>
              <a:rPr lang="en-US" altLang="ja-JP" dirty="0">
                <a:solidFill>
                  <a:srgbClr val="00B050"/>
                </a:solidFill>
              </a:rPr>
              <a:t>for</a:t>
            </a:r>
            <a:r>
              <a:rPr lang="ja-JP" altLang="en-US" dirty="0">
                <a:solidFill>
                  <a:srgbClr val="00B050"/>
                </a:solidFill>
              </a:rPr>
              <a:t> </a:t>
            </a:r>
            <a:r>
              <a:rPr lang="en-US" altLang="ja-JP" dirty="0">
                <a:solidFill>
                  <a:srgbClr val="00B050"/>
                </a:solidFill>
              </a:rPr>
              <a:t>bottom</a:t>
            </a:r>
            <a:r>
              <a:rPr lang="ja-JP" altLang="en-US" dirty="0">
                <a:solidFill>
                  <a:srgbClr val="00B050"/>
                </a:solidFill>
              </a:rPr>
              <a:t> </a:t>
            </a:r>
            <a:r>
              <a:rPr lang="en-US" altLang="ja-JP" dirty="0">
                <a:solidFill>
                  <a:srgbClr val="00B050"/>
                </a:solidFill>
              </a:rPr>
              <a:t>layer, </a:t>
            </a:r>
          </a:p>
          <a:p>
            <a:pPr marL="0" indent="0">
              <a:buNone/>
            </a:pPr>
            <a:r>
              <a:rPr lang="ja-JP" altLang="en-US" dirty="0">
                <a:solidFill>
                  <a:srgbClr val="00B0F0"/>
                </a:solidFill>
              </a:rPr>
              <a:t>              </a:t>
            </a:r>
            <a:r>
              <a:rPr lang="en-US" altLang="ja-JP" sz="2400" dirty="0">
                <a:solidFill>
                  <a:srgbClr val="00B0F0"/>
                </a:solidFill>
              </a:rPr>
              <a:t>Orographic wind, DFC, water</a:t>
            </a:r>
            <a:r>
              <a:rPr lang="ja-JP" altLang="en-US" sz="2400" dirty="0">
                <a:solidFill>
                  <a:srgbClr val="00B0F0"/>
                </a:solidFill>
              </a:rPr>
              <a:t> </a:t>
            </a:r>
            <a:r>
              <a:rPr lang="en-US" altLang="ja-JP" sz="2400" dirty="0">
                <a:solidFill>
                  <a:srgbClr val="00B0F0"/>
                </a:solidFill>
              </a:rPr>
              <a:t>vapor</a:t>
            </a:r>
            <a:r>
              <a:rPr lang="ja-JP" altLang="en-US" sz="2400" dirty="0">
                <a:solidFill>
                  <a:srgbClr val="00B0F0"/>
                </a:solidFill>
              </a:rPr>
              <a:t> </a:t>
            </a:r>
            <a:r>
              <a:rPr lang="en-US" altLang="ja-JP" sz="2400" dirty="0">
                <a:solidFill>
                  <a:srgbClr val="00B0F0"/>
                </a:solidFill>
              </a:rPr>
              <a:t>conversion, temp lapse rate </a:t>
            </a:r>
          </a:p>
          <a:p>
            <a:pPr marL="0" indent="0">
              <a:buNone/>
            </a:pPr>
            <a:r>
              <a:rPr lang="en-US" altLang="ja-JP" dirty="0"/>
              <a:t>(2)</a:t>
            </a:r>
            <a:r>
              <a:rPr lang="ja-JP" altLang="en-US" dirty="0"/>
              <a:t> </a:t>
            </a:r>
            <a:r>
              <a:rPr lang="en-US" altLang="ja-JP" dirty="0"/>
              <a:t>Make separate regression models for land/coast and sea areas within 22 regions.</a:t>
            </a:r>
          </a:p>
          <a:p>
            <a:pPr marL="0" indent="0">
              <a:buNone/>
            </a:pPr>
            <a:r>
              <a:rPr lang="en-US" altLang="ja-JP" dirty="0"/>
              <a:t>(3)</a:t>
            </a:r>
            <a:r>
              <a:rPr lang="ja-JP" altLang="en-US" dirty="0"/>
              <a:t> </a:t>
            </a:r>
            <a:r>
              <a:rPr lang="en-US" altLang="ja-JP" dirty="0"/>
              <a:t>Construct three types of regression models :</a:t>
            </a:r>
          </a:p>
          <a:p>
            <a:pPr marL="0" indent="0">
              <a:buNone/>
            </a:pPr>
            <a:r>
              <a:rPr lang="en-US" altLang="ja-JP" dirty="0"/>
              <a:t> Linear, Random forest, and Machine learning algorithm (two hidden layers + </a:t>
            </a:r>
            <a:r>
              <a:rPr lang="en-US" altLang="ja-JP" dirty="0" err="1"/>
              <a:t>ReLU</a:t>
            </a:r>
            <a:r>
              <a:rPr lang="en-US" altLang="ja-JP" dirty="0"/>
              <a:t>).</a:t>
            </a:r>
            <a:r>
              <a:rPr lang="en-US" altLang="ja-JP" kern="1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altLang="ja-JP" kern="100" dirty="0">
                <a:cs typeface="Times New Roman" panose="02020603050405020304" pitchFamily="18" charset="0"/>
              </a:rPr>
              <a:t>(Training period and areas</a:t>
            </a:r>
            <a:r>
              <a:rPr lang="ja-JP" altLang="en-US" kern="100" dirty="0">
                <a:cs typeface="Times New Roman" panose="02020603050405020304" pitchFamily="18" charset="0"/>
              </a:rPr>
              <a:t>：</a:t>
            </a:r>
            <a:r>
              <a:rPr lang="en-US" altLang="ja-JP" kern="100" dirty="0">
                <a:cs typeface="Times New Roman" panose="02020603050405020304" pitchFamily="18" charset="0"/>
              </a:rPr>
              <a:t>Land/Coast w/o snow cover and Sea w/o ice for 2014/6~2016/5)</a:t>
            </a:r>
            <a:endParaRPr lang="en-US" altLang="ja-JP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173B91-B4C7-0918-4844-FD71E5DD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CN"/>
              <a:t>IPWG12 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364F2EF-A30D-39BD-EA51-46BF05029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1AE69-9959-4D3B-83F8-452648E0D0A9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6" name="タイトル 7">
            <a:extLst>
              <a:ext uri="{FF2B5EF4-FFF2-40B4-BE49-F238E27FC236}">
                <a16:creationId xmlns:a16="http://schemas.microsoft.com/office/drawing/2014/main" id="{618ABCB6-FF54-1FDE-AC2D-D28CBD33D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95" y="18255"/>
            <a:ext cx="11218932" cy="839501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en-US" altLang="ja-JP" sz="4000" b="1" dirty="0">
                <a:solidFill>
                  <a:schemeClr val="bg1"/>
                </a:solidFill>
              </a:rPr>
              <a:t>Outline of the new</a:t>
            </a:r>
            <a:r>
              <a:rPr lang="ja-JP" altLang="en-US" sz="4000" b="1" dirty="0">
                <a:solidFill>
                  <a:schemeClr val="bg1"/>
                </a:solidFill>
              </a:rPr>
              <a:t> </a:t>
            </a:r>
            <a:r>
              <a:rPr lang="en-US" altLang="ja-JP" sz="4000" b="1" dirty="0">
                <a:solidFill>
                  <a:schemeClr val="bg1"/>
                </a:solidFill>
              </a:rPr>
              <a:t>GMI</a:t>
            </a:r>
            <a:r>
              <a:rPr lang="ja-JP" altLang="en-US" sz="4000" b="1" dirty="0">
                <a:solidFill>
                  <a:schemeClr val="bg1"/>
                </a:solidFill>
              </a:rPr>
              <a:t> </a:t>
            </a:r>
            <a:r>
              <a:rPr lang="en-US" altLang="ja-JP" sz="4000" b="1" dirty="0" err="1">
                <a:solidFill>
                  <a:schemeClr val="bg1"/>
                </a:solidFill>
              </a:rPr>
              <a:t>precip</a:t>
            </a:r>
            <a:r>
              <a:rPr lang="en-US" altLang="ja-JP" sz="4000" b="1" dirty="0">
                <a:solidFill>
                  <a:schemeClr val="bg1"/>
                </a:solidFill>
              </a:rPr>
              <a:t> detection method</a:t>
            </a:r>
            <a:endParaRPr lang="ja-JP" altLang="en-US" sz="40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6326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3" ma:contentTypeDescription="Create a new document." ma:contentTypeScope="" ma:versionID="a946f130817c7f471a58539889e17cf0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56a9e03d8ba85269668c284c680c2e2f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6B6E131-9C39-4786-8E59-B38FA160E770}"/>
</file>

<file path=customXml/itemProps2.xml><?xml version="1.0" encoding="utf-8"?>
<ds:datastoreItem xmlns:ds="http://schemas.openxmlformats.org/officeDocument/2006/customXml" ds:itemID="{5E9BEDDD-8DD5-4FD4-A94F-A3FED8223060}"/>
</file>

<file path=customXml/itemProps3.xml><?xml version="1.0" encoding="utf-8"?>
<ds:datastoreItem xmlns:ds="http://schemas.openxmlformats.org/officeDocument/2006/customXml" ds:itemID="{A549E01D-F234-40F4-BB4E-39F7876118BF}"/>
</file>

<file path=docProps/app.xml><?xml version="1.0" encoding="utf-8"?>
<Properties xmlns="http://schemas.openxmlformats.org/officeDocument/2006/extended-properties" xmlns:vt="http://schemas.openxmlformats.org/officeDocument/2006/docPropsVTypes">
  <TotalTime>3730</TotalTime>
  <Words>3855</Words>
  <Application>Microsoft Office PowerPoint</Application>
  <PresentationFormat>ワイド画面</PresentationFormat>
  <Paragraphs>730</Paragraphs>
  <Slides>40</Slides>
  <Notes>18</Notes>
  <HiddenSlides>23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52" baseType="lpstr">
      <vt:lpstr>ＭＳ Ｐゴシック</vt:lpstr>
      <vt:lpstr>ＭＳ Ｐ明朝</vt:lpstr>
      <vt:lpstr>メイリオ</vt:lpstr>
      <vt:lpstr>游ゴシック</vt:lpstr>
      <vt:lpstr>游ゴシック Light</vt:lpstr>
      <vt:lpstr>游明朝</vt:lpstr>
      <vt:lpstr>Arial</vt:lpstr>
      <vt:lpstr>Calibri</vt:lpstr>
      <vt:lpstr>Lucida Sans Unicode</vt:lpstr>
      <vt:lpstr>Times New Roman</vt:lpstr>
      <vt:lpstr>Wingdings</vt:lpstr>
      <vt:lpstr>Office テーマ</vt:lpstr>
      <vt:lpstr>PowerPoint プレゼンテーション</vt:lpstr>
      <vt:lpstr>1．はじめに：　</vt:lpstr>
      <vt:lpstr>Precipitation detection problems for the conventional algorithm</vt:lpstr>
      <vt:lpstr>PowerPoint プレゼンテーション</vt:lpstr>
      <vt:lpstr>Basic Idea of the new GMI precip detection method</vt:lpstr>
      <vt:lpstr>PowerPoint プレゼンテーション</vt:lpstr>
      <vt:lpstr>PowerPoint プレゼンテーション</vt:lpstr>
      <vt:lpstr>PowerPoint プレゼンテーション</vt:lpstr>
      <vt:lpstr>Outline of the new GMI precip detection method</vt:lpstr>
      <vt:lpstr>　</vt:lpstr>
      <vt:lpstr>  </vt:lpstr>
      <vt:lpstr> </vt:lpstr>
      <vt:lpstr> ｓ</vt:lpstr>
      <vt:lpstr>PowerPoint プレゼンテーション</vt:lpstr>
      <vt:lpstr>Comparison between AMSR3 and DPR rainflags and ground-based radar observation (202510180304A) </vt:lpstr>
      <vt:lpstr>Summary &amp; Future direction</vt:lpstr>
      <vt:lpstr>END</vt:lpstr>
      <vt:lpstr>Back up slides</vt:lpstr>
      <vt:lpstr>EXP231128　‘15 1-3月　陸上、積雪、海氷なし域のEsEPC</vt:lpstr>
      <vt:lpstr>図1：インド周辺の地表面タイプ　</vt:lpstr>
      <vt:lpstr>PowerPoint プレゼンテーション</vt:lpstr>
      <vt:lpstr>図２ ：2014年12月－2015年2月の日本域の積雪海氷なし域EsEPCの 頻度の確率分布（無次元）　Ts.-10_8</vt:lpstr>
      <vt:lpstr>PowerPoint プレゼンテーション</vt:lpstr>
      <vt:lpstr>PowerPoint プレゼンテーション</vt:lpstr>
      <vt:lpstr>図３ ：2014年12月－2015年2月の日本域の積雪海氷あり域EsEPCの 頻度の確率分布（無次元） Ts.-10_8</vt:lpstr>
      <vt:lpstr>PowerPoint プレゼンテーション</vt:lpstr>
      <vt:lpstr>PowerPoint プレゼンテーション</vt:lpstr>
      <vt:lpstr>　</vt:lpstr>
      <vt:lpstr>図５： 2014-2016年の6月－8月のインド周辺のEs89v,TB166v/Tsの頻度の確率分布</vt:lpstr>
      <vt:lpstr>PowerPoint プレゼンテーション</vt:lpstr>
      <vt:lpstr>PowerPoint プレゼンテーション</vt:lpstr>
      <vt:lpstr>図６ ：2015年日本域の積雪海氷なし域の地上気温対EsEPC の頻度分布図　（無次元）　（注意）EXP231128の図</vt:lpstr>
      <vt:lpstr>　</vt:lpstr>
      <vt:lpstr> </vt:lpstr>
      <vt:lpstr>図６’ ：2015年日本域の積雪海氷なし域の地上気温対EsEPC の頻度分布図　（無次元）（注意）EXP231128の図</vt:lpstr>
      <vt:lpstr>　</vt:lpstr>
      <vt:lpstr> </vt:lpstr>
      <vt:lpstr> ｓ</vt:lpstr>
      <vt:lpstr>降水域割合の3か月平均　(JJA15 India）</vt:lpstr>
      <vt:lpstr>Synthesize GMI TBs from AMSR3 TBs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JAXA 3rd EO 研究計画と進捗</dc:title>
  <dc:creator>青梨 和正</dc:creator>
  <cp:lastModifiedBy>aonashi.kazumasa.3z@ms.c.kyoto-u.ac.jp</cp:lastModifiedBy>
  <cp:revision>83</cp:revision>
  <cp:lastPrinted>2026-07-03T06:50:35Z</cp:lastPrinted>
  <dcterms:created xsi:type="dcterms:W3CDTF">2022-04-20T01:19:31Z</dcterms:created>
  <dcterms:modified xsi:type="dcterms:W3CDTF">2026-07-03T13:33:56Z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