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5" r:id="rId4"/>
    <p:sldMasterId id="2147483696" r:id="rId5"/>
    <p:sldMasterId id="2147483697" r:id="rId6"/>
    <p:sldMasterId id="214748369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11" Type="http://schemas.openxmlformats.org/officeDocument/2006/relationships/slide" Target="slides/slide3.xml"/><Relationship Id="rId22" Type="http://schemas.openxmlformats.org/officeDocument/2006/relationships/slide" Target="slides/slide14.xml"/><Relationship Id="rId10" Type="http://schemas.openxmlformats.org/officeDocument/2006/relationships/slide" Target="slides/slide2.xml"/><Relationship Id="rId21" Type="http://schemas.openxmlformats.org/officeDocument/2006/relationships/slide" Target="slides/slide13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fd3fd7dc9_2_54:notes"/>
          <p:cNvSpPr txBox="1"/>
          <p:nvPr>
            <p:ph idx="1" type="body"/>
          </p:nvPr>
        </p:nvSpPr>
        <p:spPr>
          <a:xfrm>
            <a:off x="685787" y="4343386"/>
            <a:ext cx="5486382" cy="4114795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18" name="Google Shape;218;g3efd3fd7dc9_2_54:notes"/>
          <p:cNvSpPr/>
          <p:nvPr>
            <p:ph idx="2" type="sldImg"/>
          </p:nvPr>
        </p:nvSpPr>
        <p:spPr>
          <a:xfrm>
            <a:off x="1142956" y="685795"/>
            <a:ext cx="4572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446ce64af_0_10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80" name="Google Shape;280;g3f446ce64af_0_10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430c93d28_0_63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86" name="Google Shape;286;g3f430c93d28_0_63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efd3fd7dc9_4_6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3efd3fd7dc9_4_6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446ce64af_0_2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3f446ce64af_0_2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446ce64af_0_16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308" name="Google Shape;308;g3f446ce64af_0_16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fd3fd7dc9_2_116:notes"/>
          <p:cNvSpPr txBox="1"/>
          <p:nvPr>
            <p:ph idx="1" type="body"/>
          </p:nvPr>
        </p:nvSpPr>
        <p:spPr>
          <a:xfrm>
            <a:off x="685787" y="4343386"/>
            <a:ext cx="5486382" cy="4114795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25" name="Google Shape;225;g3efd3fd7dc9_2_116:notes"/>
          <p:cNvSpPr/>
          <p:nvPr>
            <p:ph idx="2" type="sldImg"/>
          </p:nvPr>
        </p:nvSpPr>
        <p:spPr>
          <a:xfrm>
            <a:off x="1142956" y="685795"/>
            <a:ext cx="4572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430c93d28_0_2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32" name="Google Shape;232;g3f430c93d28_0_2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430c93d28_0_9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40" name="Google Shape;240;g3f430c93d28_0_9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430c93d28_0_23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47" name="Google Shape;247;g3f430c93d28_0_23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430c93d28_0_31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53" name="Google Shape;253;g3f430c93d28_0_31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efd3fd7dc9_0_1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59" name="Google Shape;259;g3efd3fd7dc9_0_1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430c93d28_0_40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66" name="Google Shape;266;g3f430c93d28_0_40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430c93d28_0_49:notes"/>
          <p:cNvSpPr txBox="1"/>
          <p:nvPr>
            <p:ph idx="1" type="body"/>
          </p:nvPr>
        </p:nvSpPr>
        <p:spPr>
          <a:xfrm>
            <a:off x="685787" y="434338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200"/>
          </a:p>
        </p:txBody>
      </p:sp>
      <p:sp>
        <p:nvSpPr>
          <p:cNvPr id="273" name="Google Shape;273;g3f430c93d28_0_49:notes"/>
          <p:cNvSpPr/>
          <p:nvPr>
            <p:ph idx="2" type="sldImg"/>
          </p:nvPr>
        </p:nvSpPr>
        <p:spPr>
          <a:xfrm>
            <a:off x="1142956" y="685795"/>
            <a:ext cx="4572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" type="subTitle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 txBox="1"/>
          <p:nvPr>
            <p:ph idx="1" type="subTitle"/>
          </p:nvPr>
        </p:nvSpPr>
        <p:spPr>
          <a:xfrm>
            <a:off x="456988" y="205121"/>
            <a:ext cx="8229362" cy="398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3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3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" type="body"/>
          </p:nvPr>
        </p:nvSpPr>
        <p:spPr>
          <a:xfrm>
            <a:off x="456988" y="1203565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2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4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1" type="body"/>
          </p:nvPr>
        </p:nvSpPr>
        <p:spPr>
          <a:xfrm>
            <a:off x="456988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2" type="body"/>
          </p:nvPr>
        </p:nvSpPr>
        <p:spPr>
          <a:xfrm>
            <a:off x="3239422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3" type="body"/>
          </p:nvPr>
        </p:nvSpPr>
        <p:spPr>
          <a:xfrm>
            <a:off x="6021856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4" type="body"/>
          </p:nvPr>
        </p:nvSpPr>
        <p:spPr>
          <a:xfrm>
            <a:off x="456988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2" name="Google Shape;102;p25"/>
          <p:cNvSpPr txBox="1"/>
          <p:nvPr>
            <p:ph idx="5" type="body"/>
          </p:nvPr>
        </p:nvSpPr>
        <p:spPr>
          <a:xfrm>
            <a:off x="3239422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3" name="Google Shape;103;p25"/>
          <p:cNvSpPr txBox="1"/>
          <p:nvPr>
            <p:ph idx="6" type="body"/>
          </p:nvPr>
        </p:nvSpPr>
        <p:spPr>
          <a:xfrm>
            <a:off x="6021856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p28"/>
          <p:cNvSpPr txBox="1"/>
          <p:nvPr>
            <p:ph idx="1" type="subTitle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8" name="Google Shape;118;p29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2" name="Google Shape;122;p30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1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/>
          <p:nvPr>
            <p:ph idx="1" type="subTitle"/>
          </p:nvPr>
        </p:nvSpPr>
        <p:spPr>
          <a:xfrm>
            <a:off x="456988" y="205121"/>
            <a:ext cx="8229362" cy="398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3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9" name="Google Shape;129;p33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0" name="Google Shape;130;p33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1" name="Google Shape;131;p33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4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4" name="Google Shape;134;p34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p34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6" name="Google Shape;136;p34"/>
          <p:cNvSpPr txBox="1"/>
          <p:nvPr>
            <p:ph idx="3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9" name="Google Shape;139;p35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0" name="Google Shape;140;p35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p35"/>
          <p:cNvSpPr txBox="1"/>
          <p:nvPr>
            <p:ph idx="3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6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4" name="Google Shape;144;p36"/>
          <p:cNvSpPr txBox="1"/>
          <p:nvPr>
            <p:ph idx="1" type="body"/>
          </p:nvPr>
        </p:nvSpPr>
        <p:spPr>
          <a:xfrm>
            <a:off x="456988" y="1203565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p36"/>
          <p:cNvSpPr txBox="1"/>
          <p:nvPr>
            <p:ph idx="2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7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8" name="Google Shape;148;p37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9" name="Google Shape;149;p37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0" name="Google Shape;150;p37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p37"/>
          <p:cNvSpPr txBox="1"/>
          <p:nvPr>
            <p:ph idx="4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8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4" name="Google Shape;154;p38"/>
          <p:cNvSpPr txBox="1"/>
          <p:nvPr>
            <p:ph idx="1" type="body"/>
          </p:nvPr>
        </p:nvSpPr>
        <p:spPr>
          <a:xfrm>
            <a:off x="456988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5" name="Google Shape;155;p38"/>
          <p:cNvSpPr txBox="1"/>
          <p:nvPr>
            <p:ph idx="2" type="body"/>
          </p:nvPr>
        </p:nvSpPr>
        <p:spPr>
          <a:xfrm>
            <a:off x="3239422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6" name="Google Shape;156;p38"/>
          <p:cNvSpPr txBox="1"/>
          <p:nvPr>
            <p:ph idx="3" type="body"/>
          </p:nvPr>
        </p:nvSpPr>
        <p:spPr>
          <a:xfrm>
            <a:off x="6021856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7" name="Google Shape;157;p38"/>
          <p:cNvSpPr txBox="1"/>
          <p:nvPr>
            <p:ph idx="4" type="body"/>
          </p:nvPr>
        </p:nvSpPr>
        <p:spPr>
          <a:xfrm>
            <a:off x="456988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p38"/>
          <p:cNvSpPr txBox="1"/>
          <p:nvPr>
            <p:ph idx="5" type="body"/>
          </p:nvPr>
        </p:nvSpPr>
        <p:spPr>
          <a:xfrm>
            <a:off x="3239422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9" name="Google Shape;159;p38"/>
          <p:cNvSpPr txBox="1"/>
          <p:nvPr>
            <p:ph idx="6" type="body"/>
          </p:nvPr>
        </p:nvSpPr>
        <p:spPr>
          <a:xfrm>
            <a:off x="6021856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1" name="Google Shape;171;p41"/>
          <p:cNvSpPr txBox="1"/>
          <p:nvPr>
            <p:ph idx="1" type="subTitle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2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4" name="Google Shape;174;p42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3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7" name="Google Shape;177;p43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8" name="Google Shape;178;p43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4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5"/>
          <p:cNvSpPr txBox="1"/>
          <p:nvPr>
            <p:ph idx="1" type="subTitle"/>
          </p:nvPr>
        </p:nvSpPr>
        <p:spPr>
          <a:xfrm>
            <a:off x="456988" y="205121"/>
            <a:ext cx="8229362" cy="398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6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5" name="Google Shape;185;p46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6" name="Google Shape;186;p46"/>
          <p:cNvSpPr txBox="1"/>
          <p:nvPr>
            <p:ph idx="2" type="body"/>
          </p:nvPr>
        </p:nvSpPr>
        <p:spPr>
          <a:xfrm>
            <a:off x="4674003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7" name="Google Shape;187;p46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7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0" name="Google Shape;190;p47"/>
          <p:cNvSpPr txBox="1"/>
          <p:nvPr>
            <p:ph idx="1" type="body"/>
          </p:nvPr>
        </p:nvSpPr>
        <p:spPr>
          <a:xfrm>
            <a:off x="456988" y="1203565"/>
            <a:ext cx="4015921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1" name="Google Shape;191;p47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2" name="Google Shape;192;p47"/>
          <p:cNvSpPr txBox="1"/>
          <p:nvPr>
            <p:ph idx="3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8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5" name="Google Shape;195;p48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6" name="Google Shape;196;p48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7" name="Google Shape;197;p48"/>
          <p:cNvSpPr txBox="1"/>
          <p:nvPr>
            <p:ph idx="3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9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0" name="Google Shape;200;p49"/>
          <p:cNvSpPr txBox="1"/>
          <p:nvPr>
            <p:ph idx="1" type="body"/>
          </p:nvPr>
        </p:nvSpPr>
        <p:spPr>
          <a:xfrm>
            <a:off x="456988" y="1203565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1" name="Google Shape;201;p49"/>
          <p:cNvSpPr txBox="1"/>
          <p:nvPr>
            <p:ph idx="2" type="body"/>
          </p:nvPr>
        </p:nvSpPr>
        <p:spPr>
          <a:xfrm>
            <a:off x="456988" y="2761624"/>
            <a:ext cx="822936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0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4" name="Google Shape;204;p50"/>
          <p:cNvSpPr txBox="1"/>
          <p:nvPr>
            <p:ph idx="1" type="body"/>
          </p:nvPr>
        </p:nvSpPr>
        <p:spPr>
          <a:xfrm>
            <a:off x="456988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5" name="Google Shape;205;p50"/>
          <p:cNvSpPr txBox="1"/>
          <p:nvPr>
            <p:ph idx="2" type="body"/>
          </p:nvPr>
        </p:nvSpPr>
        <p:spPr>
          <a:xfrm>
            <a:off x="4674003" y="1203565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6" name="Google Shape;206;p50"/>
          <p:cNvSpPr txBox="1"/>
          <p:nvPr>
            <p:ph idx="3" type="body"/>
          </p:nvPr>
        </p:nvSpPr>
        <p:spPr>
          <a:xfrm>
            <a:off x="456988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7" name="Google Shape;207;p50"/>
          <p:cNvSpPr txBox="1"/>
          <p:nvPr>
            <p:ph idx="4" type="body"/>
          </p:nvPr>
        </p:nvSpPr>
        <p:spPr>
          <a:xfrm>
            <a:off x="4674003" y="2761624"/>
            <a:ext cx="4015921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1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0" name="Google Shape;210;p51"/>
          <p:cNvSpPr txBox="1"/>
          <p:nvPr>
            <p:ph idx="1" type="body"/>
          </p:nvPr>
        </p:nvSpPr>
        <p:spPr>
          <a:xfrm>
            <a:off x="456988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1" name="Google Shape;211;p51"/>
          <p:cNvSpPr txBox="1"/>
          <p:nvPr>
            <p:ph idx="2" type="body"/>
          </p:nvPr>
        </p:nvSpPr>
        <p:spPr>
          <a:xfrm>
            <a:off x="3239422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2" name="Google Shape;212;p51"/>
          <p:cNvSpPr txBox="1"/>
          <p:nvPr>
            <p:ph idx="3" type="body"/>
          </p:nvPr>
        </p:nvSpPr>
        <p:spPr>
          <a:xfrm>
            <a:off x="6021856" y="1203565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3" name="Google Shape;213;p51"/>
          <p:cNvSpPr txBox="1"/>
          <p:nvPr>
            <p:ph idx="4" type="body"/>
          </p:nvPr>
        </p:nvSpPr>
        <p:spPr>
          <a:xfrm>
            <a:off x="456988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4" name="Google Shape;214;p51"/>
          <p:cNvSpPr txBox="1"/>
          <p:nvPr>
            <p:ph idx="5" type="body"/>
          </p:nvPr>
        </p:nvSpPr>
        <p:spPr>
          <a:xfrm>
            <a:off x="3239422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5" name="Google Shape;215;p51"/>
          <p:cNvSpPr txBox="1"/>
          <p:nvPr>
            <p:ph idx="6" type="body"/>
          </p:nvPr>
        </p:nvSpPr>
        <p:spPr>
          <a:xfrm>
            <a:off x="6021856" y="2761624"/>
            <a:ext cx="2649722" cy="1422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4D2B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1">
            <a:alphaModFix amt="8000"/>
          </a:blip>
          <a:srcRect b="6910" l="0" r="30549" t="14664"/>
          <a:stretch/>
        </p:blipFill>
        <p:spPr>
          <a:xfrm>
            <a:off x="4591564" y="0"/>
            <a:ext cx="4547962" cy="51380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" name="Google Shape;52;p13"/>
          <p:cNvCxnSpPr/>
          <p:nvPr/>
        </p:nvCxnSpPr>
        <p:spPr>
          <a:xfrm>
            <a:off x="482482" y="3389612"/>
            <a:ext cx="603282" cy="238"/>
          </a:xfrm>
          <a:prstGeom prst="straightConnector1">
            <a:avLst/>
          </a:prstGeom>
          <a:noFill/>
          <a:ln cap="flat" cmpd="sng" w="28425">
            <a:solidFill>
              <a:srgbClr val="C8C37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3" name="Google Shape;5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504577" y="4456191"/>
            <a:ext cx="2324224" cy="51554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26"/>
          <p:cNvGrpSpPr/>
          <p:nvPr/>
        </p:nvGrpSpPr>
        <p:grpSpPr>
          <a:xfrm>
            <a:off x="0" y="4878821"/>
            <a:ext cx="9139526" cy="259200"/>
            <a:chOff x="0" y="7372440"/>
            <a:chExt cx="13809240" cy="391680"/>
          </a:xfrm>
        </p:grpSpPr>
        <p:sp>
          <p:nvSpPr>
            <p:cNvPr id="106" name="Google Shape;106;p26"/>
            <p:cNvSpPr/>
            <p:nvPr/>
          </p:nvSpPr>
          <p:spPr>
            <a:xfrm>
              <a:off x="0" y="7372440"/>
              <a:ext cx="13809240" cy="391680"/>
            </a:xfrm>
            <a:prstGeom prst="rect">
              <a:avLst/>
            </a:prstGeom>
            <a:solidFill>
              <a:srgbClr val="1E4D2B"/>
            </a:solidFill>
            <a:ln>
              <a:noFill/>
            </a:ln>
            <a:effectLst>
              <a:outerShdw blurRad="3996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t" bIns="29775" lIns="59575" spcFirstLastPara="1" rIns="59575" wrap="square" tIns="29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7" name="Google Shape;107;p26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52280" y="7372440"/>
              <a:ext cx="1780200" cy="3916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26"/>
            <p:cNvSpPr/>
            <p:nvPr/>
          </p:nvSpPr>
          <p:spPr>
            <a:xfrm>
              <a:off x="0" y="7372440"/>
              <a:ext cx="13809240" cy="391680"/>
            </a:xfrm>
            <a:prstGeom prst="rect">
              <a:avLst/>
            </a:prstGeom>
            <a:solidFill>
              <a:srgbClr val="1E4D2B"/>
            </a:solidFill>
            <a:ln>
              <a:noFill/>
            </a:ln>
            <a:effectLst>
              <a:outerShdw blurRad="3996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t" bIns="29775" lIns="59575" spcFirstLastPara="1" rIns="59575" wrap="square" tIns="29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9" name="Google Shape;109;p26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52280" y="7372440"/>
              <a:ext cx="1780200" cy="391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26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39"/>
          <p:cNvGrpSpPr/>
          <p:nvPr/>
        </p:nvGrpSpPr>
        <p:grpSpPr>
          <a:xfrm>
            <a:off x="0" y="4878821"/>
            <a:ext cx="9136429" cy="255865"/>
            <a:chOff x="0" y="7372440"/>
            <a:chExt cx="13804560" cy="386640"/>
          </a:xfrm>
        </p:grpSpPr>
        <p:sp>
          <p:nvSpPr>
            <p:cNvPr id="162" name="Google Shape;162;p39"/>
            <p:cNvSpPr/>
            <p:nvPr/>
          </p:nvSpPr>
          <p:spPr>
            <a:xfrm>
              <a:off x="0" y="7372440"/>
              <a:ext cx="13804560" cy="386640"/>
            </a:xfrm>
            <a:prstGeom prst="rect">
              <a:avLst/>
            </a:prstGeom>
            <a:solidFill>
              <a:srgbClr val="1E4D2B"/>
            </a:solidFill>
            <a:ln>
              <a:noFill/>
            </a:ln>
            <a:effectLst>
              <a:outerShdw blurRad="39960" rotWithShape="0" dir="5400000" dist="23040">
                <a:srgbClr val="000000">
                  <a:alpha val="34509"/>
                </a:srgbClr>
              </a:outerShdw>
            </a:effectLst>
          </p:spPr>
          <p:txBody>
            <a:bodyPr anchorCtr="0" anchor="t" bIns="29775" lIns="59575" spcFirstLastPara="1" rIns="59575" wrap="square" tIns="29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3" name="Google Shape;163;p39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52280" y="7372440"/>
              <a:ext cx="1775160" cy="3866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39"/>
            <p:cNvSpPr/>
            <p:nvPr/>
          </p:nvSpPr>
          <p:spPr>
            <a:xfrm>
              <a:off x="0" y="7372440"/>
              <a:ext cx="13804560" cy="386640"/>
            </a:xfrm>
            <a:prstGeom prst="rect">
              <a:avLst/>
            </a:prstGeom>
            <a:solidFill>
              <a:srgbClr val="1E4D2B"/>
            </a:solidFill>
            <a:ln>
              <a:noFill/>
            </a:ln>
            <a:effectLst>
              <a:outerShdw blurRad="39960" rotWithShape="0" dir="5400000" dist="23040">
                <a:srgbClr val="000000">
                  <a:alpha val="34509"/>
                </a:srgbClr>
              </a:outerShdw>
            </a:effectLst>
          </p:spPr>
          <p:txBody>
            <a:bodyPr anchorCtr="0" anchor="t" bIns="29775" lIns="59575" spcFirstLastPara="1" rIns="59575" wrap="square" tIns="29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5" name="Google Shape;165;p39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52280" y="7372440"/>
              <a:ext cx="1775160" cy="3866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" name="Google Shape;166;p39"/>
          <p:cNvSpPr txBox="1"/>
          <p:nvPr>
            <p:ph type="title"/>
          </p:nvPr>
        </p:nvSpPr>
        <p:spPr>
          <a:xfrm>
            <a:off x="456988" y="205121"/>
            <a:ext cx="8229362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39"/>
          <p:cNvSpPr txBox="1"/>
          <p:nvPr>
            <p:ph idx="1" type="body"/>
          </p:nvPr>
        </p:nvSpPr>
        <p:spPr>
          <a:xfrm>
            <a:off x="456988" y="1203565"/>
            <a:ext cx="8229362" cy="298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tomorrow.io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2"/>
          <p:cNvSpPr txBox="1"/>
          <p:nvPr>
            <p:ph idx="4294967295" type="body"/>
          </p:nvPr>
        </p:nvSpPr>
        <p:spPr>
          <a:xfrm>
            <a:off x="415769" y="1783906"/>
            <a:ext cx="8308227" cy="1338882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b="1" lang="en-GB" sz="2100">
                <a:solidFill>
                  <a:srgbClr val="FFFFFF"/>
                </a:solidFill>
              </a:rPr>
              <a:t>Leveraging Passive Microwave Observations for Precipitation Nowcasting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52"/>
          <p:cNvSpPr txBox="1"/>
          <p:nvPr>
            <p:ph idx="4294967295" type="body"/>
          </p:nvPr>
        </p:nvSpPr>
        <p:spPr>
          <a:xfrm>
            <a:off x="415769" y="3553279"/>
            <a:ext cx="8308227" cy="294221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None/>
            </a:pPr>
            <a:r>
              <a:rPr lang="en-GB" sz="11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Simon Pfreundschuh (simon.pfreundschuh@colostate.edu)</a:t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9249" y="3174937"/>
            <a:ext cx="1050899" cy="1050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1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Training and Evaluation Setup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61"/>
          <p:cNvSpPr txBox="1"/>
          <p:nvPr/>
        </p:nvSpPr>
        <p:spPr>
          <a:xfrm>
            <a:off x="273325" y="1671300"/>
            <a:ext cx="38364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Geo Sensors: ABI, AHI, SEVIRI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PMW Sensors: ATMS, SSMIS, MHS, TROPICS TMS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Training Data: January – June 2024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Evaluation: October 2024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2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Results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37350"/>
            <a:ext cx="8839201" cy="323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0975"/>
            <a:ext cx="9061049" cy="331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3"/>
          <p:cNvSpPr/>
          <p:nvPr/>
        </p:nvSpPr>
        <p:spPr>
          <a:xfrm>
            <a:off x="162249" y="155575"/>
            <a:ext cx="81681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200">
                <a:solidFill>
                  <a:srgbClr val="1E4D2B"/>
                </a:solidFill>
              </a:rPr>
              <a:t>Hurricane Milton</a:t>
            </a:r>
            <a:endParaRPr b="1" sz="2200">
              <a:solidFill>
                <a:srgbClr val="1E4D2B"/>
              </a:solidFill>
            </a:endParaRPr>
          </a:p>
        </p:txBody>
      </p:sp>
      <p:sp>
        <p:nvSpPr>
          <p:cNvPr id="296" name="Google Shape;296;p63"/>
          <p:cNvSpPr/>
          <p:nvPr/>
        </p:nvSpPr>
        <p:spPr>
          <a:xfrm>
            <a:off x="948375" y="803150"/>
            <a:ext cx="6903600" cy="230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53625"/>
            <a:ext cx="8839199" cy="1902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8" y="1357800"/>
            <a:ext cx="8954426" cy="27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4"/>
          <p:cNvSpPr/>
          <p:nvPr/>
        </p:nvSpPr>
        <p:spPr>
          <a:xfrm>
            <a:off x="162249" y="155575"/>
            <a:ext cx="81681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200">
                <a:solidFill>
                  <a:srgbClr val="1E4D2B"/>
                </a:solidFill>
              </a:rPr>
              <a:t>Hurricane Milton</a:t>
            </a:r>
            <a:endParaRPr b="1" sz="2200">
              <a:solidFill>
                <a:srgbClr val="1E4D2B"/>
              </a:solidFill>
            </a:endParaRPr>
          </a:p>
        </p:txBody>
      </p:sp>
      <p:sp>
        <p:nvSpPr>
          <p:cNvPr id="304" name="Google Shape;304;p64"/>
          <p:cNvSpPr/>
          <p:nvPr/>
        </p:nvSpPr>
        <p:spPr>
          <a:xfrm>
            <a:off x="948375" y="803150"/>
            <a:ext cx="6903600" cy="230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5" name="Google Shape;30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1427555"/>
            <a:ext cx="9144001" cy="2783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5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Conclusions and Future Work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65"/>
          <p:cNvSpPr txBox="1"/>
          <p:nvPr/>
        </p:nvSpPr>
        <p:spPr>
          <a:xfrm>
            <a:off x="273325" y="1671300"/>
            <a:ext cx="4921500" cy="23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Spectral and temporal fusion yields notable improvements in accuracy over Geo-only baseline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Impact seems to persist across full three-hour input window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NRT Precipitation Retrieval to be publicly available later 2026.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3"/>
          <p:cNvSpPr/>
          <p:nvPr/>
        </p:nvSpPr>
        <p:spPr>
          <a:xfrm>
            <a:off x="162249" y="0"/>
            <a:ext cx="7263444" cy="602934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Motivation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0234"/>
            <a:ext cx="8839199" cy="2335643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53"/>
          <p:cNvSpPr/>
          <p:nvPr/>
        </p:nvSpPr>
        <p:spPr>
          <a:xfrm>
            <a:off x="452475" y="740700"/>
            <a:ext cx="6775800" cy="3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The accuracy satellite precipitation retrieval are information limited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Increasing information content key to reducing retrieval errors, increasing effective resolution, and capturing extremes.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3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4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The Challenge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54"/>
          <p:cNvSpPr/>
          <p:nvPr/>
        </p:nvSpPr>
        <p:spPr>
          <a:xfrm>
            <a:off x="443925" y="1125175"/>
            <a:ext cx="3785400" cy="3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PMW observations have high information content but sparse coverage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Latency of PMW observations is higher than that of geostationary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Leveraging PMW observations for real-time applications requires spectral and temporal fusion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3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7350" y="872663"/>
            <a:ext cx="4290050" cy="339817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4"/>
          <p:cNvSpPr/>
          <p:nvPr/>
        </p:nvSpPr>
        <p:spPr>
          <a:xfrm>
            <a:off x="5358600" y="4381675"/>
            <a:ext cx="37854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Courtesy of E. Nelkin and G. Huffman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5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Previous </a:t>
            </a:r>
            <a:r>
              <a:rPr lang="en-GB" sz="2600">
                <a:solidFill>
                  <a:srgbClr val="1E4D2B"/>
                </a:solidFill>
              </a:rPr>
              <a:t>Work: CHIMP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5"/>
          <p:cNvSpPr/>
          <p:nvPr/>
        </p:nvSpPr>
        <p:spPr>
          <a:xfrm>
            <a:off x="443925" y="877400"/>
            <a:ext cx="7801200" cy="3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500" lIns="59575" spcFirstLastPara="1" rIns="59575" wrap="square" tIns="60500">
            <a:noAutofit/>
          </a:bodyPr>
          <a:lstStyle/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Flexible retrieval framework for multi-sensor, multi-timestep retrievals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1" marL="914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Used by SMHI, </a:t>
            </a:r>
            <a:r>
              <a:rPr lang="en-GB" sz="15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Tomorrow.io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Use sequence-to-sequence modeling approach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Drawbacks: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1" marL="914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Works best with temporally dense training data (ground-based radar)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3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3925" y="2369525"/>
            <a:ext cx="7922924" cy="241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6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Previous Work: GPROF-IR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700" y="880088"/>
            <a:ext cx="8410602" cy="338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7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Previous Work: GPROF-IR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400" y="669050"/>
            <a:ext cx="8024726" cy="38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8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Argos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58"/>
          <p:cNvSpPr txBox="1"/>
          <p:nvPr/>
        </p:nvSpPr>
        <p:spPr>
          <a:xfrm>
            <a:off x="307550" y="860250"/>
            <a:ext cx="4511400" cy="17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Not an acronym</a:t>
            </a:r>
            <a:endParaRPr/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/>
              <a:t>Global precipitation nowcasting retrieval fusing geostationary Vis/IR and LEO PMW</a:t>
            </a:r>
            <a:endParaRPr/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b="1" lang="en-GB"/>
              <a:t>Aim</a:t>
            </a:r>
            <a:r>
              <a:rPr lang="en-GB"/>
              <a:t>: </a:t>
            </a:r>
            <a:r>
              <a:rPr lang="en-GB"/>
              <a:t>Leverage</a:t>
            </a:r>
            <a:r>
              <a:rPr lang="en-GB"/>
              <a:t> (potentially delayed PMW observations) for real-time precipitation monitoring and short-term forecasting</a:t>
            </a:r>
            <a:endParaRPr/>
          </a:p>
        </p:txBody>
      </p:sp>
      <p:pic>
        <p:nvPicPr>
          <p:cNvPr id="263" name="Google Shape;263;p58" title="ChatGPT Image Jul 8, 2026 at 08_12_20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2750" y="507650"/>
            <a:ext cx="3813800" cy="381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9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Argos: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59" title="netwo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91750"/>
            <a:ext cx="8839201" cy="279377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59"/>
          <p:cNvSpPr txBox="1"/>
          <p:nvPr/>
        </p:nvSpPr>
        <p:spPr>
          <a:xfrm>
            <a:off x="162250" y="826025"/>
            <a:ext cx="7263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Architecture: EfficientNet-V2 U-Net with temporal fusion modules in encoder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Motivation: Enable initialization from single timestep model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0"/>
          <p:cNvSpPr/>
          <p:nvPr/>
        </p:nvSpPr>
        <p:spPr>
          <a:xfrm>
            <a:off x="162249" y="0"/>
            <a:ext cx="72633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500" lIns="59575" spcFirstLastPara="1" rIns="59575" wrap="square" tIns="60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1E4D2B"/>
                </a:solidFill>
              </a:rPr>
              <a:t>Temporal Fusion Module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60" title="temporal_fus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1575" y="1610325"/>
            <a:ext cx="2598601" cy="19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60"/>
          <p:cNvSpPr txBox="1"/>
          <p:nvPr/>
        </p:nvSpPr>
        <p:spPr>
          <a:xfrm>
            <a:off x="264775" y="1464550"/>
            <a:ext cx="44514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MLP across time steps followed by MLP across channels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Residual connection that preserves the most recent time steps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B"/>
              </a:buClr>
              <a:buSzPts val="1500"/>
              <a:buFont typeface="Proxima Nova"/>
              <a:buChar char="-"/>
            </a:pPr>
            <a:r>
              <a:rPr lang="en-GB" sz="1500">
                <a:solidFill>
                  <a:srgbClr val="59595B"/>
                </a:solidFill>
                <a:latin typeface="Proxima Nova"/>
                <a:ea typeface="Proxima Nova"/>
                <a:cs typeface="Proxima Nova"/>
                <a:sym typeface="Proxima Nova"/>
              </a:rPr>
              <a:t>Aim: Conserve information from latest time step</a:t>
            </a:r>
            <a:endParaRPr sz="1500">
              <a:solidFill>
                <a:srgbClr val="59595B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