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56" r:id="rId5"/>
    <p:sldId id="257" r:id="rId6"/>
    <p:sldId id="272" r:id="rId7"/>
    <p:sldId id="260" r:id="rId8"/>
    <p:sldId id="300" r:id="rId9"/>
    <p:sldId id="261" r:id="rId10"/>
    <p:sldId id="274" r:id="rId11"/>
    <p:sldId id="290" r:id="rId12"/>
    <p:sldId id="278" r:id="rId13"/>
    <p:sldId id="281" r:id="rId14"/>
    <p:sldId id="293" r:id="rId15"/>
    <p:sldId id="264" r:id="rId16"/>
    <p:sldId id="284" r:id="rId17"/>
    <p:sldId id="294" r:id="rId18"/>
    <p:sldId id="288" r:id="rId19"/>
    <p:sldId id="265" r:id="rId20"/>
    <p:sldId id="266" r:id="rId21"/>
    <p:sldId id="28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D8EF7"/>
    <a:srgbClr val="745FE8"/>
    <a:srgbClr val="CA3A7E"/>
    <a:srgbClr val="EC6B2C"/>
    <a:srgbClr val="F4B33E"/>
    <a:srgbClr val="A6C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06F522-68CF-C348-AE2E-7657E3356C8E}" v="7" dt="2025-11-17T16:55:23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5205"/>
  </p:normalViewPr>
  <p:slideViewPr>
    <p:cSldViewPr snapToGrid="0">
      <p:cViewPr varScale="1">
        <p:scale>
          <a:sx n="121" d="100"/>
          <a:sy n="121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Fraser D. (GSFC-6120)[UNIV OF MARYLAND COLLEGE PARK]" userId="77f3682c-abf0-4fca-98c5-98110422e2ac" providerId="ADAL" clId="{9424D426-48D4-5E2E-A3A6-FEA9643F5758}"/>
    <pc:docChg chg="undo custSel addSld delSld modSld sldOrd">
      <pc:chgData name="King, Fraser D. (GSFC-6120)[UNIV OF MARYLAND COLLEGE PARK]" userId="77f3682c-abf0-4fca-98c5-98110422e2ac" providerId="ADAL" clId="{9424D426-48D4-5E2E-A3A6-FEA9643F5758}" dt="2025-11-17T16:55:36.001" v="2728" actId="1036"/>
      <pc:docMkLst>
        <pc:docMk/>
      </pc:docMkLst>
      <pc:sldChg chg="modSp mod">
        <pc:chgData name="King, Fraser D. (GSFC-6120)[UNIV OF MARYLAND COLLEGE PARK]" userId="77f3682c-abf0-4fca-98c5-98110422e2ac" providerId="ADAL" clId="{9424D426-48D4-5E2E-A3A6-FEA9643F5758}" dt="2025-11-17T15:56:42.647" v="2565" actId="20577"/>
        <pc:sldMkLst>
          <pc:docMk/>
          <pc:sldMk cId="109857222" sldId="256"/>
        </pc:sldMkLst>
        <pc:spChg chg="mod">
          <ac:chgData name="King, Fraser D. (GSFC-6120)[UNIV OF MARYLAND COLLEGE PARK]" userId="77f3682c-abf0-4fca-98c5-98110422e2ac" providerId="ADAL" clId="{9424D426-48D4-5E2E-A3A6-FEA9643F5758}" dt="2025-11-17T15:56:42.647" v="2565" actId="20577"/>
          <ac:spMkLst>
            <pc:docMk/>
            <pc:sldMk cId="109857222" sldId="256"/>
            <ac:spMk id="8" creationId="{7856B9EB-7896-5452-BEB2-27AFDAB0BC78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7T15:51:08.782" v="2553" actId="1076"/>
          <ac:spMkLst>
            <pc:docMk/>
            <pc:sldMk cId="109857222" sldId="256"/>
            <ac:spMk id="14" creationId="{92967804-2433-A6DE-6B2D-3861A843774B}"/>
          </ac:spMkLst>
        </pc:spChg>
      </pc:sldChg>
      <pc:sldChg chg="modSp del">
        <pc:chgData name="King, Fraser D. (GSFC-6120)[UNIV OF MARYLAND COLLEGE PARK]" userId="77f3682c-abf0-4fca-98c5-98110422e2ac" providerId="ADAL" clId="{9424D426-48D4-5E2E-A3A6-FEA9643F5758}" dt="2025-11-17T16:37:07.103" v="2649" actId="2696"/>
        <pc:sldMkLst>
          <pc:docMk/>
          <pc:sldMk cId="2462014046" sldId="257"/>
        </pc:sldMkLst>
      </pc:sldChg>
      <pc:sldChg chg="modSp mod modShow modNotesTx">
        <pc:chgData name="King, Fraser D. (GSFC-6120)[UNIV OF MARYLAND COLLEGE PARK]" userId="77f3682c-abf0-4fca-98c5-98110422e2ac" providerId="ADAL" clId="{9424D426-48D4-5E2E-A3A6-FEA9643F5758}" dt="2025-11-17T16:12:32.256" v="2648" actId="113"/>
        <pc:sldMkLst>
          <pc:docMk/>
          <pc:sldMk cId="1428931538" sldId="258"/>
        </pc:sldMkLst>
        <pc:graphicFrameChg chg="modGraphic">
          <ac:chgData name="King, Fraser D. (GSFC-6120)[UNIV OF MARYLAND COLLEGE PARK]" userId="77f3682c-abf0-4fca-98c5-98110422e2ac" providerId="ADAL" clId="{9424D426-48D4-5E2E-A3A6-FEA9643F5758}" dt="2025-11-17T16:12:32.256" v="2648" actId="113"/>
          <ac:graphicFrameMkLst>
            <pc:docMk/>
            <pc:sldMk cId="1428931538" sldId="258"/>
            <ac:graphicFrameMk id="3" creationId="{5F6500B8-5326-DE62-9E36-E70113AC1EA7}"/>
          </ac:graphicFrameMkLst>
        </pc:graphicFrameChg>
        <pc:graphicFrameChg chg="modGraphic">
          <ac:chgData name="King, Fraser D. (GSFC-6120)[UNIV OF MARYLAND COLLEGE PARK]" userId="77f3682c-abf0-4fca-98c5-98110422e2ac" providerId="ADAL" clId="{9424D426-48D4-5E2E-A3A6-FEA9643F5758}" dt="2025-11-11T14:30:38.181" v="89" actId="20577"/>
          <ac:graphicFrameMkLst>
            <pc:docMk/>
            <pc:sldMk cId="1428931538" sldId="258"/>
            <ac:graphicFrameMk id="4" creationId="{B27C04A7-B6A3-C88B-CB6B-2EF1E2ED5B38}"/>
          </ac:graphicFrameMkLst>
        </pc:graphicFrameChg>
      </pc:sldChg>
      <pc:sldChg chg="modSp del mod modShow">
        <pc:chgData name="King, Fraser D. (GSFC-6120)[UNIV OF MARYLAND COLLEGE PARK]" userId="77f3682c-abf0-4fca-98c5-98110422e2ac" providerId="ADAL" clId="{9424D426-48D4-5E2E-A3A6-FEA9643F5758}" dt="2025-11-17T16:09:48.679" v="2602" actId="2696"/>
        <pc:sldMkLst>
          <pc:docMk/>
          <pc:sldMk cId="483762673" sldId="259"/>
        </pc:sldMkLst>
      </pc:sldChg>
      <pc:sldChg chg="modSp">
        <pc:chgData name="King, Fraser D. (GSFC-6120)[UNIV OF MARYLAND COLLEGE PARK]" userId="77f3682c-abf0-4fca-98c5-98110422e2ac" providerId="ADAL" clId="{9424D426-48D4-5E2E-A3A6-FEA9643F5758}" dt="2025-11-11T14:46:17.538" v="159" actId="20577"/>
        <pc:sldMkLst>
          <pc:docMk/>
          <pc:sldMk cId="672251562" sldId="260"/>
        </pc:sldMkLst>
        <pc:spChg chg="mod">
          <ac:chgData name="King, Fraser D. (GSFC-6120)[UNIV OF MARYLAND COLLEGE PARK]" userId="77f3682c-abf0-4fca-98c5-98110422e2ac" providerId="ADAL" clId="{9424D426-48D4-5E2E-A3A6-FEA9643F5758}" dt="2025-11-11T14:46:17.538" v="159" actId="20577"/>
          <ac:spMkLst>
            <pc:docMk/>
            <pc:sldMk cId="672251562" sldId="260"/>
            <ac:spMk id="30" creationId="{D14EBB4C-51E9-9280-506B-962BC608F6E3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1T14:45:55.777" v="135" actId="20577"/>
          <ac:spMkLst>
            <pc:docMk/>
            <pc:sldMk cId="672251562" sldId="260"/>
            <ac:spMk id="35" creationId="{3C1DBBFD-ED9F-D93E-54EC-70D60075CDD7}"/>
          </ac:spMkLst>
        </pc:spChg>
      </pc:sldChg>
      <pc:sldChg chg="addSp delSp modSp mod">
        <pc:chgData name="King, Fraser D. (GSFC-6120)[UNIV OF MARYLAND COLLEGE PARK]" userId="77f3682c-abf0-4fca-98c5-98110422e2ac" providerId="ADAL" clId="{9424D426-48D4-5E2E-A3A6-FEA9643F5758}" dt="2025-11-11T15:27:04.862" v="515" actId="20577"/>
        <pc:sldMkLst>
          <pc:docMk/>
          <pc:sldMk cId="4290882915" sldId="261"/>
        </pc:sldMkLst>
        <pc:spChg chg="mod">
          <ac:chgData name="King, Fraser D. (GSFC-6120)[UNIV OF MARYLAND COLLEGE PARK]" userId="77f3682c-abf0-4fca-98c5-98110422e2ac" providerId="ADAL" clId="{9424D426-48D4-5E2E-A3A6-FEA9643F5758}" dt="2025-11-11T15:27:04.862" v="515" actId="20577"/>
          <ac:spMkLst>
            <pc:docMk/>
            <pc:sldMk cId="4290882915" sldId="261"/>
            <ac:spMk id="2" creationId="{88BDC3F5-EEE7-62B8-CA42-92A5DEED1287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26:52.829" v="504" actId="1035"/>
          <ac:picMkLst>
            <pc:docMk/>
            <pc:sldMk cId="4290882915" sldId="261"/>
            <ac:picMk id="4" creationId="{6BEB3CE9-826D-FA4A-718B-5D7F030CE065}"/>
          </ac:picMkLst>
        </pc:picChg>
      </pc:sldChg>
      <pc:sldChg chg="del mod ord modShow">
        <pc:chgData name="King, Fraser D. (GSFC-6120)[UNIV OF MARYLAND COLLEGE PARK]" userId="77f3682c-abf0-4fca-98c5-98110422e2ac" providerId="ADAL" clId="{9424D426-48D4-5E2E-A3A6-FEA9643F5758}" dt="2025-11-17T16:09:52.700" v="2607" actId="2696"/>
        <pc:sldMkLst>
          <pc:docMk/>
          <pc:sldMk cId="252205207" sldId="262"/>
        </pc:sldMkLst>
      </pc:sldChg>
      <pc:sldChg chg="modSp mod">
        <pc:chgData name="King, Fraser D. (GSFC-6120)[UNIV OF MARYLAND COLLEGE PARK]" userId="77f3682c-abf0-4fca-98c5-98110422e2ac" providerId="ADAL" clId="{9424D426-48D4-5E2E-A3A6-FEA9643F5758}" dt="2025-11-12T15:22:53.698" v="1931" actId="1036"/>
        <pc:sldMkLst>
          <pc:docMk/>
          <pc:sldMk cId="1776841932" sldId="265"/>
        </pc:sldMkLst>
        <pc:spChg chg="mod">
          <ac:chgData name="King, Fraser D. (GSFC-6120)[UNIV OF MARYLAND COLLEGE PARK]" userId="77f3682c-abf0-4fca-98c5-98110422e2ac" providerId="ADAL" clId="{9424D426-48D4-5E2E-A3A6-FEA9643F5758}" dt="2025-11-12T15:22:53.698" v="1931" actId="1036"/>
          <ac:spMkLst>
            <pc:docMk/>
            <pc:sldMk cId="1776841932" sldId="265"/>
            <ac:spMk id="3" creationId="{A1E124F8-310B-8CD4-E304-FB8D661FEA06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2T15:22:53.698" v="1931" actId="1036"/>
          <ac:spMkLst>
            <pc:docMk/>
            <pc:sldMk cId="1776841932" sldId="265"/>
            <ac:spMk id="5" creationId="{BF61E6E6-48DE-B197-2917-593485869809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2T15:22:53.698" v="1931" actId="1036"/>
          <ac:spMkLst>
            <pc:docMk/>
            <pc:sldMk cId="1776841932" sldId="265"/>
            <ac:spMk id="6" creationId="{FF1C98D3-DDA1-2761-10AE-9C15A47B0C55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2T15:22:53.698" v="1931" actId="1036"/>
          <ac:spMkLst>
            <pc:docMk/>
            <pc:sldMk cId="1776841932" sldId="265"/>
            <ac:spMk id="8" creationId="{D94EFA9F-B5DC-3B92-5D42-B908FB793F79}"/>
          </ac:spMkLst>
        </pc:spChg>
        <pc:picChg chg="mod">
          <ac:chgData name="King, Fraser D. (GSFC-6120)[UNIV OF MARYLAND COLLEGE PARK]" userId="77f3682c-abf0-4fca-98c5-98110422e2ac" providerId="ADAL" clId="{9424D426-48D4-5E2E-A3A6-FEA9643F5758}" dt="2025-11-12T15:22:53.698" v="1931" actId="1036"/>
          <ac:picMkLst>
            <pc:docMk/>
            <pc:sldMk cId="1776841932" sldId="265"/>
            <ac:picMk id="4" creationId="{4674463F-C7EF-139B-2BE8-287006577808}"/>
          </ac:picMkLst>
        </pc:picChg>
      </pc:sldChg>
      <pc:sldChg chg="modSp mod">
        <pc:chgData name="King, Fraser D. (GSFC-6120)[UNIV OF MARYLAND COLLEGE PARK]" userId="77f3682c-abf0-4fca-98c5-98110422e2ac" providerId="ADAL" clId="{9424D426-48D4-5E2E-A3A6-FEA9643F5758}" dt="2025-11-17T16:38:24.489" v="2685" actId="20577"/>
        <pc:sldMkLst>
          <pc:docMk/>
          <pc:sldMk cId="4137100419" sldId="266"/>
        </pc:sldMkLst>
        <pc:spChg chg="mod">
          <ac:chgData name="King, Fraser D. (GSFC-6120)[UNIV OF MARYLAND COLLEGE PARK]" userId="77f3682c-abf0-4fca-98c5-98110422e2ac" providerId="ADAL" clId="{9424D426-48D4-5E2E-A3A6-FEA9643F5758}" dt="2025-11-17T16:38:24.489" v="2685" actId="20577"/>
          <ac:spMkLst>
            <pc:docMk/>
            <pc:sldMk cId="4137100419" sldId="266"/>
            <ac:spMk id="3" creationId="{F913326D-DC82-0BFE-024F-F3D7A4238517}"/>
          </ac:spMkLst>
        </pc:spChg>
      </pc:sldChg>
      <pc:sldChg chg="del mod modShow">
        <pc:chgData name="King, Fraser D. (GSFC-6120)[UNIV OF MARYLAND COLLEGE PARK]" userId="77f3682c-abf0-4fca-98c5-98110422e2ac" providerId="ADAL" clId="{9424D426-48D4-5E2E-A3A6-FEA9643F5758}" dt="2025-11-17T16:09:47.970" v="2601" actId="2696"/>
        <pc:sldMkLst>
          <pc:docMk/>
          <pc:sldMk cId="1775443730" sldId="267"/>
        </pc:sldMkLst>
      </pc:sldChg>
      <pc:sldChg chg="modSp mod">
        <pc:chgData name="King, Fraser D. (GSFC-6120)[UNIV OF MARYLAND COLLEGE PARK]" userId="77f3682c-abf0-4fca-98c5-98110422e2ac" providerId="ADAL" clId="{9424D426-48D4-5E2E-A3A6-FEA9643F5758}" dt="2025-11-17T15:57:42.736" v="2582" actId="20577"/>
        <pc:sldMkLst>
          <pc:docMk/>
          <pc:sldMk cId="2147072530" sldId="268"/>
        </pc:sldMkLst>
        <pc:spChg chg="mod">
          <ac:chgData name="King, Fraser D. (GSFC-6120)[UNIV OF MARYLAND COLLEGE PARK]" userId="77f3682c-abf0-4fca-98c5-98110422e2ac" providerId="ADAL" clId="{9424D426-48D4-5E2E-A3A6-FEA9643F5758}" dt="2025-11-17T15:57:42.736" v="2582" actId="20577"/>
          <ac:spMkLst>
            <pc:docMk/>
            <pc:sldMk cId="2147072530" sldId="268"/>
            <ac:spMk id="3" creationId="{F87F3C9C-9C81-FCC2-C993-66349E52981C}"/>
          </ac:spMkLst>
        </pc:spChg>
      </pc:sldChg>
      <pc:sldChg chg="modSp del mod modShow">
        <pc:chgData name="King, Fraser D. (GSFC-6120)[UNIV OF MARYLAND COLLEGE PARK]" userId="77f3682c-abf0-4fca-98c5-98110422e2ac" providerId="ADAL" clId="{9424D426-48D4-5E2E-A3A6-FEA9643F5758}" dt="2025-11-17T16:09:50.479" v="2605" actId="2696"/>
        <pc:sldMkLst>
          <pc:docMk/>
          <pc:sldMk cId="386791941" sldId="269"/>
        </pc:sldMkLst>
      </pc:sldChg>
      <pc:sldChg chg="del mod modShow">
        <pc:chgData name="King, Fraser D. (GSFC-6120)[UNIV OF MARYLAND COLLEGE PARK]" userId="77f3682c-abf0-4fca-98c5-98110422e2ac" providerId="ADAL" clId="{9424D426-48D4-5E2E-A3A6-FEA9643F5758}" dt="2025-11-17T16:09:49.902" v="2604" actId="2696"/>
        <pc:sldMkLst>
          <pc:docMk/>
          <pc:sldMk cId="3750273675" sldId="270"/>
        </pc:sldMkLst>
      </pc:sldChg>
      <pc:sldChg chg="del mod modShow">
        <pc:chgData name="King, Fraser D. (GSFC-6120)[UNIV OF MARYLAND COLLEGE PARK]" userId="77f3682c-abf0-4fca-98c5-98110422e2ac" providerId="ADAL" clId="{9424D426-48D4-5E2E-A3A6-FEA9643F5758}" dt="2025-11-17T16:09:49.125" v="2603" actId="2696"/>
        <pc:sldMkLst>
          <pc:docMk/>
          <pc:sldMk cId="1655354656" sldId="271"/>
        </pc:sldMkLst>
      </pc:sldChg>
      <pc:sldChg chg="addSp delSp modSp mod delAnim">
        <pc:chgData name="King, Fraser D. (GSFC-6120)[UNIV OF MARYLAND COLLEGE PARK]" userId="77f3682c-abf0-4fca-98c5-98110422e2ac" providerId="ADAL" clId="{9424D426-48D4-5E2E-A3A6-FEA9643F5758}" dt="2025-11-17T16:42:01.776" v="2718" actId="1076"/>
        <pc:sldMkLst>
          <pc:docMk/>
          <pc:sldMk cId="1062567601" sldId="274"/>
        </pc:sldMkLst>
        <pc:spChg chg="mod">
          <ac:chgData name="King, Fraser D. (GSFC-6120)[UNIV OF MARYLAND COLLEGE PARK]" userId="77f3682c-abf0-4fca-98c5-98110422e2ac" providerId="ADAL" clId="{9424D426-48D4-5E2E-A3A6-FEA9643F5758}" dt="2025-11-11T15:27:15.023" v="533" actId="1076"/>
          <ac:spMkLst>
            <pc:docMk/>
            <pc:sldMk cId="1062567601" sldId="274"/>
            <ac:spMk id="4" creationId="{0EDB8E14-E675-71AF-312D-B67627C11051}"/>
          </ac:spMkLst>
        </pc:spChg>
        <pc:spChg chg="add mod">
          <ac:chgData name="King, Fraser D. (GSFC-6120)[UNIV OF MARYLAND COLLEGE PARK]" userId="77f3682c-abf0-4fca-98c5-98110422e2ac" providerId="ADAL" clId="{9424D426-48D4-5E2E-A3A6-FEA9643F5758}" dt="2025-11-17T16:42:01.776" v="2718" actId="1076"/>
          <ac:spMkLst>
            <pc:docMk/>
            <pc:sldMk cId="1062567601" sldId="274"/>
            <ac:spMk id="6" creationId="{9ECA2466-B35F-0547-F82D-4FA4883F725C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27:44.194" v="549" actId="1037"/>
          <ac:picMkLst>
            <pc:docMk/>
            <pc:sldMk cId="1062567601" sldId="274"/>
            <ac:picMk id="5" creationId="{D737D10B-6FAD-CB26-0039-2458E1923E51}"/>
          </ac:picMkLst>
        </pc:picChg>
      </pc:sldChg>
      <pc:sldChg chg="addSp delSp modSp mod">
        <pc:chgData name="King, Fraser D. (GSFC-6120)[UNIV OF MARYLAND COLLEGE PARK]" userId="77f3682c-abf0-4fca-98c5-98110422e2ac" providerId="ADAL" clId="{9424D426-48D4-5E2E-A3A6-FEA9643F5758}" dt="2025-11-11T15:07:17.592" v="338" actId="1036"/>
        <pc:sldMkLst>
          <pc:docMk/>
          <pc:sldMk cId="3555151700" sldId="278"/>
        </pc:sldMkLst>
        <pc:spChg chg="mod">
          <ac:chgData name="King, Fraser D. (GSFC-6120)[UNIV OF MARYLAND COLLEGE PARK]" userId="77f3682c-abf0-4fca-98c5-98110422e2ac" providerId="ADAL" clId="{9424D426-48D4-5E2E-A3A6-FEA9643F5758}" dt="2025-11-11T15:06:35.971" v="321" actId="1076"/>
          <ac:spMkLst>
            <pc:docMk/>
            <pc:sldMk cId="3555151700" sldId="278"/>
            <ac:spMk id="4" creationId="{9C6127F3-8209-E014-7860-C2CC942D9047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1T15:07:17.592" v="338" actId="1036"/>
          <ac:spMkLst>
            <pc:docMk/>
            <pc:sldMk cId="3555151700" sldId="278"/>
            <ac:spMk id="8" creationId="{BF218691-AF92-6FA9-652B-670E469A3161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07:10.452" v="333" actId="1076"/>
          <ac:picMkLst>
            <pc:docMk/>
            <pc:sldMk cId="3555151700" sldId="278"/>
            <ac:picMk id="12" creationId="{AB71105F-6203-CBF3-E8F1-5D0F348EF343}"/>
          </ac:picMkLst>
        </pc:picChg>
      </pc:sldChg>
      <pc:sldChg chg="addSp delSp modSp del mod modShow">
        <pc:chgData name="King, Fraser D. (GSFC-6120)[UNIV OF MARYLAND COLLEGE PARK]" userId="77f3682c-abf0-4fca-98c5-98110422e2ac" providerId="ADAL" clId="{9424D426-48D4-5E2E-A3A6-FEA9643F5758}" dt="2025-11-17T16:10:08.828" v="2644" actId="2696"/>
        <pc:sldMkLst>
          <pc:docMk/>
          <pc:sldMk cId="1365969365" sldId="279"/>
        </pc:sldMkLst>
      </pc:sldChg>
      <pc:sldChg chg="del mod modShow">
        <pc:chgData name="King, Fraser D. (GSFC-6120)[UNIV OF MARYLAND COLLEGE PARK]" userId="77f3682c-abf0-4fca-98c5-98110422e2ac" providerId="ADAL" clId="{9424D426-48D4-5E2E-A3A6-FEA9643F5758}" dt="2025-11-17T16:10:09.270" v="2645" actId="2696"/>
        <pc:sldMkLst>
          <pc:docMk/>
          <pc:sldMk cId="3680756431" sldId="280"/>
        </pc:sldMkLst>
      </pc:sldChg>
      <pc:sldChg chg="addSp delSp modSp mod">
        <pc:chgData name="King, Fraser D. (GSFC-6120)[UNIV OF MARYLAND COLLEGE PARK]" userId="77f3682c-abf0-4fca-98c5-98110422e2ac" providerId="ADAL" clId="{9424D426-48D4-5E2E-A3A6-FEA9643F5758}" dt="2025-11-11T15:47:14.849" v="1293" actId="14100"/>
        <pc:sldMkLst>
          <pc:docMk/>
          <pc:sldMk cId="922762779" sldId="281"/>
        </pc:sldMkLst>
        <pc:spChg chg="mod">
          <ac:chgData name="King, Fraser D. (GSFC-6120)[UNIV OF MARYLAND COLLEGE PARK]" userId="77f3682c-abf0-4fca-98c5-98110422e2ac" providerId="ADAL" clId="{9424D426-48D4-5E2E-A3A6-FEA9643F5758}" dt="2025-11-11T15:46:21.277" v="1254" actId="20577"/>
          <ac:spMkLst>
            <pc:docMk/>
            <pc:sldMk cId="922762779" sldId="281"/>
            <ac:spMk id="12" creationId="{80D3848B-06C0-4CA7-9CF2-71BAF4CC9910}"/>
          </ac:spMkLst>
        </pc:spChg>
        <pc:spChg chg="add del mod">
          <ac:chgData name="King, Fraser D. (GSFC-6120)[UNIV OF MARYLAND COLLEGE PARK]" userId="77f3682c-abf0-4fca-98c5-98110422e2ac" providerId="ADAL" clId="{9424D426-48D4-5E2E-A3A6-FEA9643F5758}" dt="2025-11-11T15:16:04.429" v="430" actId="14100"/>
          <ac:spMkLst>
            <pc:docMk/>
            <pc:sldMk cId="922762779" sldId="281"/>
            <ac:spMk id="14" creationId="{FBE72637-AB54-4325-67AE-C498BE541C93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47:14.849" v="1293" actId="14100"/>
          <ac:picMkLst>
            <pc:docMk/>
            <pc:sldMk cId="922762779" sldId="281"/>
            <ac:picMk id="8" creationId="{3551589C-1817-5638-098A-B5C563974618}"/>
          </ac:picMkLst>
        </pc:picChg>
      </pc:sldChg>
      <pc:sldChg chg="addSp delSp modSp mod">
        <pc:chgData name="King, Fraser D. (GSFC-6120)[UNIV OF MARYLAND COLLEGE PARK]" userId="77f3682c-abf0-4fca-98c5-98110422e2ac" providerId="ADAL" clId="{9424D426-48D4-5E2E-A3A6-FEA9643F5758}" dt="2025-11-11T15:52:09.993" v="1324" actId="1076"/>
        <pc:sldMkLst>
          <pc:docMk/>
          <pc:sldMk cId="1651468131" sldId="284"/>
        </pc:sldMkLst>
        <pc:spChg chg="mod">
          <ac:chgData name="King, Fraser D. (GSFC-6120)[UNIV OF MARYLAND COLLEGE PARK]" userId="77f3682c-abf0-4fca-98c5-98110422e2ac" providerId="ADAL" clId="{9424D426-48D4-5E2E-A3A6-FEA9643F5758}" dt="2025-11-11T15:51:08.081" v="1311"/>
          <ac:spMkLst>
            <pc:docMk/>
            <pc:sldMk cId="1651468131" sldId="284"/>
            <ac:spMk id="2" creationId="{B14601AB-F75C-E59B-47EE-8790F928DC3D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52:09.993" v="1324" actId="1076"/>
          <ac:picMkLst>
            <pc:docMk/>
            <pc:sldMk cId="1651468131" sldId="284"/>
            <ac:picMk id="6" creationId="{7DAD19EC-1994-40E0-A51D-47159DD20E22}"/>
          </ac:picMkLst>
        </pc:picChg>
      </pc:sldChg>
      <pc:sldChg chg="addSp delSp modSp mod">
        <pc:chgData name="King, Fraser D. (GSFC-6120)[UNIV OF MARYLAND COLLEGE PARK]" userId="77f3682c-abf0-4fca-98c5-98110422e2ac" providerId="ADAL" clId="{9424D426-48D4-5E2E-A3A6-FEA9643F5758}" dt="2025-11-12T15:31:03.145" v="2480" actId="1036"/>
        <pc:sldMkLst>
          <pc:docMk/>
          <pc:sldMk cId="666103125" sldId="285"/>
        </pc:sldMkLst>
        <pc:spChg chg="mod">
          <ac:chgData name="King, Fraser D. (GSFC-6120)[UNIV OF MARYLAND COLLEGE PARK]" userId="77f3682c-abf0-4fca-98c5-98110422e2ac" providerId="ADAL" clId="{9424D426-48D4-5E2E-A3A6-FEA9643F5758}" dt="2025-11-12T15:30:57.721" v="2477" actId="1035"/>
          <ac:spMkLst>
            <pc:docMk/>
            <pc:sldMk cId="666103125" sldId="285"/>
            <ac:spMk id="3" creationId="{F3F857F1-284F-F6A2-9226-E6EFCF3686D0}"/>
          </ac:spMkLst>
        </pc:spChg>
        <pc:spChg chg="mod">
          <ac:chgData name="King, Fraser D. (GSFC-6120)[UNIV OF MARYLAND COLLEGE PARK]" userId="77f3682c-abf0-4fca-98c5-98110422e2ac" providerId="ADAL" clId="{9424D426-48D4-5E2E-A3A6-FEA9643F5758}" dt="2025-11-12T15:31:03.145" v="2480" actId="1036"/>
          <ac:spMkLst>
            <pc:docMk/>
            <pc:sldMk cId="666103125" sldId="285"/>
            <ac:spMk id="4" creationId="{812D160D-660D-B827-66DA-78465AAAC9D5}"/>
          </ac:spMkLst>
        </pc:spChg>
      </pc:sldChg>
      <pc:sldChg chg="addSp delSp modSp mod">
        <pc:chgData name="King, Fraser D. (GSFC-6120)[UNIV OF MARYLAND COLLEGE PARK]" userId="77f3682c-abf0-4fca-98c5-98110422e2ac" providerId="ADAL" clId="{9424D426-48D4-5E2E-A3A6-FEA9643F5758}" dt="2025-11-11T15:57:11.862" v="1364" actId="20577"/>
        <pc:sldMkLst>
          <pc:docMk/>
          <pc:sldMk cId="2384371470" sldId="288"/>
        </pc:sldMkLst>
        <pc:spChg chg="mod">
          <ac:chgData name="King, Fraser D. (GSFC-6120)[UNIV OF MARYLAND COLLEGE PARK]" userId="77f3682c-abf0-4fca-98c5-98110422e2ac" providerId="ADAL" clId="{9424D426-48D4-5E2E-A3A6-FEA9643F5758}" dt="2025-11-11T15:57:11.862" v="1364" actId="20577"/>
          <ac:spMkLst>
            <pc:docMk/>
            <pc:sldMk cId="2384371470" sldId="288"/>
            <ac:spMk id="2" creationId="{FDEC67BF-718B-FACA-BE4F-CA453D324DFA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20:03.217" v="476" actId="14100"/>
          <ac:picMkLst>
            <pc:docMk/>
            <pc:sldMk cId="2384371470" sldId="288"/>
            <ac:picMk id="4" creationId="{36DF2C7E-CCA0-8990-4308-F2F2BAD0E8D8}"/>
          </ac:picMkLst>
        </pc:picChg>
      </pc:sldChg>
      <pc:sldChg chg="addSp delSp modSp new del mod modShow">
        <pc:chgData name="King, Fraser D. (GSFC-6120)[UNIV OF MARYLAND COLLEGE PARK]" userId="77f3682c-abf0-4fca-98c5-98110422e2ac" providerId="ADAL" clId="{9424D426-48D4-5E2E-A3A6-FEA9643F5758}" dt="2025-11-17T16:09:51.378" v="2606" actId="2696"/>
        <pc:sldMkLst>
          <pc:docMk/>
          <pc:sldMk cId="3190554435" sldId="289"/>
        </pc:sldMkLst>
      </pc:sldChg>
      <pc:sldChg chg="addSp delSp modSp add mod">
        <pc:chgData name="King, Fraser D. (GSFC-6120)[UNIV OF MARYLAND COLLEGE PARK]" userId="77f3682c-abf0-4fca-98c5-98110422e2ac" providerId="ADAL" clId="{9424D426-48D4-5E2E-A3A6-FEA9643F5758}" dt="2025-11-12T15:09:20.224" v="1705" actId="1035"/>
        <pc:sldMkLst>
          <pc:docMk/>
          <pc:sldMk cId="538504390" sldId="290"/>
        </pc:sldMkLst>
        <pc:spChg chg="mod">
          <ac:chgData name="King, Fraser D. (GSFC-6120)[UNIV OF MARYLAND COLLEGE PARK]" userId="77f3682c-abf0-4fca-98c5-98110422e2ac" providerId="ADAL" clId="{9424D426-48D4-5E2E-A3A6-FEA9643F5758}" dt="2025-11-11T15:39:50.155" v="829"/>
          <ac:spMkLst>
            <pc:docMk/>
            <pc:sldMk cId="538504390" sldId="290"/>
            <ac:spMk id="4" creationId="{9F941936-F8EC-0F72-0154-5A234B517188}"/>
          </ac:spMkLst>
        </pc:spChg>
        <pc:spChg chg="add mod">
          <ac:chgData name="King, Fraser D. (GSFC-6120)[UNIV OF MARYLAND COLLEGE PARK]" userId="77f3682c-abf0-4fca-98c5-98110422e2ac" providerId="ADAL" clId="{9424D426-48D4-5E2E-A3A6-FEA9643F5758}" dt="2025-11-12T15:09:20.224" v="1705" actId="1035"/>
          <ac:spMkLst>
            <pc:docMk/>
            <pc:sldMk cId="538504390" sldId="290"/>
            <ac:spMk id="9" creationId="{31DFC16B-C1FD-4EC6-7873-A2DC336AECD7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15:01:46.601" v="300" actId="167"/>
          <ac:picMkLst>
            <pc:docMk/>
            <pc:sldMk cId="538504390" sldId="290"/>
            <ac:picMk id="6" creationId="{7F5204E0-9B9E-8659-9D3F-1ABE203CE5F4}"/>
          </ac:picMkLst>
        </pc:picChg>
      </pc:sldChg>
      <pc:sldChg chg="addSp modSp add del mod modShow">
        <pc:chgData name="King, Fraser D. (GSFC-6120)[UNIV OF MARYLAND COLLEGE PARK]" userId="77f3682c-abf0-4fca-98c5-98110422e2ac" providerId="ADAL" clId="{9424D426-48D4-5E2E-A3A6-FEA9643F5758}" dt="2025-11-17T16:09:53.536" v="2608" actId="2696"/>
        <pc:sldMkLst>
          <pc:docMk/>
          <pc:sldMk cId="3494550069" sldId="291"/>
        </pc:sldMkLst>
      </pc:sldChg>
      <pc:sldChg chg="delSp modSp add mod">
        <pc:chgData name="King, Fraser D. (GSFC-6120)[UNIV OF MARYLAND COLLEGE PARK]" userId="77f3682c-abf0-4fca-98c5-98110422e2ac" providerId="ADAL" clId="{9424D426-48D4-5E2E-A3A6-FEA9643F5758}" dt="2025-11-11T15:47:20.506" v="1295" actId="14100"/>
        <pc:sldMkLst>
          <pc:docMk/>
          <pc:sldMk cId="2425362910" sldId="292"/>
        </pc:sldMkLst>
        <pc:spChg chg="mod">
          <ac:chgData name="King, Fraser D. (GSFC-6120)[UNIV OF MARYLAND COLLEGE PARK]" userId="77f3682c-abf0-4fca-98c5-98110422e2ac" providerId="ADAL" clId="{9424D426-48D4-5E2E-A3A6-FEA9643F5758}" dt="2025-11-11T15:46:27.483" v="1267" actId="20577"/>
          <ac:spMkLst>
            <pc:docMk/>
            <pc:sldMk cId="2425362910" sldId="292"/>
            <ac:spMk id="12" creationId="{26C903CB-70D0-59B3-E9F7-EAE41E9B1771}"/>
          </ac:spMkLst>
        </pc:spChg>
        <pc:picChg chg="mod">
          <ac:chgData name="King, Fraser D. (GSFC-6120)[UNIV OF MARYLAND COLLEGE PARK]" userId="77f3682c-abf0-4fca-98c5-98110422e2ac" providerId="ADAL" clId="{9424D426-48D4-5E2E-A3A6-FEA9643F5758}" dt="2025-11-11T15:47:20.506" v="1295" actId="14100"/>
          <ac:picMkLst>
            <pc:docMk/>
            <pc:sldMk cId="2425362910" sldId="292"/>
            <ac:picMk id="18" creationId="{97F9EAB6-C027-13D7-89E4-F47470A9D547}"/>
          </ac:picMkLst>
        </pc:picChg>
      </pc:sldChg>
      <pc:sldChg chg="delSp modSp add mod">
        <pc:chgData name="King, Fraser D. (GSFC-6120)[UNIV OF MARYLAND COLLEGE PARK]" userId="77f3682c-abf0-4fca-98c5-98110422e2ac" providerId="ADAL" clId="{9424D426-48D4-5E2E-A3A6-FEA9643F5758}" dt="2025-11-11T15:51:03.243" v="1310"/>
        <pc:sldMkLst>
          <pc:docMk/>
          <pc:sldMk cId="2879114871" sldId="293"/>
        </pc:sldMkLst>
        <pc:spChg chg="mod">
          <ac:chgData name="King, Fraser D. (GSFC-6120)[UNIV OF MARYLAND COLLEGE PARK]" userId="77f3682c-abf0-4fca-98c5-98110422e2ac" providerId="ADAL" clId="{9424D426-48D4-5E2E-A3A6-FEA9643F5758}" dt="2025-11-11T15:51:03.243" v="1310"/>
          <ac:spMkLst>
            <pc:docMk/>
            <pc:sldMk cId="2879114871" sldId="293"/>
            <ac:spMk id="12" creationId="{61370CAD-6C85-6BE2-DF5D-7C834404BF77}"/>
          </ac:spMkLst>
        </pc:spChg>
        <pc:picChg chg="mod">
          <ac:chgData name="King, Fraser D. (GSFC-6120)[UNIV OF MARYLAND COLLEGE PARK]" userId="77f3682c-abf0-4fca-98c5-98110422e2ac" providerId="ADAL" clId="{9424D426-48D4-5E2E-A3A6-FEA9643F5758}" dt="2025-11-11T15:47:27.531" v="1297" actId="14100"/>
          <ac:picMkLst>
            <pc:docMk/>
            <pc:sldMk cId="2879114871" sldId="293"/>
            <ac:picMk id="22" creationId="{98DEA80E-A100-3BEC-C710-717E3DC01F8D}"/>
          </ac:picMkLst>
        </pc:picChg>
      </pc:sldChg>
      <pc:sldChg chg="delSp modSp add del mod modShow">
        <pc:chgData name="King, Fraser D. (GSFC-6120)[UNIV OF MARYLAND COLLEGE PARK]" userId="77f3682c-abf0-4fca-98c5-98110422e2ac" providerId="ADAL" clId="{9424D426-48D4-5E2E-A3A6-FEA9643F5758}" dt="2025-11-17T16:10:51.680" v="2646" actId="2696"/>
        <pc:sldMkLst>
          <pc:docMk/>
          <pc:sldMk cId="661691163" sldId="294"/>
        </pc:sldMkLst>
      </pc:sldChg>
      <pc:sldChg chg="addSp delSp modSp add del mod">
        <pc:chgData name="King, Fraser D. (GSFC-6120)[UNIV OF MARYLAND COLLEGE PARK]" userId="77f3682c-abf0-4fca-98c5-98110422e2ac" providerId="ADAL" clId="{9424D426-48D4-5E2E-A3A6-FEA9643F5758}" dt="2025-11-17T16:11:35.512" v="2647" actId="2696"/>
        <pc:sldMkLst>
          <pc:docMk/>
          <pc:sldMk cId="2041530581" sldId="295"/>
        </pc:sldMkLst>
      </pc:sldChg>
      <pc:sldChg chg="addSp delSp modSp add mod">
        <pc:chgData name="King, Fraser D. (GSFC-6120)[UNIV OF MARYLAND COLLEGE PARK]" userId="77f3682c-abf0-4fca-98c5-98110422e2ac" providerId="ADAL" clId="{9424D426-48D4-5E2E-A3A6-FEA9643F5758}" dt="2025-11-12T15:30:39.897" v="2472" actId="1076"/>
        <pc:sldMkLst>
          <pc:docMk/>
          <pc:sldMk cId="3506883201" sldId="296"/>
        </pc:sldMkLst>
        <pc:spChg chg="add mod">
          <ac:chgData name="King, Fraser D. (GSFC-6120)[UNIV OF MARYLAND COLLEGE PARK]" userId="77f3682c-abf0-4fca-98c5-98110422e2ac" providerId="ADAL" clId="{9424D426-48D4-5E2E-A3A6-FEA9643F5758}" dt="2025-11-12T15:30:39.897" v="2472" actId="1076"/>
          <ac:spMkLst>
            <pc:docMk/>
            <pc:sldMk cId="3506883201" sldId="296"/>
            <ac:spMk id="8" creationId="{73BB6FC2-5C96-1134-8186-375D0E7C752D}"/>
          </ac:spMkLst>
        </pc:spChg>
        <pc:spChg chg="add mod">
          <ac:chgData name="King, Fraser D. (GSFC-6120)[UNIV OF MARYLAND COLLEGE PARK]" userId="77f3682c-abf0-4fca-98c5-98110422e2ac" providerId="ADAL" clId="{9424D426-48D4-5E2E-A3A6-FEA9643F5758}" dt="2025-11-12T15:30:39.897" v="2472" actId="1076"/>
          <ac:spMkLst>
            <pc:docMk/>
            <pc:sldMk cId="3506883201" sldId="296"/>
            <ac:spMk id="9" creationId="{342E1B86-489F-1FE9-CA8A-6CBB0BDDFBC3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1T21:07:49.586" v="1627" actId="1076"/>
          <ac:picMkLst>
            <pc:docMk/>
            <pc:sldMk cId="3506883201" sldId="296"/>
            <ac:picMk id="7" creationId="{DEAEED22-AEB3-B6B9-1DF7-C60C2774EADC}"/>
          </ac:picMkLst>
        </pc:picChg>
      </pc:sldChg>
      <pc:sldChg chg="addSp delSp modSp new mod">
        <pc:chgData name="King, Fraser D. (GSFC-6120)[UNIV OF MARYLAND COLLEGE PARK]" userId="77f3682c-abf0-4fca-98c5-98110422e2ac" providerId="ADAL" clId="{9424D426-48D4-5E2E-A3A6-FEA9643F5758}" dt="2025-11-17T16:40:57.832" v="2711" actId="1036"/>
        <pc:sldMkLst>
          <pc:docMk/>
          <pc:sldMk cId="3388460707" sldId="297"/>
        </pc:sldMkLst>
        <pc:picChg chg="add mod">
          <ac:chgData name="King, Fraser D. (GSFC-6120)[UNIV OF MARYLAND COLLEGE PARK]" userId="77f3682c-abf0-4fca-98c5-98110422e2ac" providerId="ADAL" clId="{9424D426-48D4-5E2E-A3A6-FEA9643F5758}" dt="2025-11-17T16:40:57.832" v="2711" actId="1036"/>
          <ac:picMkLst>
            <pc:docMk/>
            <pc:sldMk cId="3388460707" sldId="297"/>
            <ac:picMk id="3" creationId="{D3010AB1-3DC1-296B-4A82-1F1314D03335}"/>
          </ac:picMkLst>
        </pc:picChg>
        <pc:picChg chg="add mod">
          <ac:chgData name="King, Fraser D. (GSFC-6120)[UNIV OF MARYLAND COLLEGE PARK]" userId="77f3682c-abf0-4fca-98c5-98110422e2ac" providerId="ADAL" clId="{9424D426-48D4-5E2E-A3A6-FEA9643F5758}" dt="2025-11-12T15:00:23.094" v="1669" actId="14100"/>
          <ac:picMkLst>
            <pc:docMk/>
            <pc:sldMk cId="3388460707" sldId="297"/>
            <ac:picMk id="5" creationId="{419AD859-A034-7475-0F9D-FE2147996D2E}"/>
          </ac:picMkLst>
        </pc:picChg>
        <pc:picChg chg="add mod">
          <ac:chgData name="King, Fraser D. (GSFC-6120)[UNIV OF MARYLAND COLLEGE PARK]" userId="77f3682c-abf0-4fca-98c5-98110422e2ac" providerId="ADAL" clId="{9424D426-48D4-5E2E-A3A6-FEA9643F5758}" dt="2025-11-17T16:40:57.832" v="2711" actId="1036"/>
          <ac:picMkLst>
            <pc:docMk/>
            <pc:sldMk cId="3388460707" sldId="297"/>
            <ac:picMk id="6" creationId="{8DA3C6E7-0ABE-5A07-D705-4314CC56DDC6}"/>
          </ac:picMkLst>
        </pc:picChg>
      </pc:sldChg>
      <pc:sldChg chg="addSp delSp modSp add del mod">
        <pc:chgData name="King, Fraser D. (GSFC-6120)[UNIV OF MARYLAND COLLEGE PARK]" userId="77f3682c-abf0-4fca-98c5-98110422e2ac" providerId="ADAL" clId="{9424D426-48D4-5E2E-A3A6-FEA9643F5758}" dt="2025-11-17T16:09:57.374" v="2609" actId="2696"/>
        <pc:sldMkLst>
          <pc:docMk/>
          <pc:sldMk cId="733835411" sldId="298"/>
        </pc:sldMkLst>
      </pc:sldChg>
      <pc:sldChg chg="addSp delSp modSp add mod modAnim">
        <pc:chgData name="King, Fraser D. (GSFC-6120)[UNIV OF MARYLAND COLLEGE PARK]" userId="77f3682c-abf0-4fca-98c5-98110422e2ac" providerId="ADAL" clId="{9424D426-48D4-5E2E-A3A6-FEA9643F5758}" dt="2025-11-17T16:10:05.717" v="2643" actId="20577"/>
        <pc:sldMkLst>
          <pc:docMk/>
          <pc:sldMk cId="1616781573" sldId="299"/>
        </pc:sldMkLst>
        <pc:spChg chg="mod">
          <ac:chgData name="King, Fraser D. (GSFC-6120)[UNIV OF MARYLAND COLLEGE PARK]" userId="77f3682c-abf0-4fca-98c5-98110422e2ac" providerId="ADAL" clId="{9424D426-48D4-5E2E-A3A6-FEA9643F5758}" dt="2025-11-17T16:10:05.717" v="2643" actId="20577"/>
          <ac:spMkLst>
            <pc:docMk/>
            <pc:sldMk cId="1616781573" sldId="299"/>
            <ac:spMk id="4" creationId="{EFFAA1D6-537A-BD51-511C-51E42CD58083}"/>
          </ac:spMkLst>
        </pc:spChg>
        <pc:spChg chg="add mod">
          <ac:chgData name="King, Fraser D. (GSFC-6120)[UNIV OF MARYLAND COLLEGE PARK]" userId="77f3682c-abf0-4fca-98c5-98110422e2ac" providerId="ADAL" clId="{9424D426-48D4-5E2E-A3A6-FEA9643F5758}" dt="2025-11-13T15:19:52.359" v="2534" actId="1036"/>
          <ac:spMkLst>
            <pc:docMk/>
            <pc:sldMk cId="1616781573" sldId="299"/>
            <ac:spMk id="9" creationId="{C7980215-9E1D-277E-D97A-CEC4638F0045}"/>
          </ac:spMkLst>
        </pc:spChg>
        <pc:spChg chg="add mod">
          <ac:chgData name="King, Fraser D. (GSFC-6120)[UNIV OF MARYLAND COLLEGE PARK]" userId="77f3682c-abf0-4fca-98c5-98110422e2ac" providerId="ADAL" clId="{9424D426-48D4-5E2E-A3A6-FEA9643F5758}" dt="2025-11-13T15:21:03.056" v="2551" actId="1036"/>
          <ac:spMkLst>
            <pc:docMk/>
            <pc:sldMk cId="1616781573" sldId="299"/>
            <ac:spMk id="10" creationId="{0376B6FD-0CEB-4088-7370-65F5819C7287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3T15:18:41.483" v="2510" actId="1076"/>
          <ac:picMkLst>
            <pc:docMk/>
            <pc:sldMk cId="1616781573" sldId="299"/>
            <ac:picMk id="6" creationId="{A005528A-F2E6-525C-2AF4-9C43DFC7D114}"/>
          </ac:picMkLst>
        </pc:picChg>
        <pc:cxnChg chg="add mod">
          <ac:chgData name="King, Fraser D. (GSFC-6120)[UNIV OF MARYLAND COLLEGE PARK]" userId="77f3682c-abf0-4fca-98c5-98110422e2ac" providerId="ADAL" clId="{9424D426-48D4-5E2E-A3A6-FEA9643F5758}" dt="2025-11-13T15:19:35.034" v="2518" actId="1038"/>
          <ac:cxnSpMkLst>
            <pc:docMk/>
            <pc:sldMk cId="1616781573" sldId="299"/>
            <ac:cxnSpMk id="8" creationId="{A0291F80-B6A9-A23D-85E1-9149F18AFB54}"/>
          </ac:cxnSpMkLst>
        </pc:cxnChg>
      </pc:sldChg>
      <pc:sldChg chg="addSp delSp modSp add mod">
        <pc:chgData name="King, Fraser D. (GSFC-6120)[UNIV OF MARYLAND COLLEGE PARK]" userId="77f3682c-abf0-4fca-98c5-98110422e2ac" providerId="ADAL" clId="{9424D426-48D4-5E2E-A3A6-FEA9643F5758}" dt="2025-11-17T16:55:36.001" v="2728" actId="1036"/>
        <pc:sldMkLst>
          <pc:docMk/>
          <pc:sldMk cId="3097709171" sldId="300"/>
        </pc:sldMkLst>
        <pc:spChg chg="mod">
          <ac:chgData name="King, Fraser D. (GSFC-6120)[UNIV OF MARYLAND COLLEGE PARK]" userId="77f3682c-abf0-4fca-98c5-98110422e2ac" providerId="ADAL" clId="{9424D426-48D4-5E2E-A3A6-FEA9643F5758}" dt="2025-11-17T16:55:36.001" v="2728" actId="1036"/>
          <ac:spMkLst>
            <pc:docMk/>
            <pc:sldMk cId="3097709171" sldId="300"/>
            <ac:spMk id="8" creationId="{9D08FB56-FD51-76A6-9650-5C08430F15DA}"/>
          </ac:spMkLst>
        </pc:spChg>
        <pc:picChg chg="add mod">
          <ac:chgData name="King, Fraser D. (GSFC-6120)[UNIV OF MARYLAND COLLEGE PARK]" userId="77f3682c-abf0-4fca-98c5-98110422e2ac" providerId="ADAL" clId="{9424D426-48D4-5E2E-A3A6-FEA9643F5758}" dt="2025-11-17T16:09:13.089" v="2600" actId="167"/>
          <ac:picMkLst>
            <pc:docMk/>
            <pc:sldMk cId="3097709171" sldId="300"/>
            <ac:picMk id="3" creationId="{DB029016-E394-0B0A-8185-1EE575BE9D19}"/>
          </ac:picMkLst>
        </pc:picChg>
        <pc:picChg chg="del mod">
          <ac:chgData name="King, Fraser D. (GSFC-6120)[UNIV OF MARYLAND COLLEGE PARK]" userId="77f3682c-abf0-4fca-98c5-98110422e2ac" providerId="ADAL" clId="{9424D426-48D4-5E2E-A3A6-FEA9643F5758}" dt="2025-11-17T16:09:03.920" v="2597" actId="478"/>
          <ac:picMkLst>
            <pc:docMk/>
            <pc:sldMk cId="3097709171" sldId="300"/>
            <ac:picMk id="7" creationId="{A6FE3968-30EA-DAD0-59B1-6BFFA867D6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9E7D8-A6A2-AC40-B900-9A5A30A7E43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8FD2-EAD2-5945-89E1-366C72098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4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24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D860-968D-ECE4-9F73-1AC31E6DB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A07FC-482C-A6E8-CEA0-782890C19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A7C48-B8D2-77A8-2984-9D8BD4A641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3A2E-FCD1-B8D5-54C7-1261A5C35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1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2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37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85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0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5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87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22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24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91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696E8-904B-3604-6F20-2EA3E7F5A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4798A0-95B5-DB17-175C-0A6DB2CC7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0DE546-96EE-EC56-E10A-44911E6E7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5E300-653E-1347-83F8-FADA89342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78FD2-EAD2-5945-89E1-366C720981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7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73" y="-69438"/>
            <a:ext cx="5253952" cy="2387600"/>
          </a:xfrm>
        </p:spPr>
        <p:txBody>
          <a:bodyPr>
            <a:noAutofit/>
          </a:bodyPr>
          <a:lstStyle/>
          <a:p>
            <a:r>
              <a:rPr lang="en-US" sz="3500" dirty="0">
                <a:latin typeface="Helvetica" pitchFamily="2" charset="0"/>
              </a:rPr>
              <a:t>Transformer-Based Modeling of Global Microwave Land Surface Emissivity Using GPM	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9949" y="4156053"/>
            <a:ext cx="4120243" cy="1655762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Helvetica" pitchFamily="2" charset="0"/>
              </a:rPr>
              <a:t>Fraser King</a:t>
            </a:r>
            <a:r>
              <a:rPr lang="en-US" sz="1800" baseline="30000" dirty="0">
                <a:latin typeface="Helvetica" pitchFamily="2" charset="0"/>
              </a:rPr>
              <a:t>1,2,3</a:t>
            </a:r>
            <a:r>
              <a:rPr lang="en-US" sz="1800" dirty="0">
                <a:latin typeface="Helvetica" pitchFamily="2" charset="0"/>
              </a:rPr>
              <a:t> &amp; Sarah Ringerud</a:t>
            </a:r>
            <a:r>
              <a:rPr lang="en-US" sz="1800" baseline="30000" dirty="0">
                <a:latin typeface="Helvetica" pitchFamily="2" charset="0"/>
              </a:rPr>
              <a:t>2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400" baseline="30000" dirty="0">
                <a:latin typeface="Helvetica" pitchFamily="2" charset="0"/>
              </a:rPr>
              <a:t>1</a:t>
            </a:r>
            <a:r>
              <a:rPr lang="en-US" sz="1400" dirty="0">
                <a:latin typeface="Helvetica" pitchFamily="2" charset="0"/>
              </a:rPr>
              <a:t>University of Maryland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400" baseline="30000" dirty="0">
                <a:latin typeface="Helvetica" pitchFamily="2" charset="0"/>
              </a:rPr>
              <a:t>2</a:t>
            </a:r>
            <a:r>
              <a:rPr lang="en-US" sz="1400" dirty="0">
                <a:latin typeface="Helvetica" pitchFamily="2" charset="0"/>
              </a:rPr>
              <a:t>NASA Goddard Space Flight Center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400" baseline="30000" dirty="0">
                <a:latin typeface="Helvetica" pitchFamily="2" charset="0"/>
              </a:rPr>
              <a:t>3</a:t>
            </a:r>
            <a:r>
              <a:rPr lang="en-US" sz="1400" dirty="0">
                <a:latin typeface="Helvetica" pitchFamily="2" charset="0"/>
              </a:rPr>
              <a:t>University of Wisconsin-Madison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56B9EB-7896-5452-BEB2-27AFDAB0BC78}"/>
              </a:ext>
            </a:extLst>
          </p:cNvPr>
          <p:cNvSpPr txBox="1">
            <a:spLocks/>
          </p:cNvSpPr>
          <p:nvPr/>
        </p:nvSpPr>
        <p:spPr>
          <a:xfrm>
            <a:off x="509803" y="2544578"/>
            <a:ext cx="461789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Helvetica" pitchFamily="2" charset="0"/>
              </a:rPr>
              <a:t>IPWG-12</a:t>
            </a:r>
          </a:p>
          <a:p>
            <a:r>
              <a:rPr lang="en-CA" sz="1800" i="1" dirty="0">
                <a:latin typeface="Helvetica" pitchFamily="2" charset="0"/>
              </a:rPr>
              <a:t>12TH WORKSHOP OF INTERNATIONAL PRECIPITATION WORKING GROUP</a:t>
            </a:r>
          </a:p>
          <a:p>
            <a:r>
              <a:rPr lang="en-US" sz="1800" dirty="0">
                <a:latin typeface="Helvetica" pitchFamily="2" charset="0"/>
              </a:rPr>
              <a:t>Session 7 – AI (08/07/2026)</a:t>
            </a:r>
            <a:endParaRPr lang="en-US" sz="2000" dirty="0"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F11744-A211-3654-DC4D-E41CD5C9D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90" y="5571048"/>
            <a:ext cx="1221921" cy="12219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A16097-DC4F-B92D-CD55-8FEF7A924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99" y="5623491"/>
            <a:ext cx="1073489" cy="107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71283A-29BB-07D9-CDD9-34CCBB4E11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909" y="868"/>
            <a:ext cx="6858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A7E0-9BCE-A3D9-2DBB-E664E2F09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6974">
            <a:off x="9930614" y="215637"/>
            <a:ext cx="1695802" cy="1496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AE73B3-3FD8-7EE0-5475-2C1F192A7E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22" y="5623491"/>
            <a:ext cx="1850201" cy="1007143"/>
          </a:xfrm>
          <a:prstGeom prst="rect">
            <a:avLst/>
          </a:prstGeom>
        </p:spPr>
      </p:pic>
      <p:sp>
        <p:nvSpPr>
          <p:cNvPr id="9" name="Triangle 8">
            <a:extLst>
              <a:ext uri="{FF2B5EF4-FFF2-40B4-BE49-F238E27FC236}">
                <a16:creationId xmlns:a16="http://schemas.microsoft.com/office/drawing/2014/main" id="{A5419414-DDB3-9863-0823-AC57AC59461A}"/>
              </a:ext>
            </a:extLst>
          </p:cNvPr>
          <p:cNvSpPr/>
          <p:nvPr/>
        </p:nvSpPr>
        <p:spPr>
          <a:xfrm rot="2531251">
            <a:off x="9958592" y="338379"/>
            <a:ext cx="863786" cy="1190233"/>
          </a:xfrm>
          <a:prstGeom prst="triangle">
            <a:avLst>
              <a:gd name="adj" fmla="val 45296"/>
            </a:avLst>
          </a:prstGeom>
          <a:solidFill>
            <a:srgbClr val="A6CAEC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241057-A14C-5465-A978-1DB75EA125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495" y="5421789"/>
            <a:ext cx="2103586" cy="14023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EC142E-6281-7EF1-AB3E-6C275D9548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866" y="5841335"/>
            <a:ext cx="2103586" cy="84411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5DE3F5B-C5E2-53F3-A1AD-5805104324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61035" y="4723621"/>
            <a:ext cx="981048" cy="99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0D3848B-06C0-4CA7-9CF2-71BAF4CC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Input Ablation Tests – Only 10.65H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E72637-AB54-4325-67AE-C498BE541C93}"/>
              </a:ext>
            </a:extLst>
          </p:cNvPr>
          <p:cNvSpPr/>
          <p:nvPr/>
        </p:nvSpPr>
        <p:spPr>
          <a:xfrm>
            <a:off x="6217085" y="2480970"/>
            <a:ext cx="1996343" cy="170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51589C-1817-5638-098A-B5C563974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424" y="1261871"/>
            <a:ext cx="7379208" cy="5142528"/>
          </a:xfrm>
          <a:prstGeom prst="rect">
            <a:avLst/>
          </a:prstGeom>
        </p:spPr>
      </p:pic>
      <p:sp>
        <p:nvSpPr>
          <p:cNvPr id="2" name="Frame 1">
            <a:extLst>
              <a:ext uri="{FF2B5EF4-FFF2-40B4-BE49-F238E27FC236}">
                <a16:creationId xmlns:a16="http://schemas.microsoft.com/office/drawing/2014/main" id="{0ADA4C88-F7D0-B52E-BF75-77D7023E023E}"/>
              </a:ext>
            </a:extLst>
          </p:cNvPr>
          <p:cNvSpPr/>
          <p:nvPr/>
        </p:nvSpPr>
        <p:spPr>
          <a:xfrm>
            <a:off x="3896139" y="4905955"/>
            <a:ext cx="2480807" cy="771276"/>
          </a:xfrm>
          <a:prstGeom prst="frame">
            <a:avLst>
              <a:gd name="adj1" fmla="val 52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BE09C69-7936-63D2-F92D-20C89F5FB227}"/>
              </a:ext>
            </a:extLst>
          </p:cNvPr>
          <p:cNvSpPr/>
          <p:nvPr/>
        </p:nvSpPr>
        <p:spPr>
          <a:xfrm>
            <a:off x="3877599" y="2180409"/>
            <a:ext cx="2480807" cy="771276"/>
          </a:xfrm>
          <a:prstGeom prst="frame">
            <a:avLst>
              <a:gd name="adj1" fmla="val 52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6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629D-E696-0DA9-F68C-B38ED9BCA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1370CAD-6C85-6BE2-DF5D-7C834404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Input Ablation Tests – Excluding LAI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9E8471-1A1F-55FE-756D-8261DF3A48AD}"/>
              </a:ext>
            </a:extLst>
          </p:cNvPr>
          <p:cNvSpPr/>
          <p:nvPr/>
        </p:nvSpPr>
        <p:spPr>
          <a:xfrm>
            <a:off x="6217085" y="2480970"/>
            <a:ext cx="1996343" cy="170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DEA80E-A100-3BEC-C710-717E3DC01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72" y="1261872"/>
            <a:ext cx="7379208" cy="51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14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667B9-EF78-F67E-9EE2-56545F13D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A9D83-F97D-F5C7-5C5B-4BA7D766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Generalizability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F7BBC-FFF3-C8AB-8DE5-E6D7469283A3}"/>
              </a:ext>
            </a:extLst>
          </p:cNvPr>
          <p:cNvSpPr txBox="1"/>
          <p:nvPr/>
        </p:nvSpPr>
        <p:spPr>
          <a:xfrm>
            <a:off x="370114" y="1159630"/>
            <a:ext cx="116186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We perform robustness checks by swapping out the 10.65 H input channel used during training for a new 10.65 H channel derived in the Tool to Estimate Land Surface </a:t>
            </a:r>
            <a:r>
              <a:rPr lang="en-US" sz="2000" dirty="0" err="1">
                <a:latin typeface="Helvetica" pitchFamily="2" charset="0"/>
              </a:rPr>
              <a:t>Emissivities</a:t>
            </a:r>
            <a:r>
              <a:rPr lang="en-US" sz="2000" dirty="0">
                <a:latin typeface="Helvetica" pitchFamily="2" charset="0"/>
              </a:rPr>
              <a:t> at Microwave frequencies 2 (</a:t>
            </a:r>
            <a:r>
              <a:rPr lang="en-US" sz="2000" b="1" dirty="0">
                <a:latin typeface="Helvetica" pitchFamily="2" charset="0"/>
              </a:rPr>
              <a:t>TELSEM2</a:t>
            </a:r>
            <a:r>
              <a:rPr lang="en-US" sz="2000" dirty="0">
                <a:latin typeface="Helvetica" pitchFamily="2" charset="0"/>
              </a:rPr>
              <a:t>) used in the Radiative Transfer for TOVS (</a:t>
            </a:r>
            <a:r>
              <a:rPr lang="en-US" sz="2000" b="1" dirty="0">
                <a:latin typeface="Helvetica" pitchFamily="2" charset="0"/>
              </a:rPr>
              <a:t>RTTOV</a:t>
            </a:r>
            <a:r>
              <a:rPr lang="en-US" sz="2000" dirty="0">
                <a:latin typeface="Helvetica" pitchFamily="2" charset="0"/>
              </a:rPr>
              <a:t>) model</a:t>
            </a:r>
          </a:p>
          <a:p>
            <a:endParaRPr lang="en-US" sz="2000" dirty="0">
              <a:latin typeface="Helveti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The product has a long history and has been used in a variety of data assimilation/NWP studies over the past decade and is a common option for independent model 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8" name="Picture 4" descr="RTTOV Overview | NWP SAF">
            <a:extLst>
              <a:ext uri="{FF2B5EF4-FFF2-40B4-BE49-F238E27FC236}">
                <a16:creationId xmlns:a16="http://schemas.microsoft.com/office/drawing/2014/main" id="{D9DE2D13-1D97-1FB7-C09E-17D474FBF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14" y="4325835"/>
            <a:ext cx="4106087" cy="180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B33784-8423-8DA3-F8C9-6C1B0DCA1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186" y="3047863"/>
            <a:ext cx="7035800" cy="3695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7C213B-CA62-5B31-8EB9-7FBAAE0F3F39}"/>
              </a:ext>
            </a:extLst>
          </p:cNvPr>
          <p:cNvSpPr txBox="1"/>
          <p:nvPr/>
        </p:nvSpPr>
        <p:spPr>
          <a:xfrm>
            <a:off x="1146732" y="3864170"/>
            <a:ext cx="2724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" pitchFamily="2" charset="0"/>
              </a:rPr>
              <a:t>RTTOV/TELSEM2</a:t>
            </a:r>
          </a:p>
        </p:txBody>
      </p:sp>
    </p:spTree>
    <p:extLst>
      <p:ext uri="{BB962C8B-B14F-4D97-AF65-F5344CB8AC3E}">
        <p14:creationId xmlns:p14="http://schemas.microsoft.com/office/powerpoint/2010/main" val="2292552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1633C-D0FF-E325-2917-1E90AE5C7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601AB-F75C-E59B-47EE-8790F928D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TELSEM2 Tbs – 18.7V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AD19EC-1994-40E0-A51D-47159DD20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01" y="1179576"/>
            <a:ext cx="10195560" cy="550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68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F0E67-A2D5-9C05-0DCA-A2D543550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6FD4D-8AC9-96A6-D4FA-D65C8767F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TELSEM2 Tbs – 36.5V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91BC8F-3ACF-611E-C03D-10D4455FD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96" y="1179576"/>
            <a:ext cx="10195560" cy="550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91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FA46D-A309-D83F-0F06-F9FFB34FC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C67BF-718B-FACA-BE4F-CA453D32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13793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All-Channel FTT Emissivity Maps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DF2C7E-CCA0-8990-4308-F2F2BAD0E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5" y="1277855"/>
            <a:ext cx="10384078" cy="52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71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E450D-0C92-7EC8-105C-A27256037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DD1E5-BCE2-B2AA-2037-0A5B9EFD8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Additional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4463F-C7EF-139B-2BE8-287006577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002" y="885873"/>
            <a:ext cx="4140200" cy="2171700"/>
          </a:xfrm>
          <a:prstGeom prst="rect">
            <a:avLst/>
          </a:prstGeom>
        </p:spPr>
      </p:pic>
      <p:pic>
        <p:nvPicPr>
          <p:cNvPr id="10" name="Picture 9" descr="QR Code Image">
            <a:extLst>
              <a:ext uri="{FF2B5EF4-FFF2-40B4-BE49-F238E27FC236}">
                <a16:creationId xmlns:a16="http://schemas.microsoft.com/office/drawing/2014/main" id="{17717B30-2594-C155-07AD-0B5324662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003" y="3057573"/>
            <a:ext cx="3175000" cy="3175000"/>
          </a:xfrm>
          <a:prstGeom prst="rect">
            <a:avLst/>
          </a:prstGeom>
        </p:spPr>
      </p:pic>
      <p:pic>
        <p:nvPicPr>
          <p:cNvPr id="11" name="Picture 10" descr="QR Code Image">
            <a:extLst>
              <a:ext uri="{FF2B5EF4-FFF2-40B4-BE49-F238E27FC236}">
                <a16:creationId xmlns:a16="http://schemas.microsoft.com/office/drawing/2014/main" id="{567921AF-F502-3255-ED42-C089EBDA9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401" y="3318019"/>
            <a:ext cx="3175000" cy="3175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C2BBF2-DFB6-D405-9D12-E18E53815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000" y="1380107"/>
            <a:ext cx="3389005" cy="166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41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805C7-855E-6ECB-7743-4C49133DD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08D1-352A-3052-636F-F027D20A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13326D-DC82-0BFE-024F-F3D7A4238517}"/>
              </a:ext>
            </a:extLst>
          </p:cNvPr>
          <p:cNvSpPr txBox="1"/>
          <p:nvPr/>
        </p:nvSpPr>
        <p:spPr>
          <a:xfrm>
            <a:off x="500871" y="1325563"/>
            <a:ext cx="111934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Accurate global surface emissivity predictions are critical for data assimilation, numerical weather prediction, and quantitative precipitation estimation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Using a transformer-based approach, the model achieves average </a:t>
            </a:r>
            <a:r>
              <a:rPr lang="en-US" altLang="en-US" sz="2000" b="1" dirty="0">
                <a:latin typeface="Arial" panose="020B0604020202020204" pitchFamily="34" charset="0"/>
              </a:rPr>
              <a:t>R</a:t>
            </a:r>
            <a:r>
              <a:rPr lang="en-US" altLang="en-US" sz="2000" b="1" baseline="30000" dirty="0">
                <a:latin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</a:rPr>
              <a:t> values of ~0.8 </a:t>
            </a:r>
            <a:r>
              <a:rPr lang="en-US" altLang="en-US" sz="2000" dirty="0">
                <a:latin typeface="Arial" panose="020B0604020202020204" pitchFamily="34" charset="0"/>
              </a:rPr>
              <a:t>across the other channels; when run through a </a:t>
            </a:r>
            <a:r>
              <a:rPr lang="en-US" altLang="en-US" sz="2000" dirty="0" err="1">
                <a:latin typeface="Arial" panose="020B0604020202020204" pitchFamily="34" charset="0"/>
              </a:rPr>
              <a:t>clearsky</a:t>
            </a:r>
            <a:r>
              <a:rPr lang="en-US" altLang="en-US" sz="2000" dirty="0">
                <a:latin typeface="Arial" panose="020B0604020202020204" pitchFamily="34" charset="0"/>
              </a:rPr>
              <a:t> radiative transfer model, we achieve </a:t>
            </a:r>
            <a:r>
              <a:rPr lang="en-US" altLang="en-US" sz="2000" b="1" dirty="0">
                <a:latin typeface="Arial" panose="020B0604020202020204" pitchFamily="34" charset="0"/>
              </a:rPr>
              <a:t>R</a:t>
            </a:r>
            <a:r>
              <a:rPr lang="en-US" altLang="en-US" sz="2000" b="1" baseline="30000" dirty="0">
                <a:latin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</a:rPr>
              <a:t> &gt; 0.88</a:t>
            </a:r>
            <a:r>
              <a:rPr lang="en-US" altLang="en-US" sz="2000" dirty="0">
                <a:latin typeface="Arial" panose="020B0604020202020204" pitchFamily="34" charset="0"/>
              </a:rPr>
              <a:t> for all channels below 89 GHz compared to the GMI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Using TELSEM2 as the emissivity source also displays good overall skill, with </a:t>
            </a:r>
            <a:r>
              <a:rPr lang="en-US" altLang="en-US" sz="2000" b="1" dirty="0">
                <a:latin typeface="Arial" panose="020B0604020202020204" pitchFamily="34" charset="0"/>
              </a:rPr>
              <a:t>R</a:t>
            </a:r>
            <a:r>
              <a:rPr lang="en-US" altLang="en-US" sz="2000" b="1" baseline="30000" dirty="0">
                <a:latin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</a:rPr>
              <a:t> &gt; 0.55 </a:t>
            </a:r>
            <a:r>
              <a:rPr lang="en-US" altLang="en-US" sz="2000" dirty="0">
                <a:latin typeface="Arial" panose="020B0604020202020204" pitchFamily="34" charset="0"/>
              </a:rPr>
              <a:t>for surface </a:t>
            </a:r>
            <a:r>
              <a:rPr lang="en-US" altLang="en-US" sz="2000" dirty="0" err="1">
                <a:latin typeface="Arial" panose="020B0604020202020204" pitchFamily="34" charset="0"/>
              </a:rPr>
              <a:t>emissivities</a:t>
            </a:r>
            <a:r>
              <a:rPr lang="en-US" altLang="en-US" sz="2000" dirty="0">
                <a:latin typeface="Arial" panose="020B0604020202020204" pitchFamily="34" charset="0"/>
              </a:rPr>
              <a:t> and Tb comparisons showing </a:t>
            </a:r>
            <a:r>
              <a:rPr lang="en-US" altLang="en-US" sz="2000" b="1" dirty="0">
                <a:latin typeface="Arial" panose="020B0604020202020204" pitchFamily="34" charset="0"/>
              </a:rPr>
              <a:t>R</a:t>
            </a:r>
            <a:r>
              <a:rPr lang="en-US" altLang="en-US" sz="2000" b="1" baseline="30000" dirty="0">
                <a:latin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</a:rPr>
              <a:t> &gt; 0.75 </a:t>
            </a:r>
            <a:r>
              <a:rPr lang="en-US" altLang="en-US" sz="2000" dirty="0">
                <a:latin typeface="Arial" panose="020B0604020202020204" pitchFamily="34" charset="0"/>
              </a:rPr>
              <a:t>for all channels below 89 GHz compared to the GMI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</a:rPr>
              <a:t>Finally, XAI techniques suggest the model is </a:t>
            </a:r>
            <a:r>
              <a:rPr lang="en-US" altLang="en-US" sz="2000" b="1" dirty="0">
                <a:latin typeface="Arial" panose="020B0604020202020204" pitchFamily="34" charset="0"/>
              </a:rPr>
              <a:t>likely picking up physically important features </a:t>
            </a:r>
            <a:r>
              <a:rPr lang="en-US" altLang="en-US" sz="2000" dirty="0">
                <a:latin typeface="Arial" panose="020B0604020202020204" pitchFamily="34" charset="0"/>
              </a:rPr>
              <a:t>such as vegetation structure (LAI), elevation and roughness, and baseline 10.65 GHz emissivity as an anchor, consistent with physical surface properties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b="1" i="1" dirty="0">
                <a:latin typeface="Arial" panose="020B0604020202020204" pitchFamily="34" charset="0"/>
              </a:rPr>
              <a:t>    Next steps: </a:t>
            </a:r>
            <a:r>
              <a:rPr lang="en-US" altLang="en-US" sz="2000" i="1" dirty="0">
                <a:latin typeface="Arial" panose="020B0604020202020204" pitchFamily="34" charset="0"/>
              </a:rPr>
              <a:t>Hyperspectral applications, operational integration, structure-based approaches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C44CE-251E-95D4-25BF-B4AF2C995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575" y="189609"/>
            <a:ext cx="1804139" cy="9463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2EC976-DA3A-2163-CF0D-DA31C48D9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48" y="189609"/>
            <a:ext cx="947060" cy="946343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A9C94906-21F8-7E9B-BB24-8CA36AC88D64}"/>
              </a:ext>
            </a:extLst>
          </p:cNvPr>
          <p:cNvSpPr/>
          <p:nvPr/>
        </p:nvSpPr>
        <p:spPr>
          <a:xfrm>
            <a:off x="577282" y="5931672"/>
            <a:ext cx="492981" cy="34703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0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11625-8D95-E8CD-2998-E5875396D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F857F1-284F-F6A2-9226-E6EFCF3686D0}"/>
              </a:ext>
            </a:extLst>
          </p:cNvPr>
          <p:cNvSpPr/>
          <p:nvPr/>
        </p:nvSpPr>
        <p:spPr>
          <a:xfrm>
            <a:off x="-127000" y="-652571"/>
            <a:ext cx="12433300" cy="7353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The Global Precipitation Measurement Mission (GPM) | NASA Global  Precipitation Measurement Mission">
            <a:extLst>
              <a:ext uri="{FF2B5EF4-FFF2-40B4-BE49-F238E27FC236}">
                <a16:creationId xmlns:a16="http://schemas.microsoft.com/office/drawing/2014/main" id="{876BC5BD-010E-BA15-F3C2-153D5060C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53" y="2357438"/>
            <a:ext cx="12461453" cy="624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12D160D-660D-B827-66DA-78465AAAC9D5}"/>
              </a:ext>
            </a:extLst>
          </p:cNvPr>
          <p:cNvSpPr txBox="1">
            <a:spLocks/>
          </p:cNvSpPr>
          <p:nvPr/>
        </p:nvSpPr>
        <p:spPr>
          <a:xfrm>
            <a:off x="0" y="48531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Thank You!</a:t>
            </a:r>
          </a:p>
          <a:p>
            <a:pPr algn="ctr"/>
            <a:r>
              <a:rPr lang="en-US" sz="3400" i="1" dirty="0">
                <a:solidFill>
                  <a:schemeClr val="bg1"/>
                </a:solidFill>
                <a:latin typeface="Helvetica" pitchFamily="2" charset="0"/>
              </a:rPr>
              <a:t>Questions?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C0369-61B5-9F98-4C9A-3DEE685C0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34" y="140957"/>
            <a:ext cx="1850201" cy="1007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68D629-8B7F-779F-205C-88C959023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334" y="1362863"/>
            <a:ext cx="2103586" cy="14023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975F93-AE0F-5B1D-6E27-0627FA75A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" y="1021272"/>
            <a:ext cx="2150828" cy="215082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BE26F31-7AB4-8AB6-1171-025086E39C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8852" y="140957"/>
            <a:ext cx="1065966" cy="106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0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3793FB-D77D-D2E9-BA9B-15ABCE85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27" y="1935802"/>
            <a:ext cx="5885198" cy="31307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B9201B-C6B6-9217-6D76-4A60022CE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Motivation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D5C2BD-E6E4-61DA-CA18-5E336E57C731}"/>
              </a:ext>
            </a:extLst>
          </p:cNvPr>
          <p:cNvSpPr txBox="1"/>
          <p:nvPr/>
        </p:nvSpPr>
        <p:spPr>
          <a:xfrm>
            <a:off x="701389" y="1384265"/>
            <a:ext cx="47645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High-quality surface emissivity estimates are critical for accurately assessing atmospheric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Instead of running error prone physical models across multiple microwave frequencies, </a:t>
            </a:r>
            <a:r>
              <a:rPr lang="en-US" sz="2000" b="1" dirty="0">
                <a:latin typeface="Helvetica" pitchFamily="2" charset="0"/>
              </a:rPr>
              <a:t>we developed an empirical mapping between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Following </a:t>
            </a:r>
            <a:r>
              <a:rPr lang="en-US" sz="2000" i="1" dirty="0" err="1">
                <a:latin typeface="Helvetica" pitchFamily="2" charset="0"/>
              </a:rPr>
              <a:t>Ringerud</a:t>
            </a:r>
            <a:r>
              <a:rPr lang="en-US" sz="2000" i="1" dirty="0">
                <a:latin typeface="Helvetica" pitchFamily="2" charset="0"/>
              </a:rPr>
              <a:t> et al., 2015</a:t>
            </a:r>
            <a:r>
              <a:rPr lang="en-US" sz="2000" dirty="0">
                <a:latin typeface="Helvetica" pitchFamily="2" charset="0"/>
              </a:rPr>
              <a:t>, we built a global ML-based approach that ingests 10.65 </a:t>
            </a:r>
            <a:r>
              <a:rPr lang="en-US" sz="2000" dirty="0" err="1">
                <a:latin typeface="Helvetica" pitchFamily="2" charset="0"/>
              </a:rPr>
              <a:t>Hpol</a:t>
            </a:r>
            <a:r>
              <a:rPr lang="en-US" sz="2000" dirty="0">
                <a:latin typeface="Helvetica" pitchFamily="2" charset="0"/>
              </a:rPr>
              <a:t> surface emissivity and a few other surface variables to predict the 12 remaining higher frequency GMI channel </a:t>
            </a:r>
            <a:r>
              <a:rPr lang="en-US" sz="2000" dirty="0" err="1">
                <a:latin typeface="Helvetica" pitchFamily="2" charset="0"/>
              </a:rPr>
              <a:t>emessivities</a:t>
            </a:r>
            <a:endParaRPr lang="en-US" sz="2000" b="1" dirty="0">
              <a:solidFill>
                <a:srgbClr val="FF0000"/>
              </a:solidFill>
              <a:latin typeface="Helvetica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B32235-1FC8-85EA-82EA-0597A5C11519}"/>
              </a:ext>
            </a:extLst>
          </p:cNvPr>
          <p:cNvCxnSpPr>
            <a:cxnSpLocks/>
          </p:cNvCxnSpPr>
          <p:nvPr/>
        </p:nvCxnSpPr>
        <p:spPr>
          <a:xfrm>
            <a:off x="6848853" y="2267773"/>
            <a:ext cx="642551" cy="15754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67D7A3-C1FA-D87C-DBBE-3763353570D0}"/>
              </a:ext>
            </a:extLst>
          </p:cNvPr>
          <p:cNvCxnSpPr>
            <a:cxnSpLocks/>
          </p:cNvCxnSpPr>
          <p:nvPr/>
        </p:nvCxnSpPr>
        <p:spPr>
          <a:xfrm>
            <a:off x="6719565" y="2267772"/>
            <a:ext cx="642551" cy="349078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055F3C-53C1-3AE3-2C3A-BB0C41017D97}"/>
              </a:ext>
            </a:extLst>
          </p:cNvPr>
          <p:cNvCxnSpPr/>
          <p:nvPr/>
        </p:nvCxnSpPr>
        <p:spPr>
          <a:xfrm flipV="1">
            <a:off x="7491404" y="2582870"/>
            <a:ext cx="593124" cy="12603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E437E3D-0F98-4339-13A1-BD2C3CCF2409}"/>
              </a:ext>
            </a:extLst>
          </p:cNvPr>
          <p:cNvCxnSpPr/>
          <p:nvPr/>
        </p:nvCxnSpPr>
        <p:spPr>
          <a:xfrm flipH="1" flipV="1">
            <a:off x="8900074" y="2582870"/>
            <a:ext cx="494271" cy="100089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9BD0B3B-B3D0-2ECE-BF44-23A4C58CA43F}"/>
              </a:ext>
            </a:extLst>
          </p:cNvPr>
          <p:cNvCxnSpPr/>
          <p:nvPr/>
        </p:nvCxnSpPr>
        <p:spPr>
          <a:xfrm>
            <a:off x="7491404" y="4559951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AECA6A0-5B3F-4F98-3516-28A649593798}"/>
              </a:ext>
            </a:extLst>
          </p:cNvPr>
          <p:cNvCxnSpPr/>
          <p:nvPr/>
        </p:nvCxnSpPr>
        <p:spPr>
          <a:xfrm>
            <a:off x="7794145" y="4634090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2A2D30E-73A2-81C3-1C1F-B156A6EA9B93}"/>
              </a:ext>
            </a:extLst>
          </p:cNvPr>
          <p:cNvCxnSpPr/>
          <p:nvPr/>
        </p:nvCxnSpPr>
        <p:spPr>
          <a:xfrm>
            <a:off x="8419644" y="4590843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F46C4AA-8B61-997F-4212-60D1C8D0D89A}"/>
              </a:ext>
            </a:extLst>
          </p:cNvPr>
          <p:cNvCxnSpPr/>
          <p:nvPr/>
        </p:nvCxnSpPr>
        <p:spPr>
          <a:xfrm>
            <a:off x="8696186" y="4577444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4100B31-5532-15BC-1E29-A7191E6214C2}"/>
              </a:ext>
            </a:extLst>
          </p:cNvPr>
          <p:cNvCxnSpPr/>
          <p:nvPr/>
        </p:nvCxnSpPr>
        <p:spPr>
          <a:xfrm>
            <a:off x="8868145" y="4612431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2CFF8C-5307-54BA-ADD6-D974728E7EA3}"/>
              </a:ext>
            </a:extLst>
          </p:cNvPr>
          <p:cNvCxnSpPr/>
          <p:nvPr/>
        </p:nvCxnSpPr>
        <p:spPr>
          <a:xfrm>
            <a:off x="9090740" y="4599032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A02B727-ECC1-76ED-4414-7EB50834C95A}"/>
              </a:ext>
            </a:extLst>
          </p:cNvPr>
          <p:cNvCxnSpPr/>
          <p:nvPr/>
        </p:nvCxnSpPr>
        <p:spPr>
          <a:xfrm>
            <a:off x="9410531" y="4634090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9EAC574-7FD4-FFB9-0FDB-8B6E4A9884BA}"/>
              </a:ext>
            </a:extLst>
          </p:cNvPr>
          <p:cNvCxnSpPr/>
          <p:nvPr/>
        </p:nvCxnSpPr>
        <p:spPr>
          <a:xfrm>
            <a:off x="9730768" y="4599133"/>
            <a:ext cx="729049" cy="119860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13DE2CAF-3308-2302-2F4D-1C80D48467E4}"/>
              </a:ext>
            </a:extLst>
          </p:cNvPr>
          <p:cNvSpPr/>
          <p:nvPr/>
        </p:nvSpPr>
        <p:spPr>
          <a:xfrm>
            <a:off x="6212161" y="5770913"/>
            <a:ext cx="5010395" cy="2347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E199DFF-F8F8-9344-F4A2-9FFF11A6F368}"/>
              </a:ext>
            </a:extLst>
          </p:cNvPr>
          <p:cNvSpPr txBox="1"/>
          <p:nvPr/>
        </p:nvSpPr>
        <p:spPr>
          <a:xfrm>
            <a:off x="6483735" y="1564824"/>
            <a:ext cx="7549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T</a:t>
            </a:r>
            <a:r>
              <a:rPr lang="en-US" sz="3200" b="1" i="1" baseline="-25000" dirty="0">
                <a:solidFill>
                  <a:srgbClr val="FF0000"/>
                </a:solidFill>
              </a:rPr>
              <a:t>CB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FA4536-FCF0-8362-5251-370D30CC65A6}"/>
              </a:ext>
            </a:extLst>
          </p:cNvPr>
          <p:cNvSpPr txBox="1"/>
          <p:nvPr/>
        </p:nvSpPr>
        <p:spPr>
          <a:xfrm>
            <a:off x="8671478" y="1276282"/>
            <a:ext cx="564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00FF"/>
                </a:solidFill>
              </a:rPr>
              <a:t>T</a:t>
            </a:r>
            <a:r>
              <a:rPr lang="en-US" sz="3200" b="1" i="1" baseline="-25000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9A158E-3927-5759-C8A3-A8884EDEEDB5}"/>
              </a:ext>
            </a:extLst>
          </p:cNvPr>
          <p:cNvSpPr txBox="1"/>
          <p:nvPr/>
        </p:nvSpPr>
        <p:spPr>
          <a:xfrm>
            <a:off x="9110142" y="1277854"/>
            <a:ext cx="20914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0000FF"/>
                </a:solidFill>
              </a:rPr>
              <a:t>= Brightness</a:t>
            </a:r>
          </a:p>
          <a:p>
            <a:r>
              <a:rPr lang="en-US" sz="2500" b="1" dirty="0">
                <a:solidFill>
                  <a:srgbClr val="0000FF"/>
                </a:solidFill>
              </a:rPr>
              <a:t> Temperature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7E0BE02-E71A-7103-8373-065173D4106F}"/>
              </a:ext>
            </a:extLst>
          </p:cNvPr>
          <p:cNvSpPr txBox="1"/>
          <p:nvPr/>
        </p:nvSpPr>
        <p:spPr>
          <a:xfrm>
            <a:off x="8440237" y="5227824"/>
            <a:ext cx="552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T</a:t>
            </a:r>
            <a:r>
              <a:rPr lang="en-US" sz="3200" b="1" i="1" baseline="-25000" dirty="0">
                <a:solidFill>
                  <a:srgbClr val="FF0000"/>
                </a:solidFill>
              </a:rPr>
              <a:t>S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B6F99B4-C541-D0C8-A087-682D01CC467B}"/>
              </a:ext>
            </a:extLst>
          </p:cNvPr>
          <p:cNvCxnSpPr/>
          <p:nvPr/>
        </p:nvCxnSpPr>
        <p:spPr>
          <a:xfrm flipV="1">
            <a:off x="8492302" y="1384265"/>
            <a:ext cx="0" cy="730649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18B0786-4EC0-54AF-24A8-A4CC0F71D8C3}"/>
              </a:ext>
            </a:extLst>
          </p:cNvPr>
          <p:cNvSpPr txBox="1"/>
          <p:nvPr/>
        </p:nvSpPr>
        <p:spPr>
          <a:xfrm>
            <a:off x="9370935" y="3055597"/>
            <a:ext cx="518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T</a:t>
            </a:r>
            <a:r>
              <a:rPr lang="en-US" sz="3200" b="1" i="1" baseline="-25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1EE8FC-0E66-C458-B9D2-3E67F66FD43C}"/>
              </a:ext>
            </a:extLst>
          </p:cNvPr>
          <p:cNvSpPr txBox="1"/>
          <p:nvPr/>
        </p:nvSpPr>
        <p:spPr>
          <a:xfrm>
            <a:off x="6397236" y="5965688"/>
            <a:ext cx="47428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Surface temperature and emissivity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133A09-AA38-C776-500D-E8621E260A8F}"/>
              </a:ext>
            </a:extLst>
          </p:cNvPr>
          <p:cNvCxnSpPr>
            <a:cxnSpLocks/>
          </p:cNvCxnSpPr>
          <p:nvPr/>
        </p:nvCxnSpPr>
        <p:spPr>
          <a:xfrm flipH="1">
            <a:off x="9394345" y="3732048"/>
            <a:ext cx="444843" cy="20265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8D2003-7F5D-F83B-C19E-99530C6A9E2E}"/>
              </a:ext>
            </a:extLst>
          </p:cNvPr>
          <p:cNvCxnSpPr/>
          <p:nvPr/>
        </p:nvCxnSpPr>
        <p:spPr>
          <a:xfrm flipV="1">
            <a:off x="7362116" y="2372805"/>
            <a:ext cx="969548" cy="33857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BCCB411-9072-4446-BFE2-A03371491F57}"/>
              </a:ext>
            </a:extLst>
          </p:cNvPr>
          <p:cNvCxnSpPr/>
          <p:nvPr/>
        </p:nvCxnSpPr>
        <p:spPr>
          <a:xfrm flipV="1">
            <a:off x="8467588" y="2372805"/>
            <a:ext cx="0" cy="33857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29ADD65-AEB7-073B-B21C-8A8EC22C9DEF}"/>
              </a:ext>
            </a:extLst>
          </p:cNvPr>
          <p:cNvCxnSpPr/>
          <p:nvPr/>
        </p:nvCxnSpPr>
        <p:spPr>
          <a:xfrm flipH="1" flipV="1">
            <a:off x="8578799" y="2582870"/>
            <a:ext cx="202403" cy="23972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4D7F00-3E51-2E6D-836B-07FD0F897A7B}"/>
              </a:ext>
            </a:extLst>
          </p:cNvPr>
          <p:cNvCxnSpPr/>
          <p:nvPr/>
        </p:nvCxnSpPr>
        <p:spPr>
          <a:xfrm flipH="1" flipV="1">
            <a:off x="8680000" y="2372805"/>
            <a:ext cx="714345" cy="33857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DF6262D-2657-DDBA-D19C-AFA40271E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7920476" y="225055"/>
            <a:ext cx="1363432" cy="120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1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372EF-5376-D4DF-A17D-F863265B4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8745CD-ECD8-549A-3FF9-CEBD31A57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64242"/>
              </p:ext>
            </p:extLst>
          </p:nvPr>
        </p:nvGraphicFramePr>
        <p:xfrm>
          <a:off x="520386" y="3014624"/>
          <a:ext cx="5564187" cy="3505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2812">
                  <a:extLst>
                    <a:ext uri="{9D8B030D-6E8A-4147-A177-3AD203B41FA5}">
                      <a16:colId xmlns:a16="http://schemas.microsoft.com/office/drawing/2014/main" val="2353321287"/>
                    </a:ext>
                  </a:extLst>
                </a:gridCol>
                <a:gridCol w="1357313">
                  <a:extLst>
                    <a:ext uri="{9D8B030D-6E8A-4147-A177-3AD203B41FA5}">
                      <a16:colId xmlns:a16="http://schemas.microsoft.com/office/drawing/2014/main" val="1047540119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5436986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Input 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657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Skin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GPM_2BCMB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952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Elevation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Helvetica" pitchFamily="2" charset="0"/>
                        </a:rPr>
                        <a:t>m.a.s.l</a:t>
                      </a:r>
                      <a:r>
                        <a:rPr lang="en-US" dirty="0">
                          <a:latin typeface="Helvetica" pitchFamily="2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SPL4SMLM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45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Clay fraction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Fraction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SPL4SMLM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858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Sand fraction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Fraction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SPL4SMLM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6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Leaf area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m</a:t>
                      </a:r>
                      <a:r>
                        <a:rPr lang="en-US" baseline="30000" dirty="0">
                          <a:latin typeface="Helvetica" pitchFamily="2" charset="0"/>
                        </a:rPr>
                        <a:t>2</a:t>
                      </a:r>
                      <a:r>
                        <a:rPr lang="en-US" dirty="0">
                          <a:latin typeface="Helvetica" pitchFamily="2" charset="0"/>
                        </a:rPr>
                        <a:t> m</a:t>
                      </a:r>
                      <a:r>
                        <a:rPr lang="en-US" baseline="30000" dirty="0">
                          <a:latin typeface="Helvetica" pitchFamily="2" charset="0"/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SPL4SMGP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6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Surface soil moisture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m</a:t>
                      </a:r>
                      <a:r>
                        <a:rPr lang="en-US" baseline="30000" dirty="0">
                          <a:latin typeface="Helvetica" pitchFamily="2" charset="0"/>
                        </a:rPr>
                        <a:t>3</a:t>
                      </a:r>
                      <a:r>
                        <a:rPr lang="en-US" dirty="0">
                          <a:latin typeface="Helvetica" pitchFamily="2" charset="0"/>
                        </a:rPr>
                        <a:t> m</a:t>
                      </a:r>
                      <a:r>
                        <a:rPr lang="en-US" baseline="30000" dirty="0">
                          <a:latin typeface="Helvetica" pitchFamily="2" charset="0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Helvetica" pitchFamily="2" charset="0"/>
                        </a:rPr>
                        <a:t>SPL4SMGP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41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Surface emissivity @ 10 GHz (H)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Helvetica" pitchFamily="2" charset="0"/>
                        </a:rPr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</a:rPr>
                        <a:t>GPM_2BCMB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</a:rPr>
                        <a:t>(OE-based </a:t>
                      </a:r>
                      <a:r>
                        <a:rPr lang="en-US" sz="1800" i="1" kern="1200" dirty="0" err="1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</a:rPr>
                        <a:t>retr</a:t>
                      </a:r>
                      <a:r>
                        <a:rPr lang="en-US" sz="1800" i="1" kern="1200" dirty="0">
                          <a:solidFill>
                            <a:schemeClr val="dk1"/>
                          </a:solidFill>
                          <a:effectLst/>
                          <a:latin typeface="Helvetica" pitchFamily="2" charset="0"/>
                        </a:rPr>
                        <a:t>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96564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1BAB4DA-5A1F-918D-EA22-495D28FD16B6}"/>
              </a:ext>
            </a:extLst>
          </p:cNvPr>
          <p:cNvSpPr txBox="1"/>
          <p:nvPr/>
        </p:nvSpPr>
        <p:spPr>
          <a:xfrm>
            <a:off x="306355" y="1046864"/>
            <a:ext cx="59922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All data has been collected and spatiotemporally aligned over only land pixels, snow free, and clear sky from 2015-2019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We have 26,936 granules over 5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Helvetica" pitchFamily="2" charset="0"/>
              </a:rPr>
              <a:t>9,441,632 total pixels</a:t>
            </a:r>
          </a:p>
          <a:p>
            <a:pPr lvl="1"/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67CA2C1-700D-766B-41EA-5E012084E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1440886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Data Overview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1801C8-2977-D1B0-AF66-FDAF986F4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79" y="989045"/>
            <a:ext cx="5293324" cy="5484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480A8D-5A68-9F8F-BBAE-9A172CA57D9C}"/>
              </a:ext>
            </a:extLst>
          </p:cNvPr>
          <p:cNvSpPr txBox="1"/>
          <p:nvPr/>
        </p:nvSpPr>
        <p:spPr>
          <a:xfrm>
            <a:off x="8486168" y="783771"/>
            <a:ext cx="15087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Global Emissivity KDEs</a:t>
            </a:r>
          </a:p>
        </p:txBody>
      </p:sp>
    </p:spTree>
    <p:extLst>
      <p:ext uri="{BB962C8B-B14F-4D97-AF65-F5344CB8AC3E}">
        <p14:creationId xmlns:p14="http://schemas.microsoft.com/office/powerpoint/2010/main" val="252195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E2866-EB1F-32F0-E664-18A1D66CF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86C4368-6AF8-A056-90C5-821AE96B63CF}"/>
              </a:ext>
            </a:extLst>
          </p:cNvPr>
          <p:cNvSpPr/>
          <p:nvPr/>
        </p:nvSpPr>
        <p:spPr>
          <a:xfrm>
            <a:off x="9845898" y="1931477"/>
            <a:ext cx="1918952" cy="45204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897729-8AED-0ECF-F334-73EFDDE7CF0B}"/>
              </a:ext>
            </a:extLst>
          </p:cNvPr>
          <p:cNvSpPr/>
          <p:nvPr/>
        </p:nvSpPr>
        <p:spPr>
          <a:xfrm>
            <a:off x="9844950" y="1931477"/>
            <a:ext cx="1918952" cy="1242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517B2-D573-24D1-1288-0DE1D22EBE67}"/>
              </a:ext>
            </a:extLst>
          </p:cNvPr>
          <p:cNvSpPr/>
          <p:nvPr/>
        </p:nvSpPr>
        <p:spPr>
          <a:xfrm>
            <a:off x="7504090" y="1931477"/>
            <a:ext cx="1918952" cy="45204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E9B3C6-F02E-26F9-6596-14416CF963F0}"/>
              </a:ext>
            </a:extLst>
          </p:cNvPr>
          <p:cNvSpPr/>
          <p:nvPr/>
        </p:nvSpPr>
        <p:spPr>
          <a:xfrm>
            <a:off x="7503895" y="1931477"/>
            <a:ext cx="1918952" cy="1242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0F4649-8796-F1AD-7761-9DA44D69D8FD}"/>
              </a:ext>
            </a:extLst>
          </p:cNvPr>
          <p:cNvSpPr/>
          <p:nvPr/>
        </p:nvSpPr>
        <p:spPr>
          <a:xfrm>
            <a:off x="5162282" y="1931477"/>
            <a:ext cx="1918952" cy="45204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0A01E9-112A-4654-A477-E4B704BF30C6}"/>
              </a:ext>
            </a:extLst>
          </p:cNvPr>
          <p:cNvSpPr/>
          <p:nvPr/>
        </p:nvSpPr>
        <p:spPr>
          <a:xfrm>
            <a:off x="5162087" y="1931477"/>
            <a:ext cx="1918952" cy="1242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B4DF17-3914-27DB-7E1E-C56F21E53567}"/>
              </a:ext>
            </a:extLst>
          </p:cNvPr>
          <p:cNvSpPr/>
          <p:nvPr/>
        </p:nvSpPr>
        <p:spPr>
          <a:xfrm>
            <a:off x="2820474" y="1931477"/>
            <a:ext cx="1918952" cy="45204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90E8CC-3506-3151-96D2-9814B95E2461}"/>
              </a:ext>
            </a:extLst>
          </p:cNvPr>
          <p:cNvSpPr/>
          <p:nvPr/>
        </p:nvSpPr>
        <p:spPr>
          <a:xfrm>
            <a:off x="2820472" y="1931477"/>
            <a:ext cx="1918952" cy="1242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D320F0-AB09-76F2-43DF-CFEF9C0DC34A}"/>
              </a:ext>
            </a:extLst>
          </p:cNvPr>
          <p:cNvSpPr/>
          <p:nvPr/>
        </p:nvSpPr>
        <p:spPr>
          <a:xfrm>
            <a:off x="478666" y="1931477"/>
            <a:ext cx="1918952" cy="45204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83B87A-DD60-975E-0CB3-67D0B98AE38F}"/>
              </a:ext>
            </a:extLst>
          </p:cNvPr>
          <p:cNvSpPr/>
          <p:nvPr/>
        </p:nvSpPr>
        <p:spPr>
          <a:xfrm>
            <a:off x="478665" y="1931477"/>
            <a:ext cx="1918952" cy="1242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6DC654-D3A1-582D-D183-1FFDC7CB5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Model Suite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CEF3A8-D98D-C52F-A983-3EB7A6CE7B19}"/>
              </a:ext>
            </a:extLst>
          </p:cNvPr>
          <p:cNvSpPr txBox="1"/>
          <p:nvPr/>
        </p:nvSpPr>
        <p:spPr>
          <a:xfrm>
            <a:off x="209309" y="1185633"/>
            <a:ext cx="1194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We explore a series of models of increasing complexity to evaluate skill across multiple architectures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FDBCC-DA3E-98A8-4A62-1BE5349F18E7}"/>
              </a:ext>
            </a:extLst>
          </p:cNvPr>
          <p:cNvSpPr txBox="1"/>
          <p:nvPr/>
        </p:nvSpPr>
        <p:spPr>
          <a:xfrm>
            <a:off x="478666" y="2191978"/>
            <a:ext cx="191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4B33E"/>
                </a:solidFill>
                <a:latin typeface="Helvetica" pitchFamily="2" charset="0"/>
              </a:rPr>
              <a:t>Channel</a:t>
            </a:r>
          </a:p>
          <a:p>
            <a:pPr algn="ctr"/>
            <a:r>
              <a:rPr lang="en-US" sz="2000" b="1" dirty="0">
                <a:solidFill>
                  <a:srgbClr val="F4B33E"/>
                </a:solidFill>
                <a:latin typeface="Helvetica" pitchFamily="2" charset="0"/>
              </a:rPr>
              <a:t>Covariances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9A77C-C3A5-9984-39AE-24D7BA474477}"/>
              </a:ext>
            </a:extLst>
          </p:cNvPr>
          <p:cNvSpPr txBox="1"/>
          <p:nvPr/>
        </p:nvSpPr>
        <p:spPr>
          <a:xfrm>
            <a:off x="2820473" y="2038090"/>
            <a:ext cx="191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EC6B2C"/>
                </a:solidFill>
                <a:latin typeface="Helvetica" pitchFamily="2" charset="0"/>
              </a:rPr>
              <a:t>Multiple Linear Regression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19F848-9364-1653-18C2-BA7823D83BDE}"/>
              </a:ext>
            </a:extLst>
          </p:cNvPr>
          <p:cNvSpPr txBox="1"/>
          <p:nvPr/>
        </p:nvSpPr>
        <p:spPr>
          <a:xfrm>
            <a:off x="5162283" y="2198652"/>
            <a:ext cx="191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A3A7E"/>
                </a:solidFill>
                <a:latin typeface="Helvetica" pitchFamily="2" charset="0"/>
              </a:rPr>
              <a:t>Random Forest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C4E88C-035F-291D-C47C-DF8D57FB2140}"/>
              </a:ext>
            </a:extLst>
          </p:cNvPr>
          <p:cNvSpPr txBox="1"/>
          <p:nvPr/>
        </p:nvSpPr>
        <p:spPr>
          <a:xfrm>
            <a:off x="7504090" y="2205951"/>
            <a:ext cx="191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745FE8"/>
                </a:solidFill>
                <a:latin typeface="Helvetica" pitchFamily="2" charset="0"/>
              </a:rPr>
              <a:t>Multilayer Perceptron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8BDC9C-B720-88E7-0537-59CE08032D31}"/>
              </a:ext>
            </a:extLst>
          </p:cNvPr>
          <p:cNvSpPr txBox="1"/>
          <p:nvPr/>
        </p:nvSpPr>
        <p:spPr>
          <a:xfrm>
            <a:off x="9845899" y="2052063"/>
            <a:ext cx="191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6D8EF7"/>
                </a:solidFill>
                <a:latin typeface="Helvetica" pitchFamily="2" charset="0"/>
              </a:rPr>
              <a:t>Feature Tokenizer Transformer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606C4D-DCB2-1958-0FBC-CDFD7824BDE7}"/>
              </a:ext>
            </a:extLst>
          </p:cNvPr>
          <p:cNvSpPr txBox="1"/>
          <p:nvPr/>
        </p:nvSpPr>
        <p:spPr>
          <a:xfrm>
            <a:off x="478665" y="3337808"/>
            <a:ext cx="191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ID: </a:t>
            </a: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COV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2B0937-7906-1C9C-24CF-1DFCB05E4C67}"/>
              </a:ext>
            </a:extLst>
          </p:cNvPr>
          <p:cNvSpPr txBox="1"/>
          <p:nvPr/>
        </p:nvSpPr>
        <p:spPr>
          <a:xfrm>
            <a:off x="2820472" y="3337808"/>
            <a:ext cx="191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ID: </a:t>
            </a: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MLR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52AC62-965D-BE5D-A91C-AE303E16D00B}"/>
              </a:ext>
            </a:extLst>
          </p:cNvPr>
          <p:cNvSpPr txBox="1"/>
          <p:nvPr/>
        </p:nvSpPr>
        <p:spPr>
          <a:xfrm>
            <a:off x="5159674" y="3337808"/>
            <a:ext cx="191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ID: </a:t>
            </a: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RF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8564E6-5D04-4B45-DF13-85D4F6BB78C4}"/>
              </a:ext>
            </a:extLst>
          </p:cNvPr>
          <p:cNvSpPr txBox="1"/>
          <p:nvPr/>
        </p:nvSpPr>
        <p:spPr>
          <a:xfrm>
            <a:off x="7498874" y="3337808"/>
            <a:ext cx="191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ID: </a:t>
            </a: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MLP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8E3E32-D237-CF2C-AE45-2E631778CE1C}"/>
              </a:ext>
            </a:extLst>
          </p:cNvPr>
          <p:cNvSpPr txBox="1"/>
          <p:nvPr/>
        </p:nvSpPr>
        <p:spPr>
          <a:xfrm>
            <a:off x="9852257" y="3337808"/>
            <a:ext cx="191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ID: </a:t>
            </a: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FTT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03F0FE-0096-363D-60FA-AB937DCF0DD6}"/>
              </a:ext>
            </a:extLst>
          </p:cNvPr>
          <p:cNvSpPr txBox="1"/>
          <p:nvPr/>
        </p:nvSpPr>
        <p:spPr>
          <a:xfrm>
            <a:off x="478663" y="3876612"/>
            <a:ext cx="1918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Linear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697773-C209-D0A1-6AF0-6BE12684E442}"/>
              </a:ext>
            </a:extLst>
          </p:cNvPr>
          <p:cNvSpPr txBox="1"/>
          <p:nvPr/>
        </p:nvSpPr>
        <p:spPr>
          <a:xfrm>
            <a:off x="2820472" y="3876612"/>
            <a:ext cx="1918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Linear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C6973B-D526-D929-E61E-429D8DDAB403}"/>
              </a:ext>
            </a:extLst>
          </p:cNvPr>
          <p:cNvSpPr txBox="1"/>
          <p:nvPr/>
        </p:nvSpPr>
        <p:spPr>
          <a:xfrm>
            <a:off x="5167496" y="3863448"/>
            <a:ext cx="1918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Helvetica" pitchFamily="2" charset="0"/>
              </a:rPr>
              <a:t>Nonlinear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712715-EA84-F12A-FB3C-657C59E6E082}"/>
              </a:ext>
            </a:extLst>
          </p:cNvPr>
          <p:cNvSpPr txBox="1"/>
          <p:nvPr/>
        </p:nvSpPr>
        <p:spPr>
          <a:xfrm>
            <a:off x="7509305" y="3863448"/>
            <a:ext cx="1918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Helvetica" pitchFamily="2" charset="0"/>
              </a:rPr>
              <a:t>Nonlinear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51ACFA-E47D-B4DD-A63A-841D8E1131C7}"/>
              </a:ext>
            </a:extLst>
          </p:cNvPr>
          <p:cNvSpPr txBox="1"/>
          <p:nvPr/>
        </p:nvSpPr>
        <p:spPr>
          <a:xfrm>
            <a:off x="9839539" y="3876612"/>
            <a:ext cx="1918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Helvetica" pitchFamily="2" charset="0"/>
              </a:rPr>
              <a:t>Nonlinear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4EBB4C-51E9-9280-506B-962BC608F6E3}"/>
              </a:ext>
            </a:extLst>
          </p:cNvPr>
          <p:cNvSpPr txBox="1"/>
          <p:nvPr/>
        </p:nvSpPr>
        <p:spPr>
          <a:xfrm>
            <a:off x="478663" y="4669416"/>
            <a:ext cx="1918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Leverages cross-channel covariance to infer surface emissivity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823648-79D9-3600-3F3C-869E929CD1AF}"/>
              </a:ext>
            </a:extLst>
          </p:cNvPr>
          <p:cNvSpPr txBox="1"/>
          <p:nvPr/>
        </p:nvSpPr>
        <p:spPr>
          <a:xfrm>
            <a:off x="2814134" y="4656716"/>
            <a:ext cx="1918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Linear combination of features predicts each channel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946D43-A7F7-BDD5-0FEA-E62341198B91}"/>
              </a:ext>
            </a:extLst>
          </p:cNvPr>
          <p:cNvSpPr txBox="1"/>
          <p:nvPr/>
        </p:nvSpPr>
        <p:spPr>
          <a:xfrm>
            <a:off x="5164977" y="4669416"/>
            <a:ext cx="1918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Ensemble of decision trees capturing nonlinearities &amp; interactions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B487F6-C1FD-B1D1-130B-DDB7278940C1}"/>
              </a:ext>
            </a:extLst>
          </p:cNvPr>
          <p:cNvSpPr txBox="1"/>
          <p:nvPr/>
        </p:nvSpPr>
        <p:spPr>
          <a:xfrm>
            <a:off x="7500448" y="4656716"/>
            <a:ext cx="1918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Feedforward neural network learning nonlinear mappings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1DBBFD-ED9F-D93E-54EC-70D60075CDD7}"/>
              </a:ext>
            </a:extLst>
          </p:cNvPr>
          <p:cNvSpPr txBox="1"/>
          <p:nvPr/>
        </p:nvSpPr>
        <p:spPr>
          <a:xfrm>
            <a:off x="9835919" y="4517016"/>
            <a:ext cx="1918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Tokenizes features; self‑attention models for cross‑feature interactions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A91C7C9-F7A5-F966-F87E-5DDA72B6445D}"/>
              </a:ext>
            </a:extLst>
          </p:cNvPr>
          <p:cNvCxnSpPr/>
          <p:nvPr/>
        </p:nvCxnSpPr>
        <p:spPr>
          <a:xfrm>
            <a:off x="478663" y="4445000"/>
            <a:ext cx="191895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445CA-3B8F-B566-7859-5A5E6376B5FF}"/>
              </a:ext>
            </a:extLst>
          </p:cNvPr>
          <p:cNvCxnSpPr/>
          <p:nvPr/>
        </p:nvCxnSpPr>
        <p:spPr>
          <a:xfrm>
            <a:off x="2814133" y="4445000"/>
            <a:ext cx="191895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DE12D1-15A3-FEC3-71AB-FE0D6732D6CA}"/>
              </a:ext>
            </a:extLst>
          </p:cNvPr>
          <p:cNvCxnSpPr/>
          <p:nvPr/>
        </p:nvCxnSpPr>
        <p:spPr>
          <a:xfrm>
            <a:off x="5167498" y="4445000"/>
            <a:ext cx="191895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807411-B3E8-22F3-434A-AAADEBC05254}"/>
              </a:ext>
            </a:extLst>
          </p:cNvPr>
          <p:cNvCxnSpPr/>
          <p:nvPr/>
        </p:nvCxnSpPr>
        <p:spPr>
          <a:xfrm>
            <a:off x="7509307" y="4445000"/>
            <a:ext cx="191895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EFD72-57F1-2A72-31CC-EBACFB3C8268}"/>
              </a:ext>
            </a:extLst>
          </p:cNvPr>
          <p:cNvCxnSpPr/>
          <p:nvPr/>
        </p:nvCxnSpPr>
        <p:spPr>
          <a:xfrm>
            <a:off x="9852257" y="4445000"/>
            <a:ext cx="191895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25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6" grpId="0" animBg="1"/>
      <p:bldP spid="22" grpId="0" animBg="1"/>
      <p:bldP spid="5" grpId="0" animBg="1"/>
      <p:bldP spid="21" grpId="0" animBg="1"/>
      <p:bldP spid="4" grpId="0" animBg="1"/>
      <p:bldP spid="20" grpId="0" animBg="1"/>
      <p:bldP spid="3" grpId="0" animBg="1"/>
      <p:bldP spid="19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9FFC57-24FE-58E9-2172-5EB8ECDAC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971" y="992337"/>
            <a:ext cx="7692622" cy="5498607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25A9546-6529-D97E-09A1-4D44C89C3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FTT Architecture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84760-F164-84DF-722E-436660C400AA}"/>
              </a:ext>
            </a:extLst>
          </p:cNvPr>
          <p:cNvSpPr txBox="1"/>
          <p:nvPr/>
        </p:nvSpPr>
        <p:spPr>
          <a:xfrm>
            <a:off x="274697" y="1389171"/>
            <a:ext cx="35260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>
                <a:latin typeface="Helvetica" pitchFamily="2" charset="0"/>
              </a:rPr>
              <a:t>Tokenizing</a:t>
            </a:r>
            <a:r>
              <a:rPr lang="en-CA" sz="2000" dirty="0">
                <a:latin typeface="Helvetica" pitchFamily="2" charset="0"/>
              </a:rPr>
              <a:t> turns each input into a flexible learned representation, making variables comparable and easy to combine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>
                <a:latin typeface="Helvetica" pitchFamily="2" charset="0"/>
              </a:rPr>
              <a:t>Attention</a:t>
            </a:r>
            <a:r>
              <a:rPr lang="en-CA" sz="2000" dirty="0">
                <a:latin typeface="Helvetica" pitchFamily="2" charset="0"/>
              </a:rPr>
              <a:t> lets tokens share context, capturing interactions between predictors (</a:t>
            </a:r>
            <a:r>
              <a:rPr lang="en-CA" sz="2000" dirty="0" err="1">
                <a:latin typeface="Helvetica" pitchFamily="2" charset="0"/>
              </a:rPr>
              <a:t>e.g</a:t>
            </a:r>
            <a:r>
              <a:rPr lang="en-CA" sz="2000" dirty="0">
                <a:latin typeface="Helvetica" pitchFamily="2" charset="0"/>
              </a:rPr>
              <a:t> canopy–soil coupling) without manual feature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Helvetica" pitchFamily="2" charset="0"/>
              </a:rPr>
              <a:t>These are </a:t>
            </a:r>
            <a:r>
              <a:rPr lang="en-CA" sz="2000" b="1" dirty="0">
                <a:latin typeface="Helvetica" pitchFamily="2" charset="0"/>
              </a:rPr>
              <a:t>per-pixel models</a:t>
            </a:r>
            <a:r>
              <a:rPr lang="en-CA" sz="2000" dirty="0">
                <a:latin typeface="Helvetica" pitchFamily="2" charset="0"/>
              </a:rPr>
              <a:t> for easy operational integration</a:t>
            </a:r>
            <a:endParaRPr lang="en-US" sz="20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B7A29-E05C-0600-FA34-0C6CAFBCF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DC3F5-EEE7-62B8-CA42-92A5DEED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Emissivity Model Intercomparison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B3CE9-826D-FA4A-718B-5D7F030CE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59" y="1228730"/>
            <a:ext cx="10903311" cy="548458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F825F0-07C6-5254-DBB5-54024C96831B}"/>
              </a:ext>
            </a:extLst>
          </p:cNvPr>
          <p:cNvSpPr/>
          <p:nvPr/>
        </p:nvSpPr>
        <p:spPr>
          <a:xfrm>
            <a:off x="370114" y="3601156"/>
            <a:ext cx="11359042" cy="3112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8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60041-57F4-EF1F-2393-9302924F3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7D10B-6FAD-CB26-0039-2458E1923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802" y="374582"/>
            <a:ext cx="7811231" cy="6204452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E28D78-F22A-3869-CE85-7E38D3230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DB8E14-E675-71AF-312D-B67627C11051}"/>
              </a:ext>
            </a:extLst>
          </p:cNvPr>
          <p:cNvSpPr txBox="1">
            <a:spLocks/>
          </p:cNvSpPr>
          <p:nvPr/>
        </p:nvSpPr>
        <p:spPr>
          <a:xfrm>
            <a:off x="370114" y="3153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Helvetica" pitchFamily="2" charset="0"/>
              </a:rPr>
              <a:t>Spatiotemporal</a:t>
            </a:r>
          </a:p>
          <a:p>
            <a:r>
              <a:rPr lang="en-US" dirty="0">
                <a:latin typeface="Helvetica" pitchFamily="2" charset="0"/>
              </a:rPr>
              <a:t>Emissivity Skill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CA2466-B35F-0547-F82D-4FA4883F725C}"/>
              </a:ext>
            </a:extLst>
          </p:cNvPr>
          <p:cNvSpPr txBox="1"/>
          <p:nvPr/>
        </p:nvSpPr>
        <p:spPr>
          <a:xfrm>
            <a:off x="592813" y="1817773"/>
            <a:ext cx="33996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Let’s consider two channels for brevity (</a:t>
            </a:r>
            <a:r>
              <a:rPr lang="en-US" sz="2000" b="1" dirty="0">
                <a:solidFill>
                  <a:srgbClr val="FF0000"/>
                </a:solidFill>
                <a:latin typeface="Helvetica" pitchFamily="2" charset="0"/>
              </a:rPr>
              <a:t>18.7V: red</a:t>
            </a:r>
            <a:r>
              <a:rPr lang="en-US" sz="2000" dirty="0">
                <a:latin typeface="Helvetica" pitchFamily="2" charset="0"/>
              </a:rPr>
              <a:t>, and </a:t>
            </a:r>
            <a:r>
              <a:rPr lang="en-US" sz="2000" b="1" dirty="0">
                <a:solidFill>
                  <a:srgbClr val="0000FF"/>
                </a:solidFill>
                <a:latin typeface="Helvetica" pitchFamily="2" charset="0"/>
              </a:rPr>
              <a:t>89V: blue</a:t>
            </a:r>
            <a:r>
              <a:rPr lang="en-US" sz="2000" dirty="0">
                <a:latin typeface="Helvetica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The linear methods appear unable to capture complex geographical /seasonal differences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We note a </a:t>
            </a:r>
            <a:r>
              <a:rPr lang="en-US" sz="2000" b="1" dirty="0">
                <a:latin typeface="Helvetica" pitchFamily="2" charset="0"/>
              </a:rPr>
              <a:t>stepwise reduction in error </a:t>
            </a:r>
            <a:r>
              <a:rPr lang="en-US" sz="2000" dirty="0">
                <a:latin typeface="Helvetica" pitchFamily="2" charset="0"/>
              </a:rPr>
              <a:t>as we move to nonlinear methods (NN-based performing best)</a:t>
            </a:r>
          </a:p>
        </p:txBody>
      </p:sp>
    </p:spTree>
    <p:extLst>
      <p:ext uri="{BB962C8B-B14F-4D97-AF65-F5344CB8AC3E}">
        <p14:creationId xmlns:p14="http://schemas.microsoft.com/office/powerpoint/2010/main" val="10625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54DF7-0E6B-2B14-1B6B-CE4048D27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5204E0-9B9E-8659-9D3F-1ABE203CE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73" y="191026"/>
            <a:ext cx="7409979" cy="6475947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39B7A6-8940-34A4-9517-4E657EDD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941936-F8EC-0F72-0154-5A234B517188}"/>
              </a:ext>
            </a:extLst>
          </p:cNvPr>
          <p:cNvSpPr txBox="1">
            <a:spLocks/>
          </p:cNvSpPr>
          <p:nvPr/>
        </p:nvSpPr>
        <p:spPr>
          <a:xfrm>
            <a:off x="370114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Helvetica" pitchFamily="2" charset="0"/>
              </a:rPr>
              <a:t>GMI Tbs – 18.7V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DFC16B-C1FD-4EC6-7873-A2DC336AECD7}"/>
              </a:ext>
            </a:extLst>
          </p:cNvPr>
          <p:cNvSpPr txBox="1"/>
          <p:nvPr/>
        </p:nvSpPr>
        <p:spPr>
          <a:xfrm>
            <a:off x="378065" y="1261953"/>
            <a:ext cx="39553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Helvetica" pitchFamily="2" charset="0"/>
              </a:rPr>
              <a:t>Q: </a:t>
            </a:r>
            <a:r>
              <a:rPr lang="en-US" sz="2000" i="1" dirty="0">
                <a:latin typeface="Helvetica" pitchFamily="2" charset="0"/>
              </a:rPr>
              <a:t>How do GMI-observed TOA Tbs compare to forward modelled estimates based on our model-predicted surface emissivity values?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The best agreement we expect to achieve with our models is our OE-based Tbs (upper left panel) as that is our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Similar to the emissivity results, we note improved spatial distributions and reduced seasonable variability as we move to the more complex models</a:t>
            </a:r>
          </a:p>
        </p:txBody>
      </p:sp>
    </p:spTree>
    <p:extLst>
      <p:ext uri="{BB962C8B-B14F-4D97-AF65-F5344CB8AC3E}">
        <p14:creationId xmlns:p14="http://schemas.microsoft.com/office/powerpoint/2010/main" val="5385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F218691-AF92-6FA9-652B-670E469A3161}"/>
              </a:ext>
            </a:extLst>
          </p:cNvPr>
          <p:cNvSpPr txBox="1"/>
          <p:nvPr/>
        </p:nvSpPr>
        <p:spPr>
          <a:xfrm>
            <a:off x="488103" y="799353"/>
            <a:ext cx="112157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The 10.65 H emissivity is the anchor input (i.e., the reference channel the model conditions on to predict the other surface emissivity values)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Emissivity is most important on H-pol channels and at lower frequencies since </a:t>
            </a:r>
            <a:r>
              <a:rPr lang="en-CA" sz="2000" dirty="0">
                <a:latin typeface="Helvetica" pitchFamily="2" charset="0"/>
              </a:rPr>
              <a:t>the atmosphere is more transparent and surface emission dominates</a:t>
            </a:r>
            <a:endParaRPr lang="en-US" sz="2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LAI and SM typically display higher importance on low frequency V-pol channels because vegetation and soil emission are more visible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6127F3-8209-E014-7860-C2CC942D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0515600" cy="1325563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Global Importance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71105F-6203-CBF3-E8F1-5D0F348EF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87" y="3627989"/>
            <a:ext cx="9782827" cy="315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5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0" ma:contentTypeDescription="Create a new document." ma:contentTypeScope="" ma:versionID="12c8063a30fbcbf869d3cda85c1a9f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00c6692915ba10984c0aabd49f31b2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50BB1A-209E-4722-AA94-C0EF4D73C6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0D8B40-4A2C-4D64-A62B-5A837552603C}"/>
</file>

<file path=customXml/itemProps3.xml><?xml version="1.0" encoding="utf-8"?>
<ds:datastoreItem xmlns:ds="http://schemas.openxmlformats.org/officeDocument/2006/customXml" ds:itemID="{3F736EC8-EDEF-47B5-9EA5-3C0A1E051985}">
  <ds:schemaRefs>
    <ds:schemaRef ds:uri="http://schemas.openxmlformats.org/package/2006/metadata/core-properties"/>
    <ds:schemaRef ds:uri="http://schemas.microsoft.com/office/infopath/2007/PartnerControls"/>
    <ds:schemaRef ds:uri="055d4ab9-395a-44a4-9c70-1098a76e91df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5264</TotalTime>
  <Words>825</Words>
  <Application>Microsoft Macintosh PowerPoint</Application>
  <PresentationFormat>Widescreen</PresentationFormat>
  <Paragraphs>139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DEJAVU SANS</vt:lpstr>
      <vt:lpstr>Helvetica</vt:lpstr>
      <vt:lpstr>office theme</vt:lpstr>
      <vt:lpstr>Transformer-Based Modeling of Global Microwave Land Surface Emissivity Using GPM  </vt:lpstr>
      <vt:lpstr>Motivation</vt:lpstr>
      <vt:lpstr>Data Overview</vt:lpstr>
      <vt:lpstr>Model Suite</vt:lpstr>
      <vt:lpstr>FTT Architecture</vt:lpstr>
      <vt:lpstr>Emissivity Model Intercomparison</vt:lpstr>
      <vt:lpstr>Overall</vt:lpstr>
      <vt:lpstr>Overall</vt:lpstr>
      <vt:lpstr>Global Importance</vt:lpstr>
      <vt:lpstr>Input Ablation Tests – Only 10.65H</vt:lpstr>
      <vt:lpstr>Input Ablation Tests – Excluding LAI</vt:lpstr>
      <vt:lpstr>Generalizability</vt:lpstr>
      <vt:lpstr>TELSEM2 Tbs – 18.7V</vt:lpstr>
      <vt:lpstr>TELSEM2 Tbs – 36.5V</vt:lpstr>
      <vt:lpstr>All-Channel FTT Emissivity Maps</vt:lpstr>
      <vt:lpstr>Additional Resources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Fraser King</cp:lastModifiedBy>
  <cp:revision>58</cp:revision>
  <dcterms:created xsi:type="dcterms:W3CDTF">2025-07-22T17:37:19Z</dcterms:created>
  <dcterms:modified xsi:type="dcterms:W3CDTF">2026-06-18T14:17:33Z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