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64" r:id="rId5"/>
    <p:sldId id="260" r:id="rId6"/>
    <p:sldId id="268" r:id="rId7"/>
    <p:sldId id="259" r:id="rId8"/>
    <p:sldId id="269" r:id="rId9"/>
    <p:sldId id="261" r:id="rId10"/>
    <p:sldId id="262" r:id="rId11"/>
    <p:sldId id="263" r:id="rId12"/>
    <p:sldId id="267" r:id="rId13"/>
    <p:sldId id="270" r:id="rId14"/>
    <p:sldId id="271" r:id="rId15"/>
    <p:sldId id="272" r:id="rId16"/>
    <p:sldId id="25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606B"/>
    <a:srgbClr val="04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A96824-602C-5840-CABA-EF837B0EDDF5}" v="273" dt="2026-07-06T12:36:59.672"/>
    <p1510:client id="{FDE44DB5-0B67-9568-7B14-D4D705E8A604}" v="92" dt="2026-07-07T18:59:37.1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file:///E:\OneDrive%20-%20IMGW-PIB\AAA%20PRACA\IMGW\000\000%20MATERIALY%20GRAFICZNE\01_LOGOTYP\02%20IMGW-PIB%20LOGO%20ALTERNATYWNE%20POLSKIE\IMGW-PIB_LOGO_ALTERNATYWNE_PL_RGB.svg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file:///E:\OneDrive%20-%20IMGW-PIB\AAA%20PRACA\IMGW\000\000%20MATERIALY%20GRAFICZNE\01_LOGOTYP\02%20IMGW-PIB%20LOGO%20ALTERNATYWNE%20POLSKIE\IMGW-PIB_LOGO_ALTERNATYWNE_PL_RGB.svg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file:///E:\OneDrive%20-%20IMGW-PIB\AAA%20PRACA\IMGW\000\000%20MATERIALY%20GRAFICZNE\01_LOGOTYP\02%20IMGW-PIB%20LOGO%20ALTERNATYWNE%20POLSKIE\IMGW-PIB_LOGO_ALTERNATYWNE_PL_RGB.svg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file:///E:\OneDrive%20-%20IMGW-PIB\AAA%20PRACA\IMGW\000\000%20MATERIALY%20GRAFICZNE\01_LOGOTYP\02%20IMGW-PIB%20LOGO%20ALTERNATYWNE%20POLSKIE\IMGW-PIB_LOGO_ALTERNATYWNE_PL_RGB.svg" TargetMode="External"/><Relationship Id="rId7" Type="http://schemas.openxmlformats.org/officeDocument/2006/relationships/image" Target="../media/image24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file:///E:\OneDrive%20-%20IMGW-PIB\AAA%20PRACA\IMGW\000\000%20MATERIALY%20GRAFICZNE\01_LOGOTYP\02%20IMGW-PIB%20LOGO%20ALTERNATYWNE%20POLSKIE\IMGW-PIB_LOGO_ALTERNATYWNE_PL_RGB.svg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file:///E:\OneDrive%20-%20IMGW-PIB\AAA%20PRACA\IMGW\000\000%20MATERIALY%20GRAFICZNE\01_LOGOTYP\02%20IMGW-PIB%20LOGO%20ALTERNATYWNE%20POLSKIE\IMGW-PIB_LOGO_ALTERNATYWNE_PL_RGB.svg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gw.pl/" TargetMode="External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/E:\OneDrive%20-%20IMGW-PIB\AAA%20PRACA\IMGW\000\000%20MATERIALY%20GRAFICZNE\01_LOGOTYP\02%20IMGW-PIB%20LOGO%20ALTERNATYWNE%20POLSKIE\IMGW-PIB_LOGO_ALTERNATYWNE_PL_RGB.svg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file:///E:\OneDrive%20-%20IMGW-PIB\AAA%20PRACA\IMGW\000\000%20MATERIALY%20GRAFICZNE\01_LOGOTYP\02%20IMGW-PIB%20LOGO%20ALTERNATYWNE%20POLSKIE\IMGW-PIB_LOGO_ALTERNATYWNE_PL_RGB.svg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file:///E:\OneDrive%20-%20IMGW-PIB\AAA%20PRACA\IMGW\000\000%20MATERIALY%20GRAFICZNE\01_LOGOTYP\02%20IMGW-PIB%20LOGO%20ALTERNATYWNE%20POLSKIE\IMGW-PIB_LOGO_ALTERNATYWNE_PL_RGB.svg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/E:\OneDrive%20-%20IMGW-PIB\AAA%20PRACA\IMGW\000\000%20MATERIALY%20GRAFICZNE\01_LOGOTYP\02%20IMGW-PIB%20LOGO%20ALTERNATYWNE%20POLSKIE\IMGW-PIB_LOGO_ALTERNATYWNE_PL_RGB.svg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/E:\OneDrive%20-%20IMGW-PIB\AAA%20PRACA\IMGW\000\000%20MATERIALY%20GRAFICZNE\01_LOGOTYP\02%20IMGW-PIB%20LOGO%20ALTERNATYWNE%20POLSKIE\IMGW-PIB_LOGO_ALTERNATYWNE_PL_RGB.svg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file:///E:\OneDrive%20-%20IMGW-PIB\AAA%20PRACA\IMGW\000\000%20MATERIALY%20GRAFICZNE\01_LOGOTYP\02%20IMGW-PIB%20LOGO%20ALTERNATYWNE%20POLSKIE\IMGW-PIB_LOGO_ALTERNATYWNE_PL_RGB.svg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file:///E:\OneDrive%20-%20IMGW-PIB\AAA%20PRACA\IMGW\000\000%20MATERIALY%20GRAFICZNE\01_LOGOTYP\02%20IMGW-PIB%20LOGO%20ALTERNATYWNE%20POLSKIE\IMGW-PIB_LOGO_ALTERNATYWNE_PL_RGB.svg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file:///E:\OneDrive%20-%20IMGW-PIB\AAA%20PRACA\IMGW\000\000%20MATERIALY%20GRAFICZNE\01_LOGOTYP\02%20IMGW-PIB%20LOGO%20ALTERNATYWNE%20POLSKIE\IMGW-PIB_LOGO_ALTERNATYWNE_PL_RGB.svg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6" descr="Obraz zawierający woda, fala, surfing, jazda&#10;&#10;Opis wygenerowany automatycznie">
            <a:extLst>
              <a:ext uri="{FF2B5EF4-FFF2-40B4-BE49-F238E27FC236}">
                <a16:creationId xmlns:a16="http://schemas.microsoft.com/office/drawing/2014/main" id="{3D77BB6D-48FF-D248-87D5-14965107A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65" y="0"/>
            <a:ext cx="12202665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CEB167A-8AAB-7A43-A763-576847E30F30}"/>
              </a:ext>
            </a:extLst>
          </p:cNvPr>
          <p:cNvSpPr/>
          <p:nvPr/>
        </p:nvSpPr>
        <p:spPr>
          <a:xfrm>
            <a:off x="10241858" y="4787918"/>
            <a:ext cx="1950141" cy="1726623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9041C1-2D2D-5F48-8EC5-9F7BB815E4EE}"/>
              </a:ext>
            </a:extLst>
          </p:cNvPr>
          <p:cNvSpPr/>
          <p:nvPr/>
        </p:nvSpPr>
        <p:spPr>
          <a:xfrm>
            <a:off x="-10665" y="4787917"/>
            <a:ext cx="10252522" cy="1726623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CEA08DA9-D6BD-EC42-A99C-7DCB679C0DD2}"/>
              </a:ext>
            </a:extLst>
          </p:cNvPr>
          <p:cNvSpPr>
            <a:spLocks noGrp="1"/>
          </p:cNvSpPr>
          <p:nvPr/>
        </p:nvSpPr>
        <p:spPr>
          <a:xfrm>
            <a:off x="277570" y="4997838"/>
            <a:ext cx="4919869" cy="13625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Temat/Tytuł</a:t>
            </a:r>
            <a:br>
              <a:rPr lang="pl-PL"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Autor (imię i nazwisko/Centrum/Wydział/Zespół/Inne)</a:t>
            </a:r>
            <a:br>
              <a:rPr lang="pl-PL"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DD/MM/RRRR, miejsce</a:t>
            </a:r>
            <a:endParaRPr lang="pl-PL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fika 2">
            <a:extLst>
              <a:ext uri="{FF2B5EF4-FFF2-40B4-BE49-F238E27FC236}">
                <a16:creationId xmlns:a16="http://schemas.microsoft.com/office/drawing/2014/main" id="{80486D0A-C53A-4940-9C87-3D68544A15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555" y="4940764"/>
            <a:ext cx="1476746" cy="147674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CD93292-9C9A-E673-6140-3BD6F899E627}"/>
              </a:ext>
            </a:extLst>
          </p:cNvPr>
          <p:cNvSpPr/>
          <p:nvPr/>
        </p:nvSpPr>
        <p:spPr>
          <a:xfrm>
            <a:off x="10241858" y="4787918"/>
            <a:ext cx="1950141" cy="1726623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366FD0-D393-CC6D-20D7-2C0A358FD5BA}"/>
              </a:ext>
            </a:extLst>
          </p:cNvPr>
          <p:cNvSpPr/>
          <p:nvPr/>
        </p:nvSpPr>
        <p:spPr>
          <a:xfrm>
            <a:off x="-10665" y="4787917"/>
            <a:ext cx="10252522" cy="1726623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3D5092AE-E728-F260-174E-AA1D2E243B7B}"/>
              </a:ext>
            </a:extLst>
          </p:cNvPr>
          <p:cNvSpPr>
            <a:spLocks noGrp="1"/>
          </p:cNvSpPr>
          <p:nvPr/>
        </p:nvSpPr>
        <p:spPr>
          <a:xfrm>
            <a:off x="277570" y="4949611"/>
            <a:ext cx="5816906" cy="14590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The First Step Toward the Development of a Machine Learning–Based Correction for HSAF Precipitation Products over Poland</a:t>
            </a:r>
            <a:br>
              <a:rPr lang="pl-PL" sz="1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1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3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Tobiasz Górecki, Andrzej Strychalski </a:t>
            </a:r>
            <a:endParaRPr lang="pl-PL" sz="13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l"/>
            <a:r>
              <a:rPr lang="pl-PL" sz="13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Many </a:t>
            </a:r>
            <a:r>
              <a:rPr lang="pl-PL" sz="13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thanks to Bożena Łapeta and Żaneta Nguyen Huu</a:t>
            </a:r>
            <a:endParaRPr lang="pl-PL" sz="13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l"/>
            <a:endParaRPr lang="pl-PL" sz="13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l"/>
            <a:r>
              <a:rPr lang="pl-PL" sz="12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Institute of Meteorology and Water Management – National Research Institute</a:t>
            </a:r>
            <a:endParaRPr lang="pl-PL" b="1">
              <a:solidFill>
                <a:schemeClr val="bg1"/>
              </a:solidFill>
              <a:latin typeface="Calibri"/>
            </a:endParaRPr>
          </a:p>
          <a:p>
            <a:pPr algn="l"/>
            <a:r>
              <a:rPr lang="pl-PL" sz="12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08.07.2026, Kraków Poland</a:t>
            </a:r>
            <a:endParaRPr lang="pl-PL" sz="12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4" name="Grafika 2">
            <a:extLst>
              <a:ext uri="{FF2B5EF4-FFF2-40B4-BE49-F238E27FC236}">
                <a16:creationId xmlns:a16="http://schemas.microsoft.com/office/drawing/2014/main" id="{F2829457-3068-BCDE-9C7D-A1FB4F6BBA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555" y="4940764"/>
            <a:ext cx="1476746" cy="1476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3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6C507-E97B-8A3F-C656-B9B01DE50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970BF43-099A-0270-6BB9-E6A2A505E5D3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E91708A-A8B2-B9BC-4BBC-21B36C1F9668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F70D65A4-2150-21AF-753B-767C3BE88CEE}"/>
              </a:ext>
            </a:extLst>
          </p:cNvPr>
          <p:cNvSpPr txBox="1">
            <a:spLocks/>
          </p:cNvSpPr>
          <p:nvPr/>
        </p:nvSpPr>
        <p:spPr>
          <a:xfrm>
            <a:off x="288236" y="209921"/>
            <a:ext cx="6549887" cy="529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l-PL"/>
            </a:defPPr>
            <a:lvl1pPr marL="0"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TEMAT SLAJDU</a:t>
            </a:r>
            <a:endParaRPr lang="pl-PL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a 7">
            <a:extLst>
              <a:ext uri="{FF2B5EF4-FFF2-40B4-BE49-F238E27FC236}">
                <a16:creationId xmlns:a16="http://schemas.microsoft.com/office/drawing/2014/main" id="{27312185-09D4-67B0-60EA-6D3C2585FB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4159B70-297B-BA74-2DA6-2E66938500A9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E6A82E0-FA19-8B3C-A702-402C8CC6F74F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>
                <a:latin typeface="Calibri"/>
                <a:ea typeface="Calibri"/>
                <a:cs typeface="Calibri"/>
              </a:rPr>
              <a:t>UNET model – normalization </a:t>
            </a:r>
            <a:endParaRPr lang="en-US" sz="1400"/>
          </a:p>
        </p:txBody>
      </p:sp>
      <p:pic>
        <p:nvPicPr>
          <p:cNvPr id="24" name="Grafika 7">
            <a:extLst>
              <a:ext uri="{FF2B5EF4-FFF2-40B4-BE49-F238E27FC236}">
                <a16:creationId xmlns:a16="http://schemas.microsoft.com/office/drawing/2014/main" id="{DDA76CEE-7161-41FA-5CF8-71CE1682A4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A654D3-1C04-51B1-E0F7-642C1E3EDB11}"/>
              </a:ext>
            </a:extLst>
          </p:cNvPr>
          <p:cNvSpPr txBox="1"/>
          <p:nvPr/>
        </p:nvSpPr>
        <p:spPr>
          <a:xfrm>
            <a:off x="942413" y="1036885"/>
            <a:ext cx="93109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</a:rPr>
              <a:t>One of the most important parts of data preparation for U-Net is normalization.</a:t>
            </a:r>
          </a:p>
        </p:txBody>
      </p:sp>
      <p:pic>
        <p:nvPicPr>
          <p:cNvPr id="5" name="Picture 4" descr="A white sheet of paper with black text&#10;&#10;AI-generated content may be incorrect.">
            <a:extLst>
              <a:ext uri="{FF2B5EF4-FFF2-40B4-BE49-F238E27FC236}">
                <a16:creationId xmlns:a16="http://schemas.microsoft.com/office/drawing/2014/main" id="{6A9BA3F8-075C-F0B8-F85B-F2DB04204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206" y="1589315"/>
            <a:ext cx="4676159" cy="2997201"/>
          </a:xfrm>
          <a:prstGeom prst="rect">
            <a:avLst/>
          </a:prstGeom>
        </p:spPr>
      </p:pic>
      <p:pic>
        <p:nvPicPr>
          <p:cNvPr id="9" name="Picture 8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B0BABD83-9BFE-D024-ED71-72BE4FDD071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18" b="-131"/>
          <a:stretch>
            <a:fillRect/>
          </a:stretch>
        </p:blipFill>
        <p:spPr>
          <a:xfrm>
            <a:off x="5731328" y="1407206"/>
            <a:ext cx="5968988" cy="53861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FB34CA-CD66-38BC-B77E-6FBB8666A5E9}"/>
              </a:ext>
            </a:extLst>
          </p:cNvPr>
          <p:cNvSpPr txBox="1"/>
          <p:nvPr/>
        </p:nvSpPr>
        <p:spPr>
          <a:xfrm>
            <a:off x="817126" y="4837164"/>
            <a:ext cx="3824514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</a:rPr>
              <a:t>The distribution of precipitation is highly skewed, with a long tail toward higher rain rates, so we apply a logarithmic transformation.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36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10D80-0074-DD04-35A3-02B61FBE3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9099270-2D35-C2FB-E286-52607727477D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1C9921F-4B3B-0B17-DE52-4C8F8900047F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66CC046C-E020-F804-157B-948DD282F07F}"/>
              </a:ext>
            </a:extLst>
          </p:cNvPr>
          <p:cNvSpPr txBox="1">
            <a:spLocks/>
          </p:cNvSpPr>
          <p:nvPr/>
        </p:nvSpPr>
        <p:spPr>
          <a:xfrm>
            <a:off x="288236" y="209921"/>
            <a:ext cx="6549887" cy="529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l-PL"/>
            </a:defPPr>
            <a:lvl1pPr marL="0"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TEMAT SLAJDU</a:t>
            </a:r>
            <a:endParaRPr lang="pl-PL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a 7">
            <a:extLst>
              <a:ext uri="{FF2B5EF4-FFF2-40B4-BE49-F238E27FC236}">
                <a16:creationId xmlns:a16="http://schemas.microsoft.com/office/drawing/2014/main" id="{39270796-C094-5E0F-596C-FDFB7155D4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D90A707-06E8-A736-B860-DA20E14E0210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C93E6C7-6150-8D9A-3CD5-FEA01661E73B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>
                <a:latin typeface="Calibri"/>
                <a:ea typeface="Calibri"/>
                <a:cs typeface="Calibri"/>
              </a:rPr>
              <a:t>UNET model – loss function</a:t>
            </a:r>
            <a:endParaRPr lang="en-US" sz="1400"/>
          </a:p>
        </p:txBody>
      </p:sp>
      <p:pic>
        <p:nvPicPr>
          <p:cNvPr id="24" name="Grafika 7">
            <a:extLst>
              <a:ext uri="{FF2B5EF4-FFF2-40B4-BE49-F238E27FC236}">
                <a16:creationId xmlns:a16="http://schemas.microsoft.com/office/drawing/2014/main" id="{575C89FA-A3F2-B687-8C3F-9F16B2E59D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pic>
        <p:nvPicPr>
          <p:cNvPr id="2" name="Picture 1" descr="A diagram of a graph&#10;&#10;AI-generated content may be incorrect.">
            <a:extLst>
              <a:ext uri="{FF2B5EF4-FFF2-40B4-BE49-F238E27FC236}">
                <a16:creationId xmlns:a16="http://schemas.microsoft.com/office/drawing/2014/main" id="{799CDF1D-6EEA-3BDD-BCD6-AE9295609A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4542" y="950686"/>
            <a:ext cx="8262625" cy="5602514"/>
          </a:xfrm>
          <a:prstGeom prst="rect">
            <a:avLst/>
          </a:prstGeom>
        </p:spPr>
      </p:pic>
      <p:pic>
        <p:nvPicPr>
          <p:cNvPr id="3" name="Picture 2" descr="A math equation on a white background&#10;&#10;AI-generated content may be incorrect.">
            <a:extLst>
              <a:ext uri="{FF2B5EF4-FFF2-40B4-BE49-F238E27FC236}">
                <a16:creationId xmlns:a16="http://schemas.microsoft.com/office/drawing/2014/main" id="{D32AC396-C942-155A-02FC-1DFBD3A3A2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686" y="1279393"/>
            <a:ext cx="3722915" cy="12004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B55E41-1763-EC31-4663-35EF3520E64E}"/>
              </a:ext>
            </a:extLst>
          </p:cNvPr>
          <p:cNvSpPr txBox="1"/>
          <p:nvPr/>
        </p:nvSpPr>
        <p:spPr>
          <a:xfrm>
            <a:off x="436684" y="3429278"/>
            <a:ext cx="3229428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</a:rPr>
              <a:t>We extend the standard pixel-to-pixel loss function with an additional term enforcing consistency of average pixel intensities across different scales.</a:t>
            </a:r>
            <a:endParaRPr lang="en-US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277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10D80-0074-DD04-35A3-02B61FBE3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9099270-2D35-C2FB-E286-52607727477D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1C9921F-4B3B-0B17-DE52-4C8F8900047F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66CC046C-E020-F804-157B-948DD282F07F}"/>
              </a:ext>
            </a:extLst>
          </p:cNvPr>
          <p:cNvSpPr txBox="1">
            <a:spLocks/>
          </p:cNvSpPr>
          <p:nvPr/>
        </p:nvSpPr>
        <p:spPr>
          <a:xfrm>
            <a:off x="288236" y="209921"/>
            <a:ext cx="6549887" cy="529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l-PL"/>
            </a:defPPr>
            <a:lvl1pPr marL="0"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TEMAT SLAJDU</a:t>
            </a:r>
            <a:endParaRPr lang="pl-PL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a 7">
            <a:extLst>
              <a:ext uri="{FF2B5EF4-FFF2-40B4-BE49-F238E27FC236}">
                <a16:creationId xmlns:a16="http://schemas.microsoft.com/office/drawing/2014/main" id="{39270796-C094-5E0F-596C-FDFB7155D4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D90A707-06E8-A736-B860-DA20E14E0210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C93E6C7-6150-8D9A-3CD5-FEA01661E73B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>
                <a:latin typeface="Calibri"/>
                <a:ea typeface="Calibri"/>
                <a:cs typeface="Calibri"/>
              </a:rPr>
              <a:t>Results</a:t>
            </a:r>
            <a:endParaRPr lang="en-US" sz="1400"/>
          </a:p>
        </p:txBody>
      </p:sp>
      <p:pic>
        <p:nvPicPr>
          <p:cNvPr id="24" name="Grafika 7">
            <a:extLst>
              <a:ext uri="{FF2B5EF4-FFF2-40B4-BE49-F238E27FC236}">
                <a16:creationId xmlns:a16="http://schemas.microsoft.com/office/drawing/2014/main" id="{575C89FA-A3F2-B687-8C3F-9F16B2E59D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pic>
        <p:nvPicPr>
          <p:cNvPr id="2" name="Picture 1" descr="A screen shot of a graph&#10;&#10;AI-generated content may be incorrect.">
            <a:extLst>
              <a:ext uri="{FF2B5EF4-FFF2-40B4-BE49-F238E27FC236}">
                <a16:creationId xmlns:a16="http://schemas.microsoft.com/office/drawing/2014/main" id="{060B4866-B4F3-22D2-609B-EC486D16D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199" y="3067763"/>
            <a:ext cx="10573658" cy="35237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C20E1F-514E-BEBE-E545-B7CE0746EF45}"/>
              </a:ext>
            </a:extLst>
          </p:cNvPr>
          <p:cNvSpPr txBox="1"/>
          <p:nvPr/>
        </p:nvSpPr>
        <p:spPr>
          <a:xfrm>
            <a:off x="5612283" y="1233574"/>
            <a:ext cx="554445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</a:rPr>
              <a:t>We collected data from 2022 to 2025 and used them in our U-Net model.</a:t>
            </a:r>
          </a:p>
        </p:txBody>
      </p:sp>
      <p:pic>
        <p:nvPicPr>
          <p:cNvPr id="5" name="Picture 4" descr="A table with numbers and text&#10;&#10;AI-generated content may be incorrect.">
            <a:extLst>
              <a:ext uri="{FF2B5EF4-FFF2-40B4-BE49-F238E27FC236}">
                <a16:creationId xmlns:a16="http://schemas.microsoft.com/office/drawing/2014/main" id="{30CB2DFB-4AC8-7C56-1351-FE342A82ED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1638" y="972456"/>
            <a:ext cx="3812723" cy="23077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9E50C1-8D27-09BD-375F-B1096088C0C1}"/>
              </a:ext>
            </a:extLst>
          </p:cNvPr>
          <p:cNvSpPr txBox="1"/>
          <p:nvPr/>
        </p:nvSpPr>
        <p:spPr>
          <a:xfrm>
            <a:off x="5610385" y="2125590"/>
            <a:ext cx="6139542" cy="6548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</a:rPr>
              <a:t>We used the F1 score to evaluate the model (F1 score ∈ [0, 1], where 1 indicates a perfect score).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B338BA-50D2-0351-CBB4-A71D6FA02F9E}"/>
              </a:ext>
            </a:extLst>
          </p:cNvPr>
          <p:cNvSpPr txBox="1"/>
          <p:nvPr/>
        </p:nvSpPr>
        <p:spPr>
          <a:xfrm>
            <a:off x="1623213" y="6448404"/>
            <a:ext cx="89408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ea typeface="+mn-lt"/>
                <a:cs typeface="+mn-lt"/>
              </a:rPr>
              <a:t>The F1 score is a demanding metric because it evaluates both precision and recall, requiring a balanced model performance!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988600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4C220-1A49-7C09-50FF-AE890F48A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4A57EE7-4BBC-9503-8DD0-EA7C9B273CDE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867FCF1-8917-FCF8-607E-F43A173EEA24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9E80E9D9-6D07-4EBA-0929-5EEF2A57B54D}"/>
              </a:ext>
            </a:extLst>
          </p:cNvPr>
          <p:cNvSpPr txBox="1">
            <a:spLocks/>
          </p:cNvSpPr>
          <p:nvPr/>
        </p:nvSpPr>
        <p:spPr>
          <a:xfrm>
            <a:off x="288236" y="209921"/>
            <a:ext cx="6549887" cy="529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l-PL"/>
            </a:defPPr>
            <a:lvl1pPr marL="0"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TEMAT SLAJDU</a:t>
            </a:r>
            <a:endParaRPr lang="pl-PL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a 7">
            <a:extLst>
              <a:ext uri="{FF2B5EF4-FFF2-40B4-BE49-F238E27FC236}">
                <a16:creationId xmlns:a16="http://schemas.microsoft.com/office/drawing/2014/main" id="{54E04C9F-DC94-09EE-9320-A80AB9503A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15A7B39-7F0B-048A-51AA-EEEF0AC5360E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3BE7CD-2A8A-7786-2534-84EF7295AA7E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>
                <a:latin typeface="Calibri"/>
                <a:ea typeface="Calibri"/>
                <a:cs typeface="Calibri"/>
              </a:rPr>
              <a:t>Results</a:t>
            </a:r>
            <a:endParaRPr lang="en-US" sz="1400"/>
          </a:p>
        </p:txBody>
      </p:sp>
      <p:pic>
        <p:nvPicPr>
          <p:cNvPr id="24" name="Grafika 7">
            <a:extLst>
              <a:ext uri="{FF2B5EF4-FFF2-40B4-BE49-F238E27FC236}">
                <a16:creationId xmlns:a16="http://schemas.microsoft.com/office/drawing/2014/main" id="{A25F37DC-0756-9C12-A4C7-A0A5E074F8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pic>
        <p:nvPicPr>
          <p:cNvPr id="2" name="Picture 1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08D07E02-0CA5-1AAD-A9B1-1E8F699B5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16315"/>
            <a:ext cx="5950859" cy="1937657"/>
          </a:xfrm>
          <a:prstGeom prst="rect">
            <a:avLst/>
          </a:prstGeom>
        </p:spPr>
      </p:pic>
      <p:pic>
        <p:nvPicPr>
          <p:cNvPr id="3" name="Picture 2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D344EEC7-396F-D9A2-12B7-538F1F4AC9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12" y="4314371"/>
            <a:ext cx="5965373" cy="1937659"/>
          </a:xfrm>
          <a:prstGeom prst="rect">
            <a:avLst/>
          </a:prstGeom>
        </p:spPr>
      </p:pic>
      <p:pic>
        <p:nvPicPr>
          <p:cNvPr id="4" name="Picture 3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8D4FF882-D7E0-3691-FE1E-C669F2328D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0686" y="1716313"/>
            <a:ext cx="5914573" cy="1959430"/>
          </a:xfrm>
          <a:prstGeom prst="rect">
            <a:avLst/>
          </a:prstGeom>
        </p:spPr>
      </p:pic>
      <p:pic>
        <p:nvPicPr>
          <p:cNvPr id="5" name="Picture 4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A0AF00D4-C018-3B7F-5B22-3A67A71CBD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4226" y="4314369"/>
            <a:ext cx="5965374" cy="19376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BDFC9C-A2FA-5100-1F93-71ACB90D22EC}"/>
              </a:ext>
            </a:extLst>
          </p:cNvPr>
          <p:cNvSpPr txBox="1"/>
          <p:nvPr/>
        </p:nvSpPr>
        <p:spPr>
          <a:xfrm>
            <a:off x="245353" y="1170766"/>
            <a:ext cx="11567884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ea typeface="+mn-lt"/>
                <a:cs typeface="+mn-lt"/>
              </a:rPr>
              <a:t>Example results comparing H60, ground truth (GT), and model predictions for a case where no H60 precipitation is detected.</a:t>
            </a:r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5537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88F9A-7387-5080-4B4E-9FDA8BABE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BDFBC8D-9DEC-D365-AF25-ADB5A7DBB363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1E854B6-6687-BDFD-3E6D-6579D3F3D7CA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E3C596A4-567D-C823-EAE2-FBB5CB74E611}"/>
              </a:ext>
            </a:extLst>
          </p:cNvPr>
          <p:cNvSpPr txBox="1">
            <a:spLocks/>
          </p:cNvSpPr>
          <p:nvPr/>
        </p:nvSpPr>
        <p:spPr>
          <a:xfrm>
            <a:off x="288236" y="209921"/>
            <a:ext cx="6549887" cy="529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l-PL"/>
            </a:defPPr>
            <a:lvl1pPr marL="0"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TEMAT SLAJDU</a:t>
            </a:r>
            <a:endParaRPr lang="pl-PL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a 7">
            <a:extLst>
              <a:ext uri="{FF2B5EF4-FFF2-40B4-BE49-F238E27FC236}">
                <a16:creationId xmlns:a16="http://schemas.microsoft.com/office/drawing/2014/main" id="{973D3BF2-DB91-FACF-9700-DFA3BCC3FA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A7D6E73-AB6B-29D8-305A-23F2E6A83F99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EF416D-6820-3A8C-4B42-BAC538605EAE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>
                <a:latin typeface="Calibri"/>
                <a:ea typeface="Calibri"/>
                <a:cs typeface="Calibri"/>
              </a:rPr>
              <a:t>Results</a:t>
            </a:r>
            <a:endParaRPr lang="en-US" sz="1400"/>
          </a:p>
        </p:txBody>
      </p:sp>
      <p:pic>
        <p:nvPicPr>
          <p:cNvPr id="24" name="Grafika 7">
            <a:extLst>
              <a:ext uri="{FF2B5EF4-FFF2-40B4-BE49-F238E27FC236}">
                <a16:creationId xmlns:a16="http://schemas.microsoft.com/office/drawing/2014/main" id="{6643E66B-756A-45B3-524F-38D7F26E60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pic>
        <p:nvPicPr>
          <p:cNvPr id="2" name="Picture 1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29BC9251-BDA4-5FEB-3C93-1A9136EEB9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997" y="954314"/>
            <a:ext cx="8490862" cy="2888345"/>
          </a:xfrm>
          <a:prstGeom prst="rect">
            <a:avLst/>
          </a:prstGeom>
        </p:spPr>
      </p:pic>
      <p:pic>
        <p:nvPicPr>
          <p:cNvPr id="3" name="Picture 2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B323A9D1-37FB-675D-6A20-B3EC7E2923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999" y="3813628"/>
            <a:ext cx="8498117" cy="29101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C183F4-DE29-569D-5A29-8EDCFB034443}"/>
              </a:ext>
            </a:extLst>
          </p:cNvPr>
          <p:cNvSpPr txBox="1"/>
          <p:nvPr/>
        </p:nvSpPr>
        <p:spPr>
          <a:xfrm>
            <a:off x="0" y="2652485"/>
            <a:ext cx="2837543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</a:rPr>
              <a:t>Example results showing good agreement between the model-predicted precipitation distribution and the ground truth (GT).</a:t>
            </a:r>
          </a:p>
        </p:txBody>
      </p:sp>
    </p:spTree>
    <p:extLst>
      <p:ext uri="{BB962C8B-B14F-4D97-AF65-F5344CB8AC3E}">
        <p14:creationId xmlns:p14="http://schemas.microsoft.com/office/powerpoint/2010/main" val="1362143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A4C4B-F098-6122-06FA-9624B4DF7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5332DBF-552D-6D7B-7688-422ED1375C26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0AF1D3B-DDBD-34B1-4347-1F6679FD522B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BC9A37CF-C8F1-6855-1F49-1A0541432BDC}"/>
              </a:ext>
            </a:extLst>
          </p:cNvPr>
          <p:cNvSpPr txBox="1">
            <a:spLocks/>
          </p:cNvSpPr>
          <p:nvPr/>
        </p:nvSpPr>
        <p:spPr>
          <a:xfrm>
            <a:off x="288236" y="209921"/>
            <a:ext cx="6549887" cy="529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l-PL"/>
            </a:defPPr>
            <a:lvl1pPr marL="0"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TEMAT SLAJDU</a:t>
            </a:r>
            <a:endParaRPr lang="pl-PL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a 7">
            <a:extLst>
              <a:ext uri="{FF2B5EF4-FFF2-40B4-BE49-F238E27FC236}">
                <a16:creationId xmlns:a16="http://schemas.microsoft.com/office/drawing/2014/main" id="{19176A7A-D581-9AE4-20E8-B02E81FE53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E1AE364-8637-9512-6D81-94CB6D00BDA3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A8F10C1-F050-1595-861D-602D83C3DB56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>
                <a:latin typeface="Calibri"/>
                <a:ea typeface="Calibri"/>
                <a:cs typeface="Calibri"/>
              </a:rPr>
              <a:t>Results</a:t>
            </a:r>
            <a:endParaRPr lang="en-US" sz="1400"/>
          </a:p>
        </p:txBody>
      </p:sp>
      <p:pic>
        <p:nvPicPr>
          <p:cNvPr id="24" name="Grafika 7">
            <a:extLst>
              <a:ext uri="{FF2B5EF4-FFF2-40B4-BE49-F238E27FC236}">
                <a16:creationId xmlns:a16="http://schemas.microsoft.com/office/drawing/2014/main" id="{831B430D-23E0-177F-7F39-BA8F83670D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pic>
        <p:nvPicPr>
          <p:cNvPr id="4" name="Picture 3" descr="A screenshot of a screen&#10;&#10;AI-generated content may be incorrect.">
            <a:extLst>
              <a:ext uri="{FF2B5EF4-FFF2-40B4-BE49-F238E27FC236}">
                <a16:creationId xmlns:a16="http://schemas.microsoft.com/office/drawing/2014/main" id="{18792EAC-BABC-D17B-D6AA-801C43A1AC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09801"/>
            <a:ext cx="11858172" cy="39551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F49431-0756-2ABF-DAA9-E74F235ABA92}"/>
              </a:ext>
            </a:extLst>
          </p:cNvPr>
          <p:cNvSpPr txBox="1"/>
          <p:nvPr/>
        </p:nvSpPr>
        <p:spPr>
          <a:xfrm>
            <a:off x="1845036" y="1266682"/>
            <a:ext cx="85053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</a:rPr>
              <a:t>Example results showing a case where both the GT and model predictions detect no precipitation, while H60 shows a large area of strong precipitation.</a:t>
            </a:r>
          </a:p>
        </p:txBody>
      </p:sp>
    </p:spTree>
    <p:extLst>
      <p:ext uri="{BB962C8B-B14F-4D97-AF65-F5344CB8AC3E}">
        <p14:creationId xmlns:p14="http://schemas.microsoft.com/office/powerpoint/2010/main" val="3457081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EB167A-8AAB-7A43-A763-576847E30F30}"/>
              </a:ext>
            </a:extLst>
          </p:cNvPr>
          <p:cNvSpPr/>
          <p:nvPr/>
        </p:nvSpPr>
        <p:spPr>
          <a:xfrm>
            <a:off x="9350371" y="0"/>
            <a:ext cx="2841629" cy="6857998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9041C1-2D2D-5F48-8EC5-9F7BB815E4EE}"/>
              </a:ext>
            </a:extLst>
          </p:cNvPr>
          <p:cNvSpPr/>
          <p:nvPr/>
        </p:nvSpPr>
        <p:spPr>
          <a:xfrm>
            <a:off x="0" y="1"/>
            <a:ext cx="9350371" cy="6857999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CEA08DA9-D6BD-EC42-A99C-7DCB679C0DD2}"/>
              </a:ext>
            </a:extLst>
          </p:cNvPr>
          <p:cNvSpPr>
            <a:spLocks noGrp="1"/>
          </p:cNvSpPr>
          <p:nvPr/>
        </p:nvSpPr>
        <p:spPr>
          <a:xfrm>
            <a:off x="836396" y="2425148"/>
            <a:ext cx="7180827" cy="2007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b="1" dirty="0">
                <a:solidFill>
                  <a:srgbClr val="122242"/>
                </a:solidFill>
                <a:latin typeface="Calibri"/>
                <a:ea typeface="Calibri"/>
                <a:cs typeface="Calibri"/>
              </a:rPr>
              <a:t>Thank you</a:t>
            </a:r>
            <a:b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b="1">
                <a:solidFill>
                  <a:srgbClr val="122242"/>
                </a:solidFill>
                <a:latin typeface="Calibri"/>
                <a:ea typeface="Calibri"/>
                <a:cs typeface="Calibri"/>
              </a:rPr>
              <a:t>Tobiasz Górecki</a:t>
            </a:r>
            <a:b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b="1">
                <a:latin typeface="Calibri"/>
                <a:ea typeface="Calibri"/>
                <a:cs typeface="Calibri"/>
              </a:rPr>
              <a:t>08.07.2026​</a:t>
            </a:r>
          </a:p>
        </p:txBody>
      </p:sp>
      <p:pic>
        <p:nvPicPr>
          <p:cNvPr id="7" name="Obraz 14">
            <a:extLst>
              <a:ext uri="{FF2B5EF4-FFF2-40B4-BE49-F238E27FC236}">
                <a16:creationId xmlns:a16="http://schemas.microsoft.com/office/drawing/2014/main" id="{8716AC2A-D9EE-A743-97DF-86424C3BAA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646436" y="2304250"/>
            <a:ext cx="2249498" cy="2249498"/>
          </a:xfrm>
          <a:prstGeom prst="rect">
            <a:avLst/>
          </a:prstGeom>
        </p:spPr>
      </p:pic>
      <p:sp>
        <p:nvSpPr>
          <p:cNvPr id="8" name="Pole tekstowe 1">
            <a:extLst>
              <a:ext uri="{FF2B5EF4-FFF2-40B4-BE49-F238E27FC236}">
                <a16:creationId xmlns:a16="http://schemas.microsoft.com/office/drawing/2014/main" id="{03F7676B-5BE9-2F71-243B-1AEF2C53A707}"/>
              </a:ext>
            </a:extLst>
          </p:cNvPr>
          <p:cNvSpPr txBox="1"/>
          <p:nvPr/>
        </p:nvSpPr>
        <p:spPr>
          <a:xfrm>
            <a:off x="450574" y="5859134"/>
            <a:ext cx="8674376" cy="72263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200" kern="10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Instytut Meteorologii i Gospodarki Wodnej – Państwowy Instytut Badawczy</a:t>
            </a:r>
            <a:br>
              <a:rPr lang="pl-PL" sz="1200" kern="10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1200" kern="100" err="1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Institute</a:t>
            </a:r>
            <a:r>
              <a:rPr lang="pl-PL" sz="1200" kern="10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pl-PL" sz="1200" kern="100" err="1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Meteorology</a:t>
            </a:r>
            <a:r>
              <a:rPr lang="pl-PL" sz="1200" kern="10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pl-PL" sz="1200" kern="100" err="1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Water</a:t>
            </a:r>
            <a:r>
              <a:rPr lang="pl-PL" sz="1200" kern="10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Management – </a:t>
            </a:r>
            <a:r>
              <a:rPr lang="pl-PL" sz="1200" kern="100" err="1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National</a:t>
            </a:r>
            <a:r>
              <a:rPr lang="pl-PL" sz="1200" kern="10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l-PL" sz="1200" kern="100" err="1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r>
              <a:rPr lang="pl-PL" sz="1200" kern="10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l-PL" sz="1200" kern="100" err="1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Institute</a:t>
            </a:r>
            <a:br>
              <a:rPr lang="pl-PL" sz="1200" kern="10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1200" kern="10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01-673 Warszawa, ul. Podleśna 61 | tel.: +48 22 569 41 00 | fax: +48 22 834 18 01 | e-mail: imgw@imgw.pl | </a:t>
            </a:r>
            <a:r>
              <a:rPr lang="pl-PL" sz="1200" u="sng" kern="10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www.imgw.pl</a:t>
            </a:r>
            <a:br>
              <a:rPr lang="pl-PL" sz="1200" kern="10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1200" kern="10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Regon: 000080507  |  NIP: 525-000-88-09</a:t>
            </a:r>
            <a:endParaRPr lang="pl-PL" sz="12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091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0B404-EB20-0177-837E-002B4D5E4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9086F3E-9795-4619-FB5E-D9686479C2E6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40538A-B04E-1C0B-D4A9-1FD2AEE6B95B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542F73B0-52CD-5D6A-FE45-8ED98215DC6E}"/>
              </a:ext>
            </a:extLst>
          </p:cNvPr>
          <p:cNvSpPr txBox="1">
            <a:spLocks/>
          </p:cNvSpPr>
          <p:nvPr/>
        </p:nvSpPr>
        <p:spPr>
          <a:xfrm>
            <a:off x="288236" y="209921"/>
            <a:ext cx="6549887" cy="529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l-PL"/>
            </a:defPPr>
            <a:lvl1pPr marL="0"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TEMAT SLAJDU</a:t>
            </a:r>
            <a:endParaRPr lang="pl-PL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a 7">
            <a:extLst>
              <a:ext uri="{FF2B5EF4-FFF2-40B4-BE49-F238E27FC236}">
                <a16:creationId xmlns:a16="http://schemas.microsoft.com/office/drawing/2014/main" id="{55606366-619D-E3D5-B717-79CBBA71D9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AA3275B-9C64-D897-AE6E-5F13420BFFB2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F68A635-72FE-910B-008F-BC510F7EE600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>
                <a:latin typeface="Calibri"/>
                <a:ea typeface="Calibri"/>
                <a:cs typeface="Calibri"/>
              </a:rPr>
              <a:t>Motivation</a:t>
            </a:r>
            <a:endParaRPr lang="en-US">
              <a:ea typeface="+mn-lt"/>
              <a:cs typeface="+mn-lt"/>
            </a:endParaRPr>
          </a:p>
        </p:txBody>
      </p:sp>
      <p:pic>
        <p:nvPicPr>
          <p:cNvPr id="24" name="Grafika 7">
            <a:extLst>
              <a:ext uri="{FF2B5EF4-FFF2-40B4-BE49-F238E27FC236}">
                <a16:creationId xmlns:a16="http://schemas.microsoft.com/office/drawing/2014/main" id="{E34349C7-FFAF-1C3C-6A04-8531452118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D653FC-8487-6DDD-6FFB-6D3B8E6E21BD}"/>
              </a:ext>
            </a:extLst>
          </p:cNvPr>
          <p:cNvSpPr txBox="1"/>
          <p:nvPr/>
        </p:nvSpPr>
        <p:spPr>
          <a:xfrm>
            <a:off x="888222" y="1442466"/>
            <a:ext cx="10189027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+mn-lt"/>
                <a:cs typeface="+mn-lt"/>
              </a:rPr>
              <a:t>Estimation of precipitation is important from both meteorological and hydrological perspectives, </a:t>
            </a:r>
            <a:r>
              <a:rPr lang="en-US">
                <a:ea typeface="+mn-lt"/>
                <a:cs typeface="+mn-lt"/>
              </a:rPr>
              <a:t>especially for understanding and forecasting hazardous events such as floods.</a:t>
            </a:r>
          </a:p>
          <a:p>
            <a:endParaRPr lang="en-US" dirty="0">
              <a:ea typeface="+mn-lt"/>
              <a:cs typeface="+mn-lt"/>
            </a:endParaRPr>
          </a:p>
          <a:p>
            <a:endParaRPr lang="en-US" dirty="0"/>
          </a:p>
          <a:p>
            <a:r>
              <a:rPr lang="en-US">
                <a:ea typeface="+mn-lt"/>
                <a:cs typeface="+mn-lt"/>
              </a:rPr>
              <a:t>There are three reasons why we decided to apply the H60 correction: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To improve precipitation estimation over a larger domain surrounding Poland.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Satellite observations may provide additional information about precipitation compared to ground-based observations.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We plan to use the corrected H SAF product as input for precipitation nowcasting.</a:t>
            </a:r>
            <a:endParaRPr lang="en-US"/>
          </a:p>
          <a:p>
            <a:endParaRPr lang="en-US" dirty="0"/>
          </a:p>
          <a:p>
            <a:endParaRPr lang="en-US" dirty="0"/>
          </a:p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</p:txBody>
      </p:sp>
      <p:pic>
        <p:nvPicPr>
          <p:cNvPr id="2" name="Picture 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DDD37056-AF05-FCDE-8C4B-C637D2001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657" y="4434701"/>
            <a:ext cx="10631715" cy="176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745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CF295-4122-B611-8D4E-66F98087C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42AAF9A-215D-5AC4-4482-62434693847B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46FA722-4DB3-2215-0D2C-C399E44057E6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5C3E3AE4-631F-CE0F-B188-D513B4D07154}"/>
              </a:ext>
            </a:extLst>
          </p:cNvPr>
          <p:cNvSpPr txBox="1">
            <a:spLocks/>
          </p:cNvSpPr>
          <p:nvPr/>
        </p:nvSpPr>
        <p:spPr>
          <a:xfrm>
            <a:off x="288236" y="209921"/>
            <a:ext cx="6549887" cy="529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l-PL"/>
            </a:defPPr>
            <a:lvl1pPr marL="0"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TEMAT SLAJDU</a:t>
            </a:r>
            <a:endParaRPr lang="pl-PL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a 7">
            <a:extLst>
              <a:ext uri="{FF2B5EF4-FFF2-40B4-BE49-F238E27FC236}">
                <a16:creationId xmlns:a16="http://schemas.microsoft.com/office/drawing/2014/main" id="{20BDFA0F-BAFF-495B-FB5E-832AD83227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FF2B0A0-D16A-6A55-7EE9-E55FD911B213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022C8F4-20CA-18EB-7900-1D62B1249027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>
                <a:latin typeface="Calibri"/>
                <a:ea typeface="Calibri"/>
                <a:cs typeface="Calibri"/>
              </a:rPr>
              <a:t>Motivation</a:t>
            </a:r>
            <a:endParaRPr lang="en-US">
              <a:ea typeface="+mn-lt"/>
              <a:cs typeface="+mn-lt"/>
            </a:endParaRPr>
          </a:p>
        </p:txBody>
      </p:sp>
      <p:pic>
        <p:nvPicPr>
          <p:cNvPr id="24" name="Grafika 7">
            <a:extLst>
              <a:ext uri="{FF2B5EF4-FFF2-40B4-BE49-F238E27FC236}">
                <a16:creationId xmlns:a16="http://schemas.microsoft.com/office/drawing/2014/main" id="{816DB3FB-1D80-5585-3817-75A74619C6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1EBF63-2B93-9F82-2646-694D58D9CAC6}"/>
              </a:ext>
            </a:extLst>
          </p:cNvPr>
          <p:cNvSpPr txBox="1"/>
          <p:nvPr/>
        </p:nvSpPr>
        <p:spPr>
          <a:xfrm>
            <a:off x="155251" y="1456980"/>
            <a:ext cx="4158343" cy="50783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r>
              <a:rPr lang="en-US" dirty="0"/>
              <a:t>In Poland, we use the </a:t>
            </a:r>
            <a:r>
              <a:rPr lang="en-US" dirty="0" err="1"/>
              <a:t>RainGRS</a:t>
            </a:r>
            <a:r>
              <a:rPr lang="en-US" dirty="0"/>
              <a:t> product, which combines information from weather radar, </a:t>
            </a:r>
            <a:r>
              <a:rPr lang="en-US" dirty="0" err="1"/>
              <a:t>raingauges</a:t>
            </a:r>
            <a:r>
              <a:rPr lang="en-US" dirty="0"/>
              <a:t>, and satellite data (to a very limited extent,</a:t>
            </a:r>
            <a:r>
              <a:rPr lang="en-US" dirty="0">
                <a:ea typeface="+mn-lt"/>
                <a:cs typeface="+mn-lt"/>
              </a:rPr>
              <a:t> NWCSAF Precipitating Clouds).</a:t>
            </a:r>
            <a:endParaRPr lang="en-US" dirty="0"/>
          </a:p>
          <a:p>
            <a:endParaRPr lang="en-US" dirty="0"/>
          </a:p>
          <a:p>
            <a:r>
              <a:rPr lang="en-US" dirty="0"/>
              <a:t>In our analysis, we focus on the midlatitude region (Central Europe) and use ground-based data to correct the </a:t>
            </a:r>
            <a:r>
              <a:rPr lang="en-US"/>
              <a:t>H60 (Rain rate) precipitation product.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E27A48-CA83-6BD0-81D0-CF5E79F622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400" y="1329082"/>
            <a:ext cx="7895771" cy="40329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CCDB84-5FF8-1F8E-1D04-112E98A3D0E9}"/>
              </a:ext>
            </a:extLst>
          </p:cNvPr>
          <p:cNvSpPr txBox="1"/>
          <p:nvPr/>
        </p:nvSpPr>
        <p:spPr>
          <a:xfrm>
            <a:off x="4428520" y="5543146"/>
            <a:ext cx="737325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0000"/>
                </a:solidFill>
                <a:ea typeface="+mn-lt"/>
                <a:cs typeface="+mn-lt"/>
              </a:rPr>
              <a:t>The H60 product tends to both overestimate and underestimate precipitation in terms of rainfall intensity (RR) and spatial extent.</a:t>
            </a:r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42945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55394-699B-6336-DD5A-B5626B778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609F15F-13F9-D992-D7BD-9094ABB5FA40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8CEE3D-EE1D-E15A-6153-FE49B81EC2A1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9306B427-A7E0-F84A-5F5A-FFDA4ABC7F6C}"/>
              </a:ext>
            </a:extLst>
          </p:cNvPr>
          <p:cNvSpPr txBox="1">
            <a:spLocks/>
          </p:cNvSpPr>
          <p:nvPr/>
        </p:nvSpPr>
        <p:spPr>
          <a:xfrm>
            <a:off x="288236" y="209921"/>
            <a:ext cx="6549887" cy="529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l-PL"/>
            </a:defPPr>
            <a:lvl1pPr marL="0"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TEMAT SLAJDU</a:t>
            </a:r>
            <a:endParaRPr lang="pl-PL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a 7">
            <a:extLst>
              <a:ext uri="{FF2B5EF4-FFF2-40B4-BE49-F238E27FC236}">
                <a16:creationId xmlns:a16="http://schemas.microsoft.com/office/drawing/2014/main" id="{1E164941-74E7-4C59-526F-6CD0B9410E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20" name="Title 2">
            <a:extLst>
              <a:ext uri="{FF2B5EF4-FFF2-40B4-BE49-F238E27FC236}">
                <a16:creationId xmlns:a16="http://schemas.microsoft.com/office/drawing/2014/main" id="{4173DC24-3355-98D6-04BA-C07177E62D82}"/>
              </a:ext>
            </a:extLst>
          </p:cNvPr>
          <p:cNvSpPr txBox="1">
            <a:spLocks/>
          </p:cNvSpPr>
          <p:nvPr/>
        </p:nvSpPr>
        <p:spPr>
          <a:xfrm>
            <a:off x="371658" y="1164079"/>
            <a:ext cx="11385755" cy="548016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defPPr>
              <a:defRPr lang="pl-PL"/>
            </a:defPPr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pl-PL" sz="1600">
              <a:solidFill>
                <a:srgbClr val="122242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C354A86-0C36-DC1A-F53A-73C7D8120DC9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1B6D0E9-33AB-7665-518C-E497A790B1D7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>
                <a:latin typeface="Calibri"/>
                <a:ea typeface="Calibri"/>
                <a:cs typeface="Calibri"/>
              </a:rPr>
              <a:t>Data Preparation</a:t>
            </a:r>
            <a:endParaRPr lang="en-US" sz="1400" b="1">
              <a:latin typeface="Calibri"/>
              <a:ea typeface="Calibri"/>
              <a:cs typeface="Calibri"/>
            </a:endParaRPr>
          </a:p>
        </p:txBody>
      </p:sp>
      <p:pic>
        <p:nvPicPr>
          <p:cNvPr id="24" name="Grafika 7">
            <a:extLst>
              <a:ext uri="{FF2B5EF4-FFF2-40B4-BE49-F238E27FC236}">
                <a16:creationId xmlns:a16="http://schemas.microsoft.com/office/drawing/2014/main" id="{5CA7C1DE-D4E9-6DF8-E7A9-3EF48BC59B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pic>
        <p:nvPicPr>
          <p:cNvPr id="3" name="Picture 2" descr="A blue and orange clouds&#10;&#10;AI-generated content may be incorrect.">
            <a:extLst>
              <a:ext uri="{FF2B5EF4-FFF2-40B4-BE49-F238E27FC236}">
                <a16:creationId xmlns:a16="http://schemas.microsoft.com/office/drawing/2014/main" id="{8431E3AB-61FF-C044-CE07-F32D318827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3235552"/>
            <a:ext cx="4356102" cy="3253468"/>
          </a:xfrm>
          <a:prstGeom prst="rect">
            <a:avLst/>
          </a:prstGeom>
        </p:spPr>
      </p:pic>
      <p:pic>
        <p:nvPicPr>
          <p:cNvPr id="4" name="Picture 3" descr="A blue and green smoke&#10;&#10;AI-generated content may be incorrect.">
            <a:extLst>
              <a:ext uri="{FF2B5EF4-FFF2-40B4-BE49-F238E27FC236}">
                <a16:creationId xmlns:a16="http://schemas.microsoft.com/office/drawing/2014/main" id="{3499D44E-42A3-C338-8868-04DA87534B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6722" y="3235553"/>
            <a:ext cx="4523016" cy="3355068"/>
          </a:xfrm>
          <a:prstGeom prst="rect">
            <a:avLst/>
          </a:prstGeom>
        </p:spPr>
      </p:pic>
      <p:pic>
        <p:nvPicPr>
          <p:cNvPr id="5" name="Picture 4" descr="A diagram of a graph&#10;&#10;AI-generated content may be incorrect.">
            <a:extLst>
              <a:ext uri="{FF2B5EF4-FFF2-40B4-BE49-F238E27FC236}">
                <a16:creationId xmlns:a16="http://schemas.microsoft.com/office/drawing/2014/main" id="{0D1E8279-97E5-4DC0-F76D-1DA21D84A6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5608" y="1059542"/>
            <a:ext cx="3070784" cy="21771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8387BF-4F06-9419-9070-6738A484F22C}"/>
              </a:ext>
            </a:extLst>
          </p:cNvPr>
          <p:cNvSpPr txBox="1"/>
          <p:nvPr/>
        </p:nvSpPr>
        <p:spPr>
          <a:xfrm>
            <a:off x="7714343" y="1164771"/>
            <a:ext cx="391160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+mn-lt"/>
                <a:cs typeface="+mn-lt"/>
              </a:rPr>
              <a:t>Because MSG channels have a different resolution than </a:t>
            </a:r>
            <a:r>
              <a:rPr lang="en-US" dirty="0" err="1">
                <a:ea typeface="+mn-lt"/>
                <a:cs typeface="+mn-lt"/>
              </a:rPr>
              <a:t>RainGRS</a:t>
            </a:r>
            <a:r>
              <a:rPr lang="en-US" dirty="0">
                <a:ea typeface="+mn-lt"/>
                <a:cs typeface="+mn-lt"/>
              </a:rPr>
              <a:t>, we downgrade </a:t>
            </a:r>
            <a:r>
              <a:rPr lang="en-US" dirty="0" err="1">
                <a:ea typeface="+mn-lt"/>
                <a:cs typeface="+mn-lt"/>
              </a:rPr>
              <a:t>RainGRS</a:t>
            </a:r>
            <a:r>
              <a:rPr lang="en-US" dirty="0">
                <a:ea typeface="+mn-lt"/>
                <a:cs typeface="+mn-lt"/>
              </a:rPr>
              <a:t> by averaging pixels to match the MSG resolution.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505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6E56D-99C5-AEDD-44FA-686E44D52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548F716-5E29-E4B7-3CA6-DB94A152F894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7709B52-34E4-C2E7-D2FE-1056C3BEE3B8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C67B503-E260-103A-332B-AFCBD4A486F8}"/>
              </a:ext>
            </a:extLst>
          </p:cNvPr>
          <p:cNvSpPr txBox="1">
            <a:spLocks/>
          </p:cNvSpPr>
          <p:nvPr/>
        </p:nvSpPr>
        <p:spPr>
          <a:xfrm>
            <a:off x="288236" y="209921"/>
            <a:ext cx="6549887" cy="529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l-PL"/>
            </a:defPPr>
            <a:lvl1pPr marL="0"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TEMAT SLAJDU</a:t>
            </a:r>
            <a:endParaRPr lang="pl-PL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a 7">
            <a:extLst>
              <a:ext uri="{FF2B5EF4-FFF2-40B4-BE49-F238E27FC236}">
                <a16:creationId xmlns:a16="http://schemas.microsoft.com/office/drawing/2014/main" id="{AC3E99D6-20B7-3158-9014-A927DAE2E5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20" name="Title 2">
            <a:extLst>
              <a:ext uri="{FF2B5EF4-FFF2-40B4-BE49-F238E27FC236}">
                <a16:creationId xmlns:a16="http://schemas.microsoft.com/office/drawing/2014/main" id="{7429066A-9C26-842C-1D10-8D97D1DF491F}"/>
              </a:ext>
            </a:extLst>
          </p:cNvPr>
          <p:cNvSpPr txBox="1">
            <a:spLocks/>
          </p:cNvSpPr>
          <p:nvPr/>
        </p:nvSpPr>
        <p:spPr>
          <a:xfrm>
            <a:off x="371658" y="1164079"/>
            <a:ext cx="11385755" cy="548016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defPPr>
              <a:defRPr lang="pl-PL"/>
            </a:defPPr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pl-PL" sz="1600">
              <a:solidFill>
                <a:srgbClr val="122242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A4BC570-CD56-3914-88DC-B5F8ECF952BA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E374FE4-3597-AC9F-302F-8828E2E7D02D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>
                <a:latin typeface="Calibri"/>
                <a:ea typeface="Calibri"/>
                <a:cs typeface="Calibri"/>
              </a:rPr>
              <a:t>Data Preparation</a:t>
            </a:r>
            <a:endParaRPr lang="en-US"/>
          </a:p>
        </p:txBody>
      </p:sp>
      <p:pic>
        <p:nvPicPr>
          <p:cNvPr id="24" name="Grafika 7">
            <a:extLst>
              <a:ext uri="{FF2B5EF4-FFF2-40B4-BE49-F238E27FC236}">
                <a16:creationId xmlns:a16="http://schemas.microsoft.com/office/drawing/2014/main" id="{4D328383-7981-7E41-776D-101C039AB0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pic>
        <p:nvPicPr>
          <p:cNvPr id="3" name="Picture 2" descr="A screenshot of a space image&#10;&#10;AI-generated content may be incorrect.">
            <a:extLst>
              <a:ext uri="{FF2B5EF4-FFF2-40B4-BE49-F238E27FC236}">
                <a16:creationId xmlns:a16="http://schemas.microsoft.com/office/drawing/2014/main" id="{47AB9D9B-2916-DE95-469A-B54A8FBE13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085" y="1868714"/>
            <a:ext cx="11415488" cy="4927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662FAC-BF32-7AF8-B31E-CFFD21B319A4}"/>
              </a:ext>
            </a:extLst>
          </p:cNvPr>
          <p:cNvSpPr txBox="1"/>
          <p:nvPr/>
        </p:nvSpPr>
        <p:spPr>
          <a:xfrm>
            <a:off x="1883646" y="947196"/>
            <a:ext cx="828765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+mn-lt"/>
                <a:cs typeface="+mn-lt"/>
              </a:rPr>
              <a:t>We generate multiple 64×64 images from all MSG channels, </a:t>
            </a:r>
            <a:r>
              <a:rPr lang="en-US" dirty="0" err="1">
                <a:ea typeface="+mn-lt"/>
                <a:cs typeface="+mn-lt"/>
              </a:rPr>
              <a:t>RainGRS</a:t>
            </a:r>
            <a:r>
              <a:rPr lang="en-US" dirty="0">
                <a:ea typeface="+mn-lt"/>
                <a:cs typeface="+mn-lt"/>
              </a:rPr>
              <a:t>, and H60 by dividing the original domain into overlapping tiles (50% overlap). Tiles are accepted only if at least 10% of the pixels contain precipitation; otherwise, they are rejected.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819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ED103-D1B6-56EA-6C2B-503E12515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AC3BB69-850F-732F-B625-A95E45CAA2ED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1FBB4E-6D5C-0EC7-FBCB-3AE91BF15C7A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A08FB3A5-9141-CEDB-C6BF-B9BF9FE95C22}"/>
              </a:ext>
            </a:extLst>
          </p:cNvPr>
          <p:cNvSpPr txBox="1">
            <a:spLocks/>
          </p:cNvSpPr>
          <p:nvPr/>
        </p:nvSpPr>
        <p:spPr>
          <a:xfrm>
            <a:off x="288236" y="209921"/>
            <a:ext cx="6549887" cy="529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l-PL"/>
            </a:defPPr>
            <a:lvl1pPr marL="0"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TEMAT SLAJDU</a:t>
            </a:r>
            <a:endParaRPr lang="pl-PL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a 7">
            <a:extLst>
              <a:ext uri="{FF2B5EF4-FFF2-40B4-BE49-F238E27FC236}">
                <a16:creationId xmlns:a16="http://schemas.microsoft.com/office/drawing/2014/main" id="{657FD8DB-42A9-5E33-4BC6-78F9636A6C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20" name="Title 2">
            <a:extLst>
              <a:ext uri="{FF2B5EF4-FFF2-40B4-BE49-F238E27FC236}">
                <a16:creationId xmlns:a16="http://schemas.microsoft.com/office/drawing/2014/main" id="{FAF62EDE-E6F7-ACDD-DA7E-27D828AAF459}"/>
              </a:ext>
            </a:extLst>
          </p:cNvPr>
          <p:cNvSpPr txBox="1">
            <a:spLocks/>
          </p:cNvSpPr>
          <p:nvPr/>
        </p:nvSpPr>
        <p:spPr>
          <a:xfrm>
            <a:off x="371658" y="1164079"/>
            <a:ext cx="11385755" cy="548016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defPPr>
              <a:defRPr lang="pl-PL"/>
            </a:defPPr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pl-PL" sz="1600">
              <a:solidFill>
                <a:srgbClr val="122242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BC0FE27-5D6A-F666-80FD-DCBBADEFE294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DE6C302-5673-9DCA-3391-6D8FFACFFB1B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>
                <a:latin typeface="Calibri"/>
                <a:ea typeface="Calibri"/>
                <a:cs typeface="Calibri"/>
              </a:rPr>
              <a:t>UNET model </a:t>
            </a:r>
            <a:endParaRPr lang="en-US" sz="1400" b="1">
              <a:latin typeface="Calibri"/>
              <a:ea typeface="Calibri"/>
              <a:cs typeface="Calibri"/>
            </a:endParaRPr>
          </a:p>
        </p:txBody>
      </p:sp>
      <p:pic>
        <p:nvPicPr>
          <p:cNvPr id="24" name="Grafika 7">
            <a:extLst>
              <a:ext uri="{FF2B5EF4-FFF2-40B4-BE49-F238E27FC236}">
                <a16:creationId xmlns:a16="http://schemas.microsoft.com/office/drawing/2014/main" id="{4FF2C296-1B7F-C268-9696-41B7998120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pic>
        <p:nvPicPr>
          <p:cNvPr id="4" name="Picture 3" descr="A diagram of a rectangle and a rectangle&#10;&#10;AI-generated content may be incorrect.">
            <a:extLst>
              <a:ext uri="{FF2B5EF4-FFF2-40B4-BE49-F238E27FC236}">
                <a16:creationId xmlns:a16="http://schemas.microsoft.com/office/drawing/2014/main" id="{C3A88F98-6086-C634-92EE-7D50DEA9A7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2" y="3531311"/>
            <a:ext cx="6023429" cy="2763554"/>
          </a:xfrm>
          <a:prstGeom prst="rect">
            <a:avLst/>
          </a:prstGeom>
        </p:spPr>
      </p:pic>
      <p:pic>
        <p:nvPicPr>
          <p:cNvPr id="5" name="Picture 4" descr="A white rectangular box with black text&#10;&#10;AI-generated content may be incorrect.">
            <a:extLst>
              <a:ext uri="{FF2B5EF4-FFF2-40B4-BE49-F238E27FC236}">
                <a16:creationId xmlns:a16="http://schemas.microsoft.com/office/drawing/2014/main" id="{134637ED-17A6-08D9-679D-274A3B996E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6972" y="1264973"/>
            <a:ext cx="6008915" cy="15993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E232F3-5C49-3C54-CF54-0D454870CEFC}"/>
              </a:ext>
            </a:extLst>
          </p:cNvPr>
          <p:cNvSpPr txBox="1"/>
          <p:nvPr/>
        </p:nvSpPr>
        <p:spPr>
          <a:xfrm>
            <a:off x="569406" y="1320660"/>
            <a:ext cx="5145314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b="1" dirty="0"/>
          </a:p>
          <a:p>
            <a:r>
              <a:rPr lang="en-US" b="1">
                <a:ea typeface="+mn-lt"/>
                <a:cs typeface="+mn-lt"/>
              </a:rPr>
              <a:t>U-Net is a deep convolutional neural network widely used for image analysis.</a:t>
            </a:r>
          </a:p>
          <a:p>
            <a:endParaRPr lang="en-US" b="1" dirty="0"/>
          </a:p>
          <a:p>
            <a:endParaRPr lang="en-US" b="1" dirty="0"/>
          </a:p>
          <a:p>
            <a:r>
              <a:rPr lang="en-US" b="1"/>
              <a:t> It consists of two parts: an encoder that reduces the image size and learns features, and a decoder that reconstructs the image to full size and produces pixel-level predictions. </a:t>
            </a:r>
            <a:endParaRPr lang="en-US"/>
          </a:p>
          <a:p>
            <a:endParaRPr lang="en-US" b="1" dirty="0"/>
          </a:p>
          <a:p>
            <a:endParaRPr lang="en-US" b="1" dirty="0"/>
          </a:p>
          <a:p>
            <a:r>
              <a:rPr lang="en-US" b="1"/>
              <a:t>It also uses skip connections between the encoder and decoder to transfer feature maps and preserve fine spatial details.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763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E2576C-95C9-30BC-B5A8-DD7C2452A1B0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F86E8A-94FF-A12F-BA98-50AA9AB57813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C9F6F466-DFAB-7B4C-7FA4-987F6BA47329}"/>
              </a:ext>
            </a:extLst>
          </p:cNvPr>
          <p:cNvSpPr txBox="1">
            <a:spLocks/>
          </p:cNvSpPr>
          <p:nvPr/>
        </p:nvSpPr>
        <p:spPr>
          <a:xfrm>
            <a:off x="288236" y="209921"/>
            <a:ext cx="6549887" cy="529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l-PL"/>
            </a:defPPr>
            <a:lvl1pPr marL="0"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TEMAT SLAJDU</a:t>
            </a:r>
            <a:endParaRPr lang="pl-PL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a 7">
            <a:extLst>
              <a:ext uri="{FF2B5EF4-FFF2-40B4-BE49-F238E27FC236}">
                <a16:creationId xmlns:a16="http://schemas.microsoft.com/office/drawing/2014/main" id="{B6D5AD04-192B-8491-3DD3-E145681855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913553D-50D5-A0F5-8D91-2B369B492340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2F2703-3685-3351-1D11-FB71891FA20B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>
                <a:latin typeface="Calibri"/>
                <a:ea typeface="Calibri"/>
                <a:cs typeface="Calibri"/>
              </a:rPr>
              <a:t>UNET model </a:t>
            </a:r>
            <a:endParaRPr lang="en-US" sz="1400" b="1">
              <a:latin typeface="Calibri"/>
              <a:ea typeface="Calibri"/>
              <a:cs typeface="Calibri"/>
            </a:endParaRPr>
          </a:p>
        </p:txBody>
      </p:sp>
      <p:pic>
        <p:nvPicPr>
          <p:cNvPr id="24" name="Grafika 7">
            <a:extLst>
              <a:ext uri="{FF2B5EF4-FFF2-40B4-BE49-F238E27FC236}">
                <a16:creationId xmlns:a16="http://schemas.microsoft.com/office/drawing/2014/main" id="{42FD8174-0DDB-DC75-7EC9-69541532D4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67227A-635D-42B6-F96E-A005C1E3752B}"/>
              </a:ext>
            </a:extLst>
          </p:cNvPr>
          <p:cNvSpPr txBox="1"/>
          <p:nvPr/>
        </p:nvSpPr>
        <p:spPr>
          <a:xfrm>
            <a:off x="94067" y="2441478"/>
            <a:ext cx="5912735" cy="35702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/>
              <a:t> 1. Input Data:</a:t>
            </a:r>
            <a:r>
              <a:rPr lang="en-US" sz="1600"/>
              <a:t> The network takes a 64×64 image containing </a:t>
            </a:r>
            <a:r>
              <a:rPr lang="en-US" sz="1600" b="1"/>
              <a:t>7 MSG channels</a:t>
            </a:r>
            <a:r>
              <a:rPr lang="en-US" sz="1600" dirty="0"/>
              <a:t> (infrared, water vapor, and precipitation </a:t>
            </a:r>
            <a:r>
              <a:rPr lang="en-US" sz="1600"/>
              <a:t>data) + H60.</a:t>
            </a:r>
            <a:endParaRPr lang="en-US" dirty="0"/>
          </a:p>
          <a:p>
            <a:r>
              <a:rPr lang="en-US" sz="1600" b="1"/>
              <a:t> 2. First Features:</a:t>
            </a:r>
            <a:r>
              <a:rPr lang="en-US" sz="1600"/>
              <a:t> 64 different filters scan the input to look for basic shapes and edges, creating </a:t>
            </a:r>
            <a:r>
              <a:rPr lang="en-US" sz="1600" b="1"/>
              <a:t>64 sub-images</a:t>
            </a:r>
            <a:r>
              <a:rPr lang="en-US" sz="1600"/>
              <a:t> (64×64).</a:t>
            </a:r>
          </a:p>
          <a:p>
            <a:r>
              <a:rPr lang="en-US" sz="1600" b="1" dirty="0"/>
              <a:t> 3. </a:t>
            </a:r>
            <a:r>
              <a:rPr lang="en-US" sz="1600" b="1" dirty="0" err="1"/>
              <a:t>Downsampling</a:t>
            </a:r>
            <a:r>
              <a:rPr lang="en-US" sz="1600" b="1" dirty="0"/>
              <a:t> (Encoder):</a:t>
            </a:r>
            <a:r>
              <a:rPr lang="en-US" sz="1600" dirty="0"/>
              <a:t> Max Pooling shrinks the image size step-by-step (64→32→16→8) to see the bigger picture, while the filters double (64→128→256) to find more complex weather patterns.</a:t>
            </a:r>
          </a:p>
          <a:p>
            <a:r>
              <a:rPr lang="en-US" sz="1600" b="1" dirty="0"/>
              <a:t> 4. Bottleneck:</a:t>
            </a:r>
            <a:r>
              <a:rPr lang="en-US" sz="1600" dirty="0"/>
              <a:t> At the very bottom, the image is at its smallest (8×8), but has the most filters (</a:t>
            </a:r>
            <a:r>
              <a:rPr lang="en-US" sz="1600" b="1" dirty="0"/>
              <a:t>512</a:t>
            </a:r>
            <a:r>
              <a:rPr lang="en-US" sz="1600" dirty="0"/>
              <a:t>). This is where the model analyzes global structures.</a:t>
            </a:r>
          </a:p>
          <a:p>
            <a:endParaRPr lang="en-US" sz="1600" dirty="0"/>
          </a:p>
          <a:p>
            <a:pPr algn="ctr"/>
            <a:endParaRPr lang="en-US"/>
          </a:p>
        </p:txBody>
      </p:sp>
      <p:pic>
        <p:nvPicPr>
          <p:cNvPr id="3" name="Picture 2" descr="A diagram of a program&#10;&#10;AI-generated content may be incorrect.">
            <a:extLst>
              <a:ext uri="{FF2B5EF4-FFF2-40B4-BE49-F238E27FC236}">
                <a16:creationId xmlns:a16="http://schemas.microsoft.com/office/drawing/2014/main" id="{DDF1A32C-D82B-D7B1-437A-C1A8B3AF6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0593" y="1451428"/>
            <a:ext cx="5447670" cy="43107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724618-B2C4-8CDD-73A0-4FD8391ABDAE}"/>
              </a:ext>
            </a:extLst>
          </p:cNvPr>
          <p:cNvSpPr txBox="1"/>
          <p:nvPr/>
        </p:nvSpPr>
        <p:spPr>
          <a:xfrm>
            <a:off x="2197378" y="1449893"/>
            <a:ext cx="11829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/>
              <a:t>Encoder</a:t>
            </a:r>
          </a:p>
        </p:txBody>
      </p:sp>
    </p:spTree>
    <p:extLst>
      <p:ext uri="{BB962C8B-B14F-4D97-AF65-F5344CB8AC3E}">
        <p14:creationId xmlns:p14="http://schemas.microsoft.com/office/powerpoint/2010/main" val="1901322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E2576C-95C9-30BC-B5A8-DD7C2452A1B0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F86E8A-94FF-A12F-BA98-50AA9AB57813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C9F6F466-DFAB-7B4C-7FA4-987F6BA47329}"/>
              </a:ext>
            </a:extLst>
          </p:cNvPr>
          <p:cNvSpPr txBox="1">
            <a:spLocks/>
          </p:cNvSpPr>
          <p:nvPr/>
        </p:nvSpPr>
        <p:spPr>
          <a:xfrm>
            <a:off x="288236" y="209921"/>
            <a:ext cx="6549887" cy="529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l-PL"/>
            </a:defPPr>
            <a:lvl1pPr marL="0"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TEMAT SLAJDU</a:t>
            </a:r>
            <a:endParaRPr lang="pl-PL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a 7">
            <a:extLst>
              <a:ext uri="{FF2B5EF4-FFF2-40B4-BE49-F238E27FC236}">
                <a16:creationId xmlns:a16="http://schemas.microsoft.com/office/drawing/2014/main" id="{B6D5AD04-192B-8491-3DD3-E145681855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20" name="Title 2">
            <a:extLst>
              <a:ext uri="{FF2B5EF4-FFF2-40B4-BE49-F238E27FC236}">
                <a16:creationId xmlns:a16="http://schemas.microsoft.com/office/drawing/2014/main" id="{0FD3D489-0084-6A60-CFA6-49D475CD5331}"/>
              </a:ext>
            </a:extLst>
          </p:cNvPr>
          <p:cNvSpPr txBox="1">
            <a:spLocks/>
          </p:cNvSpPr>
          <p:nvPr/>
        </p:nvSpPr>
        <p:spPr>
          <a:xfrm>
            <a:off x="371658" y="1164079"/>
            <a:ext cx="11385755" cy="548016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defPPr>
              <a:defRPr lang="pl-PL"/>
            </a:defPPr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pl-PL" sz="1600">
              <a:solidFill>
                <a:srgbClr val="122242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913553D-50D5-A0F5-8D91-2B369B492340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2F2703-3685-3351-1D11-FB71891FA20B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>
                <a:latin typeface="Calibri"/>
                <a:ea typeface="Calibri"/>
                <a:cs typeface="Calibri"/>
              </a:rPr>
              <a:t>UNET model </a:t>
            </a:r>
            <a:endParaRPr lang="en-US" sz="1400" b="1">
              <a:latin typeface="Calibri"/>
              <a:ea typeface="Calibri"/>
              <a:cs typeface="Calibri"/>
            </a:endParaRPr>
          </a:p>
        </p:txBody>
      </p:sp>
      <p:pic>
        <p:nvPicPr>
          <p:cNvPr id="24" name="Grafika 7">
            <a:extLst>
              <a:ext uri="{FF2B5EF4-FFF2-40B4-BE49-F238E27FC236}">
                <a16:creationId xmlns:a16="http://schemas.microsoft.com/office/drawing/2014/main" id="{42FD8174-0DDB-DC75-7EC9-69541532D4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67227A-635D-42B6-F96E-A005C1E3752B}"/>
              </a:ext>
            </a:extLst>
          </p:cNvPr>
          <p:cNvSpPr txBox="1"/>
          <p:nvPr/>
        </p:nvSpPr>
        <p:spPr>
          <a:xfrm>
            <a:off x="181153" y="2485021"/>
            <a:ext cx="5912735" cy="28315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600" dirty="0"/>
          </a:p>
          <a:p>
            <a:r>
              <a:rPr lang="en-US" sz="1600" b="1" dirty="0"/>
              <a:t> 5. </a:t>
            </a:r>
            <a:r>
              <a:rPr lang="en-US" sz="1600" b="1" dirty="0" err="1"/>
              <a:t>Upsampling</a:t>
            </a:r>
            <a:r>
              <a:rPr lang="en-US" sz="1600" b="1" dirty="0"/>
              <a:t> (Decoder):</a:t>
            </a:r>
            <a:r>
              <a:rPr lang="en-US" sz="1600" dirty="0"/>
              <a:t> The network reverses the process and enlarges the image size back up (8→16→32→64) to rebuild the original resolution.</a:t>
            </a:r>
          </a:p>
          <a:p>
            <a:r>
              <a:rPr lang="en-US" sz="1600" b="1"/>
              <a:t> 6. Skip Connections:</a:t>
            </a:r>
            <a:r>
              <a:rPr lang="en-US" sz="1600"/>
              <a:t> The model copies the sharp, detailed sub-images from the Encoder and pastes them directly into the Decoder. </a:t>
            </a:r>
            <a:endParaRPr lang="en-US"/>
          </a:p>
          <a:p>
            <a:r>
              <a:rPr lang="en-US" sz="1600" b="1" dirty="0"/>
              <a:t> 7. Final Output:</a:t>
            </a:r>
            <a:r>
              <a:rPr lang="en-US" sz="1600" dirty="0"/>
              <a:t> A final layer blends the data into </a:t>
            </a:r>
            <a:r>
              <a:rPr lang="en-US" sz="1600" b="1" dirty="0"/>
              <a:t>1 single image</a:t>
            </a:r>
            <a:r>
              <a:rPr lang="en-US" sz="1600" dirty="0"/>
              <a:t> (64×64), where every pixel represents the calculated rain rate (</a:t>
            </a:r>
            <a:r>
              <a:rPr lang="en-US" sz="1600" b="1" dirty="0" err="1"/>
              <a:t>RainGRS</a:t>
            </a:r>
            <a:r>
              <a:rPr lang="en-US" sz="1600" b="1" dirty="0"/>
              <a:t>)</a:t>
            </a:r>
            <a:r>
              <a:rPr lang="en-US" sz="1600" dirty="0"/>
              <a:t>.</a:t>
            </a:r>
            <a:endParaRPr lang="en-US"/>
          </a:p>
          <a:p>
            <a:pPr algn="ctr"/>
            <a:endParaRPr lang="en-US"/>
          </a:p>
        </p:txBody>
      </p:sp>
      <p:pic>
        <p:nvPicPr>
          <p:cNvPr id="4" name="Picture 3" descr="A diagram of a computer program&#10;&#10;AI-generated content may be incorrect.">
            <a:extLst>
              <a:ext uri="{FF2B5EF4-FFF2-40B4-BE49-F238E27FC236}">
                <a16:creationId xmlns:a16="http://schemas.microsoft.com/office/drawing/2014/main" id="{F66A8B51-01DA-7C1F-9151-C3827704F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4685" y="1516742"/>
            <a:ext cx="5341257" cy="4013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A5BA38-0DCB-8D8D-1601-8FD543725E97}"/>
              </a:ext>
            </a:extLst>
          </p:cNvPr>
          <p:cNvSpPr txBox="1"/>
          <p:nvPr/>
        </p:nvSpPr>
        <p:spPr>
          <a:xfrm>
            <a:off x="2262692" y="1529721"/>
            <a:ext cx="11829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/>
              <a:t>Decoder</a:t>
            </a:r>
          </a:p>
        </p:txBody>
      </p:sp>
    </p:spTree>
    <p:extLst>
      <p:ext uri="{BB962C8B-B14F-4D97-AF65-F5344CB8AC3E}">
        <p14:creationId xmlns:p14="http://schemas.microsoft.com/office/powerpoint/2010/main" val="383680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11EB9-8641-5B87-7988-2A4895725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4BEB7BE-4A6A-4578-2B59-1E77E6AFFA51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237B5BF-C7A8-1BC9-680E-675BBF410659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0CAD456B-80E1-8373-1713-C156E4650697}"/>
              </a:ext>
            </a:extLst>
          </p:cNvPr>
          <p:cNvSpPr txBox="1">
            <a:spLocks/>
          </p:cNvSpPr>
          <p:nvPr/>
        </p:nvSpPr>
        <p:spPr>
          <a:xfrm>
            <a:off x="288236" y="209921"/>
            <a:ext cx="6549887" cy="529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l-PL"/>
            </a:defPPr>
            <a:lvl1pPr marL="0"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TEMAT SLAJDU</a:t>
            </a:r>
            <a:endParaRPr lang="pl-PL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a 7">
            <a:extLst>
              <a:ext uri="{FF2B5EF4-FFF2-40B4-BE49-F238E27FC236}">
                <a16:creationId xmlns:a16="http://schemas.microsoft.com/office/drawing/2014/main" id="{62DEC1BE-49C7-AA37-E38B-82798D1FB0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sp>
        <p:nvSpPr>
          <p:cNvPr id="20" name="Title 2">
            <a:extLst>
              <a:ext uri="{FF2B5EF4-FFF2-40B4-BE49-F238E27FC236}">
                <a16:creationId xmlns:a16="http://schemas.microsoft.com/office/drawing/2014/main" id="{D117DCC0-536D-2E06-9B9D-465D3159B1A4}"/>
              </a:ext>
            </a:extLst>
          </p:cNvPr>
          <p:cNvSpPr txBox="1">
            <a:spLocks/>
          </p:cNvSpPr>
          <p:nvPr/>
        </p:nvSpPr>
        <p:spPr>
          <a:xfrm>
            <a:off x="371658" y="1164079"/>
            <a:ext cx="11385755" cy="548016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defPPr>
              <a:defRPr lang="pl-PL"/>
            </a:defPPr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pl-PL" sz="1600">
              <a:solidFill>
                <a:srgbClr val="122242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A374A2D-DAB2-414C-65A6-FF945E79CD96}"/>
              </a:ext>
            </a:extLst>
          </p:cNvPr>
          <p:cNvSpPr/>
          <p:nvPr/>
        </p:nvSpPr>
        <p:spPr>
          <a:xfrm>
            <a:off x="7715250" y="1"/>
            <a:ext cx="4476750" cy="954157"/>
          </a:xfrm>
          <a:prstGeom prst="rect">
            <a:avLst/>
          </a:prstGeom>
          <a:solidFill>
            <a:srgbClr val="35F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350">
              <a:highlight>
                <a:srgbClr val="35F0CC"/>
              </a:highligh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5C1BBDD-E41C-9F8E-44D1-0BF229144155}"/>
              </a:ext>
            </a:extLst>
          </p:cNvPr>
          <p:cNvSpPr/>
          <p:nvPr/>
        </p:nvSpPr>
        <p:spPr>
          <a:xfrm>
            <a:off x="0" y="1"/>
            <a:ext cx="8115300" cy="954157"/>
          </a:xfrm>
          <a:prstGeom prst="rect">
            <a:avLst/>
          </a:prstGeom>
          <a:solidFill>
            <a:srgbClr val="122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>
                <a:latin typeface="Calibri"/>
                <a:ea typeface="Calibri"/>
                <a:cs typeface="Calibri"/>
              </a:rPr>
              <a:t>UNET model </a:t>
            </a:r>
            <a:endParaRPr lang="en-US" sz="1400" b="1">
              <a:latin typeface="Calibri"/>
              <a:ea typeface="Calibri"/>
              <a:cs typeface="Calibri"/>
            </a:endParaRPr>
          </a:p>
        </p:txBody>
      </p:sp>
      <p:pic>
        <p:nvPicPr>
          <p:cNvPr id="24" name="Grafika 7">
            <a:extLst>
              <a:ext uri="{FF2B5EF4-FFF2-40B4-BE49-F238E27FC236}">
                <a16:creationId xmlns:a16="http://schemas.microsoft.com/office/drawing/2014/main" id="{E5674CFE-839A-E844-8B51-72009507F4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 r:link="rId3"/>
              </a:ext>
            </a:extLst>
          </a:blip>
          <a:srcRect/>
          <a:stretch>
            <a:fillRect/>
          </a:stretch>
        </p:blipFill>
        <p:spPr>
          <a:xfrm>
            <a:off x="8195804" y="73251"/>
            <a:ext cx="3915691" cy="803170"/>
          </a:xfrm>
          <a:prstGeom prst="rect">
            <a:avLst/>
          </a:prstGeom>
        </p:spPr>
      </p:pic>
      <p:pic>
        <p:nvPicPr>
          <p:cNvPr id="2" name="Picture 1" descr="A diagram of a computer program&#10;&#10;AI-generated content may be incorrect.">
            <a:extLst>
              <a:ext uri="{FF2B5EF4-FFF2-40B4-BE49-F238E27FC236}">
                <a16:creationId xmlns:a16="http://schemas.microsoft.com/office/drawing/2014/main" id="{063AF2E9-4DB9-6461-1D18-A870226BFE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57" y="1162859"/>
            <a:ext cx="11292115" cy="520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700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84B700FFDE0C74C9EF2FA06374AFA7A" ma:contentTypeVersion="7" ma:contentTypeDescription="Utwórz nowy dokument." ma:contentTypeScope="" ma:versionID="061001aff620614a7eb5ec5b9321869e">
  <xsd:schema xmlns:xsd="http://www.w3.org/2001/XMLSchema" xmlns:xs="http://www.w3.org/2001/XMLSchema" xmlns:p="http://schemas.microsoft.com/office/2006/metadata/properties" xmlns:ns2="29248ca7-61df-4d47-bbf4-0538a5bb2a05" targetNamespace="http://schemas.microsoft.com/office/2006/metadata/properties" ma:root="true" ma:fieldsID="10179e34420eeae9f630d6f5ccec4c4a" ns2:_="">
    <xsd:import namespace="29248ca7-61df-4d47-bbf4-0538a5bb2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48ca7-61df-4d47-bbf4-0538a5bb2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C5FF0E2-B16D-4C46-8BE7-F91909116588}"/>
</file>

<file path=customXml/itemProps2.xml><?xml version="1.0" encoding="utf-8"?>
<ds:datastoreItem xmlns:ds="http://schemas.openxmlformats.org/officeDocument/2006/customXml" ds:itemID="{A4814E8B-3A9F-4678-B085-1331941BE9FD}"/>
</file>

<file path=customXml/itemProps3.xml><?xml version="1.0" encoding="utf-8"?>
<ds:datastoreItem xmlns:ds="http://schemas.openxmlformats.org/officeDocument/2006/customXml" ds:itemID="{5FD1CAC6-EA30-41FB-A9A8-D40A2F3DD2C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900</cp:revision>
  <dcterms:created xsi:type="dcterms:W3CDTF">2025-04-22T09:06:47Z</dcterms:created>
  <dcterms:modified xsi:type="dcterms:W3CDTF">2026-07-07T19:14:45Z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0x010100484B700FFDE0C74C9EF2FA06374AFA7A</vt:lpwstr>
  </property>
</Properties>
</file>