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</p:sldMasterIdLst>
  <p:notesMasterIdLst>
    <p:notesMasterId r:id="rId15"/>
  </p:notesMasterIdLst>
  <p:sldIdLst>
    <p:sldId id="256" r:id="rId2"/>
    <p:sldId id="257" r:id="rId3"/>
    <p:sldId id="259" r:id="rId4"/>
    <p:sldId id="261" r:id="rId5"/>
    <p:sldId id="260" r:id="rId6"/>
    <p:sldId id="268" r:id="rId7"/>
    <p:sldId id="262" r:id="rId8"/>
    <p:sldId id="263" r:id="rId9"/>
    <p:sldId id="264" r:id="rId10"/>
    <p:sldId id="265" r:id="rId11"/>
    <p:sldId id="266" r:id="rId12"/>
    <p:sldId id="267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8"/>
    <a:srgbClr val="94C1D9"/>
    <a:srgbClr val="EF55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12"/>
  </p:normalViewPr>
  <p:slideViewPr>
    <p:cSldViewPr snapToGrid="0">
      <p:cViewPr varScale="1">
        <p:scale>
          <a:sx n="92" d="100"/>
          <a:sy n="92" d="100"/>
        </p:scale>
        <p:origin x="1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57150" cy="5715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7EBB4-D2B8-A641-AC0F-E5B390798A98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7B482-6BDA-4F42-8729-F832BA589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76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B482-6BDA-4F42-8729-F832BA589E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17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dirty="0"/>
              <a:t>Be nice if we could do this before being ingested into Level 2 products</a:t>
            </a:r>
          </a:p>
          <a:p>
            <a:pPr marL="228600" indent="-228600">
              <a:buAutoNum type="arabicParenR"/>
            </a:pPr>
            <a:r>
              <a:rPr lang="en-US" dirty="0"/>
              <a:t>Due to increased sensitivity of ML</a:t>
            </a:r>
          </a:p>
          <a:p>
            <a:pPr marL="228600" indent="-228600">
              <a:buAutoNum type="arabicParenR"/>
            </a:pPr>
            <a:r>
              <a:rPr lang="en-US" dirty="0"/>
              <a:t>Be nice if this could quickly be implemented for new sensors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B482-6BDA-4F42-8729-F832BA589E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76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SD Takes advantage of correlations between channels</a:t>
            </a:r>
          </a:p>
          <a:p>
            <a:r>
              <a:rPr lang="en-US" dirty="0"/>
              <a:t>Bottom example is timestamp error</a:t>
            </a:r>
          </a:p>
          <a:p>
            <a:r>
              <a:rPr lang="en-US" dirty="0"/>
              <a:t>	-keep track of Lat/</a:t>
            </a:r>
            <a:r>
              <a:rPr lang="en-US" dirty="0" err="1"/>
              <a:t>lon</a:t>
            </a:r>
            <a:r>
              <a:rPr lang="en-US" dirty="0"/>
              <a:t> based statistics of Tbs</a:t>
            </a:r>
          </a:p>
          <a:p>
            <a:r>
              <a:rPr lang="en-US" dirty="0"/>
              <a:t>Subtle RFI and anomalies can leak past these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B482-6BDA-4F42-8729-F832BA589E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267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n-1 channels to predict missing channel</a:t>
            </a:r>
          </a:p>
          <a:p>
            <a:r>
              <a:rPr lang="en-US" dirty="0"/>
              <a:t>Standardized predicted Tb can be used to flag errors</a:t>
            </a:r>
          </a:p>
          <a:p>
            <a:r>
              <a:rPr lang="en-US" dirty="0"/>
              <a:t>Generally Gaussian and unbiased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B482-6BDA-4F42-8729-F832BA589E4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61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ground RFI in 10 GHz channel in GMI</a:t>
            </a:r>
          </a:p>
          <a:p>
            <a:r>
              <a:rPr lang="en-US" dirty="0"/>
              <a:t>Middle: channel failure in 85 GHz channel on F08</a:t>
            </a:r>
          </a:p>
          <a:p>
            <a:r>
              <a:rPr lang="en-US" dirty="0"/>
              <a:t>Right: another example effecting precipitation retrievals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B482-6BDA-4F42-8729-F832BA589E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63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B482-6BDA-4F42-8729-F832BA589E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304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94C3B-6D18-6831-9EA8-F3BA1F059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637FFA-2A60-517B-1DEE-DD03D169A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35BF60-52F7-4797-53AA-853BEEC12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772A2-28E4-2080-30E2-AB014E45B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B482-6BDA-4F42-8729-F832BA589E4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56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477BE-FF49-299B-B552-8ACBE1C7E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17742-2100-7B7E-3245-7F60F7CB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E036D-344A-A1A3-CE14-E6AC6687C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Tuesday, July 7,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927AA-58EF-FC02-42C8-1E21202A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A348F-F64D-D9BC-555D-6AA8070C9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0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C14F0-0202-40B9-A396-3DE609AA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D6E1DA-2F7A-06CD-D0E4-6E8585716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9FF42-32E6-1483-02D0-1F44CCCF4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7402E-0390-A6E5-25F7-66F4554DD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2F9A-64C2-B0F0-01E8-E5F3FD963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705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59194E-A1F3-EE83-4ADE-AE1EF495C1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62296-CD57-013A-05F0-861B2232A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139ED4-3697-352C-2201-60F68C7B2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8D1A7-6D73-F36C-2A9A-FC0BC9F4C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8982A-6BE4-918C-831A-02CA40B2C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79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373B4-1004-8104-C53E-B52280C18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5976B-14AE-F8FD-DB0C-E8EA2AE37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0DAB8-9F95-ED89-D004-0B32003B5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A11AE-F90E-CF25-8591-DC9C47913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BEB30-03D8-6881-5EC5-468A33A69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7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58B-2625-DB56-A33A-D635F4C88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C991E4-2D11-1A7B-6F06-63FDE76DF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B389D-30F2-4B02-F8AB-DD4B73E19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1A241-013D-ED25-6065-2E1B5BF40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FA2DC-8DDE-3C8E-F5A3-95205FC7B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0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E912D-33B3-36BE-7529-24A3104B8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20563-7204-D6C8-41A8-90ED475FA6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CC90DE-BAD9-099C-BDBE-C935936A8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537D9-78E2-92CF-1C23-C1ACE95CF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6076FD-E328-4BAA-08D6-1FF40D33C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E1907-EC7C-FE0E-A15C-DFE947714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6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E44E5-D514-3A8F-FB25-09CA55C3C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1FAB4-0BC0-C4EE-037A-D0C3FC524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BFD28E-5294-7B6A-55FD-F4B119829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0F29E0-C2BA-E6A4-5670-81D4561507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FEDE27-654B-FE3C-C7B2-3A3BCC35D5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C49C74-04EE-F79B-F219-45FE4B0D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EBC335-2437-08BD-B2A9-C43B095A4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DEBD0-3B76-1C50-5357-EE96B9EB9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0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DAC0-F9CE-AA5F-9485-E05D6979D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A90357-98FD-3483-E70A-2373E6F90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1F7759-5F67-46BB-C075-D55A20504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29FB0-DF0F-AA44-5852-EA898853E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872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58E23D-046B-40A2-520B-7F1283EEE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04D896-DEE1-6352-7A5A-8A2991151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06202-1BDC-F3A1-86EC-5C2D9C2CA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6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5AA16-29AA-F86D-E2CC-7A726434B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46882-5FB9-CF5D-8495-70F076787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73163A-828D-5267-059D-5FCDD3AF4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61196C-5F53-2218-9C1B-0FC5821FB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BA97A7-6E81-2DF4-D47F-D1C583A12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6B851-D6FC-1A19-0DD7-07E6CE14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18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E6D77-7782-1C13-9A0D-C1B59A799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274A15-1F28-F69C-CFB0-66C89726F1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E5F7A8-5EC1-A244-27A8-FD76E7292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C3B93-026C-A174-E562-EF5123BFB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DF827C-B81D-DAB9-E48A-88578DD9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AE8F6A-EAC2-77B6-3881-0E9607CE7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89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36E8BF-F108-C437-1E19-E01559AAE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E0F3DB-AF73-F18A-982A-EF3F74410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6608A-55FD-174F-5AC8-595CDCF1C7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Tuesday, July 7,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B1441-0267-8A50-0B76-88D160B64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B42FD-BC5D-72C1-832C-5F1CBEACA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39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78192-65EC-6348-65CA-00D75715C1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769" y="1517957"/>
            <a:ext cx="3958074" cy="238489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dirty="0"/>
              <a:t>Fully Connected Neural Networks for Radiative Transfer Emulation and Microwave Radiometer Quality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4DF2BF-29E2-BF37-F24A-E47C2A3AB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330262"/>
            <a:ext cx="3565525" cy="97040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IPWG 12</a:t>
            </a:r>
          </a:p>
          <a:p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Spencer Jones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4E4870D-FEFD-746D-3A78-88BCB923DC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83" r="17650"/>
          <a:stretch>
            <a:fillRect/>
          </a:stretch>
        </p:blipFill>
        <p:spPr>
          <a:xfrm>
            <a:off x="4743450" y="10"/>
            <a:ext cx="744855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" name="Picture 4" descr="Signature | Brand | Colorado State University">
            <a:extLst>
              <a:ext uri="{FF2B5EF4-FFF2-40B4-BE49-F238E27FC236}">
                <a16:creationId xmlns:a16="http://schemas.microsoft.com/office/drawing/2014/main" id="{0CDE144A-0658-BD48-C08A-30C94B3FA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31" y="0"/>
            <a:ext cx="2319432" cy="1671638"/>
          </a:xfrm>
          <a:prstGeom prst="rect">
            <a:avLst/>
          </a:prstGeom>
        </p:spPr>
      </p:pic>
      <p:pic>
        <p:nvPicPr>
          <p:cNvPr id="6" name="Picture 5" descr="Geography PhD Students Named 2023 NASA's FINESST ...">
            <a:extLst>
              <a:ext uri="{FF2B5EF4-FFF2-40B4-BE49-F238E27FC236}">
                <a16:creationId xmlns:a16="http://schemas.microsoft.com/office/drawing/2014/main" id="{CEA687D3-5E3F-5091-D1C2-3CF693C66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010732" y="142875"/>
            <a:ext cx="1417564" cy="126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45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A505E-7565-3746-4D16-863072F46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Preliminary training against “exact” 3D 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D9423-CC85-5417-DDD2-C9ACEBA2E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862" y="1790454"/>
            <a:ext cx="6418384" cy="4647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Strategy: </a:t>
            </a:r>
          </a:p>
          <a:p>
            <a:pPr lvl="1"/>
            <a:r>
              <a:rPr lang="en-US" sz="2000" dirty="0"/>
              <a:t>Use full 3D backward Monte Carlo simulations of GPM radar field</a:t>
            </a:r>
          </a:p>
          <a:p>
            <a:pPr lvl="1"/>
            <a:r>
              <a:rPr lang="en-US" sz="2000" dirty="0" err="1"/>
              <a:t>Regrid</a:t>
            </a:r>
            <a:r>
              <a:rPr lang="en-US" sz="2000" dirty="0"/>
              <a:t> to various lower resolutions</a:t>
            </a:r>
          </a:p>
          <a:p>
            <a:pPr lvl="1"/>
            <a:r>
              <a:rPr lang="en-US" sz="2000" dirty="0"/>
              <a:t>Shuffle cloud field</a:t>
            </a:r>
          </a:p>
          <a:p>
            <a:pPr lvl="1"/>
            <a:r>
              <a:rPr lang="en-US" sz="2000" dirty="0"/>
              <a:t>Calculate optical properties for single frequency (89 GHz) and </a:t>
            </a:r>
            <a:r>
              <a:rPr lang="en-US" sz="2000" dirty="0" err="1"/>
              <a:t>eia</a:t>
            </a:r>
            <a:r>
              <a:rPr lang="en-US" sz="2000" dirty="0"/>
              <a:t> (53°) and use same model architecture</a:t>
            </a:r>
          </a:p>
          <a:p>
            <a:pPr lvl="1"/>
            <a:r>
              <a:rPr lang="en-US" sz="2000" dirty="0"/>
              <a:t>Assess convergence of preliminary training </a:t>
            </a:r>
            <a:r>
              <a:rPr lang="en-US" sz="2000" dirty="0">
                <a:sym typeface="Wingdings" pitchFamily="2" charset="2"/>
              </a:rPr>
              <a:t> get an idea of how much training data and computational resources would be necessary to do this</a:t>
            </a:r>
            <a:endParaRPr lang="en-US" sz="20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BD03DC-403B-F949-CCF8-96E7D28B2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463" y="1277814"/>
            <a:ext cx="3419721" cy="2684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8E7B61-E0A7-D94A-2BE4-5459A83A1E2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7E7E7"/>
              </a:clrFrom>
              <a:clrTo>
                <a:srgbClr val="E7E7E7">
                  <a:alpha val="0"/>
                </a:srgbClr>
              </a:clrTo>
            </a:clrChange>
          </a:blip>
          <a:srcRect t="17903" b="8979"/>
          <a:stretch>
            <a:fillRect/>
          </a:stretch>
        </p:blipFill>
        <p:spPr>
          <a:xfrm>
            <a:off x="8084528" y="4067908"/>
            <a:ext cx="4013688" cy="267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4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8A90F8-B0EC-CB8C-4F72-767CF7B9FF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44"/>
          <a:stretch>
            <a:fillRect/>
          </a:stretch>
        </p:blipFill>
        <p:spPr>
          <a:xfrm>
            <a:off x="697296" y="1233665"/>
            <a:ext cx="6141914" cy="256801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C8A9F28-22BD-626B-2715-316DCD6AB3EA}"/>
              </a:ext>
            </a:extLst>
          </p:cNvPr>
          <p:cNvSpPr txBox="1">
            <a:spLocks/>
          </p:cNvSpPr>
          <p:nvPr/>
        </p:nvSpPr>
        <p:spPr>
          <a:xfrm>
            <a:off x="134012" y="-2129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Preliminary training against “exact” 3D RT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964FA0-1AE1-1976-A268-F0E791FB6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373" y="1232760"/>
            <a:ext cx="3573075" cy="26252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07A5E2-6EB7-13D6-E41B-12425CAA49A6}"/>
              </a:ext>
            </a:extLst>
          </p:cNvPr>
          <p:cNvSpPr txBox="1"/>
          <p:nvPr/>
        </p:nvSpPr>
        <p:spPr>
          <a:xfrm>
            <a:off x="4571999" y="826719"/>
            <a:ext cx="3038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3x3 Scene (33 km resolution)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53935C-7451-3BA2-13BC-FA562DFA71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285"/>
          <a:stretch>
            <a:fillRect/>
          </a:stretch>
        </p:blipFill>
        <p:spPr>
          <a:xfrm>
            <a:off x="563321" y="4168574"/>
            <a:ext cx="6476306" cy="26894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2C6E70-4B00-CAD1-5F5B-1F09773509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4958" y="4160520"/>
            <a:ext cx="3671375" cy="26974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91459C-837F-153C-AAF9-86CC3F416736}"/>
              </a:ext>
            </a:extLst>
          </p:cNvPr>
          <p:cNvSpPr txBox="1"/>
          <p:nvPr/>
        </p:nvSpPr>
        <p:spPr>
          <a:xfrm>
            <a:off x="4523984" y="3797474"/>
            <a:ext cx="3038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4x4 Scene (25 km resolution)</a:t>
            </a:r>
          </a:p>
        </p:txBody>
      </p:sp>
    </p:spTree>
    <p:extLst>
      <p:ext uri="{BB962C8B-B14F-4D97-AF65-F5344CB8AC3E}">
        <p14:creationId xmlns:p14="http://schemas.microsoft.com/office/powerpoint/2010/main" val="3350965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8637-5985-8F99-4CEE-F442F9C33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/>
              <a:t>Conclusions – Part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9BBE-FF1F-574C-FF55-3D6C88F69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165" y="1295538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/>
              <a:t>Training directly on optical properties allows emulation of Core RT</a:t>
            </a:r>
          </a:p>
          <a:p>
            <a:pPr lvl="1"/>
            <a:r>
              <a:rPr lang="en-US" sz="2000" dirty="0"/>
              <a:t>No need for retraining if microphysics/emissivity scheme is changed</a:t>
            </a:r>
          </a:p>
          <a:p>
            <a:pPr lvl="1"/>
            <a:r>
              <a:rPr lang="en-US" sz="2000" dirty="0"/>
              <a:t>Wrapper emulators or lookup tables can handle conversion from geophysical variables to optical properties</a:t>
            </a:r>
          </a:p>
          <a:p>
            <a:r>
              <a:rPr lang="en-US" sz="2000" dirty="0"/>
              <a:t>Model error less than sensor noise and quantifiable for retrieval and DA applications</a:t>
            </a:r>
          </a:p>
          <a:p>
            <a:r>
              <a:rPr lang="en-US" sz="2000" dirty="0"/>
              <a:t>Preliminary training shows promise for full 3D exact RT emulation</a:t>
            </a:r>
          </a:p>
          <a:p>
            <a:endParaRPr lang="en-US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B175608-0E90-9D4E-5154-2B772DFD54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713353"/>
              </p:ext>
            </p:extLst>
          </p:nvPr>
        </p:nvGraphicFramePr>
        <p:xfrm>
          <a:off x="581585" y="4268603"/>
          <a:ext cx="10888870" cy="244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774">
                  <a:extLst>
                    <a:ext uri="{9D8B030D-6E8A-4147-A177-3AD203B41FA5}">
                      <a16:colId xmlns:a16="http://schemas.microsoft.com/office/drawing/2014/main" val="2617979033"/>
                    </a:ext>
                  </a:extLst>
                </a:gridCol>
                <a:gridCol w="2177774">
                  <a:extLst>
                    <a:ext uri="{9D8B030D-6E8A-4147-A177-3AD203B41FA5}">
                      <a16:colId xmlns:a16="http://schemas.microsoft.com/office/drawing/2014/main" val="2026591029"/>
                    </a:ext>
                  </a:extLst>
                </a:gridCol>
                <a:gridCol w="2177774">
                  <a:extLst>
                    <a:ext uri="{9D8B030D-6E8A-4147-A177-3AD203B41FA5}">
                      <a16:colId xmlns:a16="http://schemas.microsoft.com/office/drawing/2014/main" val="845888326"/>
                    </a:ext>
                  </a:extLst>
                </a:gridCol>
                <a:gridCol w="2177774">
                  <a:extLst>
                    <a:ext uri="{9D8B030D-6E8A-4147-A177-3AD203B41FA5}">
                      <a16:colId xmlns:a16="http://schemas.microsoft.com/office/drawing/2014/main" val="591394789"/>
                    </a:ext>
                  </a:extLst>
                </a:gridCol>
                <a:gridCol w="2177774">
                  <a:extLst>
                    <a:ext uri="{9D8B030D-6E8A-4147-A177-3AD203B41FA5}">
                      <a16:colId xmlns:a16="http://schemas.microsoft.com/office/drawing/2014/main" val="446372608"/>
                    </a:ext>
                  </a:extLst>
                </a:gridCol>
              </a:tblGrid>
              <a:tr h="479993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1D Eddington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CRTM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p3D Eddington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Monte Carlo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456858"/>
                  </a:ext>
                </a:extLst>
              </a:tr>
              <a:tr h="631791">
                <a:tc>
                  <a:txBody>
                    <a:bodyPr/>
                    <a:lstStyle/>
                    <a:p>
                      <a:r>
                        <a:rPr lang="en-US" sz="2000" dirty="0"/>
                        <a:t>CPU Explicit (Fortran)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14.53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49,621.4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745115"/>
                  </a:ext>
                </a:extLst>
              </a:tr>
              <a:tr h="631791">
                <a:tc>
                  <a:txBody>
                    <a:bodyPr/>
                    <a:lstStyle/>
                    <a:p>
                      <a:r>
                        <a:rPr lang="en-US" sz="2000" dirty="0"/>
                        <a:t>CPU Emulator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3.54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5.86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833004"/>
                  </a:ext>
                </a:extLst>
              </a:tr>
              <a:tr h="631791">
                <a:tc>
                  <a:txBody>
                    <a:bodyPr/>
                    <a:lstStyle/>
                    <a:p>
                      <a:r>
                        <a:rPr lang="en-US" sz="2000" dirty="0"/>
                        <a:t>GPU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0.0019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0.0014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0.0016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0.0014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46899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A2C507-A768-263E-463F-111B3553D5E6}"/>
                  </a:ext>
                </a:extLst>
              </p:cNvPr>
              <p:cNvSpPr txBox="1"/>
              <p:nvPr/>
            </p:nvSpPr>
            <p:spPr>
              <a:xfrm>
                <a:off x="3873059" y="3631081"/>
                <a:ext cx="4300152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Speed Gains 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/(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p>
                            </m:sSup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profiles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A2C507-A768-263E-463F-111B3553D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059" y="3631081"/>
                <a:ext cx="4300152" cy="465833"/>
              </a:xfrm>
              <a:prstGeom prst="rect">
                <a:avLst/>
              </a:prstGeom>
              <a:blipFill>
                <a:blip r:embed="rId2"/>
                <a:stretch>
                  <a:fillRect l="-2059" t="-127027" r="-7647" b="-1918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02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19A80-DF63-3149-2857-2F991F412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BA25B-A0A1-97B3-0956-F187DA7A00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003" y="3055209"/>
            <a:ext cx="3958074" cy="114573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61DB5E-8344-947A-323D-0A9673164D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559" y="6198819"/>
            <a:ext cx="4325937" cy="970402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>
                    <a:alpha val="60000"/>
                  </a:schemeClr>
                </a:solidFill>
              </a:rPr>
              <a:t>spencer.jones@colostate.edu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4A6DD98-9D23-77E6-BCC7-F73F10E498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83" r="17650"/>
          <a:stretch>
            <a:fillRect/>
          </a:stretch>
        </p:blipFill>
        <p:spPr>
          <a:xfrm>
            <a:off x="4743450" y="10"/>
            <a:ext cx="744855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" name="Picture 4" descr="Signature | Brand | Colorado State University">
            <a:extLst>
              <a:ext uri="{FF2B5EF4-FFF2-40B4-BE49-F238E27FC236}">
                <a16:creationId xmlns:a16="http://schemas.microsoft.com/office/drawing/2014/main" id="{D6113937-ACC8-613D-8C6C-D99E333F6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31" y="0"/>
            <a:ext cx="2319432" cy="1671638"/>
          </a:xfrm>
          <a:prstGeom prst="rect">
            <a:avLst/>
          </a:prstGeom>
        </p:spPr>
      </p:pic>
      <p:pic>
        <p:nvPicPr>
          <p:cNvPr id="6" name="Picture 5" descr="Geography PhD Students Named 2023 NASA's FINESST ...">
            <a:extLst>
              <a:ext uri="{FF2B5EF4-FFF2-40B4-BE49-F238E27FC236}">
                <a16:creationId xmlns:a16="http://schemas.microsoft.com/office/drawing/2014/main" id="{ADC5E556-0010-89F5-AAF9-85EBCFAD9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010732" y="142875"/>
            <a:ext cx="1417564" cy="1262518"/>
          </a:xfrm>
          <a:prstGeom prst="rect">
            <a:avLst/>
          </a:prstGeom>
        </p:spPr>
      </p:pic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12EB390A-8A20-6411-88B1-6D902FA58B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3088" y="4129088"/>
            <a:ext cx="2728912" cy="27289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472C16-9CE1-2395-F1D8-117869045AB5}"/>
              </a:ext>
            </a:extLst>
          </p:cNvPr>
          <p:cNvSpPr txBox="1"/>
          <p:nvPr/>
        </p:nvSpPr>
        <p:spPr>
          <a:xfrm>
            <a:off x="9698182" y="3754581"/>
            <a:ext cx="233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MLQC Paper Preprint:</a:t>
            </a:r>
          </a:p>
        </p:txBody>
      </p:sp>
    </p:spTree>
    <p:extLst>
      <p:ext uri="{BB962C8B-B14F-4D97-AF65-F5344CB8AC3E}">
        <p14:creationId xmlns:p14="http://schemas.microsoft.com/office/powerpoint/2010/main" val="838127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0155B-EB81-9EEB-4131-B7588CD77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54" y="192379"/>
            <a:ext cx="11026422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Part I: Machine Learning Quality Control (MLQC)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7FE8F-9EF0-8F2D-80D9-6AF9E3B42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635" y="1644478"/>
            <a:ext cx="572112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Motivations:</a:t>
            </a:r>
          </a:p>
          <a:p>
            <a:r>
              <a:rPr lang="en-US" sz="2400" dirty="0"/>
              <a:t>Need fast and effective QC for screening anomalous passive microwave observations prior to application</a:t>
            </a:r>
          </a:p>
          <a:p>
            <a:r>
              <a:rPr lang="en-US" sz="2400" dirty="0"/>
              <a:t>Need more sensitivity than traditional QC methods can offer</a:t>
            </a:r>
          </a:p>
          <a:p>
            <a:r>
              <a:rPr lang="en-US" sz="2400" dirty="0"/>
              <a:t>Need relatively small amounts of training data for quick implementation for new sensors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7E0815A-557A-AFAC-278D-E867B1046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267" y="1488595"/>
            <a:ext cx="5734756" cy="275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8F7484-37E7-DAE3-AC3D-2137190774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890" y="4022091"/>
            <a:ext cx="5622984" cy="268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6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E187D-C067-62D3-B8A6-D3EBF2F45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135" y="178821"/>
            <a:ext cx="11919096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Concept builds on existing QC methods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C0F4D3D-0E8D-8EF8-88DF-2B08608E2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14" y="2130683"/>
            <a:ext cx="6136359" cy="875152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DA09A5DE-5100-D726-C369-9FF7723C00D9}"/>
              </a:ext>
            </a:extLst>
          </p:cNvPr>
          <p:cNvGrpSpPr/>
          <p:nvPr/>
        </p:nvGrpSpPr>
        <p:grpSpPr>
          <a:xfrm>
            <a:off x="443348" y="3782291"/>
            <a:ext cx="6539344" cy="2812472"/>
            <a:chOff x="110838" y="3499880"/>
            <a:chExt cx="7235155" cy="3081028"/>
          </a:xfrm>
        </p:grpSpPr>
        <p:pic>
          <p:nvPicPr>
            <p:cNvPr id="34" name="Picture 33" descr="A collage of maps of different colors&#10;&#10;Description automatically generated">
              <a:extLst>
                <a:ext uri="{FF2B5EF4-FFF2-40B4-BE49-F238E27FC236}">
                  <a16:creationId xmlns:a16="http://schemas.microsoft.com/office/drawing/2014/main" id="{4B7228B2-A904-628E-8CF2-12C85995C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241" b="50862"/>
            <a:stretch>
              <a:fillRect/>
            </a:stretch>
          </p:blipFill>
          <p:spPr>
            <a:xfrm>
              <a:off x="110838" y="3499880"/>
              <a:ext cx="3640825" cy="3081028"/>
            </a:xfrm>
            <a:prstGeom prst="rect">
              <a:avLst/>
            </a:prstGeom>
          </p:spPr>
        </p:pic>
        <p:pic>
          <p:nvPicPr>
            <p:cNvPr id="35" name="Picture 34" descr="A collage of maps of different colors&#10;&#10;Description automatically generated">
              <a:extLst>
                <a:ext uri="{FF2B5EF4-FFF2-40B4-BE49-F238E27FC236}">
                  <a16:creationId xmlns:a16="http://schemas.microsoft.com/office/drawing/2014/main" id="{F537B6D1-1582-C98E-748B-CFB2ACA4D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" t="50380" r="49000" b="482"/>
            <a:stretch>
              <a:fillRect/>
            </a:stretch>
          </p:blipFill>
          <p:spPr>
            <a:xfrm>
              <a:off x="3780215" y="3563388"/>
              <a:ext cx="3565778" cy="3017520"/>
            </a:xfrm>
            <a:prstGeom prst="rect">
              <a:avLst/>
            </a:prstGeom>
          </p:spPr>
        </p:pic>
      </p:grp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A178DC31-6763-7ADD-6028-400141CAB52F}"/>
              </a:ext>
            </a:extLst>
          </p:cNvPr>
          <p:cNvSpPr/>
          <p:nvPr/>
        </p:nvSpPr>
        <p:spPr>
          <a:xfrm>
            <a:off x="7606147" y="1828800"/>
            <a:ext cx="4253345" cy="1454727"/>
          </a:xfrm>
          <a:prstGeom prst="roundRect">
            <a:avLst/>
          </a:prstGeom>
          <a:solidFill>
            <a:srgbClr val="EF55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Spectral difference:</a:t>
            </a:r>
          </a:p>
          <a:p>
            <a:pPr algn="ctr"/>
            <a:r>
              <a:rPr lang="en-US" dirty="0"/>
              <a:t>Use correlations between channels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28A0DFAB-66F2-1075-DEE5-039302817ABC}"/>
              </a:ext>
            </a:extLst>
          </p:cNvPr>
          <p:cNvSpPr/>
          <p:nvPr/>
        </p:nvSpPr>
        <p:spPr>
          <a:xfrm>
            <a:off x="7564582" y="4308765"/>
            <a:ext cx="4461163" cy="1454727"/>
          </a:xfrm>
          <a:prstGeom prst="roundRect">
            <a:avLst/>
          </a:prstGeom>
          <a:solidFill>
            <a:srgbClr val="94C1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Climatology checks: </a:t>
            </a:r>
          </a:p>
          <a:p>
            <a:pPr algn="ctr"/>
            <a:r>
              <a:rPr lang="en-US" dirty="0"/>
              <a:t>Use excessive violations of Tb climatology </a:t>
            </a:r>
          </a:p>
        </p:txBody>
      </p:sp>
    </p:spTree>
    <p:extLst>
      <p:ext uri="{BB962C8B-B14F-4D97-AF65-F5344CB8AC3E}">
        <p14:creationId xmlns:p14="http://schemas.microsoft.com/office/powerpoint/2010/main" val="354734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00FA26-A62E-A0EE-182B-04A42E39D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5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E26202-1B63-F19D-48FC-87CD6C54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Fully Connected Neural Network Model Tree</a:t>
            </a:r>
          </a:p>
        </p:txBody>
      </p:sp>
      <p:pic>
        <p:nvPicPr>
          <p:cNvPr id="140" name="Picture 139">
            <a:extLst>
              <a:ext uri="{FF2B5EF4-FFF2-40B4-BE49-F238E27FC236}">
                <a16:creationId xmlns:a16="http://schemas.microsoft.com/office/drawing/2014/main" id="{9F390A90-A222-1317-34F2-5A54CE529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89" y="1918740"/>
            <a:ext cx="7435112" cy="4182255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ADBB1218-D83B-4B78-1C3F-520454A29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7942" y="1576137"/>
            <a:ext cx="3523759" cy="49424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D70718-9D8B-D3FD-5029-E08C22711F1F}"/>
                  </a:ext>
                </a:extLst>
              </p:cNvPr>
              <p:cNvSpPr txBox="1"/>
              <p:nvPr/>
            </p:nvSpPr>
            <p:spPr>
              <a:xfrm>
                <a:off x="9360569" y="6436895"/>
                <a:ext cx="16619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Prediction Error 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D70718-9D8B-D3FD-5029-E08C22711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569" y="6436895"/>
                <a:ext cx="1661993" cy="307777"/>
              </a:xfrm>
              <a:prstGeom prst="rect">
                <a:avLst/>
              </a:prstGeom>
              <a:blipFill>
                <a:blip r:embed="rId5"/>
                <a:stretch>
                  <a:fillRect l="-1527" t="-4000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612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C71303B-2CEC-1956-2CC6-6D9CA41F16DF}"/>
              </a:ext>
            </a:extLst>
          </p:cNvPr>
          <p:cNvGrpSpPr/>
          <p:nvPr/>
        </p:nvGrpSpPr>
        <p:grpSpPr>
          <a:xfrm>
            <a:off x="433755" y="164123"/>
            <a:ext cx="2942492" cy="6506308"/>
            <a:chOff x="0" y="0"/>
            <a:chExt cx="2715563" cy="6777633"/>
          </a:xfrm>
        </p:grpSpPr>
        <p:pic>
          <p:nvPicPr>
            <p:cNvPr id="10" name="Picture 8">
              <a:extLst>
                <a:ext uri="{FF2B5EF4-FFF2-40B4-BE49-F238E27FC236}">
                  <a16:creationId xmlns:a16="http://schemas.microsoft.com/office/drawing/2014/main" id="{D41AD5E1-C597-AAA3-29C0-7A0151E2BF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01201"/>
              <a:ext cx="2593675" cy="2276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1C3AEF7-241C-84A5-B3D8-62B574D4A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" y="2258049"/>
              <a:ext cx="2715562" cy="226794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07D26A1-0461-6295-8FEC-4C65C5758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713083" cy="2265872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B9C5B3F-553B-26F9-9865-ABD414CDEF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2801" y="722343"/>
            <a:ext cx="3401340" cy="46753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052B3F-796A-8F43-84C2-61037A7CD3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41802"/>
          <a:stretch>
            <a:fillRect/>
          </a:stretch>
        </p:blipFill>
        <p:spPr>
          <a:xfrm>
            <a:off x="7577730" y="102836"/>
            <a:ext cx="4614270" cy="44943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F4C5E1-659A-EDA4-70E1-458C69F80D5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916" t="58987" r="13283" b="1"/>
          <a:stretch>
            <a:fillRect/>
          </a:stretch>
        </p:blipFill>
        <p:spPr>
          <a:xfrm>
            <a:off x="8414470" y="4514560"/>
            <a:ext cx="2792791" cy="234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1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EFA2-6B1A-C458-BF9E-FB955E1EB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– Part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74B2D-EA09-1E2F-8FCC-F7CC8FA63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MLQC Algorithm exploits poor prediction performance of NNs when predictors are out of sample</a:t>
            </a:r>
          </a:p>
          <a:p>
            <a:r>
              <a:rPr lang="en-US" dirty="0"/>
              <a:t>Prediction error thresholds can be used to flag bad data</a:t>
            </a:r>
          </a:p>
          <a:p>
            <a:r>
              <a:rPr lang="en-US" dirty="0"/>
              <a:t>Small amounts of training data (a few days of orbits are generally enough)</a:t>
            </a:r>
          </a:p>
          <a:p>
            <a:r>
              <a:rPr lang="en-US" dirty="0"/>
              <a:t>Error thresholds must be set for individual application</a:t>
            </a:r>
          </a:p>
          <a:p>
            <a:pPr lvl="1"/>
            <a:r>
              <a:rPr lang="en-US" dirty="0"/>
              <a:t>Tradeoff between random noise and misses</a:t>
            </a:r>
          </a:p>
        </p:txBody>
      </p:sp>
    </p:spTree>
    <p:extLst>
      <p:ext uri="{BB962C8B-B14F-4D97-AF65-F5344CB8AC3E}">
        <p14:creationId xmlns:p14="http://schemas.microsoft.com/office/powerpoint/2010/main" val="515821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7262C-F94C-F324-0DB3-7585D42CA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4C39D-DD28-1D09-1837-270BF5C7B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anchor="b">
            <a:normAutofit/>
          </a:bodyPr>
          <a:lstStyle/>
          <a:p>
            <a:r>
              <a:rPr lang="en-US" sz="4000" dirty="0"/>
              <a:t>Part II: Core Radiative Transfer Emulation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E4DD9-A6C2-120D-565A-DE41376E9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4597746" cy="3447832"/>
          </a:xfrm>
        </p:spPr>
        <p:txBody>
          <a:bodyPr anchor="t">
            <a:normAutofit/>
          </a:bodyPr>
          <a:lstStyle/>
          <a:p>
            <a:r>
              <a:rPr lang="en-US" sz="1900" dirty="0"/>
              <a:t>Goals:</a:t>
            </a:r>
          </a:p>
          <a:p>
            <a:pPr lvl="1"/>
            <a:r>
              <a:rPr lang="en-US" sz="1900" dirty="0"/>
              <a:t>Very fast radiative transfer for observational and DA applications</a:t>
            </a:r>
          </a:p>
          <a:p>
            <a:pPr lvl="1"/>
            <a:r>
              <a:rPr lang="en-US" sz="1900" dirty="0"/>
              <a:t>Model error &lt; sensor noise compared to reference scheme</a:t>
            </a:r>
          </a:p>
          <a:p>
            <a:pPr lvl="1"/>
            <a:r>
              <a:rPr lang="en-US" sz="1900" dirty="0"/>
              <a:t>General radiative transfer emulation for simulated observations by future and proposed sensors</a:t>
            </a:r>
          </a:p>
          <a:p>
            <a:r>
              <a:rPr lang="en-US" sz="1900" dirty="0"/>
              <a:t>Solution:</a:t>
            </a:r>
          </a:p>
          <a:p>
            <a:pPr lvl="1"/>
            <a:r>
              <a:rPr lang="en-US" sz="1900" dirty="0"/>
              <a:t>Train directly on optical properties</a:t>
            </a:r>
          </a:p>
        </p:txBody>
      </p:sp>
      <p:pic>
        <p:nvPicPr>
          <p:cNvPr id="6" name="Content Placeholder 288">
            <a:extLst>
              <a:ext uri="{FF2B5EF4-FFF2-40B4-BE49-F238E27FC236}">
                <a16:creationId xmlns:a16="http://schemas.microsoft.com/office/drawing/2014/main" id="{283E0A78-D99B-E6EB-80F6-285C8ED4B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904797"/>
            <a:ext cx="5319062" cy="497332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13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1" name="Rectangle 30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Title 1">
            <a:extLst>
              <a:ext uri="{FF2B5EF4-FFF2-40B4-BE49-F238E27FC236}">
                <a16:creationId xmlns:a16="http://schemas.microsoft.com/office/drawing/2014/main" id="{8E135437-F444-7948-91DE-8E233641E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60" y="159433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 dirty="0"/>
              <a:t>Training setup:</a:t>
            </a:r>
          </a:p>
        </p:txBody>
      </p:sp>
      <p:sp>
        <p:nvSpPr>
          <p:cNvPr id="30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Content Placeholder 290">
            <a:extLst>
              <a:ext uri="{FF2B5EF4-FFF2-40B4-BE49-F238E27FC236}">
                <a16:creationId xmlns:a16="http://schemas.microsoft.com/office/drawing/2014/main" id="{0CDBBC5A-B609-BA19-A6DA-A179E97BD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920" y="1793396"/>
            <a:ext cx="5242325" cy="3997804"/>
          </a:xfrm>
          <a:solidFill>
            <a:schemeClr val="bg1"/>
          </a:solidFill>
        </p:spPr>
        <p:txBody>
          <a:bodyPr anchor="t">
            <a:normAutofit/>
          </a:bodyPr>
          <a:lstStyle/>
          <a:p>
            <a:r>
              <a:rPr lang="en-US" sz="1800" dirty="0"/>
              <a:t>Training data built from microwave optical properties of ~100 million ERA5 atmospheric profiles</a:t>
            </a:r>
          </a:p>
          <a:p>
            <a:pPr lvl="1"/>
            <a:r>
              <a:rPr lang="en-US" sz="1800" dirty="0"/>
              <a:t>Randomly assign frequencies, incidence angles, and particle size distribution parameters</a:t>
            </a:r>
          </a:p>
          <a:p>
            <a:pPr lvl="1"/>
            <a:r>
              <a:rPr lang="en-US" sz="1800" dirty="0"/>
              <a:t>Create forward-model simulations to act as “truth”</a:t>
            </a:r>
            <a:endParaRPr lang="en-US" sz="1400" dirty="0"/>
          </a:p>
          <a:p>
            <a:pPr lvl="1"/>
            <a:r>
              <a:rPr lang="en-US" sz="1800" dirty="0"/>
              <a:t>Training – 1</a:t>
            </a:r>
            <a:r>
              <a:rPr lang="en-US" sz="1800" baseline="30000" dirty="0"/>
              <a:t>st</a:t>
            </a:r>
            <a:r>
              <a:rPr lang="en-US" sz="1800" dirty="0"/>
              <a:t>, 15</a:t>
            </a:r>
            <a:r>
              <a:rPr lang="en-US" sz="1800" baseline="30000" dirty="0"/>
              <a:t>th</a:t>
            </a:r>
            <a:r>
              <a:rPr lang="en-US" sz="1800" dirty="0"/>
              <a:t> of each month of 2024</a:t>
            </a:r>
          </a:p>
          <a:p>
            <a:pPr lvl="1"/>
            <a:r>
              <a:rPr lang="en-US" sz="1800" dirty="0"/>
              <a:t>Testing/validation taken from 2025</a:t>
            </a:r>
          </a:p>
          <a:p>
            <a:pPr lvl="1"/>
            <a:r>
              <a:rPr lang="en-US" sz="1800" dirty="0"/>
              <a:t>Train against 3 core reference schemes</a:t>
            </a:r>
          </a:p>
          <a:p>
            <a:r>
              <a:rPr lang="en-US" sz="1800" dirty="0"/>
              <a:t>Multi-stage training with cosine annealing learning rate</a:t>
            </a:r>
          </a:p>
        </p:txBody>
      </p:sp>
      <p:pic>
        <p:nvPicPr>
          <p:cNvPr id="296" name="Picture 295">
            <a:extLst>
              <a:ext uri="{FF2B5EF4-FFF2-40B4-BE49-F238E27FC236}">
                <a16:creationId xmlns:a16="http://schemas.microsoft.com/office/drawing/2014/main" id="{6322BC5C-95B5-21DB-3793-E1510D73F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259" y="2246502"/>
            <a:ext cx="5854780" cy="25907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C5050C-B986-A322-BBEF-211A0A30F3B7}"/>
              </a:ext>
            </a:extLst>
          </p:cNvPr>
          <p:cNvSpPr txBox="1"/>
          <p:nvPr/>
        </p:nvSpPr>
        <p:spPr>
          <a:xfrm>
            <a:off x="7211624" y="2029326"/>
            <a:ext cx="32953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Eddington 1D Emulator Training</a:t>
            </a:r>
          </a:p>
        </p:txBody>
      </p:sp>
    </p:spTree>
    <p:extLst>
      <p:ext uri="{BB962C8B-B14F-4D97-AF65-F5344CB8AC3E}">
        <p14:creationId xmlns:p14="http://schemas.microsoft.com/office/powerpoint/2010/main" val="3560330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080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ECC3E9-EF16-6EA7-A36D-0EDF377B4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70" y="123435"/>
            <a:ext cx="10515600" cy="11105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Training results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23C754-C13E-44D7-5294-41686ABB6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494" y="4343677"/>
            <a:ext cx="3081321" cy="23957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4DF9BC-3441-EB72-14FE-FC885A9F0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311" y="1834939"/>
            <a:ext cx="3183692" cy="23957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F67CCF-4CB7-7A32-266C-722CF7249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39" y="1870107"/>
            <a:ext cx="3181253" cy="23938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969A9D-AFEF-C756-30C5-D9D0CF11F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8684" y="1801076"/>
            <a:ext cx="3183692" cy="2395728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1130417-B219-00F2-4D34-DFFE78FAE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20765" y="4380153"/>
            <a:ext cx="3226570" cy="23957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44A9FA-2E07-6033-EAD1-58205E98CA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5138" y="4344984"/>
            <a:ext cx="3226570" cy="23957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DF6770-1339-8F95-86DF-15B60067B879}"/>
              </a:ext>
            </a:extLst>
          </p:cNvPr>
          <p:cNvSpPr txBox="1"/>
          <p:nvPr/>
        </p:nvSpPr>
        <p:spPr>
          <a:xfrm>
            <a:off x="973015" y="1430215"/>
            <a:ext cx="2492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Eddington 2-Stream 1D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4A3840-790F-8CF6-3F62-49A2D2B4CC13}"/>
              </a:ext>
            </a:extLst>
          </p:cNvPr>
          <p:cNvSpPr txBox="1"/>
          <p:nvPr/>
        </p:nvSpPr>
        <p:spPr>
          <a:xfrm>
            <a:off x="5451230" y="1418492"/>
            <a:ext cx="1688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CRTM 1D (GMI)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D6F11C-C8E2-422C-0362-40BE9C71C538}"/>
              </a:ext>
            </a:extLst>
          </p:cNvPr>
          <p:cNvSpPr txBox="1"/>
          <p:nvPr/>
        </p:nvSpPr>
        <p:spPr>
          <a:xfrm>
            <a:off x="9202615" y="1395046"/>
            <a:ext cx="2249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Eddington Slant Path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CA6EBB3-834D-366D-039F-227688692B68}"/>
              </a:ext>
            </a:extLst>
          </p:cNvPr>
          <p:cNvCxnSpPr>
            <a:cxnSpLocks/>
          </p:cNvCxnSpPr>
          <p:nvPr/>
        </p:nvCxnSpPr>
        <p:spPr>
          <a:xfrm>
            <a:off x="4267200" y="2368061"/>
            <a:ext cx="0" cy="3751385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C32A291-3A2B-BA52-7A61-E3F30D9AF083}"/>
              </a:ext>
            </a:extLst>
          </p:cNvPr>
          <p:cNvCxnSpPr>
            <a:cxnSpLocks/>
          </p:cNvCxnSpPr>
          <p:nvPr/>
        </p:nvCxnSpPr>
        <p:spPr>
          <a:xfrm>
            <a:off x="8323385" y="2344615"/>
            <a:ext cx="0" cy="3751385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728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7" ma:contentTypeDescription="Create a new document." ma:contentTypeScope="" ma:versionID="d6ddd87e75fe9bc2648a3952b5d0e68d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d5e1ef69c44881f9513d64d8eb334a3c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B15CC75-EF63-49D3-8352-DAA1EA1E2315}"/>
</file>

<file path=customXml/itemProps2.xml><?xml version="1.0" encoding="utf-8"?>
<ds:datastoreItem xmlns:ds="http://schemas.openxmlformats.org/officeDocument/2006/customXml" ds:itemID="{03AF4FDA-38EA-4C32-A416-F2E206BD0128}"/>
</file>

<file path=customXml/itemProps3.xml><?xml version="1.0" encoding="utf-8"?>
<ds:datastoreItem xmlns:ds="http://schemas.openxmlformats.org/officeDocument/2006/customXml" ds:itemID="{31FC96EE-B76E-45BD-8C15-70B40FB8D3E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15832</TotalTime>
  <Words>602</Words>
  <Application>Microsoft Macintosh PowerPoint</Application>
  <PresentationFormat>Widescreen</PresentationFormat>
  <Paragraphs>100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Cambria Math</vt:lpstr>
      <vt:lpstr>Wingdings</vt:lpstr>
      <vt:lpstr>Office Theme</vt:lpstr>
      <vt:lpstr>Fully Connected Neural Networks for Radiative Transfer Emulation and Microwave Radiometer Quality Control</vt:lpstr>
      <vt:lpstr>Part I: Machine Learning Quality Control (MLQC)</vt:lpstr>
      <vt:lpstr>Concept builds on existing QC methods</vt:lpstr>
      <vt:lpstr>Fully Connected Neural Network Model Tree</vt:lpstr>
      <vt:lpstr>PowerPoint Presentation</vt:lpstr>
      <vt:lpstr>Conclusions – Part I</vt:lpstr>
      <vt:lpstr>Part II: Core Radiative Transfer Emulation</vt:lpstr>
      <vt:lpstr>Training setup:</vt:lpstr>
      <vt:lpstr>Training results</vt:lpstr>
      <vt:lpstr>Preliminary training against “exact” 3D RT</vt:lpstr>
      <vt:lpstr>PowerPoint Presentation</vt:lpstr>
      <vt:lpstr>Conclusions – Part II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Spencer Jones</dc:creator>
  <cp:lastModifiedBy>Spencer Jones</cp:lastModifiedBy>
  <cp:revision>25</cp:revision>
  <dcterms:created xsi:type="dcterms:W3CDTF">2026-06-26T20:39:07Z</dcterms:created>
  <dcterms:modified xsi:type="dcterms:W3CDTF">2026-07-07T21:25:27Z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