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3.xml" ContentType="application/vnd.openxmlformats-officedocument.presentationml.notesSlide+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1" r:id="rId2"/>
    <p:sldMasterId id="2147483653" r:id="rId3"/>
    <p:sldMasterId id="2147483655" r:id="rId4"/>
    <p:sldMasterId id="2147483657" r:id="rId5"/>
    <p:sldMasterId id="2147483659" r:id="rId6"/>
    <p:sldMasterId id="2147483668" r:id="rId7"/>
    <p:sldMasterId id="2147483670" r:id="rId8"/>
    <p:sldMasterId id="2147483672" r:id="rId9"/>
    <p:sldMasterId id="2147483674" r:id="rId10"/>
    <p:sldMasterId id="2147483676" r:id="rId11"/>
  </p:sldMasterIdLst>
  <p:notesMasterIdLst>
    <p:notesMasterId r:id="rId34"/>
  </p:notes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Lst>
  <p:sldSz cx="9144000" cy="5143500" type="screen16x9"/>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139" d="100"/>
          <a:sy n="139" d="100"/>
        </p:scale>
        <p:origin x="120" y="43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customXml" Target="../customXml/item1.xml"/><Relationship Id="rId21" Type="http://schemas.openxmlformats.org/officeDocument/2006/relationships/slide" Target="slides/slide10.xml"/><Relationship Id="rId34" Type="http://schemas.openxmlformats.org/officeDocument/2006/relationships/notesMaster" Target="notesMasters/notes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theme" Target="theme/theme1.xml"/><Relationship Id="rId40" Type="http://schemas.openxmlformats.org/officeDocument/2006/relationships/customXml" Target="../customXml/item2.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presProps" Target="pres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6" name="PlaceHolder 1"/>
          <p:cNvSpPr>
            <a:spLocks noGrp="1" noRot="1" noChangeAspect="1"/>
          </p:cNvSpPr>
          <p:nvPr>
            <p:ph type="sldImg"/>
          </p:nvPr>
        </p:nvSpPr>
        <p:spPr>
          <a:xfrm>
            <a:off x="0" y="812520"/>
            <a:ext cx="0" cy="0"/>
          </a:xfrm>
          <a:prstGeom prst="rect">
            <a:avLst/>
          </a:prstGeom>
          <a:noFill/>
          <a:ln w="0">
            <a:noFill/>
          </a:ln>
        </p:spPr>
        <p:txBody>
          <a:bodyPr lIns="0" tIns="0" rIns="0" bIns="0" anchor="ctr">
            <a:noAutofit/>
          </a:bodyPr>
          <a:lstStyle/>
          <a:p>
            <a:pPr algn="ctr"/>
            <a:r>
              <a:rPr lang="de-DE" sz="4400" b="0" u="none" strike="noStrike">
                <a:solidFill>
                  <a:srgbClr val="000000"/>
                </a:solidFill>
                <a:effectLst/>
                <a:uFillTx/>
                <a:latin typeface="Arial"/>
              </a:rPr>
              <a:t>Folie mittels Klicken verschieben</a:t>
            </a:r>
          </a:p>
        </p:txBody>
      </p:sp>
      <p:sp>
        <p:nvSpPr>
          <p:cNvPr id="167"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indent="0">
              <a:buNone/>
            </a:pPr>
            <a:r>
              <a:rPr lang="de-DE" sz="2000" b="0" u="none" strike="noStrike">
                <a:solidFill>
                  <a:srgbClr val="000000"/>
                </a:solidFill>
                <a:effectLst/>
                <a:uFillTx/>
                <a:latin typeface="Arial"/>
              </a:rPr>
              <a:t>Format der Notizen mittels Klicken bearbeiten</a:t>
            </a:r>
          </a:p>
        </p:txBody>
      </p:sp>
      <p:sp>
        <p:nvSpPr>
          <p:cNvPr id="168"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de-DE" sz="1400" b="0" u="none" strike="noStrike">
                <a:solidFill>
                  <a:srgbClr val="000000"/>
                </a:solidFill>
                <a:effectLst/>
                <a:uFillTx/>
                <a:latin typeface="Times New Roman"/>
              </a:rPr>
              <a:t> </a:t>
            </a:r>
          </a:p>
        </p:txBody>
      </p:sp>
      <p:sp>
        <p:nvSpPr>
          <p:cNvPr id="169" name="PlaceHolder 4"/>
          <p:cNvSpPr>
            <a:spLocks noGrp="1"/>
          </p:cNvSpPr>
          <p:nvPr>
            <p:ph type="dt" idx="1"/>
          </p:nvPr>
        </p:nvSpPr>
        <p:spPr>
          <a:xfrm>
            <a:off x="4278960" y="0"/>
            <a:ext cx="3280680" cy="534240"/>
          </a:xfrm>
          <a:prstGeom prst="rect">
            <a:avLst/>
          </a:prstGeom>
          <a:noFill/>
          <a:ln w="0">
            <a:noFill/>
          </a:ln>
        </p:spPr>
        <p:txBody>
          <a:bodyPr lIns="0" tIns="0" rIns="0" bIns="0" anchor="t">
            <a:noAutofit/>
          </a:bodyPr>
          <a:lstStyle>
            <a:lvl1pPr indent="0" algn="r">
              <a:buNone/>
              <a:defRPr lang="de-DE" sz="1400" b="0" u="none" strike="noStrike">
                <a:solidFill>
                  <a:srgbClr val="000000"/>
                </a:solidFill>
                <a:effectLst/>
                <a:uFillTx/>
                <a:latin typeface="Times New Roman"/>
              </a:defRPr>
            </a:lvl1pPr>
          </a:lstStyle>
          <a:p>
            <a:pPr indent="0" algn="r">
              <a:buNone/>
            </a:pPr>
            <a:r>
              <a:rPr lang="de-DE" sz="1400" b="0" u="none" strike="noStrike">
                <a:solidFill>
                  <a:srgbClr val="000000"/>
                </a:solidFill>
                <a:effectLst/>
                <a:uFillTx/>
                <a:latin typeface="Times New Roman"/>
              </a:rPr>
              <a:t> </a:t>
            </a:r>
          </a:p>
        </p:txBody>
      </p:sp>
      <p:sp>
        <p:nvSpPr>
          <p:cNvPr id="170" name="PlaceHolder 5"/>
          <p:cNvSpPr>
            <a:spLocks noGrp="1"/>
          </p:cNvSpPr>
          <p:nvPr>
            <p:ph type="ftr" idx="2"/>
          </p:nvPr>
        </p:nvSpPr>
        <p:spPr>
          <a:xfrm>
            <a:off x="0" y="10157400"/>
            <a:ext cx="3280680" cy="534240"/>
          </a:xfrm>
          <a:prstGeom prst="rect">
            <a:avLst/>
          </a:prstGeom>
          <a:noFill/>
          <a:ln w="0">
            <a:noFill/>
          </a:ln>
        </p:spPr>
        <p:txBody>
          <a:bodyPr lIns="0" tIns="0" rIns="0" bIns="0" anchor="b">
            <a:noAutofit/>
          </a:bodyPr>
          <a:lstStyle>
            <a:lvl1pPr indent="0">
              <a:buNone/>
              <a:defRPr lang="de-DE" sz="1400" b="0" u="none" strike="noStrike">
                <a:solidFill>
                  <a:srgbClr val="000000"/>
                </a:solidFill>
                <a:effectLst/>
                <a:uFillTx/>
                <a:latin typeface="Times New Roman"/>
              </a:defRPr>
            </a:lvl1pPr>
          </a:lstStyle>
          <a:p>
            <a:pPr indent="0">
              <a:buNone/>
            </a:pPr>
            <a:r>
              <a:rPr lang="de-DE" sz="1400" b="0" u="none" strike="noStrike">
                <a:solidFill>
                  <a:srgbClr val="000000"/>
                </a:solidFill>
                <a:effectLst/>
                <a:uFillTx/>
                <a:latin typeface="Times New Roman"/>
              </a:rPr>
              <a:t> </a:t>
            </a:r>
          </a:p>
        </p:txBody>
      </p:sp>
      <p:sp>
        <p:nvSpPr>
          <p:cNvPr id="171" name="PlaceHolder 6"/>
          <p:cNvSpPr>
            <a:spLocks noGrp="1"/>
          </p:cNvSpPr>
          <p:nvPr>
            <p:ph type="sldNum" idx="3"/>
          </p:nvPr>
        </p:nvSpPr>
        <p:spPr>
          <a:xfrm>
            <a:off x="4278960" y="10157400"/>
            <a:ext cx="3280680" cy="534240"/>
          </a:xfrm>
          <a:prstGeom prst="rect">
            <a:avLst/>
          </a:prstGeom>
          <a:noFill/>
          <a:ln w="0">
            <a:noFill/>
          </a:ln>
        </p:spPr>
        <p:txBody>
          <a:bodyPr lIns="0" tIns="0" rIns="0" bIns="0" anchor="b">
            <a:noAutofit/>
          </a:bodyPr>
          <a:lstStyle>
            <a:lvl1pPr indent="0" algn="r">
              <a:buNone/>
              <a:defRPr lang="de-DE" sz="1400" b="0" u="none" strike="noStrike">
                <a:solidFill>
                  <a:srgbClr val="000000"/>
                </a:solidFill>
                <a:effectLst/>
                <a:uFillTx/>
                <a:latin typeface="Times New Roman"/>
              </a:defRPr>
            </a:lvl1pPr>
          </a:lstStyle>
          <a:p>
            <a:pPr indent="0" algn="r">
              <a:buNone/>
            </a:pPr>
            <a:fld id="{F6AA6E60-9BCE-4D92-AC24-9D0380F6D7C8}" type="slidenum">
              <a:rPr lang="de-DE" sz="1400" b="0" u="none" strike="noStrike">
                <a:solidFill>
                  <a:srgbClr val="000000"/>
                </a:solidFill>
                <a:effectLst/>
                <a:uFillTx/>
                <a:latin typeface="Times New Roman"/>
              </a:rPr>
              <a:t>‹Nr.›</a:t>
            </a:fld>
            <a:endParaRPr lang="de-DE"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 name="PlaceHolder 1"/>
          <p:cNvSpPr>
            <a:spLocks noGrp="1" noRot="1" noChangeAspect="1"/>
          </p:cNvSpPr>
          <p:nvPr>
            <p:ph type="sldImg"/>
          </p:nvPr>
        </p:nvSpPr>
        <p:spPr>
          <a:xfrm>
            <a:off x="382680" y="695160"/>
            <a:ext cx="6091560" cy="3426120"/>
          </a:xfrm>
          <a:prstGeom prst="rect">
            <a:avLst/>
          </a:prstGeom>
          <a:ln w="0">
            <a:noFill/>
          </a:ln>
        </p:spPr>
      </p:sp>
      <p:sp>
        <p:nvSpPr>
          <p:cNvPr id="333" name="Freihandform: Form 1"/>
          <p:cNvSpPr/>
          <p:nvPr/>
        </p:nvSpPr>
        <p:spPr>
          <a:xfrm>
            <a:off x="915840" y="4371840"/>
            <a:ext cx="5024880" cy="4083840"/>
          </a:xfrm>
          <a:custGeom>
            <a:avLst/>
            <a:gdLst>
              <a:gd name="textAreaLeft" fmla="*/ 0 w 5024880"/>
              <a:gd name="textAreaRight" fmla="*/ 5026320 w 5024880"/>
              <a:gd name="textAreaTop" fmla="*/ 0 h 4083840"/>
              <a:gd name="textAreaBottom" fmla="*/ 4085280 h 4083840"/>
            </a:gdLst>
            <a:ahLst/>
            <a:cxn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de-DE" sz="1800" b="0" u="none" strike="noStrike">
              <a:solidFill>
                <a:srgbClr val="000000"/>
              </a:solidFill>
              <a:effectLst/>
              <a:uFillTx/>
              <a:latin typeface="Arial"/>
            </a:endParaRPr>
          </a:p>
        </p:txBody>
      </p:sp>
      <p:sp>
        <p:nvSpPr>
          <p:cNvPr id="334" name="Freihandform: Form 3"/>
          <p:cNvSpPr/>
          <p:nvPr/>
        </p:nvSpPr>
        <p:spPr>
          <a:xfrm>
            <a:off x="3884760" y="8671680"/>
            <a:ext cx="2971800" cy="500040"/>
          </a:xfrm>
          <a:custGeom>
            <a:avLst/>
            <a:gdLst>
              <a:gd name="textAreaLeft" fmla="*/ 0 w 2971800"/>
              <a:gd name="textAreaRight" fmla="*/ 2973240 w 2971800"/>
              <a:gd name="textAreaTop" fmla="*/ 0 h 500040"/>
              <a:gd name="textAreaBottom" fmla="*/ 501480 h 500040"/>
            </a:gdLst>
            <a:ahLst/>
            <a:cxn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de-DE" sz="1800" b="0" u="none" strike="noStrike">
              <a:solidFill>
                <a:srgbClr val="000000"/>
              </a:solidFill>
              <a:effectLst/>
              <a:uFillTx/>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PlaceHolder 1"/>
          <p:cNvSpPr>
            <a:spLocks noGrp="1" noRot="1" noChangeAspect="1"/>
          </p:cNvSpPr>
          <p:nvPr>
            <p:ph type="sldImg"/>
          </p:nvPr>
        </p:nvSpPr>
        <p:spPr>
          <a:xfrm>
            <a:off x="217440" y="812880"/>
            <a:ext cx="7123320" cy="4007160"/>
          </a:xfrm>
          <a:prstGeom prst="rect">
            <a:avLst/>
          </a:prstGeom>
          <a:ln w="0">
            <a:noFill/>
          </a:ln>
        </p:spPr>
      </p:sp>
      <p:sp>
        <p:nvSpPr>
          <p:cNvPr id="336" name="PlaceHolder 2"/>
          <p:cNvSpPr>
            <a:spLocks noGrp="1"/>
          </p:cNvSpPr>
          <p:nvPr>
            <p:ph type="body"/>
          </p:nvPr>
        </p:nvSpPr>
        <p:spPr>
          <a:xfrm>
            <a:off x="756000" y="5078520"/>
            <a:ext cx="6046200" cy="4809600"/>
          </a:xfrm>
          <a:prstGeom prst="rect">
            <a:avLst/>
          </a:prstGeom>
          <a:noFill/>
          <a:ln w="0">
            <a:noFill/>
          </a:ln>
        </p:spPr>
        <p:txBody>
          <a:bodyPr lIns="0" tIns="0" rIns="0" bIns="0" anchor="t">
            <a:noAutofit/>
          </a:bodyPr>
          <a:lstStyle/>
          <a:p>
            <a:pPr marL="171360" indent="-171360">
              <a:lnSpc>
                <a:spcPct val="100000"/>
              </a:lnSpc>
              <a:buClr>
                <a:srgbClr val="000000"/>
              </a:buClr>
              <a:buFont typeface="OpenSymbol"/>
              <a:buChar char="-"/>
            </a:pPr>
            <a:r>
              <a:rPr lang="en-US" sz="2000" b="0" u="none" strike="noStrike">
                <a:solidFill>
                  <a:srgbClr val="000000"/>
                </a:solidFill>
                <a:effectLst/>
                <a:uFillTx/>
                <a:latin typeface="Arial"/>
              </a:rPr>
              <a:t>Grid cells shown for the Cuvelei-Cunene region (precipitation for October 2020)</a:t>
            </a:r>
            <a:endParaRPr lang="de-DE" sz="2000" b="0" u="none" strike="noStrike">
              <a:solidFill>
                <a:srgbClr val="000000"/>
              </a:solidFill>
              <a:effectLst/>
              <a:uFillTx/>
              <a:latin typeface="Arial"/>
            </a:endParaRPr>
          </a:p>
          <a:p>
            <a:pPr marL="171360" indent="-171360">
              <a:lnSpc>
                <a:spcPct val="100000"/>
              </a:lnSpc>
              <a:buClr>
                <a:srgbClr val="000000"/>
              </a:buClr>
              <a:buFont typeface="OpenSymbol"/>
              <a:buChar char="-"/>
            </a:pPr>
            <a:r>
              <a:rPr lang="en-US" sz="2000" b="0" u="none" strike="noStrike">
                <a:solidFill>
                  <a:srgbClr val="000000"/>
                </a:solidFill>
                <a:effectLst/>
                <a:uFillTx/>
                <a:latin typeface="Arial"/>
              </a:rPr>
              <a:t>2</a:t>
            </a:r>
            <a:r>
              <a:rPr lang="en-US" sz="2000" b="0" u="none" strike="noStrike" baseline="30000">
                <a:solidFill>
                  <a:srgbClr val="000000"/>
                </a:solidFill>
                <a:effectLst/>
                <a:uFillTx/>
                <a:latin typeface="Arial"/>
              </a:rPr>
              <a:t>nd</a:t>
            </a:r>
            <a:r>
              <a:rPr lang="en-US" sz="2000" b="0" u="none" strike="noStrike">
                <a:solidFill>
                  <a:srgbClr val="000000"/>
                </a:solidFill>
                <a:effectLst/>
                <a:uFillTx/>
                <a:latin typeface="Arial"/>
              </a:rPr>
              <a:t> Figure shows Precipitation for the Cuvelei-Cunene Region for several years.</a:t>
            </a:r>
            <a:endParaRPr lang="de-DE" sz="2000" b="0" u="none" strike="noStrike">
              <a:solidFill>
                <a:srgbClr val="000000"/>
              </a:solidFill>
              <a:effectLst/>
              <a:uFillTx/>
              <a:latin typeface="Arial"/>
            </a:endParaRPr>
          </a:p>
          <a:p>
            <a:pPr marL="171360" indent="-171360">
              <a:lnSpc>
                <a:spcPct val="100000"/>
              </a:lnSpc>
              <a:buClr>
                <a:srgbClr val="000000"/>
              </a:buClr>
              <a:buFont typeface="OpenSymbol"/>
              <a:buChar char="-"/>
            </a:pPr>
            <a:r>
              <a:rPr lang="en-US" sz="2000" b="0" u="none" strike="noStrike">
                <a:solidFill>
                  <a:srgbClr val="000000"/>
                </a:solidFill>
                <a:effectLst/>
                <a:uFillTx/>
                <a:latin typeface="Arial"/>
              </a:rPr>
              <a:t>Red, blue green -&gt; tens years of precipitation</a:t>
            </a:r>
            <a:endParaRPr lang="de-DE" sz="2000" b="0" u="none" strike="noStrike">
              <a:solidFill>
                <a:srgbClr val="000000"/>
              </a:solidFill>
              <a:effectLst/>
              <a:uFillTx/>
              <a:latin typeface="Arial"/>
            </a:endParaRPr>
          </a:p>
          <a:p>
            <a:pPr marL="171360" indent="-171360">
              <a:lnSpc>
                <a:spcPct val="100000"/>
              </a:lnSpc>
              <a:buClr>
                <a:srgbClr val="000000"/>
              </a:buClr>
              <a:buFont typeface="OpenSymbol"/>
              <a:buChar char="-"/>
            </a:pPr>
            <a:r>
              <a:rPr lang="en-US" sz="2000" b="0" u="none" strike="noStrike">
                <a:solidFill>
                  <a:srgbClr val="000000"/>
                </a:solidFill>
                <a:effectLst/>
                <a:uFillTx/>
                <a:latin typeface="Arial"/>
              </a:rPr>
              <a:t>Black -&gt; mean over the entire time span, corresponds to the reference period</a:t>
            </a:r>
            <a:endParaRPr lang="de-DE" sz="2000" b="0" u="none" strike="noStrike">
              <a:solidFill>
                <a:srgbClr val="000000"/>
              </a:solidFill>
              <a:effectLst/>
              <a:uFillTx/>
              <a:latin typeface="Arial"/>
            </a:endParaRPr>
          </a:p>
          <a:p>
            <a:pPr marL="171360" indent="-171360">
              <a:lnSpc>
                <a:spcPct val="100000"/>
              </a:lnSpc>
              <a:buClr>
                <a:srgbClr val="000000"/>
              </a:buClr>
              <a:buFont typeface="OpenSymbol"/>
              <a:buChar char="-"/>
            </a:pPr>
            <a:r>
              <a:rPr lang="en-US" sz="2000" b="0" u="none" strike="noStrike">
                <a:solidFill>
                  <a:srgbClr val="000000"/>
                </a:solidFill>
                <a:effectLst/>
                <a:uFillTx/>
                <a:latin typeface="Arial"/>
              </a:rPr>
              <a:t>Orange -&gt; highlights the year 2019</a:t>
            </a:r>
            <a:endParaRPr lang="de-DE" sz="2000" b="0" u="none" strike="noStrike">
              <a:solidFill>
                <a:srgbClr val="000000"/>
              </a:solidFill>
              <a:effectLst/>
              <a:uFillTx/>
              <a:latin typeface="Arial"/>
            </a:endParaRPr>
          </a:p>
          <a:p>
            <a:pPr marL="171360" indent="-171360">
              <a:lnSpc>
                <a:spcPct val="100000"/>
              </a:lnSpc>
              <a:buClr>
                <a:srgbClr val="000000"/>
              </a:buClr>
              <a:buFont typeface="OpenSymbol"/>
              <a:buChar char="-"/>
            </a:pPr>
            <a:r>
              <a:rPr lang="en-US" sz="2000" b="0" u="none" strike="noStrike">
                <a:solidFill>
                  <a:srgbClr val="000000"/>
                </a:solidFill>
                <a:effectLst/>
                <a:uFillTx/>
                <a:latin typeface="Arial"/>
              </a:rPr>
              <a:t>For 2019 first a bit lower precipitation, but then close to the mean</a:t>
            </a:r>
            <a:endParaRPr lang="de-DE" sz="2000" b="0" u="none" strike="noStrike">
              <a:solidFill>
                <a:srgbClr val="000000"/>
              </a:solidFill>
              <a:effectLst/>
              <a:uFillTx/>
              <a:latin typeface="Arial"/>
            </a:endParaRPr>
          </a:p>
          <a:p>
            <a:pPr marL="171360" indent="-171360">
              <a:lnSpc>
                <a:spcPct val="100000"/>
              </a:lnSpc>
              <a:buClr>
                <a:srgbClr val="000000"/>
              </a:buClr>
              <a:buFont typeface="OpenSymbol"/>
              <a:buChar char="-"/>
            </a:pPr>
            <a:r>
              <a:rPr lang="en-US" sz="2000" b="0" u="none" strike="noStrike">
                <a:solidFill>
                  <a:srgbClr val="000000"/>
                </a:solidFill>
                <a:effectLst/>
                <a:uFillTx/>
                <a:latin typeface="Arial"/>
              </a:rPr>
              <a:t>Remember: May to September -&gt; nearly no precipitation</a:t>
            </a:r>
            <a:endParaRPr lang="de-DE" sz="2000" b="0" u="none" strike="noStrike">
              <a:solidFill>
                <a:srgbClr val="000000"/>
              </a:solidFill>
              <a:effectLst/>
              <a:uFillTx/>
              <a:latin typeface="Arial"/>
            </a:endParaRPr>
          </a:p>
        </p:txBody>
      </p:sp>
      <p:sp>
        <p:nvSpPr>
          <p:cNvPr id="337" name="PlaceHolder 3"/>
          <p:cNvSpPr>
            <a:spLocks noGrp="1"/>
          </p:cNvSpPr>
          <p:nvPr>
            <p:ph type="sldNum" idx="7"/>
          </p:nvPr>
        </p:nvSpPr>
        <p:spPr>
          <a:xfrm>
            <a:off x="4278960" y="10157400"/>
            <a:ext cx="3279240" cy="532800"/>
          </a:xfrm>
          <a:prstGeom prst="rect">
            <a:avLst/>
          </a:prstGeom>
          <a:noFill/>
          <a:ln w="0">
            <a:noFill/>
          </a:ln>
        </p:spPr>
        <p:txBody>
          <a:bodyPr lIns="0" tIns="0" rIns="0" bIns="0" anchor="b">
            <a:noAutofit/>
          </a:bodyPr>
          <a:lstStyle>
            <a:lvl1pPr indent="0" algn="r" defTabSz="914400">
              <a:lnSpc>
                <a:spcPct val="100000"/>
              </a:lnSpc>
              <a:buNone/>
              <a:tabLst>
                <a:tab pos="0" algn="l"/>
              </a:tabLst>
              <a:defRPr lang="de-DE" sz="1400" b="0" u="none" strike="noStrike">
                <a:solidFill>
                  <a:srgbClr val="000000"/>
                </a:solidFill>
                <a:effectLst/>
                <a:uFillTx/>
                <a:latin typeface="Times New Roman"/>
                <a:ea typeface="+mn-ea"/>
              </a:defRPr>
            </a:lvl1pPr>
          </a:lstStyle>
          <a:p>
            <a:pPr indent="0" algn="r" defTabSz="914400">
              <a:lnSpc>
                <a:spcPct val="100000"/>
              </a:lnSpc>
              <a:buNone/>
              <a:tabLst>
                <a:tab pos="0" algn="l"/>
              </a:tabLst>
            </a:pPr>
            <a:fld id="{261E5548-15C2-4BDE-8E4B-FC5BBE3F5067}" type="slidenum">
              <a:rPr lang="de-DE" sz="1400" b="0" u="none" strike="noStrike">
                <a:solidFill>
                  <a:srgbClr val="000000"/>
                </a:solidFill>
                <a:effectLst/>
                <a:uFillTx/>
                <a:latin typeface="Times New Roman"/>
                <a:ea typeface="+mn-ea"/>
              </a:rPr>
              <a:t>18</a:t>
            </a:fld>
            <a:endParaRPr lang="de-DE" sz="1400" b="0" u="none" strike="noStrike">
              <a:solidFill>
                <a:srgbClr val="000000"/>
              </a:solidFill>
              <a:effectLst/>
              <a:uFillTx/>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PlaceHolder 1"/>
          <p:cNvSpPr>
            <a:spLocks noGrp="1" noRot="1" noChangeAspect="1"/>
          </p:cNvSpPr>
          <p:nvPr>
            <p:ph type="sldImg"/>
          </p:nvPr>
        </p:nvSpPr>
        <p:spPr>
          <a:xfrm>
            <a:off x="382680" y="695160"/>
            <a:ext cx="6091560" cy="3426120"/>
          </a:xfrm>
          <a:prstGeom prst="rect">
            <a:avLst/>
          </a:prstGeom>
          <a:ln w="0">
            <a:noFill/>
          </a:ln>
        </p:spPr>
      </p:sp>
      <p:sp>
        <p:nvSpPr>
          <p:cNvPr id="339" name="Freihandform: Form 8"/>
          <p:cNvSpPr/>
          <p:nvPr/>
        </p:nvSpPr>
        <p:spPr>
          <a:xfrm>
            <a:off x="915840" y="4371840"/>
            <a:ext cx="5024880" cy="4083840"/>
          </a:xfrm>
          <a:custGeom>
            <a:avLst/>
            <a:gdLst>
              <a:gd name="textAreaLeft" fmla="*/ 0 w 5024880"/>
              <a:gd name="textAreaRight" fmla="*/ 5026320 w 5024880"/>
              <a:gd name="textAreaTop" fmla="*/ 0 h 4083840"/>
              <a:gd name="textAreaBottom" fmla="*/ 4085280 h 4083840"/>
            </a:gdLst>
            <a:ahLst/>
            <a:cxn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de-DE" sz="1800" b="0" u="none" strike="noStrike">
              <a:solidFill>
                <a:srgbClr val="000000"/>
              </a:solidFill>
              <a:effectLst/>
              <a:uFillTx/>
              <a:latin typeface="Arial"/>
            </a:endParaRPr>
          </a:p>
        </p:txBody>
      </p:sp>
      <p:sp>
        <p:nvSpPr>
          <p:cNvPr id="340" name="Freihandform: Form 9"/>
          <p:cNvSpPr/>
          <p:nvPr/>
        </p:nvSpPr>
        <p:spPr>
          <a:xfrm>
            <a:off x="3884760" y="8671680"/>
            <a:ext cx="2971800" cy="500040"/>
          </a:xfrm>
          <a:custGeom>
            <a:avLst/>
            <a:gdLst>
              <a:gd name="textAreaLeft" fmla="*/ 0 w 2971800"/>
              <a:gd name="textAreaRight" fmla="*/ 2973240 w 2971800"/>
              <a:gd name="textAreaTop" fmla="*/ 0 h 500040"/>
              <a:gd name="textAreaBottom" fmla="*/ 501480 h 500040"/>
            </a:gdLst>
            <a:ahLst/>
            <a:cxn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de-DE" sz="1800" b="0" u="none" strike="noStrike">
              <a:solidFill>
                <a:srgbClr val="000000"/>
              </a:solidFill>
              <a:effectLst/>
              <a:uFillTx/>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4.sv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Titelfolie mit Bild">
    <p:bg>
      <p:bgPr>
        <a:solidFill>
          <a:schemeClr val="lt1"/>
        </a:solidFill>
        <a:effectLst/>
      </p:bgPr>
    </p:bg>
    <p:spTree>
      <p:nvGrpSpPr>
        <p:cNvPr id="1" name=""/>
        <p:cNvGrpSpPr/>
        <p:nvPr/>
      </p:nvGrpSpPr>
      <p:grpSpPr>
        <a:xfrm>
          <a:off x="0" y="0"/>
          <a:ext cx="0" cy="0"/>
          <a:chOff x="0" y="0"/>
          <a:chExt cx="0" cy="0"/>
        </a:xfrm>
      </p:grpSpPr>
      <p:pic>
        <p:nvPicPr>
          <p:cNvPr id="2" name="DWD-Logo" descr="Wort-Bild-Marke des Deutschen Wetterdienst. Wetter und Klima aus einer Hand."/>
          <p:cNvPicPr/>
          <p:nvPr/>
        </p:nvPicPr>
        <p:blipFill>
          <a:blip r:embed="rId2"/>
          <a:stretch/>
        </p:blipFill>
        <p:spPr>
          <a:xfrm>
            <a:off x="7387560" y="144000"/>
            <a:ext cx="1610640" cy="430200"/>
          </a:xfrm>
          <a:prstGeom prst="rect">
            <a:avLst/>
          </a:prstGeom>
          <a:noFill/>
          <a:ln w="0">
            <a:noFill/>
          </a:ln>
        </p:spPr>
      </p:pic>
      <p:cxnSp>
        <p:nvCxnSpPr>
          <p:cNvPr id="3" name="Inhalt beginnt"/>
          <p:cNvCxnSpPr/>
          <p:nvPr/>
        </p:nvCxnSpPr>
        <p:spPr>
          <a:xfrm>
            <a:off x="144000" y="720000"/>
            <a:ext cx="8857800" cy="1800"/>
          </a:xfrm>
          <a:prstGeom prst="straightConnector1">
            <a:avLst/>
          </a:prstGeom>
          <a:ln w="12700">
            <a:solidFill>
              <a:srgbClr val="2D4B9B"/>
            </a:solidFill>
            <a:round/>
          </a:ln>
        </p:spPr>
      </p:cxnSp>
      <p:cxnSp>
        <p:nvCxnSpPr>
          <p:cNvPr id="4" name="Inhalt endet"/>
          <p:cNvCxnSpPr/>
          <p:nvPr/>
        </p:nvCxnSpPr>
        <p:spPr>
          <a:xfrm>
            <a:off x="144000" y="4658760"/>
            <a:ext cx="8857800" cy="1800"/>
          </a:xfrm>
          <a:prstGeom prst="straightConnector1">
            <a:avLst/>
          </a:prstGeom>
          <a:ln w="12700">
            <a:solidFill>
              <a:srgbClr val="2D4B9B"/>
            </a:solidFill>
            <a:round/>
          </a:ln>
        </p:spPr>
      </p:cxnSp>
      <p:pic>
        <p:nvPicPr>
          <p:cNvPr id="5" name="Bundesadler" descr="Bundesadler_kleiner"/>
          <p:cNvPicPr/>
          <p:nvPr/>
        </p:nvPicPr>
        <p:blipFill>
          <a:blip r:embed="rId3"/>
          <a:stretch/>
        </p:blipFill>
        <p:spPr>
          <a:xfrm>
            <a:off x="144000" y="4732560"/>
            <a:ext cx="307440" cy="286200"/>
          </a:xfrm>
          <a:prstGeom prst="rect">
            <a:avLst/>
          </a:prstGeom>
          <a:noFill/>
          <a:ln w="0">
            <a:noFill/>
          </a:ln>
        </p:spPr>
      </p:pic>
      <p:sp>
        <p:nvSpPr>
          <p:cNvPr id="6" name="Datumsplatzhalter 1"/>
          <p:cNvSpPr/>
          <p:nvPr/>
        </p:nvSpPr>
        <p:spPr>
          <a:xfrm>
            <a:off x="542160" y="4788000"/>
            <a:ext cx="29354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r>
              <a:rPr lang="de-DE" sz="1000" b="0" u="none" strike="noStrike">
                <a:solidFill>
                  <a:schemeClr val="lt1">
                    <a:lumMod val="50000"/>
                  </a:schemeClr>
                </a:solidFill>
                <a:effectLst/>
                <a:uFillTx/>
                <a:latin typeface="Arial"/>
              </a:rPr>
              <a:t>08.07.2026 – IPWG</a:t>
            </a:r>
            <a:endParaRPr lang="de-DE" sz="1000" b="0" u="none" strike="noStrike">
              <a:solidFill>
                <a:srgbClr val="000000"/>
              </a:solidFill>
              <a:effectLst/>
              <a:uFillTx/>
              <a:latin typeface="Arial"/>
            </a:endParaRPr>
          </a:p>
        </p:txBody>
      </p:sp>
      <p:sp>
        <p:nvSpPr>
          <p:cNvPr id="7" name="Fußzeilenplatzhalter 5"/>
          <p:cNvSpPr/>
          <p:nvPr/>
        </p:nvSpPr>
        <p:spPr>
          <a:xfrm>
            <a:off x="3479040" y="4788360"/>
            <a:ext cx="553788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defTabSz="914400">
              <a:lnSpc>
                <a:spcPct val="100000"/>
              </a:lnSpc>
            </a:pPr>
            <a:r>
              <a:rPr lang="de-DE" sz="1000" b="0" u="none" strike="noStrike">
                <a:solidFill>
                  <a:schemeClr val="lt1">
                    <a:lumMod val="50000"/>
                  </a:schemeClr>
                </a:solidFill>
                <a:effectLst/>
                <a:uFillTx/>
                <a:latin typeface="Arial"/>
              </a:rPr>
              <a:t>Contact: gpcc@dwd.de</a:t>
            </a:r>
            <a:endParaRPr lang="de-DE" sz="1000" b="0" u="none" strike="noStrike">
              <a:solidFill>
                <a:srgbClr val="000000"/>
              </a:solidFill>
              <a:effectLst/>
              <a:uFillTx/>
              <a:latin typeface="Arial"/>
            </a:endParaRPr>
          </a:p>
        </p:txBody>
      </p:sp>
      <p:pic>
        <p:nvPicPr>
          <p:cNvPr id="8" name="Grafik 14"/>
          <p:cNvPicPr/>
          <p:nvPr/>
        </p:nvPicPr>
        <p:blipFill>
          <a:blip r:embed="rId4">
            <a:extLst>
              <a:ext uri="{96DAC541-7B7A-43D3-8B79-37D633B846F1}">
                <asvg:svgBlip xmlns:asvg="http://schemas.microsoft.com/office/drawing/2016/SVG/main" r:embed="rId5"/>
              </a:ext>
            </a:extLst>
          </a:blip>
          <a:stretch/>
        </p:blipFill>
        <p:spPr>
          <a:xfrm>
            <a:off x="58680" y="-5400"/>
            <a:ext cx="1248480" cy="882360"/>
          </a:xfrm>
          <a:prstGeom prst="rect">
            <a:avLst/>
          </a:prstGeom>
          <a:noFill/>
          <a:ln w="0">
            <a:noFill/>
          </a:ln>
        </p:spPr>
      </p:pic>
      <p:sp>
        <p:nvSpPr>
          <p:cNvPr id="9"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pPr indent="0" algn="ctr">
              <a:lnSpc>
                <a:spcPct val="100000"/>
              </a:lnSpc>
              <a:buNone/>
              <a:tabLst>
                <a:tab pos="0" algn="l"/>
              </a:tabLst>
            </a:pPr>
            <a:r>
              <a:rPr lang="de-DE" sz="4400" b="0" u="none" strike="noStrike">
                <a:solidFill>
                  <a:srgbClr val="000000"/>
                </a:solidFill>
                <a:effectLst/>
                <a:uFillTx/>
                <a:latin typeface="Arial"/>
              </a:rPr>
              <a:t>Format des Titeltextes durch Klicken bearbeiten</a:t>
            </a:r>
          </a:p>
        </p:txBody>
      </p:sp>
      <p:sp>
        <p:nvSpPr>
          <p:cNvPr id="10" name="PlaceHolder 2"/>
          <p:cNvSpPr>
            <a:spLocks noGrp="1"/>
          </p:cNvSpPr>
          <p:nvPr>
            <p:ph type="body"/>
          </p:nvPr>
        </p:nvSpPr>
        <p:spPr>
          <a:xfrm>
            <a:off x="457200" y="1203480"/>
            <a:ext cx="8228880" cy="2982600"/>
          </a:xfrm>
          <a:prstGeom prst="rect">
            <a:avLst/>
          </a:prstGeom>
          <a:noFill/>
          <a:ln w="0">
            <a:noFill/>
          </a:ln>
        </p:spPr>
        <p:txBody>
          <a:bodyPr lIns="0" tIns="0" rIns="0" bIns="0" anchor="t">
            <a:normAutofit fontScale="92500" lnSpcReduction="9999"/>
          </a:bodyPr>
          <a:lstStyle/>
          <a:p>
            <a:pPr marL="432000" indent="-324000">
              <a:lnSpc>
                <a:spcPct val="100000"/>
              </a:lnSpc>
              <a:spcBef>
                <a:spcPts val="1417"/>
              </a:spcBef>
              <a:buClr>
                <a:srgbClr val="000000"/>
              </a:buClr>
              <a:buSzPct val="45000"/>
              <a:buFont typeface="Wingdings" charset="2"/>
              <a:buChar char=""/>
            </a:pPr>
            <a:r>
              <a:rPr lang="de-DE" sz="3200" b="0" u="none" strike="noStrike">
                <a:solidFill>
                  <a:srgbClr val="000000"/>
                </a:solidFill>
                <a:effectLst/>
                <a:uFillTx/>
                <a:latin typeface="Arial"/>
              </a:rPr>
              <a:t>Format des Gliederungstextes durch Klicken bearbeiten</a:t>
            </a:r>
          </a:p>
          <a:p>
            <a:pPr marL="864000" lvl="1" indent="-324000">
              <a:lnSpc>
                <a:spcPct val="100000"/>
              </a:lnSpc>
              <a:spcBef>
                <a:spcPts val="1134"/>
              </a:spcBef>
              <a:buClr>
                <a:srgbClr val="000000"/>
              </a:buClr>
              <a:buSzPct val="75000"/>
              <a:buFont typeface="Symbol" charset="2"/>
              <a:buChar char=""/>
            </a:pPr>
            <a:r>
              <a:rPr lang="de-DE" sz="2800" b="0" u="none" strike="noStrike">
                <a:solidFill>
                  <a:srgbClr val="000000"/>
                </a:solidFill>
                <a:effectLst/>
                <a:uFillTx/>
                <a:latin typeface="Arial"/>
              </a:rPr>
              <a:t>Zweite Gliederungsebene</a:t>
            </a:r>
          </a:p>
          <a:p>
            <a:pPr marL="1296000" lvl="2" indent="-288000">
              <a:lnSpc>
                <a:spcPct val="100000"/>
              </a:lnSpc>
              <a:spcBef>
                <a:spcPts val="850"/>
              </a:spcBef>
              <a:buClr>
                <a:srgbClr val="000000"/>
              </a:buClr>
              <a:buSzPct val="45000"/>
              <a:buFont typeface="Wingdings" charset="2"/>
              <a:buChar char=""/>
            </a:pPr>
            <a:r>
              <a:rPr lang="de-DE" sz="2400" b="0" u="none" strike="noStrike">
                <a:solidFill>
                  <a:srgbClr val="000000"/>
                </a:solidFill>
                <a:effectLst/>
                <a:uFillTx/>
                <a:latin typeface="Arial"/>
              </a:rPr>
              <a:t>Dritte Gliederungsebene</a:t>
            </a:r>
          </a:p>
          <a:p>
            <a:pPr marL="1728000" lvl="3" indent="-216000">
              <a:lnSpc>
                <a:spcPct val="100000"/>
              </a:lnSpc>
              <a:spcBef>
                <a:spcPts val="567"/>
              </a:spcBef>
              <a:buClr>
                <a:srgbClr val="000000"/>
              </a:buClr>
              <a:buSzPct val="75000"/>
              <a:buFont typeface="Symbol" charset="2"/>
              <a:buChar char=""/>
            </a:pPr>
            <a:r>
              <a:rPr lang="de-DE" sz="2000" b="0" u="none" strike="noStrike">
                <a:solidFill>
                  <a:srgbClr val="000000"/>
                </a:solidFill>
                <a:effectLst/>
                <a:uFillTx/>
                <a:latin typeface="Arial"/>
              </a:rPr>
              <a:t>Vierte Gliederungsebene</a:t>
            </a:r>
          </a:p>
          <a:p>
            <a:pPr marL="2160000" lvl="4" indent="-216000">
              <a:lnSpc>
                <a:spcPct val="100000"/>
              </a:lnSpc>
              <a:spcBef>
                <a:spcPts val="283"/>
              </a:spcBef>
              <a:buClr>
                <a:srgbClr val="000000"/>
              </a:buClr>
              <a:buSzPct val="45000"/>
              <a:buFont typeface="Wingdings" charset="2"/>
              <a:buChar char=""/>
            </a:pPr>
            <a:r>
              <a:rPr lang="de-DE" sz="2000" b="0" u="none" strike="noStrike">
                <a:solidFill>
                  <a:srgbClr val="000000"/>
                </a:solidFill>
                <a:effectLst/>
                <a:uFillTx/>
                <a:latin typeface="Arial"/>
              </a:rPr>
              <a:t>Fünfte Gliederungsebene</a:t>
            </a:r>
          </a:p>
          <a:p>
            <a:pPr marL="2592000" lvl="5" indent="-216000">
              <a:lnSpc>
                <a:spcPct val="100000"/>
              </a:lnSpc>
              <a:spcBef>
                <a:spcPts val="283"/>
              </a:spcBef>
              <a:buClr>
                <a:srgbClr val="000000"/>
              </a:buClr>
              <a:buSzPct val="45000"/>
              <a:buFont typeface="Wingdings" charset="2"/>
              <a:buChar char=""/>
            </a:pPr>
            <a:r>
              <a:rPr lang="de-DE" sz="2000" b="0" u="none" strike="noStrike">
                <a:solidFill>
                  <a:srgbClr val="000000"/>
                </a:solidFill>
                <a:effectLst/>
                <a:uFillTx/>
                <a:latin typeface="Arial"/>
              </a:rPr>
              <a:t>Sechste Gliederungsebene</a:t>
            </a:r>
          </a:p>
          <a:p>
            <a:pPr marL="3024000" lvl="6" indent="-216000">
              <a:lnSpc>
                <a:spcPct val="100000"/>
              </a:lnSpc>
              <a:spcBef>
                <a:spcPts val="283"/>
              </a:spcBef>
              <a:buClr>
                <a:srgbClr val="000000"/>
              </a:buClr>
              <a:buSzPct val="45000"/>
              <a:buFont typeface="Wingdings" charset="2"/>
              <a:buChar char=""/>
            </a:pPr>
            <a:r>
              <a:rPr lang="de-DE" sz="2000" b="0" u="none" strike="noStrike">
                <a:solidFill>
                  <a:srgbClr val="000000"/>
                </a:solidFill>
                <a:effectLst/>
                <a:uFillTx/>
                <a:latin typeface="Arial"/>
              </a:rPr>
              <a:t>Siebte Gliederungsebene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 preserve="1">
  <p:cSld name="Standard">
    <p:bg>
      <p:bgPr>
        <a:solidFill>
          <a:schemeClr val="lt1"/>
        </a:solidFill>
        <a:effectLst/>
      </p:bgPr>
    </p:bg>
    <p:spTree>
      <p:nvGrpSpPr>
        <p:cNvPr id="1" name=""/>
        <p:cNvGrpSpPr/>
        <p:nvPr/>
      </p:nvGrpSpPr>
      <p:grpSpPr>
        <a:xfrm>
          <a:off x="0" y="0"/>
          <a:ext cx="0" cy="0"/>
          <a:chOff x="0" y="0"/>
          <a:chExt cx="0" cy="0"/>
        </a:xfrm>
      </p:grpSpPr>
      <p:pic>
        <p:nvPicPr>
          <p:cNvPr id="70" name="DWD-Logo" descr="Wort-Bild-Marke des Deutschen Wetterdienst. Wetter und Klima aus einer Hand."/>
          <p:cNvPicPr/>
          <p:nvPr/>
        </p:nvPicPr>
        <p:blipFill>
          <a:blip r:embed="rId2"/>
          <a:stretch/>
        </p:blipFill>
        <p:spPr>
          <a:xfrm>
            <a:off x="7387560" y="144000"/>
            <a:ext cx="1610640" cy="430200"/>
          </a:xfrm>
          <a:prstGeom prst="rect">
            <a:avLst/>
          </a:prstGeom>
          <a:noFill/>
          <a:ln w="0">
            <a:noFill/>
          </a:ln>
        </p:spPr>
      </p:pic>
      <p:cxnSp>
        <p:nvCxnSpPr>
          <p:cNvPr id="71" name="Inhalt beginnt"/>
          <p:cNvCxnSpPr/>
          <p:nvPr/>
        </p:nvCxnSpPr>
        <p:spPr>
          <a:xfrm>
            <a:off x="144000" y="720000"/>
            <a:ext cx="8857800" cy="1800"/>
          </a:xfrm>
          <a:prstGeom prst="straightConnector1">
            <a:avLst/>
          </a:prstGeom>
          <a:ln w="12700">
            <a:solidFill>
              <a:srgbClr val="2D4B9B"/>
            </a:solidFill>
            <a:round/>
          </a:ln>
        </p:spPr>
      </p:cxnSp>
      <p:cxnSp>
        <p:nvCxnSpPr>
          <p:cNvPr id="72" name="Inhalt endet"/>
          <p:cNvCxnSpPr/>
          <p:nvPr/>
        </p:nvCxnSpPr>
        <p:spPr>
          <a:xfrm>
            <a:off x="144000" y="4658760"/>
            <a:ext cx="8857800" cy="1800"/>
          </a:xfrm>
          <a:prstGeom prst="straightConnector1">
            <a:avLst/>
          </a:prstGeom>
          <a:ln w="12700">
            <a:solidFill>
              <a:srgbClr val="2D4B9B"/>
            </a:solidFill>
            <a:round/>
          </a:ln>
        </p:spPr>
      </p:cxnSp>
      <p:pic>
        <p:nvPicPr>
          <p:cNvPr id="73" name="Bundesadler" descr="Bundesadler_kleiner"/>
          <p:cNvPicPr/>
          <p:nvPr/>
        </p:nvPicPr>
        <p:blipFill>
          <a:blip r:embed="rId3"/>
          <a:stretch/>
        </p:blipFill>
        <p:spPr>
          <a:xfrm>
            <a:off x="144000" y="4732560"/>
            <a:ext cx="307440" cy="286200"/>
          </a:xfrm>
          <a:prstGeom prst="rect">
            <a:avLst/>
          </a:prstGeom>
          <a:noFill/>
          <a:ln w="0">
            <a:noFill/>
          </a:ln>
        </p:spPr>
      </p:pic>
      <p:sp>
        <p:nvSpPr>
          <p:cNvPr id="65" name="Fußzeilenplatzhalter 5"/>
          <p:cNvSpPr/>
          <p:nvPr/>
        </p:nvSpPr>
        <p:spPr>
          <a:xfrm>
            <a:off x="3478680" y="4788000"/>
            <a:ext cx="553788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defTabSz="914400">
              <a:lnSpc>
                <a:spcPct val="100000"/>
              </a:lnSpc>
            </a:pPr>
            <a:r>
              <a:rPr lang="de-DE" sz="1000" b="0" u="none" strike="noStrike">
                <a:solidFill>
                  <a:schemeClr val="lt1">
                    <a:lumMod val="50000"/>
                  </a:schemeClr>
                </a:solidFill>
                <a:effectLst/>
                <a:uFillTx/>
                <a:latin typeface="Arial"/>
              </a:rPr>
              <a:t>Contact: gpcc@dwd.de</a:t>
            </a:r>
            <a:endParaRPr lang="de-DE" sz="1000" b="0" u="none" strike="noStrike">
              <a:solidFill>
                <a:srgbClr val="000000"/>
              </a:solidFill>
              <a:effectLst/>
              <a:uFillTx/>
              <a:latin typeface="Arial"/>
            </a:endParaRPr>
          </a:p>
        </p:txBody>
      </p:sp>
      <p:pic>
        <p:nvPicPr>
          <p:cNvPr id="74" name="Grafik 14"/>
          <p:cNvPicPr/>
          <p:nvPr/>
        </p:nvPicPr>
        <p:blipFill>
          <a:blip r:embed="rId4">
            <a:extLst>
              <a:ext uri="{96DAC541-7B7A-43D3-8B79-37D633B846F1}">
                <asvg:svgBlip xmlns:asvg="http://schemas.microsoft.com/office/drawing/2016/SVG/main" r:embed="rId5"/>
              </a:ext>
            </a:extLst>
          </a:blip>
          <a:stretch/>
        </p:blipFill>
        <p:spPr>
          <a:xfrm>
            <a:off x="58680" y="-5400"/>
            <a:ext cx="1248480" cy="882360"/>
          </a:xfrm>
          <a:prstGeom prst="rect">
            <a:avLst/>
          </a:prstGeom>
          <a:noFill/>
          <a:ln w="0">
            <a:noFill/>
          </a:ln>
        </p:spPr>
      </p:pic>
      <p:sp>
        <p:nvSpPr>
          <p:cNvPr id="75" name="PlaceHolder 1"/>
          <p:cNvSpPr>
            <a:spLocks noGrp="1"/>
          </p:cNvSpPr>
          <p:nvPr>
            <p:ph type="title"/>
          </p:nvPr>
        </p:nvSpPr>
        <p:spPr>
          <a:xfrm>
            <a:off x="457200" y="496800"/>
            <a:ext cx="8228520" cy="274680"/>
          </a:xfrm>
          <a:prstGeom prst="rect">
            <a:avLst/>
          </a:prstGeom>
          <a:noFill/>
          <a:ln w="0">
            <a:noFill/>
          </a:ln>
        </p:spPr>
        <p:txBody>
          <a:bodyPr lIns="0" tIns="0" rIns="0" bIns="0" anchor="ctr">
            <a:spAutoFit/>
          </a:bodyPr>
          <a:lstStyle/>
          <a:p>
            <a:pPr indent="0">
              <a:lnSpc>
                <a:spcPct val="100000"/>
              </a:lnSpc>
              <a:buNone/>
              <a:tabLst>
                <a:tab pos="0" algn="l"/>
              </a:tabLst>
            </a:pPr>
            <a:r>
              <a:rPr lang="de-DE" sz="1800" b="0" u="none" strike="noStrike">
                <a:solidFill>
                  <a:srgbClr val="000000"/>
                </a:solidFill>
                <a:effectLst/>
                <a:uFillTx/>
                <a:latin typeface="Arial"/>
              </a:rPr>
              <a:t>Format des Titeltextes durch Klicken bearbeiten</a:t>
            </a:r>
          </a:p>
        </p:txBody>
      </p:sp>
      <p:sp>
        <p:nvSpPr>
          <p:cNvPr id="76" name="PlaceHolder 2"/>
          <p:cNvSpPr>
            <a:spLocks noGrp="1"/>
          </p:cNvSpPr>
          <p:nvPr>
            <p:ph type="body"/>
          </p:nvPr>
        </p:nvSpPr>
        <p:spPr>
          <a:xfrm>
            <a:off x="457200" y="1203480"/>
            <a:ext cx="8228520" cy="2982240"/>
          </a:xfrm>
          <a:prstGeom prst="rect">
            <a:avLst/>
          </a:prstGeom>
          <a:noFill/>
          <a:ln w="0">
            <a:noFill/>
          </a:ln>
        </p:spPr>
        <p:txBody>
          <a:bodyPr lIns="0" tIns="0" rIns="0" bIns="0" anchor="t">
            <a:normAutofit/>
          </a:bodyPr>
          <a:lstStyle/>
          <a:p>
            <a:pPr marL="432000" indent="-324000">
              <a:lnSpc>
                <a:spcPct val="100000"/>
              </a:lnSpc>
              <a:spcBef>
                <a:spcPts val="1417"/>
              </a:spcBef>
              <a:buClr>
                <a:srgbClr val="000000"/>
              </a:buClr>
              <a:buSzPct val="45000"/>
              <a:buFont typeface="Wingdings" charset="2"/>
              <a:buChar char=""/>
            </a:pPr>
            <a:r>
              <a:rPr lang="de-DE" sz="1800" b="0" u="none" strike="noStrike">
                <a:solidFill>
                  <a:srgbClr val="000000"/>
                </a:solidFill>
                <a:effectLst/>
                <a:uFillTx/>
                <a:latin typeface="Arial"/>
              </a:rPr>
              <a:t>Format des Gliederungstextes durch Klicken bearbeiten</a:t>
            </a:r>
          </a:p>
          <a:p>
            <a:pPr marL="864000" lvl="1" indent="-324000">
              <a:lnSpc>
                <a:spcPct val="100000"/>
              </a:lnSpc>
              <a:spcBef>
                <a:spcPts val="1134"/>
              </a:spcBef>
              <a:buClr>
                <a:srgbClr val="000000"/>
              </a:buClr>
              <a:buSzPct val="75000"/>
              <a:buFont typeface="Symbol" charset="2"/>
              <a:buChar char=""/>
            </a:pPr>
            <a:r>
              <a:rPr lang="de-DE" sz="1800" b="0" u="none" strike="noStrike">
                <a:solidFill>
                  <a:srgbClr val="000000"/>
                </a:solidFill>
                <a:effectLst/>
                <a:uFillTx/>
                <a:latin typeface="Arial"/>
              </a:rPr>
              <a:t>Zweite Gliederungsebene</a:t>
            </a:r>
          </a:p>
          <a:p>
            <a:pPr marL="1296000" lvl="2" indent="-288000">
              <a:lnSpc>
                <a:spcPct val="100000"/>
              </a:lnSpc>
              <a:spcBef>
                <a:spcPts val="850"/>
              </a:spcBef>
              <a:buClr>
                <a:srgbClr val="000000"/>
              </a:buClr>
              <a:buSzPct val="45000"/>
              <a:buFont typeface="Wingdings" charset="2"/>
              <a:buChar char=""/>
            </a:pPr>
            <a:r>
              <a:rPr lang="de-DE" sz="1800" b="0" u="none" strike="noStrike">
                <a:solidFill>
                  <a:srgbClr val="000000"/>
                </a:solidFill>
                <a:effectLst/>
                <a:uFillTx/>
                <a:latin typeface="Arial"/>
              </a:rPr>
              <a:t>Dritte Gliederungsebene</a:t>
            </a:r>
          </a:p>
          <a:p>
            <a:pPr marL="1728000" lvl="3" indent="-216000">
              <a:lnSpc>
                <a:spcPct val="100000"/>
              </a:lnSpc>
              <a:spcBef>
                <a:spcPts val="567"/>
              </a:spcBef>
              <a:buClr>
                <a:srgbClr val="000000"/>
              </a:buClr>
              <a:buSzPct val="75000"/>
              <a:buFont typeface="Symbol" charset="2"/>
              <a:buChar char=""/>
            </a:pPr>
            <a:r>
              <a:rPr lang="de-DE" sz="1800" b="0" u="none" strike="noStrike">
                <a:solidFill>
                  <a:srgbClr val="000000"/>
                </a:solidFill>
                <a:effectLst/>
                <a:uFillTx/>
                <a:latin typeface="Arial"/>
              </a:rPr>
              <a:t>Vierte Gliederungsebene</a:t>
            </a:r>
          </a:p>
          <a:p>
            <a:pPr marL="2160000" lvl="4" indent="-216000">
              <a:lnSpc>
                <a:spcPct val="100000"/>
              </a:lnSpc>
              <a:spcBef>
                <a:spcPts val="283"/>
              </a:spcBef>
              <a:buClr>
                <a:srgbClr val="000000"/>
              </a:buClr>
              <a:buSzPct val="45000"/>
              <a:buFont typeface="Wingdings" charset="2"/>
              <a:buChar char=""/>
            </a:pPr>
            <a:r>
              <a:rPr lang="de-DE" sz="1800" b="0" u="none" strike="noStrike">
                <a:solidFill>
                  <a:srgbClr val="000000"/>
                </a:solidFill>
                <a:effectLst/>
                <a:uFillTx/>
                <a:latin typeface="Arial"/>
              </a:rPr>
              <a:t>Fünfte Gliederungsebene</a:t>
            </a:r>
          </a:p>
          <a:p>
            <a:pPr marL="2592000" lvl="5" indent="-216000">
              <a:lnSpc>
                <a:spcPct val="100000"/>
              </a:lnSpc>
              <a:spcBef>
                <a:spcPts val="283"/>
              </a:spcBef>
              <a:buClr>
                <a:srgbClr val="000000"/>
              </a:buClr>
              <a:buSzPct val="45000"/>
              <a:buFont typeface="Wingdings" charset="2"/>
              <a:buChar char=""/>
            </a:pPr>
            <a:r>
              <a:rPr lang="de-DE" sz="1800" b="0" u="none" strike="noStrike">
                <a:solidFill>
                  <a:srgbClr val="000000"/>
                </a:solidFill>
                <a:effectLst/>
                <a:uFillTx/>
                <a:latin typeface="Arial"/>
              </a:rPr>
              <a:t>Sechste Gliederungsebene</a:t>
            </a:r>
          </a:p>
          <a:p>
            <a:pPr marL="3024000" lvl="6" indent="-216000">
              <a:lnSpc>
                <a:spcPct val="100000"/>
              </a:lnSpc>
              <a:spcBef>
                <a:spcPts val="283"/>
              </a:spcBef>
              <a:buClr>
                <a:srgbClr val="000000"/>
              </a:buClr>
              <a:buSzPct val="45000"/>
              <a:buFont typeface="Wingdings" charset="2"/>
              <a:buChar char=""/>
            </a:pPr>
            <a:r>
              <a:rPr lang="de-DE" sz="1800" b="0" u="none" strike="noStrike">
                <a:solidFill>
                  <a:srgbClr val="000000"/>
                </a:solidFill>
                <a:effectLst/>
                <a:uFillTx/>
                <a:latin typeface="Arial"/>
              </a:rPr>
              <a:t>Siebte Gliederungsebene</a:t>
            </a:r>
          </a:p>
        </p:txBody>
      </p:sp>
      <p:sp>
        <p:nvSpPr>
          <p:cNvPr id="69" name="Datumsplatzhalter 1"/>
          <p:cNvSpPr/>
          <p:nvPr/>
        </p:nvSpPr>
        <p:spPr>
          <a:xfrm>
            <a:off x="542520" y="4788000"/>
            <a:ext cx="29354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r>
              <a:rPr lang="de-DE" sz="1000" b="0" u="none" strike="noStrike">
                <a:solidFill>
                  <a:schemeClr val="lt1">
                    <a:lumMod val="50000"/>
                  </a:schemeClr>
                </a:solidFill>
                <a:effectLst/>
                <a:uFillTx/>
                <a:latin typeface="Arial"/>
              </a:rPr>
              <a:t>08.07.2026 – IPWG</a:t>
            </a:r>
            <a:endParaRPr lang="de-DE" sz="1000" b="0" u="none" strike="noStrike">
              <a:solidFill>
                <a:srgbClr val="000000"/>
              </a:solidFill>
              <a:effectLst/>
              <a:uFillTx/>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Standard">
    <p:bg>
      <p:bgPr>
        <a:solidFill>
          <a:schemeClr val="lt1"/>
        </a:solidFill>
        <a:effectLst/>
      </p:bgPr>
    </p:bg>
    <p:spTree>
      <p:nvGrpSpPr>
        <p:cNvPr id="1" name=""/>
        <p:cNvGrpSpPr/>
        <p:nvPr/>
      </p:nvGrpSpPr>
      <p:grpSpPr>
        <a:xfrm>
          <a:off x="0" y="0"/>
          <a:ext cx="0" cy="0"/>
          <a:chOff x="0" y="0"/>
          <a:chExt cx="0" cy="0"/>
        </a:xfrm>
      </p:grpSpPr>
      <p:pic>
        <p:nvPicPr>
          <p:cNvPr id="84" name="DWD-Logo" descr="Wort-Bild-Marke des Deutschen Wetterdienst. Wetter und Klima aus einer Hand."/>
          <p:cNvPicPr/>
          <p:nvPr/>
        </p:nvPicPr>
        <p:blipFill>
          <a:blip r:embed="rId2"/>
          <a:stretch/>
        </p:blipFill>
        <p:spPr>
          <a:xfrm>
            <a:off x="7387560" y="144000"/>
            <a:ext cx="1610640" cy="430200"/>
          </a:xfrm>
          <a:prstGeom prst="rect">
            <a:avLst/>
          </a:prstGeom>
          <a:noFill/>
          <a:ln w="0">
            <a:noFill/>
          </a:ln>
        </p:spPr>
      </p:pic>
      <p:cxnSp>
        <p:nvCxnSpPr>
          <p:cNvPr id="85" name="Inhalt beginnt"/>
          <p:cNvCxnSpPr/>
          <p:nvPr/>
        </p:nvCxnSpPr>
        <p:spPr>
          <a:xfrm>
            <a:off x="144000" y="720000"/>
            <a:ext cx="8857800" cy="1800"/>
          </a:xfrm>
          <a:prstGeom prst="straightConnector1">
            <a:avLst/>
          </a:prstGeom>
          <a:ln w="12700">
            <a:solidFill>
              <a:srgbClr val="2D4B9B"/>
            </a:solidFill>
            <a:round/>
          </a:ln>
        </p:spPr>
      </p:cxnSp>
      <p:cxnSp>
        <p:nvCxnSpPr>
          <p:cNvPr id="86" name="Inhalt endet"/>
          <p:cNvCxnSpPr/>
          <p:nvPr/>
        </p:nvCxnSpPr>
        <p:spPr>
          <a:xfrm>
            <a:off x="144000" y="4658760"/>
            <a:ext cx="8857800" cy="1800"/>
          </a:xfrm>
          <a:prstGeom prst="straightConnector1">
            <a:avLst/>
          </a:prstGeom>
          <a:ln w="12700">
            <a:solidFill>
              <a:srgbClr val="2D4B9B"/>
            </a:solidFill>
            <a:round/>
          </a:ln>
        </p:spPr>
      </p:cxnSp>
      <p:pic>
        <p:nvPicPr>
          <p:cNvPr id="87" name="Bundesadler" descr="Bundesadler_kleiner"/>
          <p:cNvPicPr/>
          <p:nvPr/>
        </p:nvPicPr>
        <p:blipFill>
          <a:blip r:embed="rId3"/>
          <a:stretch/>
        </p:blipFill>
        <p:spPr>
          <a:xfrm>
            <a:off x="144000" y="4732560"/>
            <a:ext cx="307440" cy="286200"/>
          </a:xfrm>
          <a:prstGeom prst="rect">
            <a:avLst/>
          </a:prstGeom>
          <a:noFill/>
          <a:ln w="0">
            <a:noFill/>
          </a:ln>
        </p:spPr>
      </p:pic>
      <p:sp>
        <p:nvSpPr>
          <p:cNvPr id="65" name="Fußzeilenplatzhalter 5"/>
          <p:cNvSpPr/>
          <p:nvPr/>
        </p:nvSpPr>
        <p:spPr>
          <a:xfrm>
            <a:off x="3478680" y="4788000"/>
            <a:ext cx="553788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defTabSz="914400">
              <a:lnSpc>
                <a:spcPct val="100000"/>
              </a:lnSpc>
            </a:pPr>
            <a:r>
              <a:rPr lang="de-DE" sz="1000" b="0" u="none" strike="noStrike">
                <a:solidFill>
                  <a:schemeClr val="lt1">
                    <a:lumMod val="50000"/>
                  </a:schemeClr>
                </a:solidFill>
                <a:effectLst/>
                <a:uFillTx/>
                <a:latin typeface="Arial"/>
              </a:rPr>
              <a:t>Contact: gpcc@dwd.de</a:t>
            </a:r>
            <a:endParaRPr lang="de-DE" sz="1000" b="0" u="none" strike="noStrike">
              <a:solidFill>
                <a:srgbClr val="000000"/>
              </a:solidFill>
              <a:effectLst/>
              <a:uFillTx/>
              <a:latin typeface="Arial"/>
            </a:endParaRPr>
          </a:p>
        </p:txBody>
      </p:sp>
      <p:pic>
        <p:nvPicPr>
          <p:cNvPr id="88" name="Grafik 14"/>
          <p:cNvPicPr/>
          <p:nvPr/>
        </p:nvPicPr>
        <p:blipFill>
          <a:blip r:embed="rId4">
            <a:extLst>
              <a:ext uri="{96DAC541-7B7A-43D3-8B79-37D633B846F1}">
                <asvg:svgBlip xmlns:asvg="http://schemas.microsoft.com/office/drawing/2016/SVG/main" r:embed="rId5"/>
              </a:ext>
            </a:extLst>
          </a:blip>
          <a:stretch/>
        </p:blipFill>
        <p:spPr>
          <a:xfrm>
            <a:off x="58680" y="-5400"/>
            <a:ext cx="1248480" cy="882360"/>
          </a:xfrm>
          <a:prstGeom prst="rect">
            <a:avLst/>
          </a:prstGeom>
          <a:noFill/>
          <a:ln w="0">
            <a:noFill/>
          </a:ln>
        </p:spPr>
      </p:pic>
      <p:sp>
        <p:nvSpPr>
          <p:cNvPr id="89" name="PlaceHolder 1"/>
          <p:cNvSpPr>
            <a:spLocks noGrp="1"/>
          </p:cNvSpPr>
          <p:nvPr>
            <p:ph type="title"/>
          </p:nvPr>
        </p:nvSpPr>
        <p:spPr>
          <a:xfrm>
            <a:off x="457200" y="496800"/>
            <a:ext cx="8228520" cy="274680"/>
          </a:xfrm>
          <a:prstGeom prst="rect">
            <a:avLst/>
          </a:prstGeom>
          <a:noFill/>
          <a:ln w="0">
            <a:noFill/>
          </a:ln>
        </p:spPr>
        <p:txBody>
          <a:bodyPr lIns="0" tIns="0" rIns="0" bIns="0" anchor="ctr">
            <a:spAutoFit/>
          </a:bodyPr>
          <a:lstStyle/>
          <a:p>
            <a:pPr indent="0">
              <a:lnSpc>
                <a:spcPct val="100000"/>
              </a:lnSpc>
              <a:buNone/>
              <a:tabLst>
                <a:tab pos="0" algn="l"/>
              </a:tabLst>
            </a:pPr>
            <a:r>
              <a:rPr lang="de-DE" sz="1800" b="0" u="none" strike="noStrike">
                <a:solidFill>
                  <a:srgbClr val="000000"/>
                </a:solidFill>
                <a:effectLst/>
                <a:uFillTx/>
                <a:latin typeface="Arial"/>
              </a:rPr>
              <a:t>Format des Titeltextes durch Klicken bearbeiten</a:t>
            </a:r>
          </a:p>
        </p:txBody>
      </p:sp>
      <p:sp>
        <p:nvSpPr>
          <p:cNvPr id="90" name="PlaceHolder 2"/>
          <p:cNvSpPr>
            <a:spLocks noGrp="1"/>
          </p:cNvSpPr>
          <p:nvPr>
            <p:ph type="body"/>
          </p:nvPr>
        </p:nvSpPr>
        <p:spPr>
          <a:xfrm>
            <a:off x="457200" y="1203480"/>
            <a:ext cx="8228520" cy="2982240"/>
          </a:xfrm>
          <a:prstGeom prst="rect">
            <a:avLst/>
          </a:prstGeom>
          <a:noFill/>
          <a:ln w="0">
            <a:noFill/>
          </a:ln>
        </p:spPr>
        <p:txBody>
          <a:bodyPr lIns="0" tIns="0" rIns="0" bIns="0" anchor="t">
            <a:normAutofit/>
          </a:bodyPr>
          <a:lstStyle/>
          <a:p>
            <a:pPr marL="432000" indent="-324000">
              <a:lnSpc>
                <a:spcPct val="100000"/>
              </a:lnSpc>
              <a:spcBef>
                <a:spcPts val="1417"/>
              </a:spcBef>
              <a:buClr>
                <a:srgbClr val="000000"/>
              </a:buClr>
              <a:buSzPct val="45000"/>
              <a:buFont typeface="Wingdings" charset="2"/>
              <a:buChar char=""/>
            </a:pPr>
            <a:r>
              <a:rPr lang="de-DE" sz="1800" b="0" u="none" strike="noStrike">
                <a:solidFill>
                  <a:srgbClr val="000000"/>
                </a:solidFill>
                <a:effectLst/>
                <a:uFillTx/>
                <a:latin typeface="Arial"/>
              </a:rPr>
              <a:t>Format des Gliederungstextes durch Klicken bearbeiten</a:t>
            </a:r>
          </a:p>
          <a:p>
            <a:pPr marL="864000" lvl="1" indent="-324000">
              <a:lnSpc>
                <a:spcPct val="100000"/>
              </a:lnSpc>
              <a:spcBef>
                <a:spcPts val="1134"/>
              </a:spcBef>
              <a:buClr>
                <a:srgbClr val="000000"/>
              </a:buClr>
              <a:buSzPct val="75000"/>
              <a:buFont typeface="Symbol" charset="2"/>
              <a:buChar char=""/>
            </a:pPr>
            <a:r>
              <a:rPr lang="de-DE" sz="1800" b="0" u="none" strike="noStrike">
                <a:solidFill>
                  <a:srgbClr val="000000"/>
                </a:solidFill>
                <a:effectLst/>
                <a:uFillTx/>
                <a:latin typeface="Arial"/>
              </a:rPr>
              <a:t>Zweite Gliederungsebene</a:t>
            </a:r>
          </a:p>
          <a:p>
            <a:pPr marL="1296000" lvl="2" indent="-288000">
              <a:lnSpc>
                <a:spcPct val="100000"/>
              </a:lnSpc>
              <a:spcBef>
                <a:spcPts val="850"/>
              </a:spcBef>
              <a:buClr>
                <a:srgbClr val="000000"/>
              </a:buClr>
              <a:buSzPct val="45000"/>
              <a:buFont typeface="Wingdings" charset="2"/>
              <a:buChar char=""/>
            </a:pPr>
            <a:r>
              <a:rPr lang="de-DE" sz="1800" b="0" u="none" strike="noStrike">
                <a:solidFill>
                  <a:srgbClr val="000000"/>
                </a:solidFill>
                <a:effectLst/>
                <a:uFillTx/>
                <a:latin typeface="Arial"/>
              </a:rPr>
              <a:t>Dritte Gliederungsebene</a:t>
            </a:r>
          </a:p>
          <a:p>
            <a:pPr marL="1728000" lvl="3" indent="-216000">
              <a:lnSpc>
                <a:spcPct val="100000"/>
              </a:lnSpc>
              <a:spcBef>
                <a:spcPts val="567"/>
              </a:spcBef>
              <a:buClr>
                <a:srgbClr val="000000"/>
              </a:buClr>
              <a:buSzPct val="75000"/>
              <a:buFont typeface="Symbol" charset="2"/>
              <a:buChar char=""/>
            </a:pPr>
            <a:r>
              <a:rPr lang="de-DE" sz="1800" b="0" u="none" strike="noStrike">
                <a:solidFill>
                  <a:srgbClr val="000000"/>
                </a:solidFill>
                <a:effectLst/>
                <a:uFillTx/>
                <a:latin typeface="Arial"/>
              </a:rPr>
              <a:t>Vierte Gliederungsebene</a:t>
            </a:r>
          </a:p>
          <a:p>
            <a:pPr marL="2160000" lvl="4" indent="-216000">
              <a:lnSpc>
                <a:spcPct val="100000"/>
              </a:lnSpc>
              <a:spcBef>
                <a:spcPts val="283"/>
              </a:spcBef>
              <a:buClr>
                <a:srgbClr val="000000"/>
              </a:buClr>
              <a:buSzPct val="45000"/>
              <a:buFont typeface="Wingdings" charset="2"/>
              <a:buChar char=""/>
            </a:pPr>
            <a:r>
              <a:rPr lang="de-DE" sz="1800" b="0" u="none" strike="noStrike">
                <a:solidFill>
                  <a:srgbClr val="000000"/>
                </a:solidFill>
                <a:effectLst/>
                <a:uFillTx/>
                <a:latin typeface="Arial"/>
              </a:rPr>
              <a:t>Fünfte Gliederungsebene</a:t>
            </a:r>
          </a:p>
          <a:p>
            <a:pPr marL="2592000" lvl="5" indent="-216000">
              <a:lnSpc>
                <a:spcPct val="100000"/>
              </a:lnSpc>
              <a:spcBef>
                <a:spcPts val="283"/>
              </a:spcBef>
              <a:buClr>
                <a:srgbClr val="000000"/>
              </a:buClr>
              <a:buSzPct val="45000"/>
              <a:buFont typeface="Wingdings" charset="2"/>
              <a:buChar char=""/>
            </a:pPr>
            <a:r>
              <a:rPr lang="de-DE" sz="1800" b="0" u="none" strike="noStrike">
                <a:solidFill>
                  <a:srgbClr val="000000"/>
                </a:solidFill>
                <a:effectLst/>
                <a:uFillTx/>
                <a:latin typeface="Arial"/>
              </a:rPr>
              <a:t>Sechste Gliederungsebene</a:t>
            </a:r>
          </a:p>
          <a:p>
            <a:pPr marL="3024000" lvl="6" indent="-216000">
              <a:lnSpc>
                <a:spcPct val="100000"/>
              </a:lnSpc>
              <a:spcBef>
                <a:spcPts val="283"/>
              </a:spcBef>
              <a:buClr>
                <a:srgbClr val="000000"/>
              </a:buClr>
              <a:buSzPct val="45000"/>
              <a:buFont typeface="Wingdings" charset="2"/>
              <a:buChar char=""/>
            </a:pPr>
            <a:r>
              <a:rPr lang="de-DE" sz="1800" b="0" u="none" strike="noStrike">
                <a:solidFill>
                  <a:srgbClr val="000000"/>
                </a:solidFill>
                <a:effectLst/>
                <a:uFillTx/>
                <a:latin typeface="Arial"/>
              </a:rPr>
              <a:t>Siebte Gliederungsebene</a:t>
            </a:r>
          </a:p>
        </p:txBody>
      </p:sp>
      <p:sp>
        <p:nvSpPr>
          <p:cNvPr id="69" name="Datumsplatzhalter 1"/>
          <p:cNvSpPr/>
          <p:nvPr/>
        </p:nvSpPr>
        <p:spPr>
          <a:xfrm>
            <a:off x="542520" y="4788000"/>
            <a:ext cx="29354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r>
              <a:rPr lang="de-DE" sz="1000" b="0" u="none" strike="noStrike">
                <a:solidFill>
                  <a:schemeClr val="lt1">
                    <a:lumMod val="50000"/>
                  </a:schemeClr>
                </a:solidFill>
                <a:effectLst/>
                <a:uFillTx/>
                <a:latin typeface="Arial"/>
              </a:rPr>
              <a:t>08.07.2026 – IPWG</a:t>
            </a:r>
            <a:endParaRPr lang="de-DE" sz="1000" b="0" u="none" strike="noStrike">
              <a:solidFill>
                <a:srgbClr val="000000"/>
              </a:solidFill>
              <a:effectLst/>
              <a:uFillTx/>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Standard">
    <p:bg>
      <p:bgPr>
        <a:solidFill>
          <a:schemeClr val="lt1"/>
        </a:solidFill>
        <a:effectLst/>
      </p:bgPr>
    </p:bg>
    <p:spTree>
      <p:nvGrpSpPr>
        <p:cNvPr id="1" name=""/>
        <p:cNvGrpSpPr/>
        <p:nvPr/>
      </p:nvGrpSpPr>
      <p:grpSpPr>
        <a:xfrm>
          <a:off x="0" y="0"/>
          <a:ext cx="0" cy="0"/>
          <a:chOff x="0" y="0"/>
          <a:chExt cx="0" cy="0"/>
        </a:xfrm>
      </p:grpSpPr>
      <p:pic>
        <p:nvPicPr>
          <p:cNvPr id="91" name="DWD-Logo" descr="Wort-Bild-Marke des Deutschen Wetterdienst. Wetter und Klima aus einer Hand."/>
          <p:cNvPicPr/>
          <p:nvPr/>
        </p:nvPicPr>
        <p:blipFill>
          <a:blip r:embed="rId2"/>
          <a:stretch/>
        </p:blipFill>
        <p:spPr>
          <a:xfrm>
            <a:off x="7387560" y="144000"/>
            <a:ext cx="1610640" cy="430200"/>
          </a:xfrm>
          <a:prstGeom prst="rect">
            <a:avLst/>
          </a:prstGeom>
          <a:noFill/>
          <a:ln w="0">
            <a:noFill/>
          </a:ln>
        </p:spPr>
      </p:pic>
      <p:cxnSp>
        <p:nvCxnSpPr>
          <p:cNvPr id="92" name="Inhalt beginnt"/>
          <p:cNvCxnSpPr/>
          <p:nvPr/>
        </p:nvCxnSpPr>
        <p:spPr>
          <a:xfrm>
            <a:off x="144000" y="720000"/>
            <a:ext cx="8857800" cy="1800"/>
          </a:xfrm>
          <a:prstGeom prst="straightConnector1">
            <a:avLst/>
          </a:prstGeom>
          <a:ln w="12700">
            <a:solidFill>
              <a:srgbClr val="2D4B9B"/>
            </a:solidFill>
            <a:round/>
          </a:ln>
        </p:spPr>
      </p:cxnSp>
      <p:cxnSp>
        <p:nvCxnSpPr>
          <p:cNvPr id="93" name="Inhalt endet"/>
          <p:cNvCxnSpPr/>
          <p:nvPr/>
        </p:nvCxnSpPr>
        <p:spPr>
          <a:xfrm>
            <a:off x="144000" y="4658760"/>
            <a:ext cx="8857800" cy="1800"/>
          </a:xfrm>
          <a:prstGeom prst="straightConnector1">
            <a:avLst/>
          </a:prstGeom>
          <a:ln w="12700">
            <a:solidFill>
              <a:srgbClr val="2D4B9B"/>
            </a:solidFill>
            <a:round/>
          </a:ln>
        </p:spPr>
      </p:cxnSp>
      <p:pic>
        <p:nvPicPr>
          <p:cNvPr id="94" name="Bundesadler" descr="Bundesadler_kleiner"/>
          <p:cNvPicPr/>
          <p:nvPr/>
        </p:nvPicPr>
        <p:blipFill>
          <a:blip r:embed="rId3"/>
          <a:stretch/>
        </p:blipFill>
        <p:spPr>
          <a:xfrm>
            <a:off x="144000" y="4732560"/>
            <a:ext cx="307440" cy="286200"/>
          </a:xfrm>
          <a:prstGeom prst="rect">
            <a:avLst/>
          </a:prstGeom>
          <a:noFill/>
          <a:ln w="0">
            <a:noFill/>
          </a:ln>
        </p:spPr>
      </p:pic>
      <p:sp>
        <p:nvSpPr>
          <p:cNvPr id="65" name="Fußzeilenplatzhalter 5"/>
          <p:cNvSpPr/>
          <p:nvPr/>
        </p:nvSpPr>
        <p:spPr>
          <a:xfrm>
            <a:off x="3478680" y="4788000"/>
            <a:ext cx="553788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defTabSz="914400">
              <a:lnSpc>
                <a:spcPct val="100000"/>
              </a:lnSpc>
            </a:pPr>
            <a:r>
              <a:rPr lang="de-DE" sz="1000" b="0" u="none" strike="noStrike">
                <a:solidFill>
                  <a:schemeClr val="lt1">
                    <a:lumMod val="50000"/>
                  </a:schemeClr>
                </a:solidFill>
                <a:effectLst/>
                <a:uFillTx/>
                <a:latin typeface="Arial"/>
              </a:rPr>
              <a:t>Contact: gpcc@dwd.de</a:t>
            </a:r>
            <a:endParaRPr lang="de-DE" sz="1000" b="0" u="none" strike="noStrike">
              <a:solidFill>
                <a:srgbClr val="000000"/>
              </a:solidFill>
              <a:effectLst/>
              <a:uFillTx/>
              <a:latin typeface="Arial"/>
            </a:endParaRPr>
          </a:p>
        </p:txBody>
      </p:sp>
      <p:pic>
        <p:nvPicPr>
          <p:cNvPr id="95" name="Grafik 14"/>
          <p:cNvPicPr/>
          <p:nvPr/>
        </p:nvPicPr>
        <p:blipFill>
          <a:blip r:embed="rId4">
            <a:extLst>
              <a:ext uri="{96DAC541-7B7A-43D3-8B79-37D633B846F1}">
                <asvg:svgBlip xmlns:asvg="http://schemas.microsoft.com/office/drawing/2016/SVG/main" r:embed="rId5"/>
              </a:ext>
            </a:extLst>
          </a:blip>
          <a:stretch/>
        </p:blipFill>
        <p:spPr>
          <a:xfrm>
            <a:off x="58680" y="-5400"/>
            <a:ext cx="1248480" cy="882360"/>
          </a:xfrm>
          <a:prstGeom prst="rect">
            <a:avLst/>
          </a:prstGeom>
          <a:noFill/>
          <a:ln w="0">
            <a:noFill/>
          </a:ln>
        </p:spPr>
      </p:pic>
      <p:sp>
        <p:nvSpPr>
          <p:cNvPr id="96" name="PlaceHolder 1"/>
          <p:cNvSpPr>
            <a:spLocks noGrp="1"/>
          </p:cNvSpPr>
          <p:nvPr>
            <p:ph type="title"/>
          </p:nvPr>
        </p:nvSpPr>
        <p:spPr>
          <a:xfrm>
            <a:off x="457200" y="496800"/>
            <a:ext cx="8228520" cy="274680"/>
          </a:xfrm>
          <a:prstGeom prst="rect">
            <a:avLst/>
          </a:prstGeom>
          <a:noFill/>
          <a:ln w="0">
            <a:noFill/>
          </a:ln>
        </p:spPr>
        <p:txBody>
          <a:bodyPr lIns="0" tIns="0" rIns="0" bIns="0" anchor="ctr">
            <a:spAutoFit/>
          </a:bodyPr>
          <a:lstStyle/>
          <a:p>
            <a:pPr indent="0">
              <a:lnSpc>
                <a:spcPct val="100000"/>
              </a:lnSpc>
              <a:buNone/>
              <a:tabLst>
                <a:tab pos="0" algn="l"/>
              </a:tabLst>
            </a:pPr>
            <a:r>
              <a:rPr lang="de-DE" sz="1800" b="0" u="none" strike="noStrike">
                <a:solidFill>
                  <a:srgbClr val="000000"/>
                </a:solidFill>
                <a:effectLst/>
                <a:uFillTx/>
                <a:latin typeface="Arial"/>
              </a:rPr>
              <a:t>Format des Titeltextes durch Klicken bearbeiten</a:t>
            </a:r>
          </a:p>
        </p:txBody>
      </p:sp>
      <p:sp>
        <p:nvSpPr>
          <p:cNvPr id="97" name="PlaceHolder 2"/>
          <p:cNvSpPr>
            <a:spLocks noGrp="1"/>
          </p:cNvSpPr>
          <p:nvPr>
            <p:ph type="body"/>
          </p:nvPr>
        </p:nvSpPr>
        <p:spPr>
          <a:xfrm>
            <a:off x="457200" y="1203480"/>
            <a:ext cx="8228520" cy="2982240"/>
          </a:xfrm>
          <a:prstGeom prst="rect">
            <a:avLst/>
          </a:prstGeom>
          <a:noFill/>
          <a:ln w="0">
            <a:noFill/>
          </a:ln>
        </p:spPr>
        <p:txBody>
          <a:bodyPr lIns="0" tIns="0" rIns="0" bIns="0" anchor="t">
            <a:normAutofit/>
          </a:bodyPr>
          <a:lstStyle/>
          <a:p>
            <a:pPr marL="432000" indent="-324000">
              <a:lnSpc>
                <a:spcPct val="100000"/>
              </a:lnSpc>
              <a:spcBef>
                <a:spcPts val="1417"/>
              </a:spcBef>
              <a:buClr>
                <a:srgbClr val="000000"/>
              </a:buClr>
              <a:buSzPct val="45000"/>
              <a:buFont typeface="Wingdings" charset="2"/>
              <a:buChar char=""/>
            </a:pPr>
            <a:r>
              <a:rPr lang="de-DE" sz="1800" b="0" u="none" strike="noStrike">
                <a:solidFill>
                  <a:srgbClr val="000000"/>
                </a:solidFill>
                <a:effectLst/>
                <a:uFillTx/>
                <a:latin typeface="Arial"/>
              </a:rPr>
              <a:t>Format des Gliederungstextes durch Klicken bearbeiten</a:t>
            </a:r>
          </a:p>
          <a:p>
            <a:pPr marL="864000" lvl="1" indent="-324000">
              <a:lnSpc>
                <a:spcPct val="100000"/>
              </a:lnSpc>
              <a:spcBef>
                <a:spcPts val="1134"/>
              </a:spcBef>
              <a:buClr>
                <a:srgbClr val="000000"/>
              </a:buClr>
              <a:buSzPct val="75000"/>
              <a:buFont typeface="Symbol" charset="2"/>
              <a:buChar char=""/>
            </a:pPr>
            <a:r>
              <a:rPr lang="de-DE" sz="1800" b="0" u="none" strike="noStrike">
                <a:solidFill>
                  <a:srgbClr val="000000"/>
                </a:solidFill>
                <a:effectLst/>
                <a:uFillTx/>
                <a:latin typeface="Arial"/>
              </a:rPr>
              <a:t>Zweite Gliederungsebene</a:t>
            </a:r>
          </a:p>
          <a:p>
            <a:pPr marL="1296000" lvl="2" indent="-288000">
              <a:lnSpc>
                <a:spcPct val="100000"/>
              </a:lnSpc>
              <a:spcBef>
                <a:spcPts val="850"/>
              </a:spcBef>
              <a:buClr>
                <a:srgbClr val="000000"/>
              </a:buClr>
              <a:buSzPct val="45000"/>
              <a:buFont typeface="Wingdings" charset="2"/>
              <a:buChar char=""/>
            </a:pPr>
            <a:r>
              <a:rPr lang="de-DE" sz="1800" b="0" u="none" strike="noStrike">
                <a:solidFill>
                  <a:srgbClr val="000000"/>
                </a:solidFill>
                <a:effectLst/>
                <a:uFillTx/>
                <a:latin typeface="Arial"/>
              </a:rPr>
              <a:t>Dritte Gliederungsebene</a:t>
            </a:r>
          </a:p>
          <a:p>
            <a:pPr marL="1728000" lvl="3" indent="-216000">
              <a:lnSpc>
                <a:spcPct val="100000"/>
              </a:lnSpc>
              <a:spcBef>
                <a:spcPts val="567"/>
              </a:spcBef>
              <a:buClr>
                <a:srgbClr val="000000"/>
              </a:buClr>
              <a:buSzPct val="75000"/>
              <a:buFont typeface="Symbol" charset="2"/>
              <a:buChar char=""/>
            </a:pPr>
            <a:r>
              <a:rPr lang="de-DE" sz="1800" b="0" u="none" strike="noStrike">
                <a:solidFill>
                  <a:srgbClr val="000000"/>
                </a:solidFill>
                <a:effectLst/>
                <a:uFillTx/>
                <a:latin typeface="Arial"/>
              </a:rPr>
              <a:t>Vierte Gliederungsebene</a:t>
            </a:r>
          </a:p>
          <a:p>
            <a:pPr marL="2160000" lvl="4" indent="-216000">
              <a:lnSpc>
                <a:spcPct val="100000"/>
              </a:lnSpc>
              <a:spcBef>
                <a:spcPts val="283"/>
              </a:spcBef>
              <a:buClr>
                <a:srgbClr val="000000"/>
              </a:buClr>
              <a:buSzPct val="45000"/>
              <a:buFont typeface="Wingdings" charset="2"/>
              <a:buChar char=""/>
            </a:pPr>
            <a:r>
              <a:rPr lang="de-DE" sz="1800" b="0" u="none" strike="noStrike">
                <a:solidFill>
                  <a:srgbClr val="000000"/>
                </a:solidFill>
                <a:effectLst/>
                <a:uFillTx/>
                <a:latin typeface="Arial"/>
              </a:rPr>
              <a:t>Fünfte Gliederungsebene</a:t>
            </a:r>
          </a:p>
          <a:p>
            <a:pPr marL="2592000" lvl="5" indent="-216000">
              <a:lnSpc>
                <a:spcPct val="100000"/>
              </a:lnSpc>
              <a:spcBef>
                <a:spcPts val="283"/>
              </a:spcBef>
              <a:buClr>
                <a:srgbClr val="000000"/>
              </a:buClr>
              <a:buSzPct val="45000"/>
              <a:buFont typeface="Wingdings" charset="2"/>
              <a:buChar char=""/>
            </a:pPr>
            <a:r>
              <a:rPr lang="de-DE" sz="1800" b="0" u="none" strike="noStrike">
                <a:solidFill>
                  <a:srgbClr val="000000"/>
                </a:solidFill>
                <a:effectLst/>
                <a:uFillTx/>
                <a:latin typeface="Arial"/>
              </a:rPr>
              <a:t>Sechste Gliederungsebene</a:t>
            </a:r>
          </a:p>
          <a:p>
            <a:pPr marL="3024000" lvl="6" indent="-216000">
              <a:lnSpc>
                <a:spcPct val="100000"/>
              </a:lnSpc>
              <a:spcBef>
                <a:spcPts val="283"/>
              </a:spcBef>
              <a:buClr>
                <a:srgbClr val="000000"/>
              </a:buClr>
              <a:buSzPct val="45000"/>
              <a:buFont typeface="Wingdings" charset="2"/>
              <a:buChar char=""/>
            </a:pPr>
            <a:r>
              <a:rPr lang="de-DE" sz="1800" b="0" u="none" strike="noStrike">
                <a:solidFill>
                  <a:srgbClr val="000000"/>
                </a:solidFill>
                <a:effectLst/>
                <a:uFillTx/>
                <a:latin typeface="Arial"/>
              </a:rPr>
              <a:t>Siebte Gliederungsebene</a:t>
            </a:r>
          </a:p>
        </p:txBody>
      </p:sp>
      <p:sp>
        <p:nvSpPr>
          <p:cNvPr id="69" name="Datumsplatzhalter 1"/>
          <p:cNvSpPr/>
          <p:nvPr/>
        </p:nvSpPr>
        <p:spPr>
          <a:xfrm>
            <a:off x="542520" y="4788000"/>
            <a:ext cx="29354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r>
              <a:rPr lang="de-DE" sz="1000" b="0" u="none" strike="noStrike">
                <a:solidFill>
                  <a:schemeClr val="lt1">
                    <a:lumMod val="50000"/>
                  </a:schemeClr>
                </a:solidFill>
                <a:effectLst/>
                <a:uFillTx/>
                <a:latin typeface="Arial"/>
              </a:rPr>
              <a:t>08.07.2026 – IPWG</a:t>
            </a:r>
            <a:endParaRPr lang="de-DE" sz="1000" b="0" u="none" strike="noStrike">
              <a:solidFill>
                <a:srgbClr val="000000"/>
              </a:solidFill>
              <a:effectLst/>
              <a:uFillTx/>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Standard 1">
    <p:bg>
      <p:bgPr>
        <a:solidFill>
          <a:schemeClr val="lt1"/>
        </a:solidFill>
        <a:effectLst/>
      </p:bgPr>
    </p:bg>
    <p:spTree>
      <p:nvGrpSpPr>
        <p:cNvPr id="1" name=""/>
        <p:cNvGrpSpPr/>
        <p:nvPr/>
      </p:nvGrpSpPr>
      <p:grpSpPr>
        <a:xfrm>
          <a:off x="0" y="0"/>
          <a:ext cx="0" cy="0"/>
          <a:chOff x="0" y="0"/>
          <a:chExt cx="0" cy="0"/>
        </a:xfrm>
      </p:grpSpPr>
      <p:pic>
        <p:nvPicPr>
          <p:cNvPr id="98" name="DWD-Logo" descr="Wort-Bild-Marke des Deutschen Wetterdienst. Wetter und Klima aus einer Hand."/>
          <p:cNvPicPr/>
          <p:nvPr/>
        </p:nvPicPr>
        <p:blipFill>
          <a:blip r:embed="rId2"/>
          <a:stretch/>
        </p:blipFill>
        <p:spPr>
          <a:xfrm>
            <a:off x="7387560" y="144000"/>
            <a:ext cx="1610640" cy="430200"/>
          </a:xfrm>
          <a:prstGeom prst="rect">
            <a:avLst/>
          </a:prstGeom>
          <a:noFill/>
          <a:ln w="0">
            <a:noFill/>
          </a:ln>
        </p:spPr>
      </p:pic>
      <p:cxnSp>
        <p:nvCxnSpPr>
          <p:cNvPr id="99" name="Inhalt beginnt"/>
          <p:cNvCxnSpPr/>
          <p:nvPr/>
        </p:nvCxnSpPr>
        <p:spPr>
          <a:xfrm>
            <a:off x="144000" y="720000"/>
            <a:ext cx="8857800" cy="1800"/>
          </a:xfrm>
          <a:prstGeom prst="straightConnector1">
            <a:avLst/>
          </a:prstGeom>
          <a:ln w="12700">
            <a:solidFill>
              <a:srgbClr val="2D4B9B"/>
            </a:solidFill>
            <a:round/>
          </a:ln>
        </p:spPr>
      </p:cxnSp>
      <p:cxnSp>
        <p:nvCxnSpPr>
          <p:cNvPr id="100" name="Inhalt endet"/>
          <p:cNvCxnSpPr/>
          <p:nvPr/>
        </p:nvCxnSpPr>
        <p:spPr>
          <a:xfrm>
            <a:off x="144000" y="4658760"/>
            <a:ext cx="8857800" cy="1800"/>
          </a:xfrm>
          <a:prstGeom prst="straightConnector1">
            <a:avLst/>
          </a:prstGeom>
          <a:ln w="12700">
            <a:solidFill>
              <a:srgbClr val="2D4B9B"/>
            </a:solidFill>
            <a:round/>
          </a:ln>
        </p:spPr>
      </p:cxnSp>
      <p:pic>
        <p:nvPicPr>
          <p:cNvPr id="101" name="Bundesadler" descr="Bundesadler_kleiner"/>
          <p:cNvPicPr/>
          <p:nvPr/>
        </p:nvPicPr>
        <p:blipFill>
          <a:blip r:embed="rId3"/>
          <a:stretch/>
        </p:blipFill>
        <p:spPr>
          <a:xfrm>
            <a:off x="144000" y="4732560"/>
            <a:ext cx="307440" cy="286200"/>
          </a:xfrm>
          <a:prstGeom prst="rect">
            <a:avLst/>
          </a:prstGeom>
          <a:noFill/>
          <a:ln w="0">
            <a:noFill/>
          </a:ln>
        </p:spPr>
      </p:pic>
      <p:sp>
        <p:nvSpPr>
          <p:cNvPr id="102" name="Fußzeilenplatzhalter 5"/>
          <p:cNvSpPr/>
          <p:nvPr/>
        </p:nvSpPr>
        <p:spPr>
          <a:xfrm>
            <a:off x="3478680" y="4788000"/>
            <a:ext cx="553788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defTabSz="914400">
              <a:lnSpc>
                <a:spcPct val="100000"/>
              </a:lnSpc>
            </a:pPr>
            <a:r>
              <a:rPr lang="de-DE" sz="1000" b="0" u="none" strike="noStrike">
                <a:solidFill>
                  <a:schemeClr val="lt1">
                    <a:lumMod val="50000"/>
                  </a:schemeClr>
                </a:solidFill>
                <a:effectLst/>
                <a:uFillTx/>
                <a:latin typeface="Arial"/>
              </a:rPr>
              <a:t>Contact: gpcc@dwd.de</a:t>
            </a:r>
            <a:endParaRPr lang="de-DE" sz="1000" b="0" u="none" strike="noStrike">
              <a:solidFill>
                <a:srgbClr val="000000"/>
              </a:solidFill>
              <a:effectLst/>
              <a:uFillTx/>
              <a:latin typeface="Arial"/>
            </a:endParaRPr>
          </a:p>
        </p:txBody>
      </p:sp>
      <p:pic>
        <p:nvPicPr>
          <p:cNvPr id="103" name="Grafik 14"/>
          <p:cNvPicPr/>
          <p:nvPr/>
        </p:nvPicPr>
        <p:blipFill>
          <a:blip r:embed="rId4">
            <a:extLst>
              <a:ext uri="{96DAC541-7B7A-43D3-8B79-37D633B846F1}">
                <asvg:svgBlip xmlns:asvg="http://schemas.microsoft.com/office/drawing/2016/SVG/main" r:embed="rId5"/>
              </a:ext>
            </a:extLst>
          </a:blip>
          <a:stretch/>
        </p:blipFill>
        <p:spPr>
          <a:xfrm>
            <a:off x="58680" y="-5400"/>
            <a:ext cx="1248480" cy="882360"/>
          </a:xfrm>
          <a:prstGeom prst="rect">
            <a:avLst/>
          </a:prstGeom>
          <a:noFill/>
          <a:ln w="0">
            <a:noFill/>
          </a:ln>
        </p:spPr>
      </p:pic>
      <p:sp>
        <p:nvSpPr>
          <p:cNvPr id="104" name="PlaceHolder 1"/>
          <p:cNvSpPr>
            <a:spLocks noGrp="1"/>
          </p:cNvSpPr>
          <p:nvPr>
            <p:ph type="title"/>
          </p:nvPr>
        </p:nvSpPr>
        <p:spPr>
          <a:xfrm>
            <a:off x="457200" y="496800"/>
            <a:ext cx="8228520" cy="274680"/>
          </a:xfrm>
          <a:prstGeom prst="rect">
            <a:avLst/>
          </a:prstGeom>
          <a:noFill/>
          <a:ln w="0">
            <a:noFill/>
          </a:ln>
        </p:spPr>
        <p:txBody>
          <a:bodyPr lIns="0" tIns="0" rIns="0" bIns="0" anchor="ctr">
            <a:spAutoFit/>
          </a:bodyPr>
          <a:lstStyle/>
          <a:p>
            <a:pPr indent="0">
              <a:lnSpc>
                <a:spcPct val="100000"/>
              </a:lnSpc>
              <a:buNone/>
              <a:tabLst>
                <a:tab pos="0" algn="l"/>
              </a:tabLst>
            </a:pPr>
            <a:r>
              <a:rPr lang="de-DE" sz="1800" b="0" u="none" strike="noStrike">
                <a:solidFill>
                  <a:srgbClr val="000000"/>
                </a:solidFill>
                <a:effectLst/>
                <a:uFillTx/>
                <a:latin typeface="Arial"/>
              </a:rPr>
              <a:t>Format des Titeltextes durch Klicken bearbeiten</a:t>
            </a:r>
          </a:p>
        </p:txBody>
      </p:sp>
      <p:sp>
        <p:nvSpPr>
          <p:cNvPr id="105" name="Datumsplatzhalter 1"/>
          <p:cNvSpPr/>
          <p:nvPr/>
        </p:nvSpPr>
        <p:spPr>
          <a:xfrm>
            <a:off x="542520" y="4788000"/>
            <a:ext cx="29354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r>
              <a:rPr lang="de-DE" sz="1000" b="0" u="none" strike="noStrike">
                <a:solidFill>
                  <a:schemeClr val="lt1">
                    <a:lumMod val="50000"/>
                  </a:schemeClr>
                </a:solidFill>
                <a:effectLst/>
                <a:uFillTx/>
                <a:latin typeface="Arial"/>
              </a:rPr>
              <a:t>08.07.2026 – IPWG</a:t>
            </a:r>
            <a:endParaRPr lang="de-DE" sz="1000" b="0" u="none" strike="noStrike">
              <a:solidFill>
                <a:srgbClr val="000000"/>
              </a:solidFill>
              <a:effectLst/>
              <a:uFillTx/>
              <a:latin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Standard 2">
    <p:bg>
      <p:bgPr>
        <a:solidFill>
          <a:schemeClr val="lt1"/>
        </a:solidFill>
        <a:effectLst/>
      </p:bgPr>
    </p:bg>
    <p:spTree>
      <p:nvGrpSpPr>
        <p:cNvPr id="1" name=""/>
        <p:cNvGrpSpPr/>
        <p:nvPr/>
      </p:nvGrpSpPr>
      <p:grpSpPr>
        <a:xfrm>
          <a:off x="0" y="0"/>
          <a:ext cx="0" cy="0"/>
          <a:chOff x="0" y="0"/>
          <a:chExt cx="0" cy="0"/>
        </a:xfrm>
      </p:grpSpPr>
      <p:pic>
        <p:nvPicPr>
          <p:cNvPr id="106" name="DWD-Logo" descr="Wort-Bild-Marke des Deutschen Wetterdienst. Wetter und Klima aus einer Hand."/>
          <p:cNvPicPr/>
          <p:nvPr/>
        </p:nvPicPr>
        <p:blipFill>
          <a:blip r:embed="rId2"/>
          <a:stretch/>
        </p:blipFill>
        <p:spPr>
          <a:xfrm>
            <a:off x="7387560" y="144000"/>
            <a:ext cx="1610640" cy="430200"/>
          </a:xfrm>
          <a:prstGeom prst="rect">
            <a:avLst/>
          </a:prstGeom>
          <a:noFill/>
          <a:ln w="0">
            <a:noFill/>
          </a:ln>
        </p:spPr>
      </p:pic>
      <p:cxnSp>
        <p:nvCxnSpPr>
          <p:cNvPr id="107" name="Inhalt beginnt"/>
          <p:cNvCxnSpPr/>
          <p:nvPr/>
        </p:nvCxnSpPr>
        <p:spPr>
          <a:xfrm>
            <a:off x="144000" y="720000"/>
            <a:ext cx="8857800" cy="1800"/>
          </a:xfrm>
          <a:prstGeom prst="straightConnector1">
            <a:avLst/>
          </a:prstGeom>
          <a:ln w="12700">
            <a:solidFill>
              <a:srgbClr val="2D4B9B"/>
            </a:solidFill>
            <a:round/>
          </a:ln>
        </p:spPr>
      </p:cxnSp>
      <p:cxnSp>
        <p:nvCxnSpPr>
          <p:cNvPr id="108" name="Inhalt endet"/>
          <p:cNvCxnSpPr/>
          <p:nvPr/>
        </p:nvCxnSpPr>
        <p:spPr>
          <a:xfrm>
            <a:off x="144000" y="4658760"/>
            <a:ext cx="8857800" cy="1800"/>
          </a:xfrm>
          <a:prstGeom prst="straightConnector1">
            <a:avLst/>
          </a:prstGeom>
          <a:ln w="12700">
            <a:solidFill>
              <a:srgbClr val="2D4B9B"/>
            </a:solidFill>
            <a:round/>
          </a:ln>
        </p:spPr>
      </p:cxnSp>
      <p:pic>
        <p:nvPicPr>
          <p:cNvPr id="109" name="Bundesadler" descr="Bundesadler_kleiner"/>
          <p:cNvPicPr/>
          <p:nvPr/>
        </p:nvPicPr>
        <p:blipFill>
          <a:blip r:embed="rId3"/>
          <a:stretch/>
        </p:blipFill>
        <p:spPr>
          <a:xfrm>
            <a:off x="144000" y="4732560"/>
            <a:ext cx="307440" cy="286200"/>
          </a:xfrm>
          <a:prstGeom prst="rect">
            <a:avLst/>
          </a:prstGeom>
          <a:noFill/>
          <a:ln w="0">
            <a:noFill/>
          </a:ln>
        </p:spPr>
      </p:pic>
      <p:sp>
        <p:nvSpPr>
          <p:cNvPr id="110" name="Fußzeilenplatzhalter 5"/>
          <p:cNvSpPr/>
          <p:nvPr/>
        </p:nvSpPr>
        <p:spPr>
          <a:xfrm>
            <a:off x="3478680" y="4788000"/>
            <a:ext cx="553788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defTabSz="914400">
              <a:lnSpc>
                <a:spcPct val="100000"/>
              </a:lnSpc>
            </a:pPr>
            <a:r>
              <a:rPr lang="de-DE" sz="1000" b="0" u="none" strike="noStrike">
                <a:solidFill>
                  <a:schemeClr val="lt1">
                    <a:lumMod val="50000"/>
                  </a:schemeClr>
                </a:solidFill>
                <a:effectLst/>
                <a:uFillTx/>
                <a:latin typeface="Arial"/>
              </a:rPr>
              <a:t>Contact: gpcc@dwd.de</a:t>
            </a:r>
            <a:endParaRPr lang="de-DE" sz="1000" b="0" u="none" strike="noStrike">
              <a:solidFill>
                <a:srgbClr val="000000"/>
              </a:solidFill>
              <a:effectLst/>
              <a:uFillTx/>
              <a:latin typeface="Arial"/>
            </a:endParaRPr>
          </a:p>
        </p:txBody>
      </p:sp>
      <p:pic>
        <p:nvPicPr>
          <p:cNvPr id="111" name="Grafik 14"/>
          <p:cNvPicPr/>
          <p:nvPr/>
        </p:nvPicPr>
        <p:blipFill>
          <a:blip r:embed="rId4">
            <a:extLst>
              <a:ext uri="{96DAC541-7B7A-43D3-8B79-37D633B846F1}">
                <asvg:svgBlip xmlns:asvg="http://schemas.microsoft.com/office/drawing/2016/SVG/main" r:embed="rId5"/>
              </a:ext>
            </a:extLst>
          </a:blip>
          <a:stretch/>
        </p:blipFill>
        <p:spPr>
          <a:xfrm>
            <a:off x="58680" y="-5400"/>
            <a:ext cx="1248480" cy="882360"/>
          </a:xfrm>
          <a:prstGeom prst="rect">
            <a:avLst/>
          </a:prstGeom>
          <a:noFill/>
          <a:ln w="0">
            <a:noFill/>
          </a:ln>
        </p:spPr>
      </p:pic>
      <p:sp>
        <p:nvSpPr>
          <p:cNvPr id="112"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pPr indent="0" algn="ctr">
              <a:lnSpc>
                <a:spcPct val="100000"/>
              </a:lnSpc>
              <a:buNone/>
              <a:tabLst>
                <a:tab pos="0" algn="l"/>
              </a:tabLst>
            </a:pPr>
            <a:r>
              <a:rPr lang="de-DE" sz="4400" b="0" u="none" strike="noStrike">
                <a:solidFill>
                  <a:srgbClr val="000000"/>
                </a:solidFill>
                <a:effectLst/>
                <a:uFillTx/>
                <a:latin typeface="Arial"/>
              </a:rPr>
              <a:t>Format des Titeltextes durch Klicken bearbeiten</a:t>
            </a:r>
          </a:p>
        </p:txBody>
      </p:sp>
      <p:sp>
        <p:nvSpPr>
          <p:cNvPr id="113" name="PlaceHolder 2"/>
          <p:cNvSpPr>
            <a:spLocks noGrp="1"/>
          </p:cNvSpPr>
          <p:nvPr>
            <p:ph type="body"/>
          </p:nvPr>
        </p:nvSpPr>
        <p:spPr>
          <a:xfrm>
            <a:off x="457200" y="1203480"/>
            <a:ext cx="8228880" cy="2982600"/>
          </a:xfrm>
          <a:prstGeom prst="rect">
            <a:avLst/>
          </a:prstGeom>
          <a:noFill/>
          <a:ln w="0">
            <a:noFill/>
          </a:ln>
        </p:spPr>
        <p:txBody>
          <a:bodyPr lIns="0" tIns="0" rIns="0" bIns="0" anchor="t">
            <a:normAutofit fontScale="92500" lnSpcReduction="9999"/>
          </a:bodyPr>
          <a:lstStyle/>
          <a:p>
            <a:pPr marL="432000" indent="-324000">
              <a:lnSpc>
                <a:spcPct val="100000"/>
              </a:lnSpc>
              <a:spcBef>
                <a:spcPts val="1417"/>
              </a:spcBef>
              <a:buClr>
                <a:srgbClr val="000000"/>
              </a:buClr>
              <a:buSzPct val="45000"/>
              <a:buFont typeface="Wingdings" charset="2"/>
              <a:buChar char=""/>
            </a:pPr>
            <a:r>
              <a:rPr lang="de-DE" sz="3200" b="0" u="none" strike="noStrike">
                <a:solidFill>
                  <a:srgbClr val="000000"/>
                </a:solidFill>
                <a:effectLst/>
                <a:uFillTx/>
                <a:latin typeface="Arial"/>
              </a:rPr>
              <a:t>Format des Gliederungstextes durch Klicken bearbeiten</a:t>
            </a:r>
          </a:p>
          <a:p>
            <a:pPr marL="864000" lvl="1" indent="-324000">
              <a:lnSpc>
                <a:spcPct val="100000"/>
              </a:lnSpc>
              <a:spcBef>
                <a:spcPts val="1134"/>
              </a:spcBef>
              <a:buClr>
                <a:srgbClr val="000000"/>
              </a:buClr>
              <a:buSzPct val="75000"/>
              <a:buFont typeface="Symbol" charset="2"/>
              <a:buChar char=""/>
            </a:pPr>
            <a:r>
              <a:rPr lang="de-DE" sz="2800" b="0" u="none" strike="noStrike">
                <a:solidFill>
                  <a:srgbClr val="000000"/>
                </a:solidFill>
                <a:effectLst/>
                <a:uFillTx/>
                <a:latin typeface="Arial"/>
              </a:rPr>
              <a:t>Zweite Gliederungsebene</a:t>
            </a:r>
          </a:p>
          <a:p>
            <a:pPr marL="1296000" lvl="2" indent="-288000">
              <a:lnSpc>
                <a:spcPct val="100000"/>
              </a:lnSpc>
              <a:spcBef>
                <a:spcPts val="850"/>
              </a:spcBef>
              <a:buClr>
                <a:srgbClr val="000000"/>
              </a:buClr>
              <a:buSzPct val="45000"/>
              <a:buFont typeface="Wingdings" charset="2"/>
              <a:buChar char=""/>
            </a:pPr>
            <a:r>
              <a:rPr lang="de-DE" sz="2400" b="0" u="none" strike="noStrike">
                <a:solidFill>
                  <a:srgbClr val="000000"/>
                </a:solidFill>
                <a:effectLst/>
                <a:uFillTx/>
                <a:latin typeface="Arial"/>
              </a:rPr>
              <a:t>Dritte Gliederungsebene</a:t>
            </a:r>
          </a:p>
          <a:p>
            <a:pPr marL="1728000" lvl="3" indent="-216000">
              <a:lnSpc>
                <a:spcPct val="100000"/>
              </a:lnSpc>
              <a:spcBef>
                <a:spcPts val="567"/>
              </a:spcBef>
              <a:buClr>
                <a:srgbClr val="000000"/>
              </a:buClr>
              <a:buSzPct val="75000"/>
              <a:buFont typeface="Symbol" charset="2"/>
              <a:buChar char=""/>
            </a:pPr>
            <a:r>
              <a:rPr lang="de-DE" sz="2000" b="0" u="none" strike="noStrike">
                <a:solidFill>
                  <a:srgbClr val="000000"/>
                </a:solidFill>
                <a:effectLst/>
                <a:uFillTx/>
                <a:latin typeface="Arial"/>
              </a:rPr>
              <a:t>Vierte Gliederungsebene</a:t>
            </a:r>
          </a:p>
          <a:p>
            <a:pPr marL="2160000" lvl="4" indent="-216000">
              <a:lnSpc>
                <a:spcPct val="100000"/>
              </a:lnSpc>
              <a:spcBef>
                <a:spcPts val="283"/>
              </a:spcBef>
              <a:buClr>
                <a:srgbClr val="000000"/>
              </a:buClr>
              <a:buSzPct val="45000"/>
              <a:buFont typeface="Wingdings" charset="2"/>
              <a:buChar char=""/>
            </a:pPr>
            <a:r>
              <a:rPr lang="de-DE" sz="2000" b="0" u="none" strike="noStrike">
                <a:solidFill>
                  <a:srgbClr val="000000"/>
                </a:solidFill>
                <a:effectLst/>
                <a:uFillTx/>
                <a:latin typeface="Arial"/>
              </a:rPr>
              <a:t>Fünfte Gliederungsebene</a:t>
            </a:r>
          </a:p>
          <a:p>
            <a:pPr marL="2592000" lvl="5" indent="-216000">
              <a:lnSpc>
                <a:spcPct val="100000"/>
              </a:lnSpc>
              <a:spcBef>
                <a:spcPts val="283"/>
              </a:spcBef>
              <a:buClr>
                <a:srgbClr val="000000"/>
              </a:buClr>
              <a:buSzPct val="45000"/>
              <a:buFont typeface="Wingdings" charset="2"/>
              <a:buChar char=""/>
            </a:pPr>
            <a:r>
              <a:rPr lang="de-DE" sz="2000" b="0" u="none" strike="noStrike">
                <a:solidFill>
                  <a:srgbClr val="000000"/>
                </a:solidFill>
                <a:effectLst/>
                <a:uFillTx/>
                <a:latin typeface="Arial"/>
              </a:rPr>
              <a:t>Sechste Gliederungsebene</a:t>
            </a:r>
          </a:p>
          <a:p>
            <a:pPr marL="3024000" lvl="6" indent="-216000">
              <a:lnSpc>
                <a:spcPct val="100000"/>
              </a:lnSpc>
              <a:spcBef>
                <a:spcPts val="283"/>
              </a:spcBef>
              <a:buClr>
                <a:srgbClr val="000000"/>
              </a:buClr>
              <a:buSzPct val="45000"/>
              <a:buFont typeface="Wingdings" charset="2"/>
              <a:buChar char=""/>
            </a:pPr>
            <a:r>
              <a:rPr lang="de-DE" sz="2000" b="0" u="none" strike="noStrike">
                <a:solidFill>
                  <a:srgbClr val="000000"/>
                </a:solidFill>
                <a:effectLst/>
                <a:uFillTx/>
                <a:latin typeface="Arial"/>
              </a:rPr>
              <a:t>Siebte Gliederungsebene</a:t>
            </a:r>
          </a:p>
        </p:txBody>
      </p:sp>
      <p:sp>
        <p:nvSpPr>
          <p:cNvPr id="114" name="Datumsplatzhalter 1"/>
          <p:cNvSpPr/>
          <p:nvPr/>
        </p:nvSpPr>
        <p:spPr>
          <a:xfrm>
            <a:off x="542520" y="4788000"/>
            <a:ext cx="29354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r>
              <a:rPr lang="de-DE" sz="1000" b="0" u="none" strike="noStrike">
                <a:solidFill>
                  <a:schemeClr val="lt1">
                    <a:lumMod val="50000"/>
                  </a:schemeClr>
                </a:solidFill>
                <a:effectLst/>
                <a:uFillTx/>
                <a:latin typeface="Arial"/>
              </a:rPr>
              <a:t>08.07.2026 – IPWG</a:t>
            </a:r>
            <a:endParaRPr lang="de-DE" sz="1000" b="0" u="none" strike="noStrike">
              <a:solidFill>
                <a:srgbClr val="000000"/>
              </a:solidFill>
              <a:effectLst/>
              <a:uFillTx/>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321480"/>
            <a:ext cx="8228520" cy="625320"/>
          </a:xfrm>
          <a:prstGeom prst="rect">
            <a:avLst/>
          </a:prstGeom>
          <a:noFill/>
          <a:ln w="0">
            <a:noFill/>
          </a:ln>
        </p:spPr>
        <p:txBody>
          <a:bodyPr lIns="0" tIns="0" rIns="0" bIns="0" anchor="ctr">
            <a:spAutoFit/>
          </a:bodyPr>
          <a:lstStyle/>
          <a:p>
            <a:pPr indent="0" algn="ctr">
              <a:buNone/>
            </a:pPr>
            <a:endParaRPr lang="de-DE" sz="4400" b="0" u="none" strike="noStrike">
              <a:solidFill>
                <a:srgbClr val="000000"/>
              </a:solidFill>
              <a:effectLst/>
              <a:uFillTx/>
              <a:latin typeface="Arial"/>
            </a:endParaRPr>
          </a:p>
        </p:txBody>
      </p:sp>
      <p:sp>
        <p:nvSpPr>
          <p:cNvPr id="125" name="PlaceHolder 2"/>
          <p:cNvSpPr>
            <a:spLocks noGrp="1"/>
          </p:cNvSpPr>
          <p:nvPr>
            <p:ph/>
          </p:nvPr>
        </p:nvSpPr>
        <p:spPr>
          <a:xfrm>
            <a:off x="457200" y="1203480"/>
            <a:ext cx="8228520" cy="2982240"/>
          </a:xfrm>
          <a:prstGeom prst="rect">
            <a:avLst/>
          </a:prstGeom>
          <a:noFill/>
          <a:ln w="0">
            <a:noFill/>
          </a:ln>
        </p:spPr>
        <p:txBody>
          <a:bodyPr lIns="0" tIns="0" rIns="0" bIns="0" anchor="t">
            <a:normAutofit/>
          </a:bodyPr>
          <a:lstStyle/>
          <a:p>
            <a:pPr indent="0">
              <a:spcBef>
                <a:spcPts val="1417"/>
              </a:spcBef>
              <a:buNone/>
            </a:pPr>
            <a:endParaRPr lang="de-DE" sz="3200" b="0" u="none" strike="noStrike">
              <a:solidFill>
                <a:srgbClr val="000000"/>
              </a:solidFill>
              <a:effectLst/>
              <a:uFillTx/>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5" name="PlaceHolder 1"/>
          <p:cNvSpPr>
            <a:spLocks noGrp="1"/>
          </p:cNvSpPr>
          <p:nvPr>
            <p:ph type="title"/>
          </p:nvPr>
        </p:nvSpPr>
        <p:spPr>
          <a:xfrm>
            <a:off x="457200" y="321480"/>
            <a:ext cx="8228520" cy="625320"/>
          </a:xfrm>
          <a:prstGeom prst="rect">
            <a:avLst/>
          </a:prstGeom>
          <a:noFill/>
          <a:ln w="0">
            <a:noFill/>
          </a:ln>
        </p:spPr>
        <p:txBody>
          <a:bodyPr lIns="0" tIns="0" rIns="0" bIns="0" anchor="ctr">
            <a:spAutoFit/>
          </a:bodyPr>
          <a:lstStyle/>
          <a:p>
            <a:pPr indent="0" algn="ctr">
              <a:buNone/>
            </a:pPr>
            <a:endParaRPr lang="de-DE" sz="4400" b="0" u="none" strike="noStrike">
              <a:solidFill>
                <a:srgbClr val="000000"/>
              </a:solidFill>
              <a:effectLst/>
              <a:uFillTx/>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145" name="PlaceHolder 1"/>
          <p:cNvSpPr>
            <a:spLocks noGrp="1"/>
          </p:cNvSpPr>
          <p:nvPr>
            <p:ph type="title"/>
          </p:nvPr>
        </p:nvSpPr>
        <p:spPr>
          <a:xfrm>
            <a:off x="457200" y="321480"/>
            <a:ext cx="8228520" cy="625320"/>
          </a:xfrm>
          <a:prstGeom prst="rect">
            <a:avLst/>
          </a:prstGeom>
          <a:noFill/>
          <a:ln w="0">
            <a:noFill/>
          </a:ln>
        </p:spPr>
        <p:txBody>
          <a:bodyPr lIns="0" tIns="0" rIns="0" bIns="0" anchor="ctr">
            <a:spAutoFit/>
          </a:bodyPr>
          <a:lstStyle/>
          <a:p>
            <a:pPr indent="0" algn="ctr">
              <a:buNone/>
            </a:pPr>
            <a:endParaRPr lang="de-DE" sz="4400" b="0" u="none" strike="noStrike">
              <a:solidFill>
                <a:srgbClr val="000000"/>
              </a:solidFill>
              <a:effectLst/>
              <a:uFillTx/>
              <a:latin typeface="Arial"/>
            </a:endParaRPr>
          </a:p>
        </p:txBody>
      </p:sp>
      <p:sp>
        <p:nvSpPr>
          <p:cNvPr id="146" name="PlaceHolder 2"/>
          <p:cNvSpPr>
            <a:spLocks noGrp="1"/>
          </p:cNvSpPr>
          <p:nvPr>
            <p:ph type="subTitle"/>
          </p:nvPr>
        </p:nvSpPr>
        <p:spPr>
          <a:xfrm>
            <a:off x="457200" y="1203480"/>
            <a:ext cx="8228520" cy="2982240"/>
          </a:xfrm>
          <a:prstGeom prst="rect">
            <a:avLst/>
          </a:prstGeom>
          <a:noFill/>
          <a:ln w="0">
            <a:noFill/>
          </a:ln>
        </p:spPr>
        <p:txBody>
          <a:bodyPr lIns="0" tIns="0" rIns="0" bIns="0" anchor="ctr">
            <a:spAutoFit/>
          </a:bodyPr>
          <a:lstStyle/>
          <a:p>
            <a:pPr indent="0" algn="ctr">
              <a:buNone/>
            </a:pPr>
            <a:endParaRPr lang="de-DE" sz="3200" b="0" u="none" strike="noStrike">
              <a:solidFill>
                <a:srgbClr val="000000"/>
              </a:solidFill>
              <a:effectLst/>
              <a:uFillTx/>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reserve="1">
  <p:cSld name="1_Titelfolie">
    <p:spTree>
      <p:nvGrpSpPr>
        <p:cNvPr id="1" name=""/>
        <p:cNvGrpSpPr/>
        <p:nvPr/>
      </p:nvGrpSpPr>
      <p:grpSpPr>
        <a:xfrm>
          <a:off x="0" y="0"/>
          <a:ext cx="0" cy="0"/>
          <a:chOff x="0" y="0"/>
          <a:chExt cx="0" cy="0"/>
        </a:xfrm>
      </p:grpSpPr>
      <p:sp>
        <p:nvSpPr>
          <p:cNvPr id="156" name="PlaceHolder 1"/>
          <p:cNvSpPr>
            <a:spLocks noGrp="1"/>
          </p:cNvSpPr>
          <p:nvPr>
            <p:ph type="title"/>
          </p:nvPr>
        </p:nvSpPr>
        <p:spPr>
          <a:xfrm>
            <a:off x="457200" y="321480"/>
            <a:ext cx="8228520" cy="625320"/>
          </a:xfrm>
          <a:prstGeom prst="rect">
            <a:avLst/>
          </a:prstGeom>
          <a:noFill/>
          <a:ln w="0">
            <a:noFill/>
          </a:ln>
        </p:spPr>
        <p:txBody>
          <a:bodyPr lIns="0" tIns="0" rIns="0" bIns="0" anchor="ctr">
            <a:spAutoFit/>
          </a:bodyPr>
          <a:lstStyle/>
          <a:p>
            <a:pPr indent="0" algn="ctr">
              <a:buNone/>
            </a:pPr>
            <a:endParaRPr lang="de-DE" sz="4400" b="0" u="none" strike="noStrike">
              <a:solidFill>
                <a:srgbClr val="000000"/>
              </a:solidFill>
              <a:effectLst/>
              <a:uFillTx/>
              <a:latin typeface="Arial"/>
            </a:endParaRPr>
          </a:p>
        </p:txBody>
      </p:sp>
      <p:sp>
        <p:nvSpPr>
          <p:cNvPr id="157" name="PlaceHolder 2"/>
          <p:cNvSpPr>
            <a:spLocks noGrp="1"/>
          </p:cNvSpPr>
          <p:nvPr>
            <p:ph/>
          </p:nvPr>
        </p:nvSpPr>
        <p:spPr>
          <a:xfrm>
            <a:off x="457200" y="1203480"/>
            <a:ext cx="8228520" cy="2982240"/>
          </a:xfrm>
          <a:prstGeom prst="rect">
            <a:avLst/>
          </a:prstGeom>
          <a:noFill/>
          <a:ln w="0">
            <a:noFill/>
          </a:ln>
        </p:spPr>
        <p:txBody>
          <a:bodyPr lIns="0" tIns="0" rIns="0" bIns="0" anchor="t">
            <a:normAutofit/>
          </a:bodyPr>
          <a:lstStyle/>
          <a:p>
            <a:pPr indent="0">
              <a:spcBef>
                <a:spcPts val="1417"/>
              </a:spcBef>
              <a:buNone/>
            </a:pPr>
            <a:endParaRPr lang="de-DE" sz="3200" b="0" u="none" strike="noStrike">
              <a:solidFill>
                <a:srgbClr val="000000"/>
              </a:solidFill>
              <a:effectLst/>
              <a:uFillTx/>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itel und Inhalt m. Rasterbalken">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Titelfolie mit Bild">
    <p:bg>
      <p:bgPr>
        <a:solidFill>
          <a:schemeClr val="lt1"/>
        </a:solidFill>
        <a:effectLst/>
      </p:bgPr>
    </p:bg>
    <p:spTree>
      <p:nvGrpSpPr>
        <p:cNvPr id="1" name=""/>
        <p:cNvGrpSpPr/>
        <p:nvPr/>
      </p:nvGrpSpPr>
      <p:grpSpPr>
        <a:xfrm>
          <a:off x="0" y="0"/>
          <a:ext cx="0" cy="0"/>
          <a:chOff x="0" y="0"/>
          <a:chExt cx="0" cy="0"/>
        </a:xfrm>
      </p:grpSpPr>
      <p:pic>
        <p:nvPicPr>
          <p:cNvPr id="11" name="DWD-Logo" descr="Wort-Bild-Marke des Deutschen Wetterdienst. Wetter und Klima aus einer Hand."/>
          <p:cNvPicPr/>
          <p:nvPr/>
        </p:nvPicPr>
        <p:blipFill>
          <a:blip r:embed="rId2"/>
          <a:stretch/>
        </p:blipFill>
        <p:spPr>
          <a:xfrm>
            <a:off x="7387560" y="144000"/>
            <a:ext cx="1610640" cy="430200"/>
          </a:xfrm>
          <a:prstGeom prst="rect">
            <a:avLst/>
          </a:prstGeom>
          <a:noFill/>
          <a:ln w="0">
            <a:noFill/>
          </a:ln>
        </p:spPr>
      </p:pic>
      <p:cxnSp>
        <p:nvCxnSpPr>
          <p:cNvPr id="12" name="Inhalt beginnt"/>
          <p:cNvCxnSpPr/>
          <p:nvPr/>
        </p:nvCxnSpPr>
        <p:spPr>
          <a:xfrm>
            <a:off x="144000" y="720000"/>
            <a:ext cx="8857800" cy="1800"/>
          </a:xfrm>
          <a:prstGeom prst="straightConnector1">
            <a:avLst/>
          </a:prstGeom>
          <a:ln w="12700">
            <a:solidFill>
              <a:srgbClr val="2D4B9B"/>
            </a:solidFill>
            <a:round/>
          </a:ln>
        </p:spPr>
      </p:cxnSp>
      <p:cxnSp>
        <p:nvCxnSpPr>
          <p:cNvPr id="13" name="Inhalt endet"/>
          <p:cNvCxnSpPr/>
          <p:nvPr/>
        </p:nvCxnSpPr>
        <p:spPr>
          <a:xfrm>
            <a:off x="144000" y="4658760"/>
            <a:ext cx="8857800" cy="1800"/>
          </a:xfrm>
          <a:prstGeom prst="straightConnector1">
            <a:avLst/>
          </a:prstGeom>
          <a:ln w="12700">
            <a:solidFill>
              <a:srgbClr val="2D4B9B"/>
            </a:solidFill>
            <a:round/>
          </a:ln>
        </p:spPr>
      </p:cxnSp>
      <p:pic>
        <p:nvPicPr>
          <p:cNvPr id="14" name="Bundesadler" descr="Bundesadler_kleiner"/>
          <p:cNvPicPr/>
          <p:nvPr/>
        </p:nvPicPr>
        <p:blipFill>
          <a:blip r:embed="rId3"/>
          <a:stretch/>
        </p:blipFill>
        <p:spPr>
          <a:xfrm>
            <a:off x="144000" y="4732560"/>
            <a:ext cx="307440" cy="286200"/>
          </a:xfrm>
          <a:prstGeom prst="rect">
            <a:avLst/>
          </a:prstGeom>
          <a:noFill/>
          <a:ln w="0">
            <a:noFill/>
          </a:ln>
        </p:spPr>
      </p:pic>
      <p:sp>
        <p:nvSpPr>
          <p:cNvPr id="15" name="Datumsplatzhalter 1"/>
          <p:cNvSpPr/>
          <p:nvPr/>
        </p:nvSpPr>
        <p:spPr>
          <a:xfrm>
            <a:off x="542160" y="4788000"/>
            <a:ext cx="29354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r>
              <a:rPr lang="de-DE" sz="1000" b="0" u="none" strike="noStrike">
                <a:solidFill>
                  <a:schemeClr val="lt1">
                    <a:lumMod val="50000"/>
                  </a:schemeClr>
                </a:solidFill>
                <a:effectLst/>
                <a:uFillTx/>
                <a:latin typeface="Arial"/>
              </a:rPr>
              <a:t>08.07.2026 – IPWG</a:t>
            </a:r>
            <a:endParaRPr lang="de-DE" sz="1000" b="0" u="none" strike="noStrike">
              <a:solidFill>
                <a:srgbClr val="000000"/>
              </a:solidFill>
              <a:effectLst/>
              <a:uFillTx/>
              <a:latin typeface="Arial"/>
            </a:endParaRPr>
          </a:p>
        </p:txBody>
      </p:sp>
      <p:sp>
        <p:nvSpPr>
          <p:cNvPr id="16" name="Fußzeilenplatzhalter 5"/>
          <p:cNvSpPr/>
          <p:nvPr/>
        </p:nvSpPr>
        <p:spPr>
          <a:xfrm>
            <a:off x="3479040" y="4788360"/>
            <a:ext cx="553788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defTabSz="914400">
              <a:lnSpc>
                <a:spcPct val="100000"/>
              </a:lnSpc>
            </a:pPr>
            <a:r>
              <a:rPr lang="de-DE" sz="1000" b="0" u="none" strike="noStrike">
                <a:solidFill>
                  <a:schemeClr val="lt1">
                    <a:lumMod val="50000"/>
                  </a:schemeClr>
                </a:solidFill>
                <a:effectLst/>
                <a:uFillTx/>
                <a:latin typeface="Arial"/>
              </a:rPr>
              <a:t>Contact: gpcc@dwd.de</a:t>
            </a:r>
            <a:endParaRPr lang="de-DE" sz="1000" b="0" u="none" strike="noStrike">
              <a:solidFill>
                <a:srgbClr val="000000"/>
              </a:solidFill>
              <a:effectLst/>
              <a:uFillTx/>
              <a:latin typeface="Arial"/>
            </a:endParaRPr>
          </a:p>
        </p:txBody>
      </p:sp>
      <p:pic>
        <p:nvPicPr>
          <p:cNvPr id="17" name="Grafik 14"/>
          <p:cNvPicPr/>
          <p:nvPr/>
        </p:nvPicPr>
        <p:blipFill>
          <a:blip r:embed="rId4">
            <a:extLst>
              <a:ext uri="{96DAC541-7B7A-43D3-8B79-37D633B846F1}">
                <asvg:svgBlip xmlns:asvg="http://schemas.microsoft.com/office/drawing/2016/SVG/main" r:embed="rId5"/>
              </a:ext>
            </a:extLst>
          </a:blip>
          <a:stretch/>
        </p:blipFill>
        <p:spPr>
          <a:xfrm>
            <a:off x="58680" y="-5400"/>
            <a:ext cx="1248480" cy="882360"/>
          </a:xfrm>
          <a:prstGeom prst="rect">
            <a:avLst/>
          </a:prstGeom>
          <a:noFill/>
          <a:ln w="0">
            <a:noFill/>
          </a:ln>
        </p:spPr>
      </p:pic>
      <p:sp>
        <p:nvSpPr>
          <p:cNvPr id="18"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pPr indent="0" algn="ctr">
              <a:lnSpc>
                <a:spcPct val="100000"/>
              </a:lnSpc>
              <a:buNone/>
              <a:tabLst>
                <a:tab pos="0" algn="l"/>
              </a:tabLst>
            </a:pPr>
            <a:r>
              <a:rPr lang="de-DE" sz="4400" b="0" u="none" strike="noStrike">
                <a:solidFill>
                  <a:srgbClr val="000000"/>
                </a:solidFill>
                <a:effectLst/>
                <a:uFillTx/>
                <a:latin typeface="Arial"/>
              </a:rPr>
              <a:t>Format des Titeltextes durch Klicken bearbeiten</a:t>
            </a:r>
          </a:p>
        </p:txBody>
      </p:sp>
      <p:sp>
        <p:nvSpPr>
          <p:cNvPr id="19" name="PlaceHolder 2"/>
          <p:cNvSpPr>
            <a:spLocks noGrp="1"/>
          </p:cNvSpPr>
          <p:nvPr>
            <p:ph type="body"/>
          </p:nvPr>
        </p:nvSpPr>
        <p:spPr>
          <a:xfrm>
            <a:off x="457200" y="1203480"/>
            <a:ext cx="8228880" cy="2982600"/>
          </a:xfrm>
          <a:prstGeom prst="rect">
            <a:avLst/>
          </a:prstGeom>
          <a:noFill/>
          <a:ln w="0">
            <a:noFill/>
          </a:ln>
        </p:spPr>
        <p:txBody>
          <a:bodyPr lIns="0" tIns="0" rIns="0" bIns="0" anchor="t">
            <a:normAutofit fontScale="92500" lnSpcReduction="9999"/>
          </a:bodyPr>
          <a:lstStyle/>
          <a:p>
            <a:pPr marL="432000" indent="-324000">
              <a:lnSpc>
                <a:spcPct val="100000"/>
              </a:lnSpc>
              <a:spcBef>
                <a:spcPts val="1417"/>
              </a:spcBef>
              <a:buClr>
                <a:srgbClr val="000000"/>
              </a:buClr>
              <a:buSzPct val="45000"/>
              <a:buFont typeface="Wingdings" charset="2"/>
              <a:buChar char=""/>
            </a:pPr>
            <a:r>
              <a:rPr lang="de-DE" sz="3200" b="0" u="none" strike="noStrike">
                <a:solidFill>
                  <a:srgbClr val="000000"/>
                </a:solidFill>
                <a:effectLst/>
                <a:uFillTx/>
                <a:latin typeface="Arial"/>
              </a:rPr>
              <a:t>Format des Gliederungstextes durch Klicken bearbeiten</a:t>
            </a:r>
          </a:p>
          <a:p>
            <a:pPr marL="864000" lvl="1" indent="-324000">
              <a:lnSpc>
                <a:spcPct val="100000"/>
              </a:lnSpc>
              <a:spcBef>
                <a:spcPts val="1134"/>
              </a:spcBef>
              <a:buClr>
                <a:srgbClr val="000000"/>
              </a:buClr>
              <a:buSzPct val="75000"/>
              <a:buFont typeface="Symbol" charset="2"/>
              <a:buChar char=""/>
            </a:pPr>
            <a:r>
              <a:rPr lang="de-DE" sz="2800" b="0" u="none" strike="noStrike">
                <a:solidFill>
                  <a:srgbClr val="000000"/>
                </a:solidFill>
                <a:effectLst/>
                <a:uFillTx/>
                <a:latin typeface="Arial"/>
              </a:rPr>
              <a:t>Zweite Gliederungsebene</a:t>
            </a:r>
          </a:p>
          <a:p>
            <a:pPr marL="1296000" lvl="2" indent="-288000">
              <a:lnSpc>
                <a:spcPct val="100000"/>
              </a:lnSpc>
              <a:spcBef>
                <a:spcPts val="850"/>
              </a:spcBef>
              <a:buClr>
                <a:srgbClr val="000000"/>
              </a:buClr>
              <a:buSzPct val="45000"/>
              <a:buFont typeface="Wingdings" charset="2"/>
              <a:buChar char=""/>
            </a:pPr>
            <a:r>
              <a:rPr lang="de-DE" sz="2400" b="0" u="none" strike="noStrike">
                <a:solidFill>
                  <a:srgbClr val="000000"/>
                </a:solidFill>
                <a:effectLst/>
                <a:uFillTx/>
                <a:latin typeface="Arial"/>
              </a:rPr>
              <a:t>Dritte Gliederungsebene</a:t>
            </a:r>
          </a:p>
          <a:p>
            <a:pPr marL="1728000" lvl="3" indent="-216000">
              <a:lnSpc>
                <a:spcPct val="100000"/>
              </a:lnSpc>
              <a:spcBef>
                <a:spcPts val="567"/>
              </a:spcBef>
              <a:buClr>
                <a:srgbClr val="000000"/>
              </a:buClr>
              <a:buSzPct val="75000"/>
              <a:buFont typeface="Symbol" charset="2"/>
              <a:buChar char=""/>
            </a:pPr>
            <a:r>
              <a:rPr lang="de-DE" sz="2000" b="0" u="none" strike="noStrike">
                <a:solidFill>
                  <a:srgbClr val="000000"/>
                </a:solidFill>
                <a:effectLst/>
                <a:uFillTx/>
                <a:latin typeface="Arial"/>
              </a:rPr>
              <a:t>Vierte Gliederungsebene</a:t>
            </a:r>
          </a:p>
          <a:p>
            <a:pPr marL="2160000" lvl="4" indent="-216000">
              <a:lnSpc>
                <a:spcPct val="100000"/>
              </a:lnSpc>
              <a:spcBef>
                <a:spcPts val="283"/>
              </a:spcBef>
              <a:buClr>
                <a:srgbClr val="000000"/>
              </a:buClr>
              <a:buSzPct val="45000"/>
              <a:buFont typeface="Wingdings" charset="2"/>
              <a:buChar char=""/>
            </a:pPr>
            <a:r>
              <a:rPr lang="de-DE" sz="2000" b="0" u="none" strike="noStrike">
                <a:solidFill>
                  <a:srgbClr val="000000"/>
                </a:solidFill>
                <a:effectLst/>
                <a:uFillTx/>
                <a:latin typeface="Arial"/>
              </a:rPr>
              <a:t>Fünfte Gliederungsebene</a:t>
            </a:r>
          </a:p>
          <a:p>
            <a:pPr marL="2592000" lvl="5" indent="-216000">
              <a:lnSpc>
                <a:spcPct val="100000"/>
              </a:lnSpc>
              <a:spcBef>
                <a:spcPts val="283"/>
              </a:spcBef>
              <a:buClr>
                <a:srgbClr val="000000"/>
              </a:buClr>
              <a:buSzPct val="45000"/>
              <a:buFont typeface="Wingdings" charset="2"/>
              <a:buChar char=""/>
            </a:pPr>
            <a:r>
              <a:rPr lang="de-DE" sz="2000" b="0" u="none" strike="noStrike">
                <a:solidFill>
                  <a:srgbClr val="000000"/>
                </a:solidFill>
                <a:effectLst/>
                <a:uFillTx/>
                <a:latin typeface="Arial"/>
              </a:rPr>
              <a:t>Sechste Gliederungsebene</a:t>
            </a:r>
          </a:p>
          <a:p>
            <a:pPr marL="3024000" lvl="6" indent="-216000">
              <a:lnSpc>
                <a:spcPct val="100000"/>
              </a:lnSpc>
              <a:spcBef>
                <a:spcPts val="283"/>
              </a:spcBef>
              <a:buClr>
                <a:srgbClr val="000000"/>
              </a:buClr>
              <a:buSzPct val="45000"/>
              <a:buFont typeface="Wingdings" charset="2"/>
              <a:buChar char=""/>
            </a:pPr>
            <a:r>
              <a:rPr lang="de-DE" sz="2000" b="0" u="none" strike="noStrike">
                <a:solidFill>
                  <a:srgbClr val="000000"/>
                </a:solidFill>
                <a:effectLst/>
                <a:uFillTx/>
                <a:latin typeface="Arial"/>
              </a:rPr>
              <a:t>Siebte Gliederungsebene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halt mit Überschrift und Infozeile">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Inhalt mit Faktenbox klein">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Inhalt mit Faktenbox groß">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Kontaktdaten">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Standard 3">
    <p:bg>
      <p:bgPr>
        <a:solidFill>
          <a:schemeClr val="lt1"/>
        </a:solidFill>
        <a:effectLst/>
      </p:bgPr>
    </p:bg>
    <p:spTree>
      <p:nvGrpSpPr>
        <p:cNvPr id="1" name=""/>
        <p:cNvGrpSpPr/>
        <p:nvPr/>
      </p:nvGrpSpPr>
      <p:grpSpPr>
        <a:xfrm>
          <a:off x="0" y="0"/>
          <a:ext cx="0" cy="0"/>
          <a:chOff x="0" y="0"/>
          <a:chExt cx="0" cy="0"/>
        </a:xfrm>
      </p:grpSpPr>
      <p:pic>
        <p:nvPicPr>
          <p:cNvPr id="53" name="DWD-Logo" descr="Wort-Bild-Marke des Deutschen Wetterdienst. Wetter und Klima aus einer Hand."/>
          <p:cNvPicPr/>
          <p:nvPr/>
        </p:nvPicPr>
        <p:blipFill>
          <a:blip r:embed="rId2"/>
          <a:stretch/>
        </p:blipFill>
        <p:spPr>
          <a:xfrm>
            <a:off x="7387560" y="144000"/>
            <a:ext cx="1610640" cy="430200"/>
          </a:xfrm>
          <a:prstGeom prst="rect">
            <a:avLst/>
          </a:prstGeom>
          <a:noFill/>
          <a:ln w="0">
            <a:noFill/>
          </a:ln>
        </p:spPr>
      </p:pic>
      <p:cxnSp>
        <p:nvCxnSpPr>
          <p:cNvPr id="54" name="Inhalt beginnt"/>
          <p:cNvCxnSpPr/>
          <p:nvPr/>
        </p:nvCxnSpPr>
        <p:spPr>
          <a:xfrm>
            <a:off x="144000" y="720000"/>
            <a:ext cx="8857800" cy="1800"/>
          </a:xfrm>
          <a:prstGeom prst="straightConnector1">
            <a:avLst/>
          </a:prstGeom>
          <a:ln w="12700">
            <a:solidFill>
              <a:srgbClr val="2D4B9B"/>
            </a:solidFill>
            <a:round/>
          </a:ln>
        </p:spPr>
      </p:cxnSp>
      <p:cxnSp>
        <p:nvCxnSpPr>
          <p:cNvPr id="55" name="Inhalt endet"/>
          <p:cNvCxnSpPr/>
          <p:nvPr/>
        </p:nvCxnSpPr>
        <p:spPr>
          <a:xfrm>
            <a:off x="144000" y="4658760"/>
            <a:ext cx="8857800" cy="1800"/>
          </a:xfrm>
          <a:prstGeom prst="straightConnector1">
            <a:avLst/>
          </a:prstGeom>
          <a:ln w="12700">
            <a:solidFill>
              <a:srgbClr val="2D4B9B"/>
            </a:solidFill>
            <a:round/>
          </a:ln>
        </p:spPr>
      </p:cxnSp>
      <p:pic>
        <p:nvPicPr>
          <p:cNvPr id="56" name="Bundesadler" descr="Bundesadler_kleiner"/>
          <p:cNvPicPr/>
          <p:nvPr/>
        </p:nvPicPr>
        <p:blipFill>
          <a:blip r:embed="rId3"/>
          <a:stretch/>
        </p:blipFill>
        <p:spPr>
          <a:xfrm>
            <a:off x="144000" y="4732560"/>
            <a:ext cx="307440" cy="286200"/>
          </a:xfrm>
          <a:prstGeom prst="rect">
            <a:avLst/>
          </a:prstGeom>
          <a:noFill/>
          <a:ln w="0">
            <a:noFill/>
          </a:ln>
        </p:spPr>
      </p:pic>
      <p:sp>
        <p:nvSpPr>
          <p:cNvPr id="57" name="Fußzeilenplatzhalter 5"/>
          <p:cNvSpPr/>
          <p:nvPr/>
        </p:nvSpPr>
        <p:spPr>
          <a:xfrm>
            <a:off x="3478680" y="4788000"/>
            <a:ext cx="553788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defTabSz="914400">
              <a:lnSpc>
                <a:spcPct val="100000"/>
              </a:lnSpc>
            </a:pPr>
            <a:r>
              <a:rPr lang="de-DE" sz="1000" b="0" u="none" strike="noStrike">
                <a:solidFill>
                  <a:schemeClr val="lt1">
                    <a:lumMod val="50000"/>
                  </a:schemeClr>
                </a:solidFill>
                <a:effectLst/>
                <a:uFillTx/>
                <a:latin typeface="Arial"/>
              </a:rPr>
              <a:t>Contact: gpcc@dwd.de</a:t>
            </a:r>
            <a:endParaRPr lang="de-DE" sz="1000" b="0" u="none" strike="noStrike">
              <a:solidFill>
                <a:srgbClr val="000000"/>
              </a:solidFill>
              <a:effectLst/>
              <a:uFillTx/>
              <a:latin typeface="Arial"/>
            </a:endParaRPr>
          </a:p>
        </p:txBody>
      </p:sp>
      <p:pic>
        <p:nvPicPr>
          <p:cNvPr id="58" name="Grafik 14"/>
          <p:cNvPicPr/>
          <p:nvPr/>
        </p:nvPicPr>
        <p:blipFill>
          <a:blip r:embed="rId4">
            <a:extLst>
              <a:ext uri="{96DAC541-7B7A-43D3-8B79-37D633B846F1}">
                <asvg:svgBlip xmlns:asvg="http://schemas.microsoft.com/office/drawing/2016/SVG/main" r:embed="rId5"/>
              </a:ext>
            </a:extLst>
          </a:blip>
          <a:stretch/>
        </p:blipFill>
        <p:spPr>
          <a:xfrm>
            <a:off x="58680" y="-5400"/>
            <a:ext cx="1248480" cy="882360"/>
          </a:xfrm>
          <a:prstGeom prst="rect">
            <a:avLst/>
          </a:prstGeom>
          <a:noFill/>
          <a:ln w="0">
            <a:noFill/>
          </a:ln>
        </p:spPr>
      </p:pic>
      <p:sp>
        <p:nvSpPr>
          <p:cNvPr id="59" name="PlaceHolder 1"/>
          <p:cNvSpPr>
            <a:spLocks noGrp="1"/>
          </p:cNvSpPr>
          <p:nvPr>
            <p:ph type="title"/>
          </p:nvPr>
        </p:nvSpPr>
        <p:spPr>
          <a:xfrm>
            <a:off x="457200" y="496800"/>
            <a:ext cx="8228520" cy="274680"/>
          </a:xfrm>
          <a:prstGeom prst="rect">
            <a:avLst/>
          </a:prstGeom>
          <a:noFill/>
          <a:ln w="0">
            <a:noFill/>
          </a:ln>
        </p:spPr>
        <p:txBody>
          <a:bodyPr lIns="0" tIns="0" rIns="0" bIns="0" anchor="ctr">
            <a:spAutoFit/>
          </a:bodyPr>
          <a:lstStyle/>
          <a:p>
            <a:pPr indent="0">
              <a:lnSpc>
                <a:spcPct val="100000"/>
              </a:lnSpc>
              <a:buNone/>
              <a:tabLst>
                <a:tab pos="0" algn="l"/>
              </a:tabLst>
            </a:pPr>
            <a:r>
              <a:rPr lang="de-DE" sz="1800" b="0" u="none" strike="noStrike">
                <a:solidFill>
                  <a:srgbClr val="000000"/>
                </a:solidFill>
                <a:effectLst/>
                <a:uFillTx/>
                <a:latin typeface="Arial"/>
              </a:rPr>
              <a:t>Format des Titeltextes durch Klicken bearbeiten</a:t>
            </a:r>
          </a:p>
        </p:txBody>
      </p:sp>
      <p:sp>
        <p:nvSpPr>
          <p:cNvPr id="60" name="Datumsplatzhalter 1"/>
          <p:cNvSpPr/>
          <p:nvPr/>
        </p:nvSpPr>
        <p:spPr>
          <a:xfrm>
            <a:off x="542520" y="4788000"/>
            <a:ext cx="29354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r>
              <a:rPr lang="de-DE" sz="1000" b="0" u="none" strike="noStrike">
                <a:solidFill>
                  <a:schemeClr val="lt1">
                    <a:lumMod val="50000"/>
                  </a:schemeClr>
                </a:solidFill>
                <a:effectLst/>
                <a:uFillTx/>
                <a:latin typeface="Arial"/>
              </a:rPr>
              <a:t>08.07.2026 – IPWG</a:t>
            </a:r>
            <a:endParaRPr lang="de-DE" sz="1000" b="0" u="none" strike="noStrike">
              <a:solidFill>
                <a:srgbClr val="000000"/>
              </a:solidFill>
              <a:effectLst/>
              <a:uFillTx/>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Standard">
    <p:bg>
      <p:bgPr>
        <a:solidFill>
          <a:schemeClr val="lt1"/>
        </a:solidFill>
        <a:effectLst/>
      </p:bgPr>
    </p:bg>
    <p:spTree>
      <p:nvGrpSpPr>
        <p:cNvPr id="1" name=""/>
        <p:cNvGrpSpPr/>
        <p:nvPr/>
      </p:nvGrpSpPr>
      <p:grpSpPr>
        <a:xfrm>
          <a:off x="0" y="0"/>
          <a:ext cx="0" cy="0"/>
          <a:chOff x="0" y="0"/>
          <a:chExt cx="0" cy="0"/>
        </a:xfrm>
      </p:grpSpPr>
      <p:pic>
        <p:nvPicPr>
          <p:cNvPr id="61" name="DWD-Logo" descr="Wort-Bild-Marke des Deutschen Wetterdienst. Wetter und Klima aus einer Hand."/>
          <p:cNvPicPr/>
          <p:nvPr/>
        </p:nvPicPr>
        <p:blipFill>
          <a:blip r:embed="rId2"/>
          <a:stretch/>
        </p:blipFill>
        <p:spPr>
          <a:xfrm>
            <a:off x="7387560" y="144000"/>
            <a:ext cx="1610640" cy="430200"/>
          </a:xfrm>
          <a:prstGeom prst="rect">
            <a:avLst/>
          </a:prstGeom>
          <a:noFill/>
          <a:ln w="0">
            <a:noFill/>
          </a:ln>
        </p:spPr>
      </p:pic>
      <p:cxnSp>
        <p:nvCxnSpPr>
          <p:cNvPr id="62" name="Inhalt beginnt"/>
          <p:cNvCxnSpPr/>
          <p:nvPr/>
        </p:nvCxnSpPr>
        <p:spPr>
          <a:xfrm>
            <a:off x="144000" y="720000"/>
            <a:ext cx="8857800" cy="1800"/>
          </a:xfrm>
          <a:prstGeom prst="straightConnector1">
            <a:avLst/>
          </a:prstGeom>
          <a:ln w="12700">
            <a:solidFill>
              <a:srgbClr val="2D4B9B"/>
            </a:solidFill>
            <a:round/>
          </a:ln>
        </p:spPr>
      </p:cxnSp>
      <p:cxnSp>
        <p:nvCxnSpPr>
          <p:cNvPr id="63" name="Inhalt endet"/>
          <p:cNvCxnSpPr/>
          <p:nvPr/>
        </p:nvCxnSpPr>
        <p:spPr>
          <a:xfrm>
            <a:off x="144000" y="4658760"/>
            <a:ext cx="8857800" cy="1800"/>
          </a:xfrm>
          <a:prstGeom prst="straightConnector1">
            <a:avLst/>
          </a:prstGeom>
          <a:ln w="12700">
            <a:solidFill>
              <a:srgbClr val="2D4B9B"/>
            </a:solidFill>
            <a:round/>
          </a:ln>
        </p:spPr>
      </p:cxnSp>
      <p:pic>
        <p:nvPicPr>
          <p:cNvPr id="64" name="Bundesadler" descr="Bundesadler_kleiner"/>
          <p:cNvPicPr/>
          <p:nvPr/>
        </p:nvPicPr>
        <p:blipFill>
          <a:blip r:embed="rId3"/>
          <a:stretch/>
        </p:blipFill>
        <p:spPr>
          <a:xfrm>
            <a:off x="144000" y="4732560"/>
            <a:ext cx="307440" cy="286200"/>
          </a:xfrm>
          <a:prstGeom prst="rect">
            <a:avLst/>
          </a:prstGeom>
          <a:noFill/>
          <a:ln w="0">
            <a:noFill/>
          </a:ln>
        </p:spPr>
      </p:pic>
      <p:sp>
        <p:nvSpPr>
          <p:cNvPr id="65" name="Fußzeilenplatzhalter 5"/>
          <p:cNvSpPr/>
          <p:nvPr/>
        </p:nvSpPr>
        <p:spPr>
          <a:xfrm>
            <a:off x="3478680" y="4788000"/>
            <a:ext cx="553788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defTabSz="914400">
              <a:lnSpc>
                <a:spcPct val="100000"/>
              </a:lnSpc>
            </a:pPr>
            <a:r>
              <a:rPr lang="de-DE" sz="1000" b="0" u="none" strike="noStrike">
                <a:solidFill>
                  <a:schemeClr val="lt1">
                    <a:lumMod val="50000"/>
                  </a:schemeClr>
                </a:solidFill>
                <a:effectLst/>
                <a:uFillTx/>
                <a:latin typeface="Arial"/>
              </a:rPr>
              <a:t>Contact: gpcc@dwd.de</a:t>
            </a:r>
            <a:endParaRPr lang="de-DE" sz="1000" b="0" u="none" strike="noStrike">
              <a:solidFill>
                <a:srgbClr val="000000"/>
              </a:solidFill>
              <a:effectLst/>
              <a:uFillTx/>
              <a:latin typeface="Arial"/>
            </a:endParaRPr>
          </a:p>
        </p:txBody>
      </p:sp>
      <p:pic>
        <p:nvPicPr>
          <p:cNvPr id="66" name="Grafik 14"/>
          <p:cNvPicPr/>
          <p:nvPr/>
        </p:nvPicPr>
        <p:blipFill>
          <a:blip r:embed="rId4">
            <a:extLst>
              <a:ext uri="{96DAC541-7B7A-43D3-8B79-37D633B846F1}">
                <asvg:svgBlip xmlns:asvg="http://schemas.microsoft.com/office/drawing/2016/SVG/main" r:embed="rId5"/>
              </a:ext>
            </a:extLst>
          </a:blip>
          <a:stretch/>
        </p:blipFill>
        <p:spPr>
          <a:xfrm>
            <a:off x="58680" y="-5400"/>
            <a:ext cx="1248480" cy="882360"/>
          </a:xfrm>
          <a:prstGeom prst="rect">
            <a:avLst/>
          </a:prstGeom>
          <a:noFill/>
          <a:ln w="0">
            <a:noFill/>
          </a:ln>
        </p:spPr>
      </p:pic>
      <p:sp>
        <p:nvSpPr>
          <p:cNvPr id="67" name="PlaceHolder 1"/>
          <p:cNvSpPr>
            <a:spLocks noGrp="1"/>
          </p:cNvSpPr>
          <p:nvPr>
            <p:ph type="title"/>
          </p:nvPr>
        </p:nvSpPr>
        <p:spPr>
          <a:xfrm>
            <a:off x="457200" y="496800"/>
            <a:ext cx="8228520" cy="274680"/>
          </a:xfrm>
          <a:prstGeom prst="rect">
            <a:avLst/>
          </a:prstGeom>
          <a:noFill/>
          <a:ln w="0">
            <a:noFill/>
          </a:ln>
        </p:spPr>
        <p:txBody>
          <a:bodyPr lIns="0" tIns="0" rIns="0" bIns="0" anchor="ctr">
            <a:spAutoFit/>
          </a:bodyPr>
          <a:lstStyle/>
          <a:p>
            <a:pPr indent="0">
              <a:lnSpc>
                <a:spcPct val="100000"/>
              </a:lnSpc>
              <a:buNone/>
              <a:tabLst>
                <a:tab pos="0" algn="l"/>
              </a:tabLst>
            </a:pPr>
            <a:r>
              <a:rPr lang="de-DE" sz="1800" b="0" u="none" strike="noStrike">
                <a:solidFill>
                  <a:srgbClr val="000000"/>
                </a:solidFill>
                <a:effectLst/>
                <a:uFillTx/>
                <a:latin typeface="Arial"/>
              </a:rPr>
              <a:t>Format des Titeltextes durch Klicken bearbeiten</a:t>
            </a:r>
          </a:p>
        </p:txBody>
      </p:sp>
      <p:sp>
        <p:nvSpPr>
          <p:cNvPr id="68" name="PlaceHolder 2"/>
          <p:cNvSpPr>
            <a:spLocks noGrp="1"/>
          </p:cNvSpPr>
          <p:nvPr>
            <p:ph type="body"/>
          </p:nvPr>
        </p:nvSpPr>
        <p:spPr>
          <a:xfrm>
            <a:off x="457200" y="1203480"/>
            <a:ext cx="8228520" cy="2982240"/>
          </a:xfrm>
          <a:prstGeom prst="rect">
            <a:avLst/>
          </a:prstGeom>
          <a:noFill/>
          <a:ln w="0">
            <a:noFill/>
          </a:ln>
        </p:spPr>
        <p:txBody>
          <a:bodyPr lIns="0" tIns="0" rIns="0" bIns="0" anchor="t">
            <a:normAutofit/>
          </a:bodyPr>
          <a:lstStyle/>
          <a:p>
            <a:pPr marL="432000" indent="-324000">
              <a:lnSpc>
                <a:spcPct val="100000"/>
              </a:lnSpc>
              <a:spcBef>
                <a:spcPts val="1417"/>
              </a:spcBef>
              <a:buClr>
                <a:srgbClr val="000000"/>
              </a:buClr>
              <a:buSzPct val="45000"/>
              <a:buFont typeface="Wingdings" charset="2"/>
              <a:buChar char=""/>
            </a:pPr>
            <a:r>
              <a:rPr lang="de-DE" sz="1800" b="0" u="none" strike="noStrike">
                <a:solidFill>
                  <a:srgbClr val="000000"/>
                </a:solidFill>
                <a:effectLst/>
                <a:uFillTx/>
                <a:latin typeface="Arial"/>
              </a:rPr>
              <a:t>Format des Gliederungstextes durch Klicken bearbeiten</a:t>
            </a:r>
          </a:p>
          <a:p>
            <a:pPr marL="864000" lvl="1" indent="-324000">
              <a:lnSpc>
                <a:spcPct val="100000"/>
              </a:lnSpc>
              <a:spcBef>
                <a:spcPts val="1134"/>
              </a:spcBef>
              <a:buClr>
                <a:srgbClr val="000000"/>
              </a:buClr>
              <a:buSzPct val="75000"/>
              <a:buFont typeface="Symbol" charset="2"/>
              <a:buChar char=""/>
            </a:pPr>
            <a:r>
              <a:rPr lang="de-DE" sz="1800" b="0" u="none" strike="noStrike">
                <a:solidFill>
                  <a:srgbClr val="000000"/>
                </a:solidFill>
                <a:effectLst/>
                <a:uFillTx/>
                <a:latin typeface="Arial"/>
              </a:rPr>
              <a:t>Zweite Gliederungsebene</a:t>
            </a:r>
          </a:p>
          <a:p>
            <a:pPr marL="1296000" lvl="2" indent="-288000">
              <a:lnSpc>
                <a:spcPct val="100000"/>
              </a:lnSpc>
              <a:spcBef>
                <a:spcPts val="850"/>
              </a:spcBef>
              <a:buClr>
                <a:srgbClr val="000000"/>
              </a:buClr>
              <a:buSzPct val="45000"/>
              <a:buFont typeface="Wingdings" charset="2"/>
              <a:buChar char=""/>
            </a:pPr>
            <a:r>
              <a:rPr lang="de-DE" sz="1800" b="0" u="none" strike="noStrike">
                <a:solidFill>
                  <a:srgbClr val="000000"/>
                </a:solidFill>
                <a:effectLst/>
                <a:uFillTx/>
                <a:latin typeface="Arial"/>
              </a:rPr>
              <a:t>Dritte Gliederungsebene</a:t>
            </a:r>
          </a:p>
          <a:p>
            <a:pPr marL="1728000" lvl="3" indent="-216000">
              <a:lnSpc>
                <a:spcPct val="100000"/>
              </a:lnSpc>
              <a:spcBef>
                <a:spcPts val="567"/>
              </a:spcBef>
              <a:buClr>
                <a:srgbClr val="000000"/>
              </a:buClr>
              <a:buSzPct val="75000"/>
              <a:buFont typeface="Symbol" charset="2"/>
              <a:buChar char=""/>
            </a:pPr>
            <a:r>
              <a:rPr lang="de-DE" sz="1800" b="0" u="none" strike="noStrike">
                <a:solidFill>
                  <a:srgbClr val="000000"/>
                </a:solidFill>
                <a:effectLst/>
                <a:uFillTx/>
                <a:latin typeface="Arial"/>
              </a:rPr>
              <a:t>Vierte Gliederungsebene</a:t>
            </a:r>
          </a:p>
          <a:p>
            <a:pPr marL="2160000" lvl="4" indent="-216000">
              <a:lnSpc>
                <a:spcPct val="100000"/>
              </a:lnSpc>
              <a:spcBef>
                <a:spcPts val="283"/>
              </a:spcBef>
              <a:buClr>
                <a:srgbClr val="000000"/>
              </a:buClr>
              <a:buSzPct val="45000"/>
              <a:buFont typeface="Wingdings" charset="2"/>
              <a:buChar char=""/>
            </a:pPr>
            <a:r>
              <a:rPr lang="de-DE" sz="1800" b="0" u="none" strike="noStrike">
                <a:solidFill>
                  <a:srgbClr val="000000"/>
                </a:solidFill>
                <a:effectLst/>
                <a:uFillTx/>
                <a:latin typeface="Arial"/>
              </a:rPr>
              <a:t>Fünfte Gliederungsebene</a:t>
            </a:r>
          </a:p>
          <a:p>
            <a:pPr marL="2592000" lvl="5" indent="-216000">
              <a:lnSpc>
                <a:spcPct val="100000"/>
              </a:lnSpc>
              <a:spcBef>
                <a:spcPts val="283"/>
              </a:spcBef>
              <a:buClr>
                <a:srgbClr val="000000"/>
              </a:buClr>
              <a:buSzPct val="45000"/>
              <a:buFont typeface="Wingdings" charset="2"/>
              <a:buChar char=""/>
            </a:pPr>
            <a:r>
              <a:rPr lang="de-DE" sz="1800" b="0" u="none" strike="noStrike">
                <a:solidFill>
                  <a:srgbClr val="000000"/>
                </a:solidFill>
                <a:effectLst/>
                <a:uFillTx/>
                <a:latin typeface="Arial"/>
              </a:rPr>
              <a:t>Sechste Gliederungsebene</a:t>
            </a:r>
          </a:p>
          <a:p>
            <a:pPr marL="3024000" lvl="6" indent="-216000">
              <a:lnSpc>
                <a:spcPct val="100000"/>
              </a:lnSpc>
              <a:spcBef>
                <a:spcPts val="283"/>
              </a:spcBef>
              <a:buClr>
                <a:srgbClr val="000000"/>
              </a:buClr>
              <a:buSzPct val="45000"/>
              <a:buFont typeface="Wingdings" charset="2"/>
              <a:buChar char=""/>
            </a:pPr>
            <a:r>
              <a:rPr lang="de-DE" sz="1800" b="0" u="none" strike="noStrike">
                <a:solidFill>
                  <a:srgbClr val="000000"/>
                </a:solidFill>
                <a:effectLst/>
                <a:uFillTx/>
                <a:latin typeface="Arial"/>
              </a:rPr>
              <a:t>Siebte Gliederungsebene</a:t>
            </a:r>
          </a:p>
        </p:txBody>
      </p:sp>
      <p:sp>
        <p:nvSpPr>
          <p:cNvPr id="69" name="Datumsplatzhalter 1"/>
          <p:cNvSpPr/>
          <p:nvPr/>
        </p:nvSpPr>
        <p:spPr>
          <a:xfrm>
            <a:off x="542520" y="4788000"/>
            <a:ext cx="29354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r>
              <a:rPr lang="de-DE" sz="1000" b="0" u="none" strike="noStrike">
                <a:solidFill>
                  <a:schemeClr val="lt1">
                    <a:lumMod val="50000"/>
                  </a:schemeClr>
                </a:solidFill>
                <a:effectLst/>
                <a:uFillTx/>
                <a:latin typeface="Arial"/>
              </a:rPr>
              <a:t>08.07.2026 – IPWG</a:t>
            </a:r>
            <a:endParaRPr lang="de-DE" sz="1000" b="0" u="none" strike="noStrike">
              <a:solidFill>
                <a:srgbClr val="000000"/>
              </a:solidFill>
              <a:effectLst/>
              <a:uFillTx/>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Standard">
    <p:bg>
      <p:bgPr>
        <a:solidFill>
          <a:schemeClr val="lt1"/>
        </a:solidFill>
        <a:effectLst/>
      </p:bgPr>
    </p:bg>
    <p:spTree>
      <p:nvGrpSpPr>
        <p:cNvPr id="1" name=""/>
        <p:cNvGrpSpPr/>
        <p:nvPr/>
      </p:nvGrpSpPr>
      <p:grpSpPr>
        <a:xfrm>
          <a:off x="0" y="0"/>
          <a:ext cx="0" cy="0"/>
          <a:chOff x="0" y="0"/>
          <a:chExt cx="0" cy="0"/>
        </a:xfrm>
      </p:grpSpPr>
      <p:pic>
        <p:nvPicPr>
          <p:cNvPr id="77" name="DWD-Logo" descr="Wort-Bild-Marke des Deutschen Wetterdienst. Wetter und Klima aus einer Hand."/>
          <p:cNvPicPr/>
          <p:nvPr/>
        </p:nvPicPr>
        <p:blipFill>
          <a:blip r:embed="rId2"/>
          <a:stretch/>
        </p:blipFill>
        <p:spPr>
          <a:xfrm>
            <a:off x="7387560" y="144000"/>
            <a:ext cx="1610640" cy="430200"/>
          </a:xfrm>
          <a:prstGeom prst="rect">
            <a:avLst/>
          </a:prstGeom>
          <a:noFill/>
          <a:ln w="0">
            <a:noFill/>
          </a:ln>
        </p:spPr>
      </p:pic>
      <p:cxnSp>
        <p:nvCxnSpPr>
          <p:cNvPr id="78" name="Inhalt beginnt"/>
          <p:cNvCxnSpPr/>
          <p:nvPr/>
        </p:nvCxnSpPr>
        <p:spPr>
          <a:xfrm>
            <a:off x="144000" y="720000"/>
            <a:ext cx="8857800" cy="1800"/>
          </a:xfrm>
          <a:prstGeom prst="straightConnector1">
            <a:avLst/>
          </a:prstGeom>
          <a:ln w="12700">
            <a:solidFill>
              <a:srgbClr val="2D4B9B"/>
            </a:solidFill>
            <a:round/>
          </a:ln>
        </p:spPr>
      </p:cxnSp>
      <p:cxnSp>
        <p:nvCxnSpPr>
          <p:cNvPr id="79" name="Inhalt endet"/>
          <p:cNvCxnSpPr/>
          <p:nvPr/>
        </p:nvCxnSpPr>
        <p:spPr>
          <a:xfrm>
            <a:off x="144000" y="4658760"/>
            <a:ext cx="8857800" cy="1800"/>
          </a:xfrm>
          <a:prstGeom prst="straightConnector1">
            <a:avLst/>
          </a:prstGeom>
          <a:ln w="12700">
            <a:solidFill>
              <a:srgbClr val="2D4B9B"/>
            </a:solidFill>
            <a:round/>
          </a:ln>
        </p:spPr>
      </p:cxnSp>
      <p:pic>
        <p:nvPicPr>
          <p:cNvPr id="80" name="Bundesadler" descr="Bundesadler_kleiner"/>
          <p:cNvPicPr/>
          <p:nvPr/>
        </p:nvPicPr>
        <p:blipFill>
          <a:blip r:embed="rId3"/>
          <a:stretch/>
        </p:blipFill>
        <p:spPr>
          <a:xfrm>
            <a:off x="144000" y="4732560"/>
            <a:ext cx="307440" cy="286200"/>
          </a:xfrm>
          <a:prstGeom prst="rect">
            <a:avLst/>
          </a:prstGeom>
          <a:noFill/>
          <a:ln w="0">
            <a:noFill/>
          </a:ln>
        </p:spPr>
      </p:pic>
      <p:sp>
        <p:nvSpPr>
          <p:cNvPr id="65" name="Fußzeilenplatzhalter 5"/>
          <p:cNvSpPr/>
          <p:nvPr/>
        </p:nvSpPr>
        <p:spPr>
          <a:xfrm>
            <a:off x="3478680" y="4788000"/>
            <a:ext cx="553788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defTabSz="914400">
              <a:lnSpc>
                <a:spcPct val="100000"/>
              </a:lnSpc>
            </a:pPr>
            <a:r>
              <a:rPr lang="de-DE" sz="1000" b="0" u="none" strike="noStrike">
                <a:solidFill>
                  <a:schemeClr val="lt1">
                    <a:lumMod val="50000"/>
                  </a:schemeClr>
                </a:solidFill>
                <a:effectLst/>
                <a:uFillTx/>
                <a:latin typeface="Arial"/>
              </a:rPr>
              <a:t>Contact: gpcc@dwd.de</a:t>
            </a:r>
            <a:endParaRPr lang="de-DE" sz="1000" b="0" u="none" strike="noStrike">
              <a:solidFill>
                <a:srgbClr val="000000"/>
              </a:solidFill>
              <a:effectLst/>
              <a:uFillTx/>
              <a:latin typeface="Arial"/>
            </a:endParaRPr>
          </a:p>
        </p:txBody>
      </p:sp>
      <p:pic>
        <p:nvPicPr>
          <p:cNvPr id="81" name="Grafik 14"/>
          <p:cNvPicPr/>
          <p:nvPr/>
        </p:nvPicPr>
        <p:blipFill>
          <a:blip r:embed="rId4">
            <a:extLst>
              <a:ext uri="{96DAC541-7B7A-43D3-8B79-37D633B846F1}">
                <asvg:svgBlip xmlns:asvg="http://schemas.microsoft.com/office/drawing/2016/SVG/main" r:embed="rId5"/>
              </a:ext>
            </a:extLst>
          </a:blip>
          <a:stretch/>
        </p:blipFill>
        <p:spPr>
          <a:xfrm>
            <a:off x="58680" y="-5400"/>
            <a:ext cx="1248480" cy="882360"/>
          </a:xfrm>
          <a:prstGeom prst="rect">
            <a:avLst/>
          </a:prstGeom>
          <a:noFill/>
          <a:ln w="0">
            <a:noFill/>
          </a:ln>
        </p:spPr>
      </p:pic>
      <p:sp>
        <p:nvSpPr>
          <p:cNvPr id="82" name="PlaceHolder 1"/>
          <p:cNvSpPr>
            <a:spLocks noGrp="1"/>
          </p:cNvSpPr>
          <p:nvPr>
            <p:ph type="title"/>
          </p:nvPr>
        </p:nvSpPr>
        <p:spPr>
          <a:xfrm>
            <a:off x="457200" y="496800"/>
            <a:ext cx="8228520" cy="274680"/>
          </a:xfrm>
          <a:prstGeom prst="rect">
            <a:avLst/>
          </a:prstGeom>
          <a:noFill/>
          <a:ln w="0">
            <a:noFill/>
          </a:ln>
        </p:spPr>
        <p:txBody>
          <a:bodyPr lIns="0" tIns="0" rIns="0" bIns="0" anchor="ctr">
            <a:spAutoFit/>
          </a:bodyPr>
          <a:lstStyle/>
          <a:p>
            <a:pPr indent="0">
              <a:lnSpc>
                <a:spcPct val="100000"/>
              </a:lnSpc>
              <a:buNone/>
              <a:tabLst>
                <a:tab pos="0" algn="l"/>
              </a:tabLst>
            </a:pPr>
            <a:r>
              <a:rPr lang="de-DE" sz="1800" b="0" u="none" strike="noStrike">
                <a:solidFill>
                  <a:srgbClr val="000000"/>
                </a:solidFill>
                <a:effectLst/>
                <a:uFillTx/>
                <a:latin typeface="Arial"/>
              </a:rPr>
              <a:t>Format des Titeltextes durch Klicken bearbeiten</a:t>
            </a:r>
          </a:p>
        </p:txBody>
      </p:sp>
      <p:sp>
        <p:nvSpPr>
          <p:cNvPr id="83" name="PlaceHolder 2"/>
          <p:cNvSpPr>
            <a:spLocks noGrp="1"/>
          </p:cNvSpPr>
          <p:nvPr>
            <p:ph type="body"/>
          </p:nvPr>
        </p:nvSpPr>
        <p:spPr>
          <a:xfrm>
            <a:off x="457200" y="1203480"/>
            <a:ext cx="8228520" cy="2982240"/>
          </a:xfrm>
          <a:prstGeom prst="rect">
            <a:avLst/>
          </a:prstGeom>
          <a:noFill/>
          <a:ln w="0">
            <a:noFill/>
          </a:ln>
        </p:spPr>
        <p:txBody>
          <a:bodyPr lIns="0" tIns="0" rIns="0" bIns="0" anchor="t">
            <a:normAutofit/>
          </a:bodyPr>
          <a:lstStyle/>
          <a:p>
            <a:pPr marL="432000" indent="-324000">
              <a:lnSpc>
                <a:spcPct val="100000"/>
              </a:lnSpc>
              <a:spcBef>
                <a:spcPts val="1417"/>
              </a:spcBef>
              <a:buClr>
                <a:srgbClr val="000000"/>
              </a:buClr>
              <a:buSzPct val="45000"/>
              <a:buFont typeface="Wingdings" charset="2"/>
              <a:buChar char=""/>
            </a:pPr>
            <a:r>
              <a:rPr lang="de-DE" sz="1800" b="0" u="none" strike="noStrike">
                <a:solidFill>
                  <a:srgbClr val="000000"/>
                </a:solidFill>
                <a:effectLst/>
                <a:uFillTx/>
                <a:latin typeface="Arial"/>
              </a:rPr>
              <a:t>Format des Gliederungstextes durch Klicken bearbeiten</a:t>
            </a:r>
          </a:p>
          <a:p>
            <a:pPr marL="864000" lvl="1" indent="-324000">
              <a:lnSpc>
                <a:spcPct val="100000"/>
              </a:lnSpc>
              <a:spcBef>
                <a:spcPts val="1134"/>
              </a:spcBef>
              <a:buClr>
                <a:srgbClr val="000000"/>
              </a:buClr>
              <a:buSzPct val="75000"/>
              <a:buFont typeface="Symbol" charset="2"/>
              <a:buChar char=""/>
            </a:pPr>
            <a:r>
              <a:rPr lang="de-DE" sz="1800" b="0" u="none" strike="noStrike">
                <a:solidFill>
                  <a:srgbClr val="000000"/>
                </a:solidFill>
                <a:effectLst/>
                <a:uFillTx/>
                <a:latin typeface="Arial"/>
              </a:rPr>
              <a:t>Zweite Gliederungsebene</a:t>
            </a:r>
          </a:p>
          <a:p>
            <a:pPr marL="1296000" lvl="2" indent="-288000">
              <a:lnSpc>
                <a:spcPct val="100000"/>
              </a:lnSpc>
              <a:spcBef>
                <a:spcPts val="850"/>
              </a:spcBef>
              <a:buClr>
                <a:srgbClr val="000000"/>
              </a:buClr>
              <a:buSzPct val="45000"/>
              <a:buFont typeface="Wingdings" charset="2"/>
              <a:buChar char=""/>
            </a:pPr>
            <a:r>
              <a:rPr lang="de-DE" sz="1800" b="0" u="none" strike="noStrike">
                <a:solidFill>
                  <a:srgbClr val="000000"/>
                </a:solidFill>
                <a:effectLst/>
                <a:uFillTx/>
                <a:latin typeface="Arial"/>
              </a:rPr>
              <a:t>Dritte Gliederungsebene</a:t>
            </a:r>
          </a:p>
          <a:p>
            <a:pPr marL="1728000" lvl="3" indent="-216000">
              <a:lnSpc>
                <a:spcPct val="100000"/>
              </a:lnSpc>
              <a:spcBef>
                <a:spcPts val="567"/>
              </a:spcBef>
              <a:buClr>
                <a:srgbClr val="000000"/>
              </a:buClr>
              <a:buSzPct val="75000"/>
              <a:buFont typeface="Symbol" charset="2"/>
              <a:buChar char=""/>
            </a:pPr>
            <a:r>
              <a:rPr lang="de-DE" sz="1800" b="0" u="none" strike="noStrike">
                <a:solidFill>
                  <a:srgbClr val="000000"/>
                </a:solidFill>
                <a:effectLst/>
                <a:uFillTx/>
                <a:latin typeface="Arial"/>
              </a:rPr>
              <a:t>Vierte Gliederungsebene</a:t>
            </a:r>
          </a:p>
          <a:p>
            <a:pPr marL="2160000" lvl="4" indent="-216000">
              <a:lnSpc>
                <a:spcPct val="100000"/>
              </a:lnSpc>
              <a:spcBef>
                <a:spcPts val="283"/>
              </a:spcBef>
              <a:buClr>
                <a:srgbClr val="000000"/>
              </a:buClr>
              <a:buSzPct val="45000"/>
              <a:buFont typeface="Wingdings" charset="2"/>
              <a:buChar char=""/>
            </a:pPr>
            <a:r>
              <a:rPr lang="de-DE" sz="1800" b="0" u="none" strike="noStrike">
                <a:solidFill>
                  <a:srgbClr val="000000"/>
                </a:solidFill>
                <a:effectLst/>
                <a:uFillTx/>
                <a:latin typeface="Arial"/>
              </a:rPr>
              <a:t>Fünfte Gliederungsebene</a:t>
            </a:r>
          </a:p>
          <a:p>
            <a:pPr marL="2592000" lvl="5" indent="-216000">
              <a:lnSpc>
                <a:spcPct val="100000"/>
              </a:lnSpc>
              <a:spcBef>
                <a:spcPts val="283"/>
              </a:spcBef>
              <a:buClr>
                <a:srgbClr val="000000"/>
              </a:buClr>
              <a:buSzPct val="45000"/>
              <a:buFont typeface="Wingdings" charset="2"/>
              <a:buChar char=""/>
            </a:pPr>
            <a:r>
              <a:rPr lang="de-DE" sz="1800" b="0" u="none" strike="noStrike">
                <a:solidFill>
                  <a:srgbClr val="000000"/>
                </a:solidFill>
                <a:effectLst/>
                <a:uFillTx/>
                <a:latin typeface="Arial"/>
              </a:rPr>
              <a:t>Sechste Gliederungsebene</a:t>
            </a:r>
          </a:p>
          <a:p>
            <a:pPr marL="3024000" lvl="6" indent="-216000">
              <a:lnSpc>
                <a:spcPct val="100000"/>
              </a:lnSpc>
              <a:spcBef>
                <a:spcPts val="283"/>
              </a:spcBef>
              <a:buClr>
                <a:srgbClr val="000000"/>
              </a:buClr>
              <a:buSzPct val="45000"/>
              <a:buFont typeface="Wingdings" charset="2"/>
              <a:buChar char=""/>
            </a:pPr>
            <a:r>
              <a:rPr lang="de-DE" sz="1800" b="0" u="none" strike="noStrike">
                <a:solidFill>
                  <a:srgbClr val="000000"/>
                </a:solidFill>
                <a:effectLst/>
                <a:uFillTx/>
                <a:latin typeface="Arial"/>
              </a:rPr>
              <a:t>Siebte Gliederungsebene</a:t>
            </a:r>
          </a:p>
        </p:txBody>
      </p:sp>
      <p:sp>
        <p:nvSpPr>
          <p:cNvPr id="69" name="Datumsplatzhalter 1"/>
          <p:cNvSpPr/>
          <p:nvPr/>
        </p:nvSpPr>
        <p:spPr>
          <a:xfrm>
            <a:off x="542520" y="4788000"/>
            <a:ext cx="29354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r>
              <a:rPr lang="de-DE" sz="1000" b="0" u="none" strike="noStrike">
                <a:solidFill>
                  <a:schemeClr val="lt1">
                    <a:lumMod val="50000"/>
                  </a:schemeClr>
                </a:solidFill>
                <a:effectLst/>
                <a:uFillTx/>
                <a:latin typeface="Arial"/>
              </a:rPr>
              <a:t>08.07.2026 – IPWG</a:t>
            </a:r>
            <a:endParaRPr lang="de-DE" sz="1000" b="0" u="none" strike="noStrike">
              <a:solidFill>
                <a:srgbClr val="000000"/>
              </a:solidFill>
              <a:effectLst/>
              <a:uFillTx/>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0.xml"/><Relationship Id="rId1" Type="http://schemas.openxmlformats.org/officeDocument/2006/relationships/slideLayout" Target="../slideLayouts/slideLayout18.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jpe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svg"/><Relationship Id="rId2" Type="http://schemas.openxmlformats.org/officeDocument/2006/relationships/theme" Target="../theme/theme11.xml"/><Relationship Id="rId1" Type="http://schemas.openxmlformats.org/officeDocument/2006/relationships/slideLayout" Target="../slideLayouts/slideLayout19.xml"/><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svg"/><Relationship Id="rId2" Type="http://schemas.openxmlformats.org/officeDocument/2006/relationships/theme" Target="../theme/theme3.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5.jpeg"/><Relationship Id="rId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svg"/><Relationship Id="rId2" Type="http://schemas.openxmlformats.org/officeDocument/2006/relationships/theme" Target="../theme/theme4.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2.jpe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svg"/><Relationship Id="rId2" Type="http://schemas.openxmlformats.org/officeDocument/2006/relationships/theme" Target="../theme/theme5.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7.jpeg"/><Relationship Id="rId4" Type="http://schemas.openxmlformats.org/officeDocument/2006/relationships/image" Target="../media/image2.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7.xml"/><Relationship Id="rId1" Type="http://schemas.openxmlformats.org/officeDocument/2006/relationships/slideLayout" Target="../slideLayouts/slideLayout15.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jpe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8.xml"/><Relationship Id="rId1" Type="http://schemas.openxmlformats.org/officeDocument/2006/relationships/slideLayout" Target="../slideLayouts/slideLayout16.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jpe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9.xml"/><Relationship Id="rId1" Type="http://schemas.openxmlformats.org/officeDocument/2006/relationships/slideLayout" Target="../slideLayouts/slideLayout1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147" name="DWD-Logo" descr="Wort-Bild-Marke des Deutschen Wetterdienst. Wetter und Klima aus einer Hand."/>
          <p:cNvPicPr/>
          <p:nvPr/>
        </p:nvPicPr>
        <p:blipFill>
          <a:blip r:embed="rId3"/>
          <a:stretch/>
        </p:blipFill>
        <p:spPr>
          <a:xfrm>
            <a:off x="7387560" y="144000"/>
            <a:ext cx="1610640" cy="430200"/>
          </a:xfrm>
          <a:prstGeom prst="rect">
            <a:avLst/>
          </a:prstGeom>
          <a:noFill/>
          <a:ln w="0">
            <a:noFill/>
          </a:ln>
        </p:spPr>
      </p:pic>
      <p:cxnSp>
        <p:nvCxnSpPr>
          <p:cNvPr id="148" name="Inhalt beginnt"/>
          <p:cNvCxnSpPr/>
          <p:nvPr/>
        </p:nvCxnSpPr>
        <p:spPr>
          <a:xfrm>
            <a:off x="144000" y="720000"/>
            <a:ext cx="8857800" cy="1800"/>
          </a:xfrm>
          <a:prstGeom prst="straightConnector1">
            <a:avLst/>
          </a:prstGeom>
          <a:ln w="12700">
            <a:solidFill>
              <a:srgbClr val="2D4B9B"/>
            </a:solidFill>
            <a:round/>
          </a:ln>
        </p:spPr>
      </p:cxnSp>
      <p:cxnSp>
        <p:nvCxnSpPr>
          <p:cNvPr id="149" name="Inhalt endet"/>
          <p:cNvCxnSpPr/>
          <p:nvPr/>
        </p:nvCxnSpPr>
        <p:spPr>
          <a:xfrm>
            <a:off x="144000" y="4658760"/>
            <a:ext cx="8857800" cy="1800"/>
          </a:xfrm>
          <a:prstGeom prst="straightConnector1">
            <a:avLst/>
          </a:prstGeom>
          <a:ln w="12700">
            <a:solidFill>
              <a:srgbClr val="2D4B9B"/>
            </a:solidFill>
            <a:round/>
          </a:ln>
        </p:spPr>
      </p:cxnSp>
      <p:pic>
        <p:nvPicPr>
          <p:cNvPr id="150" name="Bundesadler" descr="Bundesadler_kleiner"/>
          <p:cNvPicPr/>
          <p:nvPr/>
        </p:nvPicPr>
        <p:blipFill>
          <a:blip r:embed="rId4"/>
          <a:stretch/>
        </p:blipFill>
        <p:spPr>
          <a:xfrm>
            <a:off x="144000" y="4732560"/>
            <a:ext cx="307440" cy="286200"/>
          </a:xfrm>
          <a:prstGeom prst="rect">
            <a:avLst/>
          </a:prstGeom>
          <a:noFill/>
          <a:ln w="0">
            <a:noFill/>
          </a:ln>
        </p:spPr>
      </p:pic>
      <p:sp>
        <p:nvSpPr>
          <p:cNvPr id="151" name="Fußzeilenplatzhalter 5"/>
          <p:cNvSpPr/>
          <p:nvPr/>
        </p:nvSpPr>
        <p:spPr>
          <a:xfrm>
            <a:off x="3478680" y="4788000"/>
            <a:ext cx="553788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defTabSz="914400">
              <a:lnSpc>
                <a:spcPct val="100000"/>
              </a:lnSpc>
            </a:pPr>
            <a:r>
              <a:rPr lang="de-DE" sz="1000" b="0" u="none" strike="noStrike">
                <a:solidFill>
                  <a:schemeClr val="lt1">
                    <a:lumMod val="50000"/>
                  </a:schemeClr>
                </a:solidFill>
                <a:effectLst/>
                <a:uFillTx/>
                <a:latin typeface="Arial"/>
              </a:rPr>
              <a:t>Contact: gpcc@dwd.de</a:t>
            </a:r>
            <a:endParaRPr lang="de-DE" sz="1000" b="0" u="none" strike="noStrike">
              <a:solidFill>
                <a:srgbClr val="000000"/>
              </a:solidFill>
              <a:effectLst/>
              <a:uFillTx/>
              <a:latin typeface="Arial"/>
            </a:endParaRPr>
          </a:p>
        </p:txBody>
      </p:sp>
      <p:pic>
        <p:nvPicPr>
          <p:cNvPr id="152" name="Grafik 14"/>
          <p:cNvPicPr/>
          <p:nvPr/>
        </p:nvPicPr>
        <p:blipFill>
          <a:blip r:embed="rId5">
            <a:extLst>
              <a:ext uri="{96DAC541-7B7A-43D3-8B79-37D633B846F1}">
                <asvg:svgBlip xmlns:asvg="http://schemas.microsoft.com/office/drawing/2016/SVG/main" r:embed="rId6"/>
              </a:ext>
            </a:extLst>
          </a:blip>
          <a:stretch/>
        </p:blipFill>
        <p:spPr>
          <a:xfrm>
            <a:off x="58680" y="-5400"/>
            <a:ext cx="1248480" cy="882360"/>
          </a:xfrm>
          <a:prstGeom prst="rect">
            <a:avLst/>
          </a:prstGeom>
          <a:noFill/>
          <a:ln w="0">
            <a:noFill/>
          </a:ln>
        </p:spPr>
      </p:pic>
      <p:sp>
        <p:nvSpPr>
          <p:cNvPr id="153" name="Datumsplatzhalter 1"/>
          <p:cNvSpPr/>
          <p:nvPr/>
        </p:nvSpPr>
        <p:spPr>
          <a:xfrm>
            <a:off x="542520" y="4788000"/>
            <a:ext cx="29354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r>
              <a:rPr lang="de-DE" sz="1000" b="0" u="none" strike="noStrike">
                <a:solidFill>
                  <a:schemeClr val="lt1">
                    <a:lumMod val="50000"/>
                  </a:schemeClr>
                </a:solidFill>
                <a:effectLst/>
                <a:uFillTx/>
                <a:latin typeface="Arial"/>
              </a:rPr>
              <a:t>08.07.2026 – IPWG</a:t>
            </a:r>
            <a:endParaRPr lang="de-DE" sz="1000" b="0" u="none" strike="noStrike">
              <a:solidFill>
                <a:srgbClr val="000000"/>
              </a:solidFill>
              <a:effectLst/>
              <a:uFillTx/>
              <a:latin typeface="Arial"/>
            </a:endParaRPr>
          </a:p>
        </p:txBody>
      </p:sp>
      <p:sp>
        <p:nvSpPr>
          <p:cNvPr id="154" name="PlaceHolder 1"/>
          <p:cNvSpPr>
            <a:spLocks noGrp="1"/>
          </p:cNvSpPr>
          <p:nvPr>
            <p:ph type="title"/>
          </p:nvPr>
        </p:nvSpPr>
        <p:spPr>
          <a:xfrm>
            <a:off x="457200" y="496800"/>
            <a:ext cx="8228880" cy="274680"/>
          </a:xfrm>
          <a:prstGeom prst="rect">
            <a:avLst/>
          </a:prstGeom>
          <a:noFill/>
          <a:ln w="0">
            <a:noFill/>
          </a:ln>
        </p:spPr>
        <p:txBody>
          <a:bodyPr lIns="0" tIns="0" rIns="0" bIns="0" anchor="ctr">
            <a:spAutoFit/>
          </a:bodyPr>
          <a:lstStyle/>
          <a:p>
            <a:pPr indent="0">
              <a:buNone/>
            </a:pPr>
            <a:r>
              <a:rPr lang="de-DE" sz="1800" b="0" u="none" strike="noStrike">
                <a:solidFill>
                  <a:srgbClr val="000000"/>
                </a:solidFill>
                <a:effectLst/>
                <a:uFillTx/>
                <a:latin typeface="Arial"/>
              </a:rPr>
              <a:t>Format des Titeltextes durch Klicken bearbeiten</a:t>
            </a:r>
          </a:p>
        </p:txBody>
      </p:sp>
      <p:sp>
        <p:nvSpPr>
          <p:cNvPr id="155" name="PlaceHolder 2"/>
          <p:cNvSpPr>
            <a:spLocks noGrp="1"/>
          </p:cNvSpPr>
          <p:nvPr>
            <p:ph type="body"/>
          </p:nvPr>
        </p:nvSpPr>
        <p:spPr>
          <a:xfrm>
            <a:off x="457200" y="1203480"/>
            <a:ext cx="8228880" cy="298260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de-DE" sz="1800" b="0" u="none" strike="noStrike">
                <a:solidFill>
                  <a:srgbClr val="000000"/>
                </a:solidFill>
                <a:effectLst/>
                <a:uFillTx/>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1800" b="0" u="none" strike="noStrike">
                <a:solidFill>
                  <a:srgbClr val="000000"/>
                </a:solidFill>
                <a:effectLst/>
                <a:uFillTx/>
                <a:latin typeface="Arial"/>
              </a:rPr>
              <a:t>Zweite Gliederungsebene</a:t>
            </a:r>
          </a:p>
          <a:p>
            <a:pPr marL="1296000" lvl="2" indent="-288000">
              <a:spcBef>
                <a:spcPts val="850"/>
              </a:spcBef>
              <a:buClr>
                <a:srgbClr val="000000"/>
              </a:buClr>
              <a:buSzPct val="45000"/>
              <a:buFont typeface="Wingdings" charset="2"/>
              <a:buChar char=""/>
            </a:pPr>
            <a:r>
              <a:rPr lang="de-DE" sz="1800" b="0" u="none" strike="noStrike">
                <a:solidFill>
                  <a:srgbClr val="000000"/>
                </a:solidFill>
                <a:effectLst/>
                <a:uFillTx/>
                <a:latin typeface="Arial"/>
              </a:rPr>
              <a:t>Dritte Gliederungsebene</a:t>
            </a:r>
          </a:p>
          <a:p>
            <a:pPr marL="1728000" lvl="3" indent="-216000">
              <a:spcBef>
                <a:spcPts val="567"/>
              </a:spcBef>
              <a:buClr>
                <a:srgbClr val="000000"/>
              </a:buClr>
              <a:buSzPct val="75000"/>
              <a:buFont typeface="Symbol" charset="2"/>
              <a:buChar char=""/>
            </a:pPr>
            <a:r>
              <a:rPr lang="de-DE" sz="1800" b="0" u="none" strike="noStrike">
                <a:solidFill>
                  <a:srgbClr val="000000"/>
                </a:solidFill>
                <a:effectLst/>
                <a:uFillTx/>
                <a:latin typeface="Arial"/>
              </a:rPr>
              <a:t>Vierte Gliederungsebene</a:t>
            </a:r>
          </a:p>
          <a:p>
            <a:pPr marL="2160000" lvl="4"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Fünfte Gliederungsebene</a:t>
            </a:r>
          </a:p>
          <a:p>
            <a:pPr marL="2592000" lvl="5"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Sechste Gliederungsebene</a:t>
            </a:r>
          </a:p>
          <a:p>
            <a:pPr marL="3024000" lvl="6"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158" name="DWD-Logo" descr="Wort-Bild-Marke des Deutschen Wetterdienst. Wetter und Klima aus einer Hand."/>
          <p:cNvPicPr/>
          <p:nvPr/>
        </p:nvPicPr>
        <p:blipFill>
          <a:blip r:embed="rId3"/>
          <a:stretch/>
        </p:blipFill>
        <p:spPr>
          <a:xfrm>
            <a:off x="7387560" y="144000"/>
            <a:ext cx="1610640" cy="430200"/>
          </a:xfrm>
          <a:prstGeom prst="rect">
            <a:avLst/>
          </a:prstGeom>
          <a:noFill/>
          <a:ln w="0">
            <a:noFill/>
          </a:ln>
        </p:spPr>
      </p:pic>
      <p:cxnSp>
        <p:nvCxnSpPr>
          <p:cNvPr id="159" name="Inhalt beginnt"/>
          <p:cNvCxnSpPr/>
          <p:nvPr/>
        </p:nvCxnSpPr>
        <p:spPr>
          <a:xfrm>
            <a:off x="144000" y="720000"/>
            <a:ext cx="8857800" cy="1800"/>
          </a:xfrm>
          <a:prstGeom prst="straightConnector1">
            <a:avLst/>
          </a:prstGeom>
          <a:ln w="12700">
            <a:solidFill>
              <a:srgbClr val="2D4B9B"/>
            </a:solidFill>
            <a:round/>
          </a:ln>
        </p:spPr>
      </p:cxnSp>
      <p:cxnSp>
        <p:nvCxnSpPr>
          <p:cNvPr id="160" name="Inhalt endet"/>
          <p:cNvCxnSpPr/>
          <p:nvPr/>
        </p:nvCxnSpPr>
        <p:spPr>
          <a:xfrm>
            <a:off x="144000" y="4658760"/>
            <a:ext cx="8857800" cy="1800"/>
          </a:xfrm>
          <a:prstGeom prst="straightConnector1">
            <a:avLst/>
          </a:prstGeom>
          <a:ln w="12700">
            <a:solidFill>
              <a:srgbClr val="2D4B9B"/>
            </a:solidFill>
            <a:round/>
          </a:ln>
        </p:spPr>
      </p:cxnSp>
      <p:pic>
        <p:nvPicPr>
          <p:cNvPr id="161" name="Bundesadler" descr="Bundesadler_kleiner"/>
          <p:cNvPicPr/>
          <p:nvPr/>
        </p:nvPicPr>
        <p:blipFill>
          <a:blip r:embed="rId4"/>
          <a:stretch/>
        </p:blipFill>
        <p:spPr>
          <a:xfrm>
            <a:off x="144000" y="4732560"/>
            <a:ext cx="307440" cy="286200"/>
          </a:xfrm>
          <a:prstGeom prst="rect">
            <a:avLst/>
          </a:prstGeom>
          <a:noFill/>
          <a:ln w="0">
            <a:noFill/>
          </a:ln>
        </p:spPr>
      </p:pic>
      <p:pic>
        <p:nvPicPr>
          <p:cNvPr id="162" name="Schmuckbild" descr="Ein breiter Balken am rechten Rand der Präsentation, der von oben nach unten aus Linien aufgebaut ist. Oben sind die Linien hellblau und verlaufen dann nach unten hin nach Weiß. "/>
          <p:cNvPicPr/>
          <p:nvPr/>
        </p:nvPicPr>
        <p:blipFill>
          <a:blip r:embed="rId5"/>
          <a:stretch/>
        </p:blipFill>
        <p:spPr>
          <a:xfrm>
            <a:off x="7956000" y="864000"/>
            <a:ext cx="1046160" cy="3670200"/>
          </a:xfrm>
          <a:prstGeom prst="rect">
            <a:avLst/>
          </a:prstGeom>
          <a:noFill/>
          <a:ln w="0">
            <a:noFill/>
          </a:ln>
        </p:spPr>
      </p:pic>
      <p:sp>
        <p:nvSpPr>
          <p:cNvPr id="163" name="Fußzeilenplatzhalter 5"/>
          <p:cNvSpPr/>
          <p:nvPr/>
        </p:nvSpPr>
        <p:spPr>
          <a:xfrm>
            <a:off x="3478680" y="4788000"/>
            <a:ext cx="553788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defTabSz="914400">
              <a:lnSpc>
                <a:spcPct val="100000"/>
              </a:lnSpc>
            </a:pPr>
            <a:r>
              <a:rPr lang="de-DE" sz="1000" b="0" u="none" strike="noStrike">
                <a:solidFill>
                  <a:schemeClr val="lt1">
                    <a:lumMod val="50000"/>
                  </a:schemeClr>
                </a:solidFill>
                <a:effectLst/>
                <a:uFillTx/>
                <a:latin typeface="Arial"/>
              </a:rPr>
              <a:t>Contact: gpcc@dwd.de</a:t>
            </a:r>
            <a:endParaRPr lang="de-DE" sz="1000" b="0" u="none" strike="noStrike">
              <a:solidFill>
                <a:srgbClr val="000000"/>
              </a:solidFill>
              <a:effectLst/>
              <a:uFillTx/>
              <a:latin typeface="Arial"/>
            </a:endParaRPr>
          </a:p>
        </p:txBody>
      </p:sp>
      <p:pic>
        <p:nvPicPr>
          <p:cNvPr id="164" name="Grafik 14"/>
          <p:cNvPicPr/>
          <p:nvPr/>
        </p:nvPicPr>
        <p:blipFill>
          <a:blip r:embed="rId6">
            <a:extLst>
              <a:ext uri="{96DAC541-7B7A-43D3-8B79-37D633B846F1}">
                <asvg:svgBlip xmlns:asvg="http://schemas.microsoft.com/office/drawing/2016/SVG/main" r:embed="rId7"/>
              </a:ext>
            </a:extLst>
          </a:blip>
          <a:stretch/>
        </p:blipFill>
        <p:spPr>
          <a:xfrm>
            <a:off x="58680" y="-5400"/>
            <a:ext cx="1248480" cy="882360"/>
          </a:xfrm>
          <a:prstGeom prst="rect">
            <a:avLst/>
          </a:prstGeom>
          <a:noFill/>
          <a:ln w="0">
            <a:noFill/>
          </a:ln>
        </p:spPr>
      </p:pic>
      <p:sp>
        <p:nvSpPr>
          <p:cNvPr id="165" name="Datumsplatzhalter 1"/>
          <p:cNvSpPr/>
          <p:nvPr/>
        </p:nvSpPr>
        <p:spPr>
          <a:xfrm>
            <a:off x="542520" y="4788000"/>
            <a:ext cx="29354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r>
              <a:rPr lang="de-DE" sz="1000" b="0" u="none" strike="noStrike">
                <a:solidFill>
                  <a:schemeClr val="lt1">
                    <a:lumMod val="50000"/>
                  </a:schemeClr>
                </a:solidFill>
                <a:effectLst/>
                <a:uFillTx/>
                <a:latin typeface="Arial"/>
              </a:rPr>
              <a:t>08.07.2026 – IPWG</a:t>
            </a:r>
            <a:endParaRPr lang="de-DE" sz="1000" b="0" u="none" strike="noStrike">
              <a:solidFill>
                <a:srgbClr val="000000"/>
              </a:solidFill>
              <a:effectLst/>
              <a:uFillTx/>
              <a:latin typeface="Arial"/>
            </a:endParaRPr>
          </a:p>
        </p:txBody>
      </p:sp>
    </p:spTree>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20" name="DWD-Logo" descr="Wort-Bild-Marke des Deutschen Wetterdienst. Wetter und Klima aus einer Hand."/>
          <p:cNvPicPr/>
          <p:nvPr/>
        </p:nvPicPr>
        <p:blipFill>
          <a:blip r:embed="rId3"/>
          <a:stretch/>
        </p:blipFill>
        <p:spPr>
          <a:xfrm>
            <a:off x="7387560" y="144000"/>
            <a:ext cx="1610640" cy="430200"/>
          </a:xfrm>
          <a:prstGeom prst="rect">
            <a:avLst/>
          </a:prstGeom>
          <a:noFill/>
          <a:ln w="0">
            <a:noFill/>
          </a:ln>
        </p:spPr>
      </p:pic>
      <p:cxnSp>
        <p:nvCxnSpPr>
          <p:cNvPr id="21" name="Inhalt beginnt"/>
          <p:cNvCxnSpPr/>
          <p:nvPr/>
        </p:nvCxnSpPr>
        <p:spPr>
          <a:xfrm>
            <a:off x="144000" y="720000"/>
            <a:ext cx="8857800" cy="1800"/>
          </a:xfrm>
          <a:prstGeom prst="straightConnector1">
            <a:avLst/>
          </a:prstGeom>
          <a:ln w="12700">
            <a:solidFill>
              <a:srgbClr val="2D4B9B"/>
            </a:solidFill>
            <a:round/>
          </a:ln>
        </p:spPr>
      </p:cxnSp>
      <p:cxnSp>
        <p:nvCxnSpPr>
          <p:cNvPr id="22" name="Inhalt endet"/>
          <p:cNvCxnSpPr/>
          <p:nvPr/>
        </p:nvCxnSpPr>
        <p:spPr>
          <a:xfrm>
            <a:off x="144000" y="4658760"/>
            <a:ext cx="8857800" cy="1800"/>
          </a:xfrm>
          <a:prstGeom prst="straightConnector1">
            <a:avLst/>
          </a:prstGeom>
          <a:ln w="12700">
            <a:solidFill>
              <a:srgbClr val="2D4B9B"/>
            </a:solidFill>
            <a:round/>
          </a:ln>
        </p:spPr>
      </p:cxnSp>
      <p:pic>
        <p:nvPicPr>
          <p:cNvPr id="23" name="Bundesadler" descr="Bundesadler_kleiner"/>
          <p:cNvPicPr/>
          <p:nvPr/>
        </p:nvPicPr>
        <p:blipFill>
          <a:blip r:embed="rId4"/>
          <a:stretch/>
        </p:blipFill>
        <p:spPr>
          <a:xfrm>
            <a:off x="144000" y="4732560"/>
            <a:ext cx="307440" cy="286200"/>
          </a:xfrm>
          <a:prstGeom prst="rect">
            <a:avLst/>
          </a:prstGeom>
          <a:noFill/>
          <a:ln w="0">
            <a:noFill/>
          </a:ln>
        </p:spPr>
      </p:pic>
      <p:sp>
        <p:nvSpPr>
          <p:cNvPr id="24" name="Fußzeilenplatzhalter 5"/>
          <p:cNvSpPr/>
          <p:nvPr/>
        </p:nvSpPr>
        <p:spPr>
          <a:xfrm>
            <a:off x="3479040" y="4788360"/>
            <a:ext cx="553788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defTabSz="914400">
              <a:lnSpc>
                <a:spcPct val="100000"/>
              </a:lnSpc>
            </a:pPr>
            <a:r>
              <a:rPr lang="de-DE" sz="1000" b="0" u="none" strike="noStrike">
                <a:solidFill>
                  <a:schemeClr val="lt1">
                    <a:lumMod val="50000"/>
                  </a:schemeClr>
                </a:solidFill>
                <a:effectLst/>
                <a:uFillTx/>
                <a:latin typeface="Arial"/>
              </a:rPr>
              <a:t>Contact: gpcc@dwd.de</a:t>
            </a:r>
            <a:endParaRPr lang="de-DE" sz="1000" b="0" u="none" strike="noStrike">
              <a:solidFill>
                <a:srgbClr val="000000"/>
              </a:solidFill>
              <a:effectLst/>
              <a:uFillTx/>
              <a:latin typeface="Arial"/>
            </a:endParaRPr>
          </a:p>
        </p:txBody>
      </p:sp>
      <p:pic>
        <p:nvPicPr>
          <p:cNvPr id="25" name="Grafik 14"/>
          <p:cNvPicPr/>
          <p:nvPr/>
        </p:nvPicPr>
        <p:blipFill>
          <a:blip r:embed="rId5">
            <a:extLst>
              <a:ext uri="{96DAC541-7B7A-43D3-8B79-37D633B846F1}">
                <asvg:svgBlip xmlns:asvg="http://schemas.microsoft.com/office/drawing/2016/SVG/main" r:embed="rId6"/>
              </a:ext>
            </a:extLst>
          </a:blip>
          <a:stretch/>
        </p:blipFill>
        <p:spPr>
          <a:xfrm>
            <a:off x="58680" y="-5400"/>
            <a:ext cx="1248480" cy="882360"/>
          </a:xfrm>
          <a:prstGeom prst="rect">
            <a:avLst/>
          </a:prstGeom>
          <a:noFill/>
          <a:ln w="0">
            <a:noFill/>
          </a:ln>
        </p:spPr>
      </p:pic>
      <p:sp>
        <p:nvSpPr>
          <p:cNvPr id="26" name="Datumsplatzhalter 1"/>
          <p:cNvSpPr/>
          <p:nvPr/>
        </p:nvSpPr>
        <p:spPr>
          <a:xfrm>
            <a:off x="542520" y="4788000"/>
            <a:ext cx="29354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r>
              <a:rPr lang="de-DE" sz="1000" b="0" u="none" strike="noStrike">
                <a:solidFill>
                  <a:schemeClr val="lt1">
                    <a:lumMod val="50000"/>
                  </a:schemeClr>
                </a:solidFill>
                <a:effectLst/>
                <a:uFillTx/>
                <a:latin typeface="Arial"/>
              </a:rPr>
              <a:t>08.07.2026 – IPWG</a:t>
            </a:r>
            <a:endParaRPr lang="de-DE" sz="1000" b="0" u="none" strike="noStrike">
              <a:solidFill>
                <a:srgbClr val="000000"/>
              </a:solidFill>
              <a:effectLst/>
              <a:uFillTx/>
              <a:latin typeface="Arial"/>
            </a:endParaRPr>
          </a:p>
        </p:txBody>
      </p:sp>
    </p:spTree>
  </p:cSld>
  <p:clrMap bg1="lt1" tx1="dk1" bg2="lt2" tx2="dk2" accent1="accent1" accent2="accent2" accent3="accent3" accent4="accent4" accent5="accent5" accent6="accent6" hlink="hlink" folHlink="folHlink"/>
  <p:sldLayoutIdLst>
    <p:sldLayoutId id="214748365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27" name="DWD-Logo" descr="Wort-Bild-Marke des Deutschen Wetterdienst. Wetter und Klima aus einer Hand."/>
          <p:cNvPicPr/>
          <p:nvPr/>
        </p:nvPicPr>
        <p:blipFill>
          <a:blip r:embed="rId3"/>
          <a:stretch/>
        </p:blipFill>
        <p:spPr>
          <a:xfrm>
            <a:off x="7387560" y="144000"/>
            <a:ext cx="1610640" cy="430200"/>
          </a:xfrm>
          <a:prstGeom prst="rect">
            <a:avLst/>
          </a:prstGeom>
          <a:noFill/>
          <a:ln w="0">
            <a:noFill/>
          </a:ln>
        </p:spPr>
      </p:pic>
      <p:cxnSp>
        <p:nvCxnSpPr>
          <p:cNvPr id="28" name="Inhalt beginnt"/>
          <p:cNvCxnSpPr/>
          <p:nvPr/>
        </p:nvCxnSpPr>
        <p:spPr>
          <a:xfrm>
            <a:off x="144000" y="720000"/>
            <a:ext cx="8857800" cy="1800"/>
          </a:xfrm>
          <a:prstGeom prst="straightConnector1">
            <a:avLst/>
          </a:prstGeom>
          <a:ln w="12700">
            <a:solidFill>
              <a:srgbClr val="2D4B9B"/>
            </a:solidFill>
            <a:round/>
          </a:ln>
        </p:spPr>
      </p:cxnSp>
      <p:cxnSp>
        <p:nvCxnSpPr>
          <p:cNvPr id="29" name="Inhalt endet"/>
          <p:cNvCxnSpPr/>
          <p:nvPr/>
        </p:nvCxnSpPr>
        <p:spPr>
          <a:xfrm>
            <a:off x="144000" y="4658760"/>
            <a:ext cx="8857800" cy="1800"/>
          </a:xfrm>
          <a:prstGeom prst="straightConnector1">
            <a:avLst/>
          </a:prstGeom>
          <a:ln w="12700">
            <a:solidFill>
              <a:srgbClr val="2D4B9B"/>
            </a:solidFill>
            <a:round/>
          </a:ln>
        </p:spPr>
      </p:cxnSp>
      <p:pic>
        <p:nvPicPr>
          <p:cNvPr id="30" name="Bundesadler" descr="Bundesadler_kleiner"/>
          <p:cNvPicPr/>
          <p:nvPr/>
        </p:nvPicPr>
        <p:blipFill>
          <a:blip r:embed="rId4"/>
          <a:stretch/>
        </p:blipFill>
        <p:spPr>
          <a:xfrm>
            <a:off x="144000" y="4732560"/>
            <a:ext cx="307440" cy="286200"/>
          </a:xfrm>
          <a:prstGeom prst="rect">
            <a:avLst/>
          </a:prstGeom>
          <a:noFill/>
          <a:ln w="0">
            <a:noFill/>
          </a:ln>
        </p:spPr>
      </p:pic>
      <p:sp>
        <p:nvSpPr>
          <p:cNvPr id="31" name="Faktenbox Überschrift"/>
          <p:cNvSpPr/>
          <p:nvPr/>
        </p:nvSpPr>
        <p:spPr>
          <a:xfrm>
            <a:off x="6782760" y="3317760"/>
            <a:ext cx="1983240" cy="273960"/>
          </a:xfrm>
          <a:prstGeom prst="rect">
            <a:avLst/>
          </a:prstGeom>
          <a:noFill/>
          <a:ln w="0">
            <a:noFill/>
          </a:ln>
        </p:spPr>
        <p:style>
          <a:lnRef idx="0">
            <a:scrgbClr r="0" g="0" b="0"/>
          </a:lnRef>
          <a:fillRef idx="0">
            <a:scrgbClr r="0" g="0" b="0"/>
          </a:fillRef>
          <a:effectRef idx="0">
            <a:scrgbClr r="0" g="0" b="0"/>
          </a:effectRef>
          <a:fontRef idx="minor"/>
        </p:style>
        <p:txBody>
          <a:bodyPr lIns="90000" tIns="0" rIns="90000" bIns="0" anchor="t">
            <a:spAutoFit/>
          </a:bodyPr>
          <a:lstStyle/>
          <a:p>
            <a:pPr algn="r" defTabSz="457200">
              <a:lnSpc>
                <a:spcPct val="100000"/>
              </a:lnSpc>
            </a:pPr>
            <a:r>
              <a:rPr lang="de-DE" sz="1800" b="1" u="none" strike="noStrike">
                <a:solidFill>
                  <a:srgbClr val="D1051B"/>
                </a:solidFill>
                <a:effectLst/>
                <a:uFillTx/>
                <a:latin typeface="Arial"/>
              </a:rPr>
              <a:t>FAKTEN</a:t>
            </a:r>
            <a:endParaRPr lang="de-DE" sz="1800" b="0" u="none" strike="noStrike">
              <a:solidFill>
                <a:srgbClr val="000000"/>
              </a:solidFill>
              <a:effectLst/>
              <a:uFillTx/>
              <a:latin typeface="Arial"/>
            </a:endParaRPr>
          </a:p>
        </p:txBody>
      </p:sp>
      <p:pic>
        <p:nvPicPr>
          <p:cNvPr id="32" name="Faktenbox Schmuckbalken"/>
          <p:cNvPicPr/>
          <p:nvPr/>
        </p:nvPicPr>
        <p:blipFill>
          <a:blip r:embed="rId5"/>
          <a:stretch/>
        </p:blipFill>
        <p:spPr>
          <a:xfrm>
            <a:off x="8863560" y="3363840"/>
            <a:ext cx="134640" cy="1150560"/>
          </a:xfrm>
          <a:prstGeom prst="rect">
            <a:avLst/>
          </a:prstGeom>
          <a:noFill/>
          <a:ln w="0">
            <a:noFill/>
          </a:ln>
        </p:spPr>
      </p:pic>
      <p:sp>
        <p:nvSpPr>
          <p:cNvPr id="33" name="Fußzeilenplatzhalter 5"/>
          <p:cNvSpPr/>
          <p:nvPr/>
        </p:nvSpPr>
        <p:spPr>
          <a:xfrm>
            <a:off x="3479040" y="4788360"/>
            <a:ext cx="553788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defTabSz="914400">
              <a:lnSpc>
                <a:spcPct val="100000"/>
              </a:lnSpc>
            </a:pPr>
            <a:r>
              <a:rPr lang="de-DE" sz="1000" b="0" u="none" strike="noStrike">
                <a:solidFill>
                  <a:schemeClr val="lt1">
                    <a:lumMod val="50000"/>
                  </a:schemeClr>
                </a:solidFill>
                <a:effectLst/>
                <a:uFillTx/>
                <a:latin typeface="Arial"/>
              </a:rPr>
              <a:t>Contact: gpcc@dwd.de</a:t>
            </a:r>
            <a:endParaRPr lang="de-DE" sz="1000" b="0" u="none" strike="noStrike">
              <a:solidFill>
                <a:srgbClr val="000000"/>
              </a:solidFill>
              <a:effectLst/>
              <a:uFillTx/>
              <a:latin typeface="Arial"/>
            </a:endParaRPr>
          </a:p>
        </p:txBody>
      </p:sp>
      <p:pic>
        <p:nvPicPr>
          <p:cNvPr id="34" name="Grafik 14"/>
          <p:cNvPicPr/>
          <p:nvPr/>
        </p:nvPicPr>
        <p:blipFill>
          <a:blip r:embed="rId6">
            <a:extLst>
              <a:ext uri="{96DAC541-7B7A-43D3-8B79-37D633B846F1}">
                <asvg:svgBlip xmlns:asvg="http://schemas.microsoft.com/office/drawing/2016/SVG/main" r:embed="rId7"/>
              </a:ext>
            </a:extLst>
          </a:blip>
          <a:stretch/>
        </p:blipFill>
        <p:spPr>
          <a:xfrm>
            <a:off x="58680" y="-5400"/>
            <a:ext cx="1248480" cy="882360"/>
          </a:xfrm>
          <a:prstGeom prst="rect">
            <a:avLst/>
          </a:prstGeom>
          <a:noFill/>
          <a:ln w="0">
            <a:noFill/>
          </a:ln>
        </p:spPr>
      </p:pic>
      <p:sp>
        <p:nvSpPr>
          <p:cNvPr id="35" name="Datumsplatzhalter 1"/>
          <p:cNvSpPr/>
          <p:nvPr/>
        </p:nvSpPr>
        <p:spPr>
          <a:xfrm>
            <a:off x="542520" y="4788000"/>
            <a:ext cx="29354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r>
              <a:rPr lang="de-DE" sz="1000" b="0" u="none" strike="noStrike">
                <a:solidFill>
                  <a:schemeClr val="lt1">
                    <a:lumMod val="50000"/>
                  </a:schemeClr>
                </a:solidFill>
                <a:effectLst/>
                <a:uFillTx/>
                <a:latin typeface="Arial"/>
              </a:rPr>
              <a:t>08.07.2026 – IPWG</a:t>
            </a:r>
            <a:endParaRPr lang="de-DE" sz="1000" b="0" u="none" strike="noStrike">
              <a:solidFill>
                <a:srgbClr val="000000"/>
              </a:solidFill>
              <a:effectLst/>
              <a:uFillTx/>
              <a:latin typeface="Arial"/>
            </a:endParaRPr>
          </a:p>
        </p:txBody>
      </p:sp>
    </p:spTree>
  </p:cSld>
  <p:clrMap bg1="lt1" tx1="dk1" bg2="lt2" tx2="dk2" accent1="accent1" accent2="accent2" accent3="accent3" accent4="accent4" accent5="accent5" accent6="accent6" hlink="hlink" folHlink="folHlink"/>
  <p:sldLayoutIdLst>
    <p:sldLayoutId id="214748365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36" name="DWD-Logo" descr="Wort-Bild-Marke des Deutschen Wetterdienst. Wetter und Klima aus einer Hand."/>
          <p:cNvPicPr/>
          <p:nvPr/>
        </p:nvPicPr>
        <p:blipFill>
          <a:blip r:embed="rId3"/>
          <a:stretch/>
        </p:blipFill>
        <p:spPr>
          <a:xfrm>
            <a:off x="7387560" y="144000"/>
            <a:ext cx="1610640" cy="430200"/>
          </a:xfrm>
          <a:prstGeom prst="rect">
            <a:avLst/>
          </a:prstGeom>
          <a:noFill/>
          <a:ln w="0">
            <a:noFill/>
          </a:ln>
        </p:spPr>
      </p:pic>
      <p:cxnSp>
        <p:nvCxnSpPr>
          <p:cNvPr id="37" name="Inhalt beginnt"/>
          <p:cNvCxnSpPr/>
          <p:nvPr/>
        </p:nvCxnSpPr>
        <p:spPr>
          <a:xfrm>
            <a:off x="144000" y="720000"/>
            <a:ext cx="8857800" cy="1800"/>
          </a:xfrm>
          <a:prstGeom prst="straightConnector1">
            <a:avLst/>
          </a:prstGeom>
          <a:ln w="12700">
            <a:solidFill>
              <a:srgbClr val="2D4B9B"/>
            </a:solidFill>
            <a:round/>
          </a:ln>
        </p:spPr>
      </p:cxnSp>
      <p:cxnSp>
        <p:nvCxnSpPr>
          <p:cNvPr id="38" name="Inhalt endet"/>
          <p:cNvCxnSpPr/>
          <p:nvPr/>
        </p:nvCxnSpPr>
        <p:spPr>
          <a:xfrm>
            <a:off x="144000" y="4658760"/>
            <a:ext cx="8857800" cy="1800"/>
          </a:xfrm>
          <a:prstGeom prst="straightConnector1">
            <a:avLst/>
          </a:prstGeom>
          <a:ln w="12700">
            <a:solidFill>
              <a:srgbClr val="2D4B9B"/>
            </a:solidFill>
            <a:round/>
          </a:ln>
        </p:spPr>
      </p:cxnSp>
      <p:pic>
        <p:nvPicPr>
          <p:cNvPr id="39" name="Bundesadler" descr="Bundesadler_kleiner"/>
          <p:cNvPicPr/>
          <p:nvPr/>
        </p:nvPicPr>
        <p:blipFill>
          <a:blip r:embed="rId4"/>
          <a:stretch/>
        </p:blipFill>
        <p:spPr>
          <a:xfrm>
            <a:off x="144000" y="4732560"/>
            <a:ext cx="307440" cy="286200"/>
          </a:xfrm>
          <a:prstGeom prst="rect">
            <a:avLst/>
          </a:prstGeom>
          <a:noFill/>
          <a:ln w="0">
            <a:noFill/>
          </a:ln>
        </p:spPr>
      </p:pic>
      <p:pic>
        <p:nvPicPr>
          <p:cNvPr id="40" name="Schmuckbild Infokasten Hintergrund"/>
          <p:cNvPicPr/>
          <p:nvPr/>
        </p:nvPicPr>
        <p:blipFill>
          <a:blip r:embed="rId5"/>
          <a:srcRect l="6753" t="4985" r="5607" b="18341"/>
          <a:stretch/>
        </p:blipFill>
        <p:spPr>
          <a:xfrm>
            <a:off x="3422520" y="1251720"/>
            <a:ext cx="5342400" cy="3345840"/>
          </a:xfrm>
          <a:prstGeom prst="rect">
            <a:avLst/>
          </a:prstGeom>
          <a:noFill/>
          <a:ln w="0">
            <a:noFill/>
          </a:ln>
        </p:spPr>
      </p:pic>
      <p:sp>
        <p:nvSpPr>
          <p:cNvPr id="41" name="Info Überschrift"/>
          <p:cNvSpPr/>
          <p:nvPr/>
        </p:nvSpPr>
        <p:spPr>
          <a:xfrm>
            <a:off x="3549240" y="1445760"/>
            <a:ext cx="1020960" cy="395640"/>
          </a:xfrm>
          <a:prstGeom prst="rect">
            <a:avLst/>
          </a:prstGeom>
          <a:noFill/>
          <a:ln w="0">
            <a:noFill/>
          </a:ln>
        </p:spPr>
        <p:style>
          <a:lnRef idx="0">
            <a:scrgbClr r="0" g="0" b="0"/>
          </a:lnRef>
          <a:fillRef idx="0">
            <a:scrgbClr r="0" g="0" b="0"/>
          </a:fillRef>
          <a:effectRef idx="0">
            <a:scrgbClr r="0" g="0" b="0"/>
          </a:effectRef>
          <a:fontRef idx="minor"/>
        </p:style>
        <p:txBody>
          <a:bodyPr lIns="90000" tIns="0" rIns="90000" bIns="0" anchor="t">
            <a:spAutoFit/>
          </a:bodyPr>
          <a:lstStyle/>
          <a:p>
            <a:pPr defTabSz="457200">
              <a:lnSpc>
                <a:spcPct val="100000"/>
              </a:lnSpc>
            </a:pPr>
            <a:r>
              <a:rPr lang="de-DE" sz="2600" b="0" u="none" strike="noStrike">
                <a:solidFill>
                  <a:schemeClr val="lt1"/>
                </a:solidFill>
                <a:effectLst/>
                <a:uFillTx/>
                <a:latin typeface="Arial"/>
              </a:rPr>
              <a:t>INFO</a:t>
            </a:r>
            <a:endParaRPr lang="de-DE" sz="2600" b="0" u="none" strike="noStrike">
              <a:solidFill>
                <a:srgbClr val="000000"/>
              </a:solidFill>
              <a:effectLst/>
              <a:uFillTx/>
              <a:latin typeface="Arial"/>
            </a:endParaRPr>
          </a:p>
        </p:txBody>
      </p:sp>
      <p:sp>
        <p:nvSpPr>
          <p:cNvPr id="42" name="Fußzeilenplatzhalter 5"/>
          <p:cNvSpPr/>
          <p:nvPr/>
        </p:nvSpPr>
        <p:spPr>
          <a:xfrm>
            <a:off x="3479040" y="4788360"/>
            <a:ext cx="553788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defTabSz="914400">
              <a:lnSpc>
                <a:spcPct val="100000"/>
              </a:lnSpc>
            </a:pPr>
            <a:r>
              <a:rPr lang="de-DE" sz="1000" b="0" u="none" strike="noStrike">
                <a:solidFill>
                  <a:schemeClr val="lt1">
                    <a:lumMod val="50000"/>
                  </a:schemeClr>
                </a:solidFill>
                <a:effectLst/>
                <a:uFillTx/>
                <a:latin typeface="Arial"/>
              </a:rPr>
              <a:t>Contact: gpcc@dwd.de</a:t>
            </a:r>
            <a:endParaRPr lang="de-DE" sz="1000" b="0" u="none" strike="noStrike">
              <a:solidFill>
                <a:srgbClr val="000000"/>
              </a:solidFill>
              <a:effectLst/>
              <a:uFillTx/>
              <a:latin typeface="Arial"/>
            </a:endParaRPr>
          </a:p>
        </p:txBody>
      </p:sp>
      <p:pic>
        <p:nvPicPr>
          <p:cNvPr id="43" name="Grafik 14"/>
          <p:cNvPicPr/>
          <p:nvPr/>
        </p:nvPicPr>
        <p:blipFill>
          <a:blip r:embed="rId6">
            <a:extLst>
              <a:ext uri="{96DAC541-7B7A-43D3-8B79-37D633B846F1}">
                <asvg:svgBlip xmlns:asvg="http://schemas.microsoft.com/office/drawing/2016/SVG/main" r:embed="rId7"/>
              </a:ext>
            </a:extLst>
          </a:blip>
          <a:stretch/>
        </p:blipFill>
        <p:spPr>
          <a:xfrm>
            <a:off x="58680" y="-5400"/>
            <a:ext cx="1248480" cy="882360"/>
          </a:xfrm>
          <a:prstGeom prst="rect">
            <a:avLst/>
          </a:prstGeom>
          <a:noFill/>
          <a:ln w="0">
            <a:noFill/>
          </a:ln>
        </p:spPr>
      </p:pic>
      <p:sp>
        <p:nvSpPr>
          <p:cNvPr id="44" name="Datumsplatzhalter 1"/>
          <p:cNvSpPr/>
          <p:nvPr/>
        </p:nvSpPr>
        <p:spPr>
          <a:xfrm>
            <a:off x="542520" y="4788000"/>
            <a:ext cx="29354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r>
              <a:rPr lang="de-DE" sz="1000" b="0" u="none" strike="noStrike">
                <a:solidFill>
                  <a:schemeClr val="lt1">
                    <a:lumMod val="50000"/>
                  </a:schemeClr>
                </a:solidFill>
                <a:effectLst/>
                <a:uFillTx/>
                <a:latin typeface="Arial"/>
              </a:rPr>
              <a:t>08.07.2026 – IPWG</a:t>
            </a:r>
            <a:endParaRPr lang="de-DE" sz="1000" b="0" u="none" strike="noStrike">
              <a:solidFill>
                <a:srgbClr val="000000"/>
              </a:solidFill>
              <a:effectLst/>
              <a:uFillTx/>
              <a:latin typeface="Arial"/>
            </a:endParaRPr>
          </a:p>
        </p:txBody>
      </p:sp>
    </p:spTree>
  </p:cSld>
  <p:clrMap bg1="lt1" tx1="dk1" bg2="lt2" tx2="dk2" accent1="accent1" accent2="accent2" accent3="accent3" accent4="accent4" accent5="accent5" accent6="accent6" hlink="hlink" folHlink="folHlink"/>
  <p:sldLayoutIdLst>
    <p:sldLayoutId id="214748365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45" name="DWD-Logo" descr="Wort-Bild-Marke des Deutschen Wetterdienst. Wetter und Klima aus einer Hand."/>
          <p:cNvPicPr/>
          <p:nvPr/>
        </p:nvPicPr>
        <p:blipFill>
          <a:blip r:embed="rId3"/>
          <a:stretch/>
        </p:blipFill>
        <p:spPr>
          <a:xfrm>
            <a:off x="7387560" y="144000"/>
            <a:ext cx="1610640" cy="430200"/>
          </a:xfrm>
          <a:prstGeom prst="rect">
            <a:avLst/>
          </a:prstGeom>
          <a:noFill/>
          <a:ln w="0">
            <a:noFill/>
          </a:ln>
        </p:spPr>
      </p:pic>
      <p:cxnSp>
        <p:nvCxnSpPr>
          <p:cNvPr id="46" name="Inhalt beginnt"/>
          <p:cNvCxnSpPr/>
          <p:nvPr/>
        </p:nvCxnSpPr>
        <p:spPr>
          <a:xfrm>
            <a:off x="144000" y="720000"/>
            <a:ext cx="8857800" cy="1800"/>
          </a:xfrm>
          <a:prstGeom prst="straightConnector1">
            <a:avLst/>
          </a:prstGeom>
          <a:ln w="12700">
            <a:solidFill>
              <a:srgbClr val="2D4B9B"/>
            </a:solidFill>
            <a:round/>
          </a:ln>
        </p:spPr>
      </p:cxnSp>
      <p:cxnSp>
        <p:nvCxnSpPr>
          <p:cNvPr id="47" name="Inhalt endet"/>
          <p:cNvCxnSpPr/>
          <p:nvPr/>
        </p:nvCxnSpPr>
        <p:spPr>
          <a:xfrm>
            <a:off x="144000" y="4658760"/>
            <a:ext cx="8857800" cy="1800"/>
          </a:xfrm>
          <a:prstGeom prst="straightConnector1">
            <a:avLst/>
          </a:prstGeom>
          <a:ln w="12700">
            <a:solidFill>
              <a:srgbClr val="2D4B9B"/>
            </a:solidFill>
            <a:round/>
          </a:ln>
        </p:spPr>
      </p:cxnSp>
      <p:pic>
        <p:nvPicPr>
          <p:cNvPr id="48" name="Bundesadler" descr="Bundesadler_kleiner"/>
          <p:cNvPicPr/>
          <p:nvPr/>
        </p:nvPicPr>
        <p:blipFill>
          <a:blip r:embed="rId4"/>
          <a:stretch/>
        </p:blipFill>
        <p:spPr>
          <a:xfrm>
            <a:off x="144000" y="4732560"/>
            <a:ext cx="307440" cy="286200"/>
          </a:xfrm>
          <a:prstGeom prst="rect">
            <a:avLst/>
          </a:prstGeom>
          <a:noFill/>
          <a:ln w="0">
            <a:noFill/>
          </a:ln>
        </p:spPr>
      </p:pic>
      <p:pic>
        <p:nvPicPr>
          <p:cNvPr id="49" name="Schmuckbild" descr="Das Bild soll zur Kontaktaufnahme anregen und zeigt Tippende Finger auf einem Laptop, Eine Hand an einem Telefonhörer und eine Dame beim Telefonieren."/>
          <p:cNvPicPr/>
          <p:nvPr/>
        </p:nvPicPr>
        <p:blipFill>
          <a:blip r:embed="rId5"/>
          <a:stretch/>
        </p:blipFill>
        <p:spPr>
          <a:xfrm>
            <a:off x="5898960" y="915840"/>
            <a:ext cx="2774880" cy="3598560"/>
          </a:xfrm>
          <a:prstGeom prst="rect">
            <a:avLst/>
          </a:prstGeom>
          <a:noFill/>
          <a:ln w="0">
            <a:noFill/>
          </a:ln>
        </p:spPr>
      </p:pic>
      <p:sp>
        <p:nvSpPr>
          <p:cNvPr id="50" name="Fußzeilenplatzhalter 5"/>
          <p:cNvSpPr/>
          <p:nvPr/>
        </p:nvSpPr>
        <p:spPr>
          <a:xfrm>
            <a:off x="3479040" y="4788360"/>
            <a:ext cx="553788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defTabSz="914400">
              <a:lnSpc>
                <a:spcPct val="100000"/>
              </a:lnSpc>
            </a:pPr>
            <a:r>
              <a:rPr lang="de-DE" sz="1000" b="0" u="none" strike="noStrike">
                <a:solidFill>
                  <a:schemeClr val="lt1">
                    <a:lumMod val="50000"/>
                  </a:schemeClr>
                </a:solidFill>
                <a:effectLst/>
                <a:uFillTx/>
                <a:latin typeface="Arial"/>
              </a:rPr>
              <a:t>Contact: gpcc@dwd.de</a:t>
            </a:r>
            <a:endParaRPr lang="de-DE" sz="1000" b="0" u="none" strike="noStrike">
              <a:solidFill>
                <a:srgbClr val="000000"/>
              </a:solidFill>
              <a:effectLst/>
              <a:uFillTx/>
              <a:latin typeface="Arial"/>
            </a:endParaRPr>
          </a:p>
        </p:txBody>
      </p:sp>
      <p:pic>
        <p:nvPicPr>
          <p:cNvPr id="51" name="Grafik 14"/>
          <p:cNvPicPr/>
          <p:nvPr/>
        </p:nvPicPr>
        <p:blipFill>
          <a:blip r:embed="rId6">
            <a:extLst>
              <a:ext uri="{96DAC541-7B7A-43D3-8B79-37D633B846F1}">
                <asvg:svgBlip xmlns:asvg="http://schemas.microsoft.com/office/drawing/2016/SVG/main" r:embed="rId7"/>
              </a:ext>
            </a:extLst>
          </a:blip>
          <a:stretch/>
        </p:blipFill>
        <p:spPr>
          <a:xfrm>
            <a:off x="58680" y="-5400"/>
            <a:ext cx="1248480" cy="882360"/>
          </a:xfrm>
          <a:prstGeom prst="rect">
            <a:avLst/>
          </a:prstGeom>
          <a:noFill/>
          <a:ln w="0">
            <a:noFill/>
          </a:ln>
        </p:spPr>
      </p:pic>
      <p:sp>
        <p:nvSpPr>
          <p:cNvPr id="52" name="Datumsplatzhalter 1"/>
          <p:cNvSpPr/>
          <p:nvPr/>
        </p:nvSpPr>
        <p:spPr>
          <a:xfrm>
            <a:off x="542520" y="4788000"/>
            <a:ext cx="29354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r>
              <a:rPr lang="de-DE" sz="1000" b="0" u="none" strike="noStrike">
                <a:solidFill>
                  <a:schemeClr val="lt1">
                    <a:lumMod val="50000"/>
                  </a:schemeClr>
                </a:solidFill>
                <a:effectLst/>
                <a:uFillTx/>
                <a:latin typeface="Arial"/>
              </a:rPr>
              <a:t>08.07.2026 – IPWG</a:t>
            </a:r>
            <a:endParaRPr lang="de-DE" sz="1000" b="0" u="none" strike="noStrike">
              <a:solidFill>
                <a:srgbClr val="000000"/>
              </a:solidFill>
              <a:effectLst/>
              <a:uFillTx/>
              <a:latin typeface="Arial"/>
            </a:endParaRPr>
          </a:p>
        </p:txBody>
      </p:sp>
    </p:spTree>
  </p:cSld>
  <p:clrMap bg1="lt1" tx1="dk1" bg2="lt2" tx2="dk2" accent1="accent1" accent2="accent2" accent3="accent3" accent4="accent4" accent5="accent5" accent6="accent6" hlink="hlink" folHlink="folHlink"/>
  <p:sldLayoutIdLst>
    <p:sldLayoutId id="214748365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115" name="DWD-Logo" descr="Wort-Bild-Marke des Deutschen Wetterdienst. Wetter und Klima aus einer Hand."/>
          <p:cNvPicPr/>
          <p:nvPr/>
        </p:nvPicPr>
        <p:blipFill>
          <a:blip r:embed="rId3"/>
          <a:stretch/>
        </p:blipFill>
        <p:spPr>
          <a:xfrm>
            <a:off x="7387560" y="144000"/>
            <a:ext cx="1610640" cy="430200"/>
          </a:xfrm>
          <a:prstGeom prst="rect">
            <a:avLst/>
          </a:prstGeom>
          <a:noFill/>
          <a:ln w="0">
            <a:noFill/>
          </a:ln>
        </p:spPr>
      </p:pic>
      <p:cxnSp>
        <p:nvCxnSpPr>
          <p:cNvPr id="116" name="Inhalt beginnt"/>
          <p:cNvCxnSpPr/>
          <p:nvPr/>
        </p:nvCxnSpPr>
        <p:spPr>
          <a:xfrm>
            <a:off x="144000" y="720000"/>
            <a:ext cx="8857800" cy="1800"/>
          </a:xfrm>
          <a:prstGeom prst="straightConnector1">
            <a:avLst/>
          </a:prstGeom>
          <a:ln w="12700">
            <a:solidFill>
              <a:srgbClr val="2D4B9B"/>
            </a:solidFill>
            <a:round/>
          </a:ln>
        </p:spPr>
      </p:cxnSp>
      <p:cxnSp>
        <p:nvCxnSpPr>
          <p:cNvPr id="117" name="Inhalt endet"/>
          <p:cNvCxnSpPr/>
          <p:nvPr/>
        </p:nvCxnSpPr>
        <p:spPr>
          <a:xfrm>
            <a:off x="144000" y="4658760"/>
            <a:ext cx="8857800" cy="1800"/>
          </a:xfrm>
          <a:prstGeom prst="straightConnector1">
            <a:avLst/>
          </a:prstGeom>
          <a:ln w="12700">
            <a:solidFill>
              <a:srgbClr val="2D4B9B"/>
            </a:solidFill>
            <a:round/>
          </a:ln>
        </p:spPr>
      </p:cxnSp>
      <p:pic>
        <p:nvPicPr>
          <p:cNvPr id="118" name="Bundesadler" descr="Bundesadler_kleiner"/>
          <p:cNvPicPr/>
          <p:nvPr/>
        </p:nvPicPr>
        <p:blipFill>
          <a:blip r:embed="rId4"/>
          <a:stretch/>
        </p:blipFill>
        <p:spPr>
          <a:xfrm>
            <a:off x="144000" y="4732560"/>
            <a:ext cx="307440" cy="286200"/>
          </a:xfrm>
          <a:prstGeom prst="rect">
            <a:avLst/>
          </a:prstGeom>
          <a:noFill/>
          <a:ln w="0">
            <a:noFill/>
          </a:ln>
        </p:spPr>
      </p:pic>
      <p:sp>
        <p:nvSpPr>
          <p:cNvPr id="119" name="Fußzeilenplatzhalter 5"/>
          <p:cNvSpPr/>
          <p:nvPr/>
        </p:nvSpPr>
        <p:spPr>
          <a:xfrm>
            <a:off x="3478680" y="4788000"/>
            <a:ext cx="553788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defTabSz="914400">
              <a:lnSpc>
                <a:spcPct val="100000"/>
              </a:lnSpc>
            </a:pPr>
            <a:r>
              <a:rPr lang="de-DE" sz="1000" b="0" u="none" strike="noStrike">
                <a:solidFill>
                  <a:schemeClr val="lt1">
                    <a:lumMod val="50000"/>
                  </a:schemeClr>
                </a:solidFill>
                <a:effectLst/>
                <a:uFillTx/>
                <a:latin typeface="Arial"/>
              </a:rPr>
              <a:t>Contact: gpcc@dwd.de</a:t>
            </a:r>
            <a:endParaRPr lang="de-DE" sz="1000" b="0" u="none" strike="noStrike">
              <a:solidFill>
                <a:srgbClr val="000000"/>
              </a:solidFill>
              <a:effectLst/>
              <a:uFillTx/>
              <a:latin typeface="Arial"/>
            </a:endParaRPr>
          </a:p>
        </p:txBody>
      </p:sp>
      <p:pic>
        <p:nvPicPr>
          <p:cNvPr id="120" name="Grafik 14"/>
          <p:cNvPicPr/>
          <p:nvPr/>
        </p:nvPicPr>
        <p:blipFill>
          <a:blip r:embed="rId5">
            <a:extLst>
              <a:ext uri="{96DAC541-7B7A-43D3-8B79-37D633B846F1}">
                <asvg:svgBlip xmlns:asvg="http://schemas.microsoft.com/office/drawing/2016/SVG/main" r:embed="rId6"/>
              </a:ext>
            </a:extLst>
          </a:blip>
          <a:stretch/>
        </p:blipFill>
        <p:spPr>
          <a:xfrm>
            <a:off x="58680" y="-5400"/>
            <a:ext cx="1248480" cy="882360"/>
          </a:xfrm>
          <a:prstGeom prst="rect">
            <a:avLst/>
          </a:prstGeom>
          <a:noFill/>
          <a:ln w="0">
            <a:noFill/>
          </a:ln>
        </p:spPr>
      </p:pic>
      <p:sp>
        <p:nvSpPr>
          <p:cNvPr id="121" name="Datumsplatzhalter 1"/>
          <p:cNvSpPr/>
          <p:nvPr/>
        </p:nvSpPr>
        <p:spPr>
          <a:xfrm>
            <a:off x="542520" y="4788000"/>
            <a:ext cx="29354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r>
              <a:rPr lang="de-DE" sz="1000" b="0" u="none" strike="noStrike">
                <a:solidFill>
                  <a:schemeClr val="lt1">
                    <a:lumMod val="50000"/>
                  </a:schemeClr>
                </a:solidFill>
                <a:effectLst/>
                <a:uFillTx/>
                <a:latin typeface="Arial"/>
              </a:rPr>
              <a:t>08.07.2026 – IPWG</a:t>
            </a:r>
            <a:endParaRPr lang="de-DE" sz="1000" b="0" u="none" strike="noStrike">
              <a:solidFill>
                <a:srgbClr val="000000"/>
              </a:solidFill>
              <a:effectLst/>
              <a:uFillTx/>
              <a:latin typeface="Arial"/>
            </a:endParaRPr>
          </a:p>
        </p:txBody>
      </p:sp>
      <p:sp>
        <p:nvSpPr>
          <p:cNvPr id="122" name="PlaceHolder 1"/>
          <p:cNvSpPr>
            <a:spLocks noGrp="1"/>
          </p:cNvSpPr>
          <p:nvPr>
            <p:ph type="title"/>
          </p:nvPr>
        </p:nvSpPr>
        <p:spPr>
          <a:xfrm>
            <a:off x="457200" y="496800"/>
            <a:ext cx="8228880" cy="274680"/>
          </a:xfrm>
          <a:prstGeom prst="rect">
            <a:avLst/>
          </a:prstGeom>
          <a:noFill/>
          <a:ln w="0">
            <a:noFill/>
          </a:ln>
        </p:spPr>
        <p:txBody>
          <a:bodyPr lIns="0" tIns="0" rIns="0" bIns="0" anchor="ctr">
            <a:spAutoFit/>
          </a:bodyPr>
          <a:lstStyle/>
          <a:p>
            <a:pPr indent="0">
              <a:buNone/>
            </a:pPr>
            <a:r>
              <a:rPr lang="de-DE" sz="1800" b="0" u="none" strike="noStrike">
                <a:solidFill>
                  <a:srgbClr val="000000"/>
                </a:solidFill>
                <a:effectLst/>
                <a:uFillTx/>
                <a:latin typeface="Arial"/>
              </a:rPr>
              <a:t>Format des Titeltextes durch Klicken bearbeiten</a:t>
            </a:r>
          </a:p>
        </p:txBody>
      </p:sp>
      <p:sp>
        <p:nvSpPr>
          <p:cNvPr id="123" name="PlaceHolder 2"/>
          <p:cNvSpPr>
            <a:spLocks noGrp="1"/>
          </p:cNvSpPr>
          <p:nvPr>
            <p:ph type="body"/>
          </p:nvPr>
        </p:nvSpPr>
        <p:spPr>
          <a:xfrm>
            <a:off x="457200" y="1203480"/>
            <a:ext cx="8228880" cy="298260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de-DE" sz="1800" b="0" u="none" strike="noStrike">
                <a:solidFill>
                  <a:srgbClr val="000000"/>
                </a:solidFill>
                <a:effectLst/>
                <a:uFillTx/>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1800" b="0" u="none" strike="noStrike">
                <a:solidFill>
                  <a:srgbClr val="000000"/>
                </a:solidFill>
                <a:effectLst/>
                <a:uFillTx/>
                <a:latin typeface="Arial"/>
              </a:rPr>
              <a:t>Zweite Gliederungsebene</a:t>
            </a:r>
          </a:p>
          <a:p>
            <a:pPr marL="1296000" lvl="2" indent="-288000">
              <a:spcBef>
                <a:spcPts val="850"/>
              </a:spcBef>
              <a:buClr>
                <a:srgbClr val="000000"/>
              </a:buClr>
              <a:buSzPct val="45000"/>
              <a:buFont typeface="Wingdings" charset="2"/>
              <a:buChar char=""/>
            </a:pPr>
            <a:r>
              <a:rPr lang="de-DE" sz="1800" b="0" u="none" strike="noStrike">
                <a:solidFill>
                  <a:srgbClr val="000000"/>
                </a:solidFill>
                <a:effectLst/>
                <a:uFillTx/>
                <a:latin typeface="Arial"/>
              </a:rPr>
              <a:t>Dritte Gliederungsebene</a:t>
            </a:r>
          </a:p>
          <a:p>
            <a:pPr marL="1728000" lvl="3" indent="-216000">
              <a:spcBef>
                <a:spcPts val="567"/>
              </a:spcBef>
              <a:buClr>
                <a:srgbClr val="000000"/>
              </a:buClr>
              <a:buSzPct val="75000"/>
              <a:buFont typeface="Symbol" charset="2"/>
              <a:buChar char=""/>
            </a:pPr>
            <a:r>
              <a:rPr lang="de-DE" sz="1800" b="0" u="none" strike="noStrike">
                <a:solidFill>
                  <a:srgbClr val="000000"/>
                </a:solidFill>
                <a:effectLst/>
                <a:uFillTx/>
                <a:latin typeface="Arial"/>
              </a:rPr>
              <a:t>Vierte Gliederungsebene</a:t>
            </a:r>
          </a:p>
          <a:p>
            <a:pPr marL="2160000" lvl="4"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Fünfte Gliederungsebene</a:t>
            </a:r>
          </a:p>
          <a:p>
            <a:pPr marL="2592000" lvl="5"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Sechste Gliederungsebene</a:t>
            </a:r>
          </a:p>
          <a:p>
            <a:pPr marL="3024000" lvl="6"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126" name="DWD-Logo" descr="Wort-Bild-Marke des Deutschen Wetterdienst. Wetter und Klima aus einer Hand."/>
          <p:cNvPicPr/>
          <p:nvPr/>
        </p:nvPicPr>
        <p:blipFill>
          <a:blip r:embed="rId3"/>
          <a:stretch/>
        </p:blipFill>
        <p:spPr>
          <a:xfrm>
            <a:off x="7387560" y="144000"/>
            <a:ext cx="1610640" cy="430200"/>
          </a:xfrm>
          <a:prstGeom prst="rect">
            <a:avLst/>
          </a:prstGeom>
          <a:noFill/>
          <a:ln w="0">
            <a:noFill/>
          </a:ln>
        </p:spPr>
      </p:pic>
      <p:cxnSp>
        <p:nvCxnSpPr>
          <p:cNvPr id="127" name="Inhalt beginnt"/>
          <p:cNvCxnSpPr/>
          <p:nvPr/>
        </p:nvCxnSpPr>
        <p:spPr>
          <a:xfrm>
            <a:off x="144000" y="720000"/>
            <a:ext cx="8857800" cy="1800"/>
          </a:xfrm>
          <a:prstGeom prst="straightConnector1">
            <a:avLst/>
          </a:prstGeom>
          <a:ln w="12700">
            <a:solidFill>
              <a:srgbClr val="2D4B9B"/>
            </a:solidFill>
            <a:round/>
          </a:ln>
        </p:spPr>
      </p:cxnSp>
      <p:cxnSp>
        <p:nvCxnSpPr>
          <p:cNvPr id="128" name="Inhalt endet"/>
          <p:cNvCxnSpPr/>
          <p:nvPr/>
        </p:nvCxnSpPr>
        <p:spPr>
          <a:xfrm>
            <a:off x="144000" y="4658760"/>
            <a:ext cx="8857800" cy="1800"/>
          </a:xfrm>
          <a:prstGeom prst="straightConnector1">
            <a:avLst/>
          </a:prstGeom>
          <a:ln w="12700">
            <a:solidFill>
              <a:srgbClr val="2D4B9B"/>
            </a:solidFill>
            <a:round/>
          </a:ln>
        </p:spPr>
      </p:cxnSp>
      <p:pic>
        <p:nvPicPr>
          <p:cNvPr id="129" name="Bundesadler" descr="Bundesadler_kleiner"/>
          <p:cNvPicPr/>
          <p:nvPr/>
        </p:nvPicPr>
        <p:blipFill>
          <a:blip r:embed="rId4"/>
          <a:stretch/>
        </p:blipFill>
        <p:spPr>
          <a:xfrm>
            <a:off x="144000" y="4732560"/>
            <a:ext cx="307440" cy="286200"/>
          </a:xfrm>
          <a:prstGeom prst="rect">
            <a:avLst/>
          </a:prstGeom>
          <a:noFill/>
          <a:ln w="0">
            <a:noFill/>
          </a:ln>
        </p:spPr>
      </p:pic>
      <p:sp>
        <p:nvSpPr>
          <p:cNvPr id="130" name="Fußzeilenplatzhalter 5"/>
          <p:cNvSpPr/>
          <p:nvPr/>
        </p:nvSpPr>
        <p:spPr>
          <a:xfrm>
            <a:off x="3478680" y="4788000"/>
            <a:ext cx="553788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defTabSz="914400">
              <a:lnSpc>
                <a:spcPct val="100000"/>
              </a:lnSpc>
            </a:pPr>
            <a:r>
              <a:rPr lang="de-DE" sz="1000" b="0" u="none" strike="noStrike">
                <a:solidFill>
                  <a:schemeClr val="lt1">
                    <a:lumMod val="50000"/>
                  </a:schemeClr>
                </a:solidFill>
                <a:effectLst/>
                <a:uFillTx/>
                <a:latin typeface="Arial"/>
              </a:rPr>
              <a:t>Contact: gpcc@dwd.de</a:t>
            </a:r>
            <a:endParaRPr lang="de-DE" sz="1000" b="0" u="none" strike="noStrike">
              <a:solidFill>
                <a:srgbClr val="000000"/>
              </a:solidFill>
              <a:effectLst/>
              <a:uFillTx/>
              <a:latin typeface="Arial"/>
            </a:endParaRPr>
          </a:p>
        </p:txBody>
      </p:sp>
      <p:pic>
        <p:nvPicPr>
          <p:cNvPr id="131" name="Grafik 14"/>
          <p:cNvPicPr/>
          <p:nvPr/>
        </p:nvPicPr>
        <p:blipFill>
          <a:blip r:embed="rId5">
            <a:extLst>
              <a:ext uri="{96DAC541-7B7A-43D3-8B79-37D633B846F1}">
                <asvg:svgBlip xmlns:asvg="http://schemas.microsoft.com/office/drawing/2016/SVG/main" r:embed="rId6"/>
              </a:ext>
            </a:extLst>
          </a:blip>
          <a:stretch/>
        </p:blipFill>
        <p:spPr>
          <a:xfrm>
            <a:off x="58680" y="-5400"/>
            <a:ext cx="1248480" cy="882360"/>
          </a:xfrm>
          <a:prstGeom prst="rect">
            <a:avLst/>
          </a:prstGeom>
          <a:noFill/>
          <a:ln w="0">
            <a:noFill/>
          </a:ln>
        </p:spPr>
      </p:pic>
      <p:sp>
        <p:nvSpPr>
          <p:cNvPr id="132" name="Datumsplatzhalter 1"/>
          <p:cNvSpPr/>
          <p:nvPr/>
        </p:nvSpPr>
        <p:spPr>
          <a:xfrm>
            <a:off x="542520" y="4788000"/>
            <a:ext cx="29354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r>
              <a:rPr lang="de-DE" sz="1000" b="0" u="none" strike="noStrike">
                <a:solidFill>
                  <a:schemeClr val="lt1">
                    <a:lumMod val="50000"/>
                  </a:schemeClr>
                </a:solidFill>
                <a:effectLst/>
                <a:uFillTx/>
                <a:latin typeface="Arial"/>
              </a:rPr>
              <a:t>08.07.2026 – IPWG</a:t>
            </a:r>
            <a:endParaRPr lang="de-DE" sz="1000" b="0" u="none" strike="noStrike">
              <a:solidFill>
                <a:srgbClr val="000000"/>
              </a:solidFill>
              <a:effectLst/>
              <a:uFillTx/>
              <a:latin typeface="Arial"/>
            </a:endParaRPr>
          </a:p>
        </p:txBody>
      </p:sp>
      <p:sp>
        <p:nvSpPr>
          <p:cNvPr id="133" name="PlaceHolder 1"/>
          <p:cNvSpPr>
            <a:spLocks noGrp="1"/>
          </p:cNvSpPr>
          <p:nvPr>
            <p:ph type="title"/>
          </p:nvPr>
        </p:nvSpPr>
        <p:spPr>
          <a:xfrm>
            <a:off x="457200" y="496800"/>
            <a:ext cx="8228880" cy="274680"/>
          </a:xfrm>
          <a:prstGeom prst="rect">
            <a:avLst/>
          </a:prstGeom>
          <a:noFill/>
          <a:ln w="0">
            <a:noFill/>
          </a:ln>
        </p:spPr>
        <p:txBody>
          <a:bodyPr lIns="0" tIns="0" rIns="0" bIns="0" anchor="ctr">
            <a:spAutoFit/>
          </a:bodyPr>
          <a:lstStyle/>
          <a:p>
            <a:pPr indent="0">
              <a:buNone/>
            </a:pPr>
            <a:r>
              <a:rPr lang="de-DE" sz="1800" b="0" u="none" strike="noStrike">
                <a:solidFill>
                  <a:srgbClr val="000000"/>
                </a:solidFill>
                <a:effectLst/>
                <a:uFillTx/>
                <a:latin typeface="Arial"/>
              </a:rPr>
              <a:t>Format des Titeltextes durch Klicken bearbeiten</a:t>
            </a:r>
          </a:p>
        </p:txBody>
      </p:sp>
      <p:sp>
        <p:nvSpPr>
          <p:cNvPr id="134"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lnSpcReduction="9999"/>
          </a:bodyPr>
          <a:lstStyle/>
          <a:p>
            <a:pPr marL="432000" indent="-324000">
              <a:spcBef>
                <a:spcPts val="1417"/>
              </a:spcBef>
              <a:buClr>
                <a:srgbClr val="000000"/>
              </a:buClr>
              <a:buSzPct val="45000"/>
              <a:buFont typeface="Wingdings" charset="2"/>
              <a:buChar char=""/>
            </a:pPr>
            <a:r>
              <a:rPr lang="de-DE" sz="3200" b="0" u="none" strike="noStrike">
                <a:solidFill>
                  <a:srgbClr val="000000"/>
                </a:solidFill>
                <a:effectLst/>
                <a:uFillTx/>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2800" b="0" u="none" strike="noStrike">
                <a:solidFill>
                  <a:srgbClr val="000000"/>
                </a:solidFill>
                <a:effectLst/>
                <a:uFillTx/>
                <a:latin typeface="Arial"/>
              </a:rPr>
              <a:t>Zweite Gliederungsebene</a:t>
            </a:r>
          </a:p>
          <a:p>
            <a:pPr marL="1296000" lvl="2" indent="-288000">
              <a:spcBef>
                <a:spcPts val="850"/>
              </a:spcBef>
              <a:buClr>
                <a:srgbClr val="000000"/>
              </a:buClr>
              <a:buSzPct val="45000"/>
              <a:buFont typeface="Wingdings" charset="2"/>
              <a:buChar char=""/>
            </a:pPr>
            <a:r>
              <a:rPr lang="de-DE" sz="2400" b="0" u="none" strike="noStrike">
                <a:solidFill>
                  <a:srgbClr val="000000"/>
                </a:solidFill>
                <a:effectLst/>
                <a:uFillTx/>
                <a:latin typeface="Arial"/>
              </a:rPr>
              <a:t>Dritte Gliederungsebene</a:t>
            </a:r>
          </a:p>
          <a:p>
            <a:pPr marL="1728000" lvl="3" indent="-216000">
              <a:spcBef>
                <a:spcPts val="567"/>
              </a:spcBef>
              <a:buClr>
                <a:srgbClr val="000000"/>
              </a:buClr>
              <a:buSzPct val="75000"/>
              <a:buFont typeface="Symbol" charset="2"/>
              <a:buChar char=""/>
            </a:pPr>
            <a:r>
              <a:rPr lang="de-DE" sz="2000" b="0" u="none" strike="noStrike">
                <a:solidFill>
                  <a:srgbClr val="000000"/>
                </a:solidFill>
                <a:effectLst/>
                <a:uFillTx/>
                <a:latin typeface="Arial"/>
              </a:rPr>
              <a:t>Vierte Gliederungsebene</a:t>
            </a:r>
          </a:p>
          <a:p>
            <a:pPr marL="2160000" lvl="4" indent="-216000">
              <a:spcBef>
                <a:spcPts val="283"/>
              </a:spcBef>
              <a:buClr>
                <a:srgbClr val="000000"/>
              </a:buClr>
              <a:buSzPct val="45000"/>
              <a:buFont typeface="Wingdings" charset="2"/>
              <a:buChar char=""/>
            </a:pPr>
            <a:r>
              <a:rPr lang="de-DE" sz="2000" b="0" u="none" strike="noStrike">
                <a:solidFill>
                  <a:srgbClr val="000000"/>
                </a:solidFill>
                <a:effectLst/>
                <a:uFillTx/>
                <a:latin typeface="Arial"/>
              </a:rPr>
              <a:t>Fünfte Gliederungsebene</a:t>
            </a:r>
          </a:p>
          <a:p>
            <a:pPr marL="2592000" lvl="5" indent="-216000">
              <a:spcBef>
                <a:spcPts val="283"/>
              </a:spcBef>
              <a:buClr>
                <a:srgbClr val="000000"/>
              </a:buClr>
              <a:buSzPct val="45000"/>
              <a:buFont typeface="Wingdings" charset="2"/>
              <a:buChar char=""/>
            </a:pPr>
            <a:r>
              <a:rPr lang="de-DE" sz="2000" b="0" u="none" strike="noStrike">
                <a:solidFill>
                  <a:srgbClr val="000000"/>
                </a:solidFill>
                <a:effectLst/>
                <a:uFillTx/>
                <a:latin typeface="Arial"/>
              </a:rPr>
              <a:t>Sechste Gliederungsebene</a:t>
            </a:r>
          </a:p>
          <a:p>
            <a:pPr marL="3024000" lvl="6" indent="-216000">
              <a:spcBef>
                <a:spcPts val="283"/>
              </a:spcBef>
              <a:buClr>
                <a:srgbClr val="000000"/>
              </a:buClr>
              <a:buSzPct val="45000"/>
              <a:buFont typeface="Wingdings" charset="2"/>
              <a:buChar char=""/>
            </a:pPr>
            <a:r>
              <a:rPr lang="de-DE" sz="2000" b="0" u="none" strike="noStrike">
                <a:solidFill>
                  <a:srgbClr val="000000"/>
                </a:solidFill>
                <a:effectLst/>
                <a:uFillTx/>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136" name="DWD-Logo" descr="Wort-Bild-Marke des Deutschen Wetterdienst. Wetter und Klima aus einer Hand."/>
          <p:cNvPicPr/>
          <p:nvPr/>
        </p:nvPicPr>
        <p:blipFill>
          <a:blip r:embed="rId3"/>
          <a:stretch/>
        </p:blipFill>
        <p:spPr>
          <a:xfrm>
            <a:off x="7387560" y="144000"/>
            <a:ext cx="1610640" cy="430200"/>
          </a:xfrm>
          <a:prstGeom prst="rect">
            <a:avLst/>
          </a:prstGeom>
          <a:noFill/>
          <a:ln w="0">
            <a:noFill/>
          </a:ln>
        </p:spPr>
      </p:pic>
      <p:cxnSp>
        <p:nvCxnSpPr>
          <p:cNvPr id="137" name="Inhalt beginnt"/>
          <p:cNvCxnSpPr/>
          <p:nvPr/>
        </p:nvCxnSpPr>
        <p:spPr>
          <a:xfrm>
            <a:off x="144000" y="720000"/>
            <a:ext cx="8857800" cy="1800"/>
          </a:xfrm>
          <a:prstGeom prst="straightConnector1">
            <a:avLst/>
          </a:prstGeom>
          <a:ln w="12700">
            <a:solidFill>
              <a:srgbClr val="2D4B9B"/>
            </a:solidFill>
            <a:round/>
          </a:ln>
        </p:spPr>
      </p:cxnSp>
      <p:cxnSp>
        <p:nvCxnSpPr>
          <p:cNvPr id="138" name="Inhalt endet"/>
          <p:cNvCxnSpPr/>
          <p:nvPr/>
        </p:nvCxnSpPr>
        <p:spPr>
          <a:xfrm>
            <a:off x="144000" y="4658760"/>
            <a:ext cx="8857800" cy="1800"/>
          </a:xfrm>
          <a:prstGeom prst="straightConnector1">
            <a:avLst/>
          </a:prstGeom>
          <a:ln w="12700">
            <a:solidFill>
              <a:srgbClr val="2D4B9B"/>
            </a:solidFill>
            <a:round/>
          </a:ln>
        </p:spPr>
      </p:cxnSp>
      <p:pic>
        <p:nvPicPr>
          <p:cNvPr id="139" name="Bundesadler" descr="Bundesadler_kleiner"/>
          <p:cNvPicPr/>
          <p:nvPr/>
        </p:nvPicPr>
        <p:blipFill>
          <a:blip r:embed="rId4"/>
          <a:stretch/>
        </p:blipFill>
        <p:spPr>
          <a:xfrm>
            <a:off x="144000" y="4732560"/>
            <a:ext cx="307440" cy="286200"/>
          </a:xfrm>
          <a:prstGeom prst="rect">
            <a:avLst/>
          </a:prstGeom>
          <a:noFill/>
          <a:ln w="0">
            <a:noFill/>
          </a:ln>
        </p:spPr>
      </p:pic>
      <p:sp>
        <p:nvSpPr>
          <p:cNvPr id="140" name="Fußzeilenplatzhalter 5"/>
          <p:cNvSpPr/>
          <p:nvPr/>
        </p:nvSpPr>
        <p:spPr>
          <a:xfrm>
            <a:off x="3479040" y="4788360"/>
            <a:ext cx="553788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defTabSz="914400">
              <a:lnSpc>
                <a:spcPct val="100000"/>
              </a:lnSpc>
            </a:pPr>
            <a:r>
              <a:rPr lang="de-DE" sz="1000" b="0" u="none" strike="noStrike">
                <a:solidFill>
                  <a:schemeClr val="lt1">
                    <a:lumMod val="50000"/>
                  </a:schemeClr>
                </a:solidFill>
                <a:effectLst/>
                <a:uFillTx/>
                <a:latin typeface="Arial"/>
              </a:rPr>
              <a:t>Contact: gpcc@dwd.de</a:t>
            </a:r>
            <a:endParaRPr lang="de-DE" sz="1000" b="0" u="none" strike="noStrike">
              <a:solidFill>
                <a:srgbClr val="000000"/>
              </a:solidFill>
              <a:effectLst/>
              <a:uFillTx/>
              <a:latin typeface="Arial"/>
            </a:endParaRPr>
          </a:p>
        </p:txBody>
      </p:sp>
      <p:pic>
        <p:nvPicPr>
          <p:cNvPr id="141" name="Grafik 14"/>
          <p:cNvPicPr/>
          <p:nvPr/>
        </p:nvPicPr>
        <p:blipFill>
          <a:blip r:embed="rId5">
            <a:extLst>
              <a:ext uri="{96DAC541-7B7A-43D3-8B79-37D633B846F1}">
                <asvg:svgBlip xmlns:asvg="http://schemas.microsoft.com/office/drawing/2016/SVG/main" r:embed="rId6"/>
              </a:ext>
            </a:extLst>
          </a:blip>
          <a:stretch/>
        </p:blipFill>
        <p:spPr>
          <a:xfrm>
            <a:off x="58680" y="-5400"/>
            <a:ext cx="1248480" cy="882360"/>
          </a:xfrm>
          <a:prstGeom prst="rect">
            <a:avLst/>
          </a:prstGeom>
          <a:noFill/>
          <a:ln w="0">
            <a:noFill/>
          </a:ln>
        </p:spPr>
      </p:pic>
      <p:sp>
        <p:nvSpPr>
          <p:cNvPr id="142" name="Datumsplatzhalter 1"/>
          <p:cNvSpPr/>
          <p:nvPr/>
        </p:nvSpPr>
        <p:spPr>
          <a:xfrm>
            <a:off x="542520" y="4788000"/>
            <a:ext cx="29354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r>
              <a:rPr lang="de-DE" sz="1000" b="0" u="none" strike="noStrike">
                <a:solidFill>
                  <a:schemeClr val="lt1">
                    <a:lumMod val="50000"/>
                  </a:schemeClr>
                </a:solidFill>
                <a:effectLst/>
                <a:uFillTx/>
                <a:latin typeface="Arial"/>
              </a:rPr>
              <a:t>08.07.2026 – IPWG</a:t>
            </a:r>
            <a:endParaRPr lang="de-DE" sz="1000" b="0" u="none" strike="noStrike">
              <a:solidFill>
                <a:srgbClr val="000000"/>
              </a:solidFill>
              <a:effectLst/>
              <a:uFillTx/>
              <a:latin typeface="Arial"/>
            </a:endParaRPr>
          </a:p>
        </p:txBody>
      </p:sp>
      <p:sp>
        <p:nvSpPr>
          <p:cNvPr id="143" name="PlaceHolder 1"/>
          <p:cNvSpPr>
            <a:spLocks noGrp="1"/>
          </p:cNvSpPr>
          <p:nvPr>
            <p:ph type="title"/>
          </p:nvPr>
        </p:nvSpPr>
        <p:spPr>
          <a:xfrm>
            <a:off x="457200" y="496800"/>
            <a:ext cx="8228880" cy="274680"/>
          </a:xfrm>
          <a:prstGeom prst="rect">
            <a:avLst/>
          </a:prstGeom>
          <a:noFill/>
          <a:ln w="0">
            <a:noFill/>
          </a:ln>
        </p:spPr>
        <p:txBody>
          <a:bodyPr lIns="0" tIns="0" rIns="0" bIns="0" anchor="ctr">
            <a:spAutoFit/>
          </a:bodyPr>
          <a:lstStyle/>
          <a:p>
            <a:pPr indent="0">
              <a:buNone/>
            </a:pPr>
            <a:r>
              <a:rPr lang="de-DE" sz="1800" b="0" u="none" strike="noStrike">
                <a:solidFill>
                  <a:srgbClr val="000000"/>
                </a:solidFill>
                <a:effectLst/>
                <a:uFillTx/>
                <a:latin typeface="Arial"/>
              </a:rPr>
              <a:t>Format des Titeltextes durch Klicken bearbeiten</a:t>
            </a:r>
          </a:p>
        </p:txBody>
      </p:sp>
      <p:sp>
        <p:nvSpPr>
          <p:cNvPr id="144"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lnSpcReduction="9999"/>
          </a:bodyPr>
          <a:lstStyle/>
          <a:p>
            <a:pPr marL="432000" indent="-324000">
              <a:spcBef>
                <a:spcPts val="1417"/>
              </a:spcBef>
              <a:buClr>
                <a:srgbClr val="000000"/>
              </a:buClr>
              <a:buSzPct val="45000"/>
              <a:buFont typeface="Wingdings" charset="2"/>
              <a:buChar char=""/>
            </a:pPr>
            <a:r>
              <a:rPr lang="de-DE" sz="3200" b="0" u="none" strike="noStrike">
                <a:solidFill>
                  <a:srgbClr val="000000"/>
                </a:solidFill>
                <a:effectLst/>
                <a:uFillTx/>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2800" b="0" u="none" strike="noStrike">
                <a:solidFill>
                  <a:srgbClr val="000000"/>
                </a:solidFill>
                <a:effectLst/>
                <a:uFillTx/>
                <a:latin typeface="Arial"/>
              </a:rPr>
              <a:t>Zweite Gliederungsebene</a:t>
            </a:r>
          </a:p>
          <a:p>
            <a:pPr marL="1296000" lvl="2" indent="-288000">
              <a:spcBef>
                <a:spcPts val="850"/>
              </a:spcBef>
              <a:buClr>
                <a:srgbClr val="000000"/>
              </a:buClr>
              <a:buSzPct val="45000"/>
              <a:buFont typeface="Wingdings" charset="2"/>
              <a:buChar char=""/>
            </a:pPr>
            <a:r>
              <a:rPr lang="de-DE" sz="2400" b="0" u="none" strike="noStrike">
                <a:solidFill>
                  <a:srgbClr val="000000"/>
                </a:solidFill>
                <a:effectLst/>
                <a:uFillTx/>
                <a:latin typeface="Arial"/>
              </a:rPr>
              <a:t>Dritte Gliederungsebene</a:t>
            </a:r>
          </a:p>
          <a:p>
            <a:pPr marL="1728000" lvl="3" indent="-216000">
              <a:spcBef>
                <a:spcPts val="567"/>
              </a:spcBef>
              <a:buClr>
                <a:srgbClr val="000000"/>
              </a:buClr>
              <a:buSzPct val="75000"/>
              <a:buFont typeface="Symbol" charset="2"/>
              <a:buChar char=""/>
            </a:pPr>
            <a:r>
              <a:rPr lang="de-DE" sz="2000" b="0" u="none" strike="noStrike">
                <a:solidFill>
                  <a:srgbClr val="000000"/>
                </a:solidFill>
                <a:effectLst/>
                <a:uFillTx/>
                <a:latin typeface="Arial"/>
              </a:rPr>
              <a:t>Vierte Gliederungsebene</a:t>
            </a:r>
          </a:p>
          <a:p>
            <a:pPr marL="2160000" lvl="4" indent="-216000">
              <a:spcBef>
                <a:spcPts val="283"/>
              </a:spcBef>
              <a:buClr>
                <a:srgbClr val="000000"/>
              </a:buClr>
              <a:buSzPct val="45000"/>
              <a:buFont typeface="Wingdings" charset="2"/>
              <a:buChar char=""/>
            </a:pPr>
            <a:r>
              <a:rPr lang="de-DE" sz="2000" b="0" u="none" strike="noStrike">
                <a:solidFill>
                  <a:srgbClr val="000000"/>
                </a:solidFill>
                <a:effectLst/>
                <a:uFillTx/>
                <a:latin typeface="Arial"/>
              </a:rPr>
              <a:t>Fünfte Gliederungsebene</a:t>
            </a:r>
          </a:p>
          <a:p>
            <a:pPr marL="2592000" lvl="5" indent="-216000">
              <a:spcBef>
                <a:spcPts val="283"/>
              </a:spcBef>
              <a:buClr>
                <a:srgbClr val="000000"/>
              </a:buClr>
              <a:buSzPct val="45000"/>
              <a:buFont typeface="Wingdings" charset="2"/>
              <a:buChar char=""/>
            </a:pPr>
            <a:r>
              <a:rPr lang="de-DE" sz="2000" b="0" u="none" strike="noStrike">
                <a:solidFill>
                  <a:srgbClr val="000000"/>
                </a:solidFill>
                <a:effectLst/>
                <a:uFillTx/>
                <a:latin typeface="Arial"/>
              </a:rPr>
              <a:t>Sechste Gliederungsebene</a:t>
            </a:r>
          </a:p>
          <a:p>
            <a:pPr marL="3024000" lvl="6" indent="-216000">
              <a:spcBef>
                <a:spcPts val="283"/>
              </a:spcBef>
              <a:buClr>
                <a:srgbClr val="000000"/>
              </a:buClr>
              <a:buSzPct val="45000"/>
              <a:buFont typeface="Wingdings" charset="2"/>
              <a:buChar char=""/>
            </a:pPr>
            <a:r>
              <a:rPr lang="de-DE" sz="2000" b="0" u="none" strike="noStrike">
                <a:solidFill>
                  <a:srgbClr val="000000"/>
                </a:solidFill>
                <a:effectLst/>
                <a:uFillTx/>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gpcc.dwd.de/" TargetMode="External"/><Relationship Id="rId2" Type="http://schemas.openxmlformats.org/officeDocument/2006/relationships/hyperlink" Target="mailto:gpcc@dwd.de"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hyperlink" Target="mailto:gpcc@dwd.de" TargetMode="Externa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2" Type="http://schemas.openxmlformats.org/officeDocument/2006/relationships/hyperlink" Target="https://www.dwd.de/EN/ourservices/gpcc/editorial/latest_datadeliveries.html" TargetMode="Externa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32.png"/><Relationship Id="rId1" Type="http://schemas.openxmlformats.org/officeDocument/2006/relationships/slideLayout" Target="../slideLayouts/slideLayout12.xml"/><Relationship Id="rId5" Type="http://schemas.openxmlformats.org/officeDocument/2006/relationships/image" Target="../media/image35.gif"/><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gif"/><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gif"/><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PlaceHolder 1"/>
          <p:cNvSpPr>
            <a:spLocks noGrp="1"/>
          </p:cNvSpPr>
          <p:nvPr>
            <p:ph type="title"/>
          </p:nvPr>
        </p:nvSpPr>
        <p:spPr>
          <a:xfrm>
            <a:off x="180000" y="1609560"/>
            <a:ext cx="8819640" cy="1010160"/>
          </a:xfrm>
          <a:prstGeom prst="rect">
            <a:avLst/>
          </a:prstGeom>
          <a:solidFill>
            <a:srgbClr val="FFFFFF"/>
          </a:solidFill>
          <a:ln w="0">
            <a:noFill/>
          </a:ln>
        </p:spPr>
        <p:txBody>
          <a:bodyPr lIns="72000" tIns="144000" rIns="72000" bIns="90000" anchor="b">
            <a:noAutofit/>
          </a:bodyPr>
          <a:lstStyle/>
          <a:p>
            <a:pPr indent="0" algn="ctr" defTabSz="914400">
              <a:lnSpc>
                <a:spcPct val="90000"/>
              </a:lnSpc>
              <a:buNone/>
              <a:tabLst>
                <a:tab pos="0" algn="l"/>
              </a:tabLst>
            </a:pPr>
            <a:r>
              <a:rPr lang="en-US" sz="2600" b="0" u="none" strike="noStrike">
                <a:solidFill>
                  <a:srgbClr val="2D4B9B"/>
                </a:solidFill>
                <a:effectLst/>
                <a:uFillTx/>
                <a:latin typeface="Arial"/>
              </a:rPr>
              <a:t>The Global Precipitation Climatology Centre (GPCC) </a:t>
            </a:r>
            <a:br>
              <a:rPr sz="2600"/>
            </a:br>
            <a:r>
              <a:rPr lang="en-US" sz="2600" b="0" u="none" strike="noStrike">
                <a:solidFill>
                  <a:srgbClr val="2D4B9B"/>
                </a:solidFill>
                <a:effectLst/>
                <a:uFillTx/>
                <a:latin typeface="Arial"/>
              </a:rPr>
              <a:t>has published new gridded precipitation analyses that provide long-term averages, monthly totals, and daily totals</a:t>
            </a:r>
            <a:endParaRPr lang="de-DE" sz="2600" b="0" u="none" strike="noStrike">
              <a:solidFill>
                <a:srgbClr val="000000"/>
              </a:solidFill>
              <a:effectLst/>
              <a:uFillTx/>
              <a:latin typeface="Arial"/>
            </a:endParaRPr>
          </a:p>
        </p:txBody>
      </p:sp>
      <p:sp>
        <p:nvSpPr>
          <p:cNvPr id="174" name="Freihandform: Form 2"/>
          <p:cNvSpPr/>
          <p:nvPr/>
        </p:nvSpPr>
        <p:spPr>
          <a:xfrm>
            <a:off x="169920" y="3032640"/>
            <a:ext cx="8710200" cy="357480"/>
          </a:xfrm>
          <a:custGeom>
            <a:avLst/>
            <a:gdLst>
              <a:gd name="textAreaLeft" fmla="*/ 0 w 8710200"/>
              <a:gd name="textAreaRight" fmla="*/ 8711640 w 8710200"/>
              <a:gd name="textAreaTop" fmla="*/ 0 h 357480"/>
              <a:gd name="textAreaBottom" fmla="*/ 358920 h 357480"/>
            </a:gdLst>
            <a:ahLst/>
            <a:cxn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spcBef>
                <a:spcPts val="283"/>
              </a:spcBef>
              <a:spcAft>
                <a:spcPts val="283"/>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400" b="0" u="sng" strike="noStrike">
                <a:solidFill>
                  <a:srgbClr val="000000"/>
                </a:solidFill>
                <a:effectLst/>
                <a:uFillTx/>
                <a:latin typeface="Arial"/>
                <a:ea typeface="Droid Sans Fallback"/>
              </a:rPr>
              <a:t>Elke Rustemeier</a:t>
            </a:r>
            <a:r>
              <a:rPr lang="en-GB" sz="1400" b="0" u="none" strike="noStrike">
                <a:solidFill>
                  <a:srgbClr val="000000"/>
                </a:solidFill>
                <a:effectLst/>
                <a:uFillTx/>
                <a:latin typeface="Arial"/>
                <a:ea typeface="Droid Sans Fallback"/>
              </a:rPr>
              <a:t>, Markus Ziese, Zora Schirmeister, Peter Finger, Raphaele Schulze, Astrid Heller,</a:t>
            </a:r>
            <a:br>
              <a:rPr sz="1800"/>
            </a:br>
            <a:r>
              <a:rPr lang="en-GB" sz="1400" b="0" u="none" strike="noStrike">
                <a:solidFill>
                  <a:srgbClr val="000000"/>
                </a:solidFill>
                <a:effectLst/>
                <a:uFillTx/>
                <a:latin typeface="Arial"/>
                <a:ea typeface="Droid Sans Fallback"/>
              </a:rPr>
              <a:t> Jan-Nicolas Breidenbach, Siegfried Fränkling</a:t>
            </a:r>
            <a:r>
              <a:rPr lang="de-DE" sz="1400" b="0" u="none" strike="noStrike">
                <a:solidFill>
                  <a:srgbClr val="000000"/>
                </a:solidFill>
                <a:effectLst/>
                <a:uFillTx/>
                <a:latin typeface="Arial"/>
                <a:ea typeface="Droid Sans Fallback"/>
              </a:rPr>
              <a:t>, Michael Jahn, Magdalena Zepperitz</a:t>
            </a:r>
            <a:endParaRPr lang="de-DE" sz="1400" b="0" u="none" strike="noStrike">
              <a:solidFill>
                <a:srgbClr val="000000"/>
              </a:solidFill>
              <a:effectLst/>
              <a:uFillTx/>
              <a:latin typeface="Arial"/>
            </a:endParaRPr>
          </a:p>
          <a:p>
            <a:pPr algn="ctr" defTabSz="914400">
              <a:lnSpc>
                <a:spcPct val="100000"/>
              </a:lnSpc>
              <a:spcBef>
                <a:spcPts val="283"/>
              </a:spcBef>
              <a:spcAft>
                <a:spcPts val="283"/>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400" b="0" u="none" strike="noStrike">
                <a:solidFill>
                  <a:srgbClr val="000000"/>
                </a:solidFill>
                <a:effectLst/>
                <a:uFillTx/>
                <a:latin typeface="Arial"/>
                <a:ea typeface="Droid Sans Fallback"/>
              </a:rPr>
              <a:t> Global Precipitation Climatology Centre, Deutscher Wetterdienst,  Offenbach am Main</a:t>
            </a:r>
            <a:endParaRPr lang="de-DE" sz="1400" b="0" u="none" strike="noStrike">
              <a:solidFill>
                <a:srgbClr val="000000"/>
              </a:solidFill>
              <a:effectLst/>
              <a:uFillTx/>
              <a:latin typeface="Arial"/>
            </a:endParaRPr>
          </a:p>
          <a:p>
            <a:pPr algn="ctr" defTabSz="914400">
              <a:lnSpc>
                <a:spcPct val="100000"/>
              </a:lnSpc>
              <a:spcBef>
                <a:spcPts val="283"/>
              </a:spcBef>
              <a:spcAft>
                <a:spcPts val="283"/>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400" b="0" u="none" strike="noStrike">
                <a:solidFill>
                  <a:srgbClr val="000000"/>
                </a:solidFill>
                <a:effectLst/>
                <a:uFillTx/>
                <a:latin typeface="Arial"/>
                <a:ea typeface="Droid Sans Fallback"/>
              </a:rPr>
              <a:t>E-Mail: </a:t>
            </a:r>
            <a:r>
              <a:rPr lang="en-GB" sz="1400" b="0" u="sng" strike="noStrike">
                <a:solidFill>
                  <a:srgbClr val="2D4B9B"/>
                </a:solidFill>
                <a:effectLst/>
                <a:uFillTx/>
                <a:latin typeface="Arial"/>
                <a:ea typeface="Droid Sans Fallback"/>
                <a:hlinkClick r:id="rId2"/>
              </a:rPr>
              <a:t>gpcc@dwd.de</a:t>
            </a:r>
            <a:r>
              <a:rPr lang="en-GB" sz="1400" b="0" u="none" strike="noStrike">
                <a:solidFill>
                  <a:srgbClr val="000000"/>
                </a:solidFill>
                <a:effectLst/>
                <a:uFillTx/>
                <a:latin typeface="Arial"/>
                <a:ea typeface="Droid Sans Fallback"/>
              </a:rPr>
              <a:t> ; Web: </a:t>
            </a:r>
            <a:r>
              <a:rPr lang="en-GB" sz="1400" b="0" u="sng" strike="noStrike">
                <a:solidFill>
                  <a:srgbClr val="2D4B9B"/>
                </a:solidFill>
                <a:effectLst/>
                <a:uFillTx/>
                <a:latin typeface="Arial"/>
                <a:ea typeface="Droid Sans Fallback"/>
                <a:hlinkClick r:id="rId3"/>
              </a:rPr>
              <a:t>gpcc.dwd.de</a:t>
            </a:r>
            <a:r>
              <a:rPr lang="en-GB" sz="1400" b="0" u="none" strike="noStrike">
                <a:solidFill>
                  <a:srgbClr val="000000"/>
                </a:solidFill>
                <a:effectLst/>
                <a:uFillTx/>
                <a:latin typeface="Arial"/>
                <a:ea typeface="Droid Sans Fallback"/>
              </a:rPr>
              <a:t> </a:t>
            </a:r>
            <a:endParaRPr lang="de-DE" sz="1400" b="0" u="none" strike="noStrike">
              <a:solidFill>
                <a:srgbClr val="000000"/>
              </a:solidFill>
              <a:effectLst/>
              <a:uFillTx/>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PlaceHolder 1"/>
          <p:cNvSpPr>
            <a:spLocks noGrp="1"/>
          </p:cNvSpPr>
          <p:nvPr>
            <p:ph type="title"/>
          </p:nvPr>
        </p:nvSpPr>
        <p:spPr>
          <a:xfrm>
            <a:off x="327600" y="864000"/>
            <a:ext cx="8352720" cy="359280"/>
          </a:xfrm>
          <a:prstGeom prst="rect">
            <a:avLst/>
          </a:prstGeom>
          <a:noFill/>
          <a:ln w="0">
            <a:noFill/>
          </a:ln>
        </p:spPr>
        <p:txBody>
          <a:bodyPr lIns="72000" tIns="0" rIns="72000" bIns="0" anchor="t">
            <a:noAutofit/>
          </a:bodyPr>
          <a:lstStyle/>
          <a:p>
            <a:pPr indent="0" defTabSz="685800">
              <a:lnSpc>
                <a:spcPct val="90000"/>
              </a:lnSpc>
              <a:buNone/>
              <a:tabLst>
                <a:tab pos="0" algn="l"/>
              </a:tabLst>
            </a:pPr>
            <a:r>
              <a:rPr lang="de-DE" sz="2600" b="0" u="none" strike="noStrike">
                <a:solidFill>
                  <a:schemeClr val="dk1"/>
                </a:solidFill>
                <a:effectLst/>
                <a:uFillTx/>
                <a:latin typeface="Arial"/>
              </a:rPr>
              <a:t>GPCC Monthly: What‘s new?</a:t>
            </a:r>
            <a:endParaRPr lang="de-DE" sz="2600" b="0" u="none" strike="noStrike">
              <a:solidFill>
                <a:srgbClr val="000000"/>
              </a:solidFill>
              <a:effectLst/>
              <a:uFillTx/>
              <a:latin typeface="Arial"/>
            </a:endParaRPr>
          </a:p>
        </p:txBody>
      </p:sp>
      <p:sp>
        <p:nvSpPr>
          <p:cNvPr id="243" name="PlaceHolder 2"/>
          <p:cNvSpPr>
            <a:spLocks noGrp="1"/>
          </p:cNvSpPr>
          <p:nvPr>
            <p:ph/>
          </p:nvPr>
        </p:nvSpPr>
        <p:spPr>
          <a:xfrm>
            <a:off x="1191600" y="1306440"/>
            <a:ext cx="7711560" cy="3294000"/>
          </a:xfrm>
          <a:prstGeom prst="rect">
            <a:avLst/>
          </a:prstGeom>
          <a:noFill/>
          <a:ln w="0">
            <a:noFill/>
          </a:ln>
        </p:spPr>
        <p:txBody>
          <a:bodyPr lIns="72000" tIns="36000" rIns="72000" bIns="36000" anchor="t">
            <a:normAutofit fontScale="70000" lnSpcReduction="20000"/>
          </a:bodyPr>
          <a:lstStyle/>
          <a:p>
            <a:pPr indent="0" defTabSz="914400">
              <a:lnSpc>
                <a:spcPct val="100000"/>
              </a:lnSpc>
              <a:spcBef>
                <a:spcPts val="601"/>
              </a:spcBef>
              <a:buNone/>
              <a:tabLst>
                <a:tab pos="0" algn="l"/>
              </a:tabLst>
            </a:pPr>
            <a:endParaRPr lang="de-DE" sz="1500" b="0" u="none" strike="noStrike" dirty="0">
              <a:solidFill>
                <a:srgbClr val="000000"/>
              </a:solidFill>
              <a:effectLst/>
              <a:uFillTx/>
              <a:latin typeface="Arial"/>
            </a:endParaRPr>
          </a:p>
          <a:p>
            <a:pPr marL="352440" indent="-352440" defTabSz="914400">
              <a:lnSpc>
                <a:spcPct val="100000"/>
              </a:lnSpc>
              <a:spcBef>
                <a:spcPts val="720"/>
              </a:spcBef>
              <a:buClr>
                <a:srgbClr val="2D4B9B"/>
              </a:buClr>
              <a:buSzPct val="95000"/>
              <a:buFont typeface="Arial"/>
              <a:buAutoNum type="arabicPeriod"/>
              <a:tabLst>
                <a:tab pos="0" algn="l"/>
              </a:tabLst>
            </a:pPr>
            <a:r>
              <a:rPr lang="en-US" sz="1600" b="1" u="none" strike="noStrike" dirty="0">
                <a:solidFill>
                  <a:srgbClr val="000000"/>
                </a:solidFill>
                <a:effectLst/>
                <a:uFillTx/>
                <a:latin typeface="Arial"/>
              </a:rPr>
              <a:t>Its name: </a:t>
            </a:r>
            <a:r>
              <a:rPr lang="en-US" sz="1800" b="1" u="none" strike="noStrike" dirty="0">
                <a:solidFill>
                  <a:srgbClr val="000000"/>
                </a:solidFill>
                <a:effectLst/>
                <a:uFillTx/>
                <a:latin typeface="Arial"/>
              </a:rPr>
              <a:t>Full Data Monthly </a:t>
            </a:r>
            <a:r>
              <a:rPr lang="en-US" sz="1800" b="1" u="none" strike="noStrike" dirty="0">
                <a:solidFill>
                  <a:srgbClr val="000000"/>
                </a:solidFill>
                <a:effectLst/>
                <a:uFillTx/>
                <a:latin typeface="Wingdings"/>
              </a:rPr>
              <a:t></a:t>
            </a:r>
            <a:r>
              <a:rPr lang="en-US" sz="1800" b="1" u="none" strike="noStrike" dirty="0">
                <a:solidFill>
                  <a:srgbClr val="000000"/>
                </a:solidFill>
                <a:effectLst/>
                <a:uFillTx/>
                <a:latin typeface="Arial"/>
              </a:rPr>
              <a:t> </a:t>
            </a:r>
            <a:r>
              <a:rPr lang="en-US" sz="1800" b="1" u="none" strike="noStrike" dirty="0">
                <a:solidFill>
                  <a:srgbClr val="BE584E"/>
                </a:solidFill>
                <a:effectLst/>
                <a:uFillTx/>
                <a:latin typeface="Arial"/>
              </a:rPr>
              <a:t>GPCC Precipitation Analysis Monthly </a:t>
            </a:r>
            <a:r>
              <a:rPr lang="en-US" sz="1800" b="0" u="none" strike="noStrike" dirty="0">
                <a:solidFill>
                  <a:srgbClr val="000000"/>
                </a:solidFill>
                <a:effectLst/>
                <a:uFillTx/>
                <a:latin typeface="Arial"/>
              </a:rPr>
              <a:t>(short: GPCC Monthly)</a:t>
            </a:r>
            <a:endParaRPr lang="de-DE" sz="1800" b="0" u="none" strike="noStrike" dirty="0">
              <a:solidFill>
                <a:srgbClr val="000000"/>
              </a:solidFill>
              <a:effectLst/>
              <a:uFillTx/>
              <a:latin typeface="Arial"/>
            </a:endParaRPr>
          </a:p>
          <a:p>
            <a:pPr marL="352440" indent="-352440" defTabSz="914400">
              <a:lnSpc>
                <a:spcPct val="100000"/>
              </a:lnSpc>
              <a:spcBef>
                <a:spcPts val="641"/>
              </a:spcBef>
              <a:buClr>
                <a:srgbClr val="2D4B9B"/>
              </a:buClr>
              <a:buSzPct val="95000"/>
              <a:buFont typeface="Arial"/>
              <a:buAutoNum type="arabicPeriod"/>
              <a:tabLst>
                <a:tab pos="0" algn="l"/>
              </a:tabLst>
            </a:pPr>
            <a:r>
              <a:rPr lang="en-US" sz="1600" b="1" u="none" strike="noStrike" dirty="0">
                <a:solidFill>
                  <a:srgbClr val="000000"/>
                </a:solidFill>
                <a:effectLst/>
                <a:uFillTx/>
                <a:latin typeface="Arial"/>
              </a:rPr>
              <a:t>Near </a:t>
            </a:r>
            <a:r>
              <a:rPr lang="en-US" sz="1600" b="1" u="none" strike="noStrike" dirty="0" err="1">
                <a:solidFill>
                  <a:srgbClr val="000000"/>
                </a:solidFill>
                <a:effectLst/>
                <a:uFillTx/>
                <a:latin typeface="Arial"/>
              </a:rPr>
              <a:t>realtime</a:t>
            </a:r>
            <a:r>
              <a:rPr lang="en-US" sz="1600" b="1" u="none" strike="noStrike" dirty="0">
                <a:solidFill>
                  <a:srgbClr val="000000"/>
                </a:solidFill>
                <a:effectLst/>
                <a:uFillTx/>
                <a:latin typeface="Arial"/>
              </a:rPr>
              <a:t> dataset, starting in 1891</a:t>
            </a:r>
            <a:endParaRPr lang="de-DE" sz="1600" b="0" u="none" strike="noStrike" dirty="0">
              <a:solidFill>
                <a:srgbClr val="000000"/>
              </a:solidFill>
              <a:effectLst/>
              <a:uFillTx/>
              <a:latin typeface="Arial"/>
            </a:endParaRPr>
          </a:p>
          <a:p>
            <a:pPr marL="431640" indent="0" defTabSz="914400">
              <a:lnSpc>
                <a:spcPct val="100000"/>
              </a:lnSpc>
              <a:spcBef>
                <a:spcPts val="561"/>
              </a:spcBef>
              <a:buNone/>
              <a:tabLst>
                <a:tab pos="0" algn="l"/>
              </a:tabLst>
            </a:pPr>
            <a:r>
              <a:rPr lang="en-US" sz="1400" b="0" u="none" strike="noStrike" dirty="0">
                <a:solidFill>
                  <a:srgbClr val="000000"/>
                </a:solidFill>
                <a:effectLst/>
                <a:uFillTx/>
                <a:latin typeface="Arial"/>
              </a:rPr>
              <a:t>	regular monthly updates, with a latency of 2 months</a:t>
            </a:r>
            <a:endParaRPr lang="de-DE" sz="1400" b="0" u="none" strike="noStrike" dirty="0">
              <a:solidFill>
                <a:srgbClr val="000000"/>
              </a:solidFill>
              <a:effectLst/>
              <a:uFillTx/>
              <a:latin typeface="Arial"/>
            </a:endParaRPr>
          </a:p>
          <a:p>
            <a:pPr marL="692280" lvl="1" indent="-260280" defTabSz="914400">
              <a:lnSpc>
                <a:spcPct val="100000"/>
              </a:lnSpc>
              <a:spcBef>
                <a:spcPts val="561"/>
              </a:spcBef>
              <a:buClr>
                <a:srgbClr val="2D4B9B"/>
              </a:buClr>
              <a:buSzPct val="95000"/>
              <a:buFont typeface="Wingdings" charset="2"/>
              <a:buChar char=""/>
              <a:tabLst>
                <a:tab pos="0" algn="l"/>
              </a:tabLst>
            </a:pPr>
            <a:r>
              <a:rPr lang="en-US" sz="1400" b="1" u="none" strike="noStrike" dirty="0">
                <a:solidFill>
                  <a:srgbClr val="BE584E"/>
                </a:solidFill>
                <a:effectLst/>
                <a:uFillTx/>
                <a:latin typeface="Arial"/>
              </a:rPr>
              <a:t>Historic</a:t>
            </a:r>
            <a:r>
              <a:rPr lang="en-US" sz="1400" b="1" u="none" strike="noStrike" dirty="0">
                <a:solidFill>
                  <a:srgbClr val="000000"/>
                </a:solidFill>
                <a:effectLst/>
                <a:uFillTx/>
                <a:latin typeface="Arial"/>
              </a:rPr>
              <a:t> </a:t>
            </a:r>
            <a:r>
              <a:rPr lang="en-US" sz="1400" b="0" u="none" strike="noStrike" dirty="0">
                <a:solidFill>
                  <a:srgbClr val="000000"/>
                </a:solidFill>
                <a:effectLst/>
                <a:uFillTx/>
                <a:latin typeface="Arial"/>
              </a:rPr>
              <a:t>and</a:t>
            </a:r>
            <a:r>
              <a:rPr lang="en-US" sz="1400" b="1" u="none" strike="noStrike" dirty="0">
                <a:solidFill>
                  <a:srgbClr val="000000"/>
                </a:solidFill>
                <a:effectLst/>
                <a:uFillTx/>
                <a:latin typeface="Arial"/>
              </a:rPr>
              <a:t> </a:t>
            </a:r>
            <a:r>
              <a:rPr lang="en-US" sz="1400" b="1" u="none" strike="noStrike" dirty="0">
                <a:solidFill>
                  <a:srgbClr val="BE584E"/>
                </a:solidFill>
                <a:effectLst/>
                <a:uFillTx/>
                <a:latin typeface="Arial"/>
              </a:rPr>
              <a:t>near</a:t>
            </a:r>
            <a:r>
              <a:rPr lang="en-US" sz="1400" b="1" u="none" strike="noStrike" dirty="0">
                <a:solidFill>
                  <a:srgbClr val="000000"/>
                </a:solidFill>
                <a:effectLst/>
                <a:uFillTx/>
                <a:latin typeface="Arial"/>
              </a:rPr>
              <a:t> </a:t>
            </a:r>
            <a:r>
              <a:rPr lang="en-US" sz="1400" b="1" u="none" strike="noStrike" dirty="0">
                <a:solidFill>
                  <a:srgbClr val="BE584E"/>
                </a:solidFill>
                <a:effectLst/>
                <a:uFillTx/>
                <a:latin typeface="Arial"/>
              </a:rPr>
              <a:t>real-time monthly analyses </a:t>
            </a:r>
            <a:r>
              <a:rPr lang="en-US" sz="1400" b="0" u="none" strike="noStrike" dirty="0">
                <a:solidFill>
                  <a:srgbClr val="000000"/>
                </a:solidFill>
                <a:effectLst/>
                <a:uFillTx/>
                <a:latin typeface="Arial"/>
              </a:rPr>
              <a:t>in </a:t>
            </a:r>
            <a:r>
              <a:rPr lang="en-US" sz="1400" b="1" u="none" strike="noStrike" dirty="0">
                <a:solidFill>
                  <a:srgbClr val="000000"/>
                </a:solidFill>
                <a:effectLst/>
                <a:uFillTx/>
                <a:latin typeface="Arial"/>
              </a:rPr>
              <a:t>one</a:t>
            </a:r>
            <a:r>
              <a:rPr lang="en-US" sz="1400" b="0" u="none" strike="noStrike" dirty="0">
                <a:solidFill>
                  <a:srgbClr val="000000"/>
                </a:solidFill>
                <a:effectLst/>
                <a:uFillTx/>
                <a:latin typeface="Arial"/>
              </a:rPr>
              <a:t> product from now on</a:t>
            </a:r>
            <a:endParaRPr lang="de-DE" sz="1400" b="0" u="none" strike="noStrike" dirty="0">
              <a:solidFill>
                <a:srgbClr val="000000"/>
              </a:solidFill>
              <a:effectLst/>
              <a:uFillTx/>
              <a:latin typeface="Arial"/>
            </a:endParaRPr>
          </a:p>
          <a:p>
            <a:pPr marL="431640" indent="0" defTabSz="914400">
              <a:lnSpc>
                <a:spcPct val="100000"/>
              </a:lnSpc>
              <a:spcBef>
                <a:spcPts val="561"/>
              </a:spcBef>
              <a:buNone/>
              <a:tabLst>
                <a:tab pos="0" algn="l"/>
              </a:tabLst>
            </a:pPr>
            <a:r>
              <a:rPr lang="en-US" sz="1400" b="1" u="none" strike="noStrike" dirty="0">
                <a:solidFill>
                  <a:srgbClr val="000000"/>
                </a:solidFill>
                <a:effectLst/>
                <a:uFillTx/>
                <a:latin typeface="Arial"/>
              </a:rPr>
              <a:t>	                              Full Data Monthly + Monitoring Product                                                                                              </a:t>
            </a:r>
            <a:r>
              <a:rPr lang="en-US" sz="1400" b="1" u="none" strike="noStrike" dirty="0" err="1">
                <a:solidFill>
                  <a:schemeClr val="lt1"/>
                </a:solidFill>
                <a:effectLst/>
                <a:uFillTx/>
                <a:latin typeface="Arial"/>
              </a:rPr>
              <a:t>kllöllöklkläömä</a:t>
            </a:r>
            <a:r>
              <a:rPr lang="en-US" sz="1400" b="1" u="none" strike="noStrike" dirty="0">
                <a:solidFill>
                  <a:schemeClr val="lt1"/>
                </a:solidFill>
                <a:effectLst/>
                <a:uFillTx/>
                <a:latin typeface="Arial"/>
              </a:rPr>
              <a:t>	      </a:t>
            </a:r>
            <a:r>
              <a:rPr lang="en-US" sz="1400" b="1" u="none" strike="noStrike" dirty="0" err="1">
                <a:solidFill>
                  <a:schemeClr val="lt1"/>
                </a:solidFill>
                <a:effectLst/>
                <a:uFillTx/>
                <a:latin typeface="Arial"/>
              </a:rPr>
              <a:t>öm</a:t>
            </a:r>
            <a:r>
              <a:rPr lang="en-US" sz="1400" b="1" u="none" strike="noStrike" dirty="0">
                <a:solidFill>
                  <a:schemeClr val="lt1"/>
                </a:solidFill>
                <a:effectLst/>
                <a:uFillTx/>
                <a:latin typeface="Arial"/>
              </a:rPr>
              <a:t>                              </a:t>
            </a:r>
            <a:r>
              <a:rPr lang="en-US" sz="1400" b="1" u="none" strike="noStrike" dirty="0">
                <a:solidFill>
                  <a:srgbClr val="000000"/>
                </a:solidFill>
                <a:effectLst/>
                <a:uFillTx/>
                <a:latin typeface="Arial"/>
              </a:rPr>
              <a:t>=                                                                                                                                                         	                     </a:t>
            </a:r>
            <a:br>
              <a:rPr lang="en-US" sz="1400" b="1" u="none" strike="noStrike" dirty="0">
                <a:solidFill>
                  <a:srgbClr val="000000"/>
                </a:solidFill>
                <a:effectLst/>
                <a:uFillTx/>
                <a:latin typeface="Arial"/>
              </a:rPr>
            </a:br>
            <a:r>
              <a:rPr lang="en-US" sz="1400" b="1" u="none" strike="noStrike" dirty="0">
                <a:solidFill>
                  <a:srgbClr val="000000"/>
                </a:solidFill>
                <a:effectLst/>
                <a:uFillTx/>
                <a:latin typeface="Arial"/>
              </a:rPr>
              <a:t>                               </a:t>
            </a:r>
            <a:r>
              <a:rPr lang="en-US" sz="1400" b="1" u="none" strike="noStrike" dirty="0">
                <a:solidFill>
                  <a:schemeClr val="dk1"/>
                </a:solidFill>
                <a:effectLst/>
                <a:uFillTx/>
                <a:latin typeface="Arial"/>
              </a:rPr>
              <a:t>GPCC Precipitation Analysis Monthly Version 2025</a:t>
            </a:r>
            <a:endParaRPr lang="de-DE" sz="1500" b="0" u="none" strike="noStrike" dirty="0">
              <a:solidFill>
                <a:srgbClr val="000000"/>
              </a:solidFill>
              <a:effectLst/>
              <a:uFillTx/>
              <a:latin typeface="Arial"/>
            </a:endParaRPr>
          </a:p>
          <a:p>
            <a:pPr marL="352440" indent="-352440" defTabSz="914400">
              <a:lnSpc>
                <a:spcPct val="100000"/>
              </a:lnSpc>
              <a:spcBef>
                <a:spcPts val="601"/>
              </a:spcBef>
              <a:buClr>
                <a:srgbClr val="2D4B9B"/>
              </a:buClr>
              <a:buSzPct val="95000"/>
              <a:buFont typeface="Arial"/>
              <a:buAutoNum type="arabicPeriod" startAt="3"/>
              <a:tabLst>
                <a:tab pos="0" algn="l"/>
              </a:tabLst>
            </a:pPr>
            <a:r>
              <a:rPr lang="en-US" sz="1500" b="1" u="none" strike="noStrike" dirty="0">
                <a:solidFill>
                  <a:srgbClr val="000000"/>
                </a:solidFill>
                <a:effectLst/>
                <a:uFillTx/>
                <a:latin typeface="Arial"/>
              </a:rPr>
              <a:t>More data sources </a:t>
            </a:r>
            <a:r>
              <a:rPr lang="en-US" sz="1500" b="0" u="none" strike="noStrike" dirty="0">
                <a:solidFill>
                  <a:srgbClr val="000000"/>
                </a:solidFill>
                <a:effectLst/>
                <a:uFillTx/>
                <a:latin typeface="Arial"/>
              </a:rPr>
              <a:t>used to calculate the Monthly appended updates (</a:t>
            </a:r>
            <a:r>
              <a:rPr lang="en-US" sz="1500" b="0" i="1" u="none" strike="noStrike" dirty="0">
                <a:solidFill>
                  <a:srgbClr val="000000"/>
                </a:solidFill>
                <a:effectLst/>
                <a:uFillTx/>
                <a:latin typeface="Arial"/>
              </a:rPr>
              <a:t>ex-Monitoring Product</a:t>
            </a:r>
            <a:r>
              <a:rPr lang="en-US" sz="1500" b="0" u="none" strike="noStrike" dirty="0">
                <a:solidFill>
                  <a:srgbClr val="000000"/>
                </a:solidFill>
                <a:effectLst/>
                <a:uFillTx/>
                <a:latin typeface="Arial"/>
              </a:rPr>
              <a:t>)</a:t>
            </a:r>
            <a:endParaRPr lang="de-DE" sz="1500" b="0" u="none" strike="noStrike" dirty="0">
              <a:solidFill>
                <a:srgbClr val="000000"/>
              </a:solidFill>
              <a:effectLst/>
              <a:uFillTx/>
              <a:latin typeface="Arial"/>
            </a:endParaRPr>
          </a:p>
          <a:p>
            <a:pPr marL="1143000" lvl="2" indent="-228600" defTabSz="914400">
              <a:lnSpc>
                <a:spcPct val="100000"/>
              </a:lnSpc>
              <a:spcBef>
                <a:spcPts val="519"/>
              </a:spcBef>
              <a:buClr>
                <a:srgbClr val="2D4B9B"/>
              </a:buClr>
              <a:buSzPct val="95000"/>
              <a:buFont typeface="Wingdings" charset="2"/>
              <a:buChar char=""/>
              <a:tabLst>
                <a:tab pos="0" algn="l"/>
              </a:tabLst>
            </a:pPr>
            <a:r>
              <a:rPr lang="en-US" sz="1300" b="0" u="none" strike="noStrike" dirty="0">
                <a:solidFill>
                  <a:srgbClr val="000000"/>
                </a:solidFill>
                <a:effectLst/>
                <a:uFillTx/>
                <a:latin typeface="Arial"/>
              </a:rPr>
              <a:t>WIS/GTS (SYNOP-reports, CLIMATS)</a:t>
            </a:r>
            <a:endParaRPr lang="de-DE" sz="1300" b="0" u="none" strike="noStrike" dirty="0">
              <a:solidFill>
                <a:srgbClr val="000000"/>
              </a:solidFill>
              <a:effectLst/>
              <a:uFillTx/>
              <a:latin typeface="Arial"/>
            </a:endParaRPr>
          </a:p>
          <a:p>
            <a:pPr marL="1143000" lvl="2" indent="-228600" defTabSz="914400">
              <a:lnSpc>
                <a:spcPct val="100000"/>
              </a:lnSpc>
              <a:spcBef>
                <a:spcPts val="519"/>
              </a:spcBef>
              <a:buClr>
                <a:srgbClr val="2D4B9B"/>
              </a:buClr>
              <a:buSzPct val="95000"/>
              <a:buFont typeface="Wingdings" charset="2"/>
              <a:buChar char=""/>
              <a:tabLst>
                <a:tab pos="0" algn="l"/>
              </a:tabLst>
            </a:pPr>
            <a:r>
              <a:rPr lang="en-US" sz="1300" b="1" u="none" strike="noStrike" dirty="0">
                <a:solidFill>
                  <a:srgbClr val="BE584E"/>
                </a:solidFill>
                <a:effectLst/>
                <a:uFillTx/>
                <a:latin typeface="Arial"/>
              </a:rPr>
              <a:t>NEW: </a:t>
            </a:r>
            <a:r>
              <a:rPr lang="en-US" sz="1300" b="0" u="none" strike="noStrike" dirty="0">
                <a:solidFill>
                  <a:srgbClr val="000000"/>
                </a:solidFill>
                <a:effectLst/>
                <a:uFillTx/>
                <a:latin typeface="Arial"/>
              </a:rPr>
              <a:t>available </a:t>
            </a:r>
            <a:r>
              <a:rPr lang="en-US" sz="1300" b="1" u="none" strike="noStrike" dirty="0">
                <a:solidFill>
                  <a:srgbClr val="000000"/>
                </a:solidFill>
                <a:effectLst/>
                <a:uFillTx/>
                <a:latin typeface="Arial"/>
              </a:rPr>
              <a:t>national</a:t>
            </a:r>
            <a:r>
              <a:rPr lang="en-US" sz="1300" b="0" u="none" strike="noStrike" dirty="0">
                <a:solidFill>
                  <a:srgbClr val="000000"/>
                </a:solidFill>
                <a:effectLst/>
                <a:uFillTx/>
                <a:latin typeface="Arial"/>
              </a:rPr>
              <a:t> </a:t>
            </a:r>
            <a:r>
              <a:rPr lang="en-US" sz="1300" b="1" u="none" strike="noStrike" dirty="0">
                <a:solidFill>
                  <a:srgbClr val="000000"/>
                </a:solidFill>
                <a:effectLst/>
                <a:uFillTx/>
                <a:latin typeface="Arial"/>
              </a:rPr>
              <a:t>data </a:t>
            </a:r>
            <a:r>
              <a:rPr lang="en-US" sz="1300" b="0" u="none" strike="noStrike" dirty="0">
                <a:solidFill>
                  <a:srgbClr val="000000"/>
                </a:solidFill>
                <a:effectLst/>
                <a:uFillTx/>
                <a:latin typeface="Arial"/>
              </a:rPr>
              <a:t>from</a:t>
            </a:r>
            <a:r>
              <a:rPr lang="en-US" sz="1300" b="1" u="none" strike="noStrike" dirty="0">
                <a:solidFill>
                  <a:srgbClr val="000000"/>
                </a:solidFill>
                <a:effectLst/>
                <a:uFillTx/>
                <a:latin typeface="Arial"/>
              </a:rPr>
              <a:t> </a:t>
            </a:r>
            <a:r>
              <a:rPr lang="en-US" sz="1300" b="0" u="none" strike="noStrike" dirty="0">
                <a:solidFill>
                  <a:srgbClr val="000000"/>
                </a:solidFill>
                <a:effectLst/>
                <a:uFillTx/>
                <a:latin typeface="Arial"/>
              </a:rPr>
              <a:t>APIs</a:t>
            </a:r>
            <a:endParaRPr lang="de-DE" sz="1300" b="0" u="none" strike="noStrike" dirty="0">
              <a:solidFill>
                <a:srgbClr val="000000"/>
              </a:solidFill>
              <a:effectLst/>
              <a:uFillTx/>
              <a:latin typeface="Arial"/>
            </a:endParaRPr>
          </a:p>
          <a:p>
            <a:pPr marL="692280" lvl="1" indent="-260280" defTabSz="914400">
              <a:lnSpc>
                <a:spcPct val="100000"/>
              </a:lnSpc>
              <a:spcBef>
                <a:spcPts val="519"/>
              </a:spcBef>
              <a:buClr>
                <a:srgbClr val="2D4B9B"/>
              </a:buClr>
              <a:buSzPct val="95000"/>
              <a:buFont typeface="Wingdings" charset="2"/>
              <a:buChar char=""/>
              <a:tabLst>
                <a:tab pos="0" algn="l"/>
              </a:tabLst>
            </a:pPr>
            <a:r>
              <a:rPr lang="en-US" sz="1300" b="1" u="none" strike="noStrike" dirty="0">
                <a:solidFill>
                  <a:srgbClr val="000000"/>
                </a:solidFill>
                <a:effectLst/>
                <a:uFillTx/>
                <a:latin typeface="Arial"/>
              </a:rPr>
              <a:t>Improvement of Analysis Quality, due to more stations included</a:t>
            </a:r>
            <a:endParaRPr lang="de-DE" sz="1300" b="0" u="none" strike="noStrike" dirty="0">
              <a:solidFill>
                <a:srgbClr val="000000"/>
              </a:solidFill>
              <a:effectLst/>
              <a:uFillTx/>
              <a:latin typeface="Arial"/>
            </a:endParaRPr>
          </a:p>
          <a:p>
            <a:pPr marL="352440" indent="-352440" defTabSz="914400">
              <a:lnSpc>
                <a:spcPct val="100000"/>
              </a:lnSpc>
              <a:spcBef>
                <a:spcPts val="601"/>
              </a:spcBef>
              <a:buClr>
                <a:srgbClr val="2D4B9B"/>
              </a:buClr>
              <a:buSzPct val="95000"/>
              <a:buFont typeface="Arial"/>
              <a:buAutoNum type="arabicPeriod" startAt="3"/>
              <a:tabLst>
                <a:tab pos="0" algn="l"/>
              </a:tabLst>
            </a:pPr>
            <a:r>
              <a:rPr lang="en-US" sz="1500" b="1" u="none" strike="noStrike" dirty="0">
                <a:solidFill>
                  <a:srgbClr val="000000"/>
                </a:solidFill>
                <a:effectLst/>
                <a:uFillTx/>
                <a:latin typeface="Arial"/>
              </a:rPr>
              <a:t>2 new variables:</a:t>
            </a:r>
            <a:endParaRPr lang="de-DE" sz="1500" b="0" u="none" strike="noStrike" dirty="0">
              <a:solidFill>
                <a:srgbClr val="000000"/>
              </a:solidFill>
              <a:effectLst/>
              <a:uFillTx/>
              <a:latin typeface="Arial"/>
            </a:endParaRPr>
          </a:p>
          <a:p>
            <a:pPr marL="692280" lvl="1" indent="-260280" defTabSz="914400">
              <a:lnSpc>
                <a:spcPct val="100000"/>
              </a:lnSpc>
              <a:spcBef>
                <a:spcPts val="479"/>
              </a:spcBef>
              <a:buClr>
                <a:srgbClr val="2D4B9B"/>
              </a:buClr>
              <a:buSzPct val="95000"/>
              <a:buFont typeface="Wingdings" charset="2"/>
              <a:buChar char=""/>
              <a:tabLst>
                <a:tab pos="0" algn="l"/>
              </a:tabLst>
            </a:pPr>
            <a:r>
              <a:rPr lang="en-US" sz="1200" b="1" u="none" strike="noStrike" dirty="0" err="1">
                <a:solidFill>
                  <a:srgbClr val="000000"/>
                </a:solidFill>
                <a:effectLst/>
                <a:uFillTx/>
                <a:latin typeface="Arial"/>
                <a:ea typeface="Calibri"/>
              </a:rPr>
              <a:t>dist_int</a:t>
            </a:r>
            <a:r>
              <a:rPr lang="en-US" sz="1200" b="1" u="none" strike="noStrike" dirty="0">
                <a:solidFill>
                  <a:srgbClr val="000000"/>
                </a:solidFill>
                <a:effectLst/>
                <a:uFillTx/>
                <a:latin typeface="Arial"/>
                <a:ea typeface="Calibri"/>
              </a:rPr>
              <a:t> </a:t>
            </a:r>
            <a:r>
              <a:rPr lang="en-US" sz="1200" b="0" u="none" strike="noStrike" dirty="0">
                <a:solidFill>
                  <a:srgbClr val="000000"/>
                </a:solidFill>
                <a:effectLst/>
                <a:uFillTx/>
                <a:latin typeface="Arial"/>
                <a:ea typeface="Calibri"/>
              </a:rPr>
              <a:t> (mean distance of stations, that were used by interpolating the grid cell)</a:t>
            </a:r>
            <a:endParaRPr lang="de-DE" sz="1200" b="0" u="none" strike="noStrike" dirty="0">
              <a:solidFill>
                <a:srgbClr val="000000"/>
              </a:solidFill>
              <a:effectLst/>
              <a:uFillTx/>
              <a:latin typeface="Arial"/>
            </a:endParaRPr>
          </a:p>
          <a:p>
            <a:pPr marL="692280" lvl="1" indent="-260280" defTabSz="914400">
              <a:lnSpc>
                <a:spcPct val="100000"/>
              </a:lnSpc>
              <a:spcBef>
                <a:spcPts val="479"/>
              </a:spcBef>
              <a:buClr>
                <a:srgbClr val="2D4B9B"/>
              </a:buClr>
              <a:buSzPct val="95000"/>
              <a:buFont typeface="Wingdings" charset="2"/>
              <a:buChar char=""/>
              <a:tabLst>
                <a:tab pos="0" algn="l"/>
              </a:tabLst>
            </a:pPr>
            <a:r>
              <a:rPr lang="en-US" sz="1200" b="1" u="none" strike="noStrike" dirty="0" err="1">
                <a:solidFill>
                  <a:srgbClr val="000000"/>
                </a:solidFill>
                <a:effectLst/>
                <a:uFillTx/>
                <a:latin typeface="Arial"/>
                <a:ea typeface="Calibri"/>
              </a:rPr>
              <a:t>gauge_int</a:t>
            </a:r>
            <a:r>
              <a:rPr lang="en-US" sz="1200" b="1" u="none" strike="noStrike" dirty="0">
                <a:solidFill>
                  <a:srgbClr val="000000"/>
                </a:solidFill>
                <a:effectLst/>
                <a:uFillTx/>
                <a:latin typeface="Arial"/>
                <a:ea typeface="Calibri"/>
              </a:rPr>
              <a:t> </a:t>
            </a:r>
            <a:r>
              <a:rPr lang="en-US" sz="1200" b="0" u="none" strike="noStrike" dirty="0">
                <a:solidFill>
                  <a:srgbClr val="000000"/>
                </a:solidFill>
                <a:effectLst/>
                <a:uFillTx/>
                <a:latin typeface="Arial"/>
                <a:ea typeface="Calibri"/>
              </a:rPr>
              <a:t>(number of gauges, that were used by interpolating the grid cell)</a:t>
            </a:r>
            <a:endParaRPr lang="de-DE" sz="1200" b="0" u="none" strike="noStrike" dirty="0">
              <a:solidFill>
                <a:srgbClr val="000000"/>
              </a:solidFill>
              <a:effectLst/>
              <a:uFillTx/>
              <a:latin typeface="Arial"/>
            </a:endParaRPr>
          </a:p>
          <a:p>
            <a:pPr marL="352440" indent="-352440" defTabSz="914400">
              <a:lnSpc>
                <a:spcPct val="100000"/>
              </a:lnSpc>
              <a:spcBef>
                <a:spcPts val="601"/>
              </a:spcBef>
              <a:buClr>
                <a:srgbClr val="2D4B9B"/>
              </a:buClr>
              <a:buSzPct val="95000"/>
              <a:buFont typeface="Arial"/>
              <a:buAutoNum type="arabicPeriod" startAt="3"/>
              <a:tabLst>
                <a:tab pos="0" algn="l"/>
              </a:tabLst>
            </a:pPr>
            <a:r>
              <a:rPr lang="en-US" sz="1500" b="1" u="none" strike="noStrike" dirty="0">
                <a:solidFill>
                  <a:srgbClr val="000000"/>
                </a:solidFill>
                <a:effectLst/>
                <a:uFillTx/>
                <a:latin typeface="Arial"/>
                <a:ea typeface="Calibri"/>
              </a:rPr>
              <a:t>Climatological infilling</a:t>
            </a:r>
            <a:r>
              <a:rPr lang="en-US" sz="1500" b="0" u="none" strike="noStrike" dirty="0">
                <a:solidFill>
                  <a:srgbClr val="000000"/>
                </a:solidFill>
                <a:effectLst/>
                <a:uFillTx/>
                <a:latin typeface="Arial"/>
                <a:ea typeface="Calibri"/>
              </a:rPr>
              <a:t>, can be used to improve the quality in regions with scarce station coverage by using the variable </a:t>
            </a:r>
            <a:r>
              <a:rPr lang="en-US" sz="1500" b="1" u="none" strike="noStrike" dirty="0" err="1">
                <a:solidFill>
                  <a:srgbClr val="000000"/>
                </a:solidFill>
                <a:effectLst/>
                <a:uFillTx/>
                <a:latin typeface="Arial"/>
                <a:ea typeface="Calibri"/>
              </a:rPr>
              <a:t>precip_infill</a:t>
            </a:r>
            <a:r>
              <a:rPr lang="en-US" sz="1500" b="0" u="none" strike="noStrike" dirty="0">
                <a:solidFill>
                  <a:srgbClr val="000000"/>
                </a:solidFill>
                <a:effectLst/>
                <a:uFillTx/>
                <a:latin typeface="Arial"/>
                <a:ea typeface="Calibri"/>
              </a:rPr>
              <a:t>.</a:t>
            </a:r>
            <a:endParaRPr lang="de-DE" sz="1500" b="0" u="none" strike="noStrike" dirty="0">
              <a:solidFill>
                <a:srgbClr val="000000"/>
              </a:solidFill>
              <a:effectLst/>
              <a:uFillTx/>
              <a:latin typeface="Arial"/>
            </a:endParaRPr>
          </a:p>
          <a:p>
            <a:pPr indent="0" defTabSz="914400">
              <a:lnSpc>
                <a:spcPct val="100000"/>
              </a:lnSpc>
              <a:spcBef>
                <a:spcPts val="720"/>
              </a:spcBef>
              <a:buNone/>
              <a:tabLst>
                <a:tab pos="0" algn="l"/>
              </a:tabLst>
            </a:pPr>
            <a:endParaRPr lang="de-DE" sz="1800" b="0" u="none" strike="noStrike" dirty="0">
              <a:solidFill>
                <a:srgbClr val="000000"/>
              </a:solidFill>
              <a:effectLst/>
              <a:uFillTx/>
              <a:latin typeface="Arial"/>
            </a:endParaRPr>
          </a:p>
        </p:txBody>
      </p:sp>
      <p:grpSp>
        <p:nvGrpSpPr>
          <p:cNvPr id="244" name="Gruppieren 4"/>
          <p:cNvGrpSpPr/>
          <p:nvPr/>
        </p:nvGrpSpPr>
        <p:grpSpPr>
          <a:xfrm>
            <a:off x="2632320" y="2108880"/>
            <a:ext cx="3316680" cy="827640"/>
            <a:chOff x="2632320" y="2108880"/>
            <a:chExt cx="3316680" cy="827640"/>
          </a:xfrm>
        </p:grpSpPr>
        <p:sp>
          <p:nvSpPr>
            <p:cNvPr id="245" name="Bogen 1"/>
            <p:cNvSpPr/>
            <p:nvPr/>
          </p:nvSpPr>
          <p:spPr>
            <a:xfrm rot="2878800">
              <a:off x="5344200" y="2214720"/>
              <a:ext cx="423720" cy="675720"/>
            </a:xfrm>
            <a:prstGeom prst="arc">
              <a:avLst>
                <a:gd name="adj1" fmla="val 16200000"/>
                <a:gd name="adj2" fmla="val 0"/>
              </a:avLst>
            </a:prstGeom>
            <a:noFill/>
            <a:ln w="28575">
              <a:solidFill>
                <a:srgbClr val="2D4B9B"/>
              </a:solidFill>
            </a:ln>
          </p:spPr>
          <p:style>
            <a:lnRef idx="1">
              <a:schemeClr val="accent1"/>
            </a:lnRef>
            <a:fillRef idx="0">
              <a:schemeClr val="accent1"/>
            </a:fillRef>
            <a:effectRef idx="0">
              <a:schemeClr val="accent1"/>
            </a:effectRef>
            <a:fontRef idx="minor"/>
          </p:style>
          <p:txBody>
            <a:bodyPr lIns="90000" tIns="45000" rIns="90000" bIns="45000" anchor="ctr">
              <a:noAutofit/>
            </a:bodyPr>
            <a:lstStyle/>
            <a:p>
              <a:endParaRPr lang="de-DE" sz="1800" b="0" u="none" strike="noStrike">
                <a:solidFill>
                  <a:schemeClr val="dk1"/>
                </a:solidFill>
                <a:effectLst/>
                <a:uFillTx/>
                <a:latin typeface="Arial"/>
              </a:endParaRPr>
            </a:p>
          </p:txBody>
        </p:sp>
        <p:sp>
          <p:nvSpPr>
            <p:cNvPr id="246" name="Bogen 3"/>
            <p:cNvSpPr/>
            <p:nvPr/>
          </p:nvSpPr>
          <p:spPr>
            <a:xfrm rot="13612800">
              <a:off x="2811960" y="2156400"/>
              <a:ext cx="423720" cy="675720"/>
            </a:xfrm>
            <a:prstGeom prst="arc">
              <a:avLst>
                <a:gd name="adj1" fmla="val 16200000"/>
                <a:gd name="adj2" fmla="val 0"/>
              </a:avLst>
            </a:prstGeom>
            <a:noFill/>
            <a:ln w="28575">
              <a:solidFill>
                <a:srgbClr val="2D4B9B"/>
              </a:solidFill>
            </a:ln>
          </p:spPr>
          <p:style>
            <a:lnRef idx="1">
              <a:schemeClr val="accent1"/>
            </a:lnRef>
            <a:fillRef idx="0">
              <a:schemeClr val="accent1"/>
            </a:fillRef>
            <a:effectRef idx="0">
              <a:schemeClr val="accent1"/>
            </a:effectRef>
            <a:fontRef idx="minor"/>
          </p:style>
          <p:txBody>
            <a:bodyPr lIns="90000" tIns="45000" rIns="90000" bIns="45000" anchor="ctr">
              <a:noAutofit/>
            </a:bodyPr>
            <a:lstStyle/>
            <a:p>
              <a:endParaRPr lang="de-DE" sz="1800" b="0" u="none" strike="noStrike">
                <a:solidFill>
                  <a:schemeClr val="dk1"/>
                </a:solidFill>
                <a:effectLst/>
                <a:uFillTx/>
                <a:latin typeface="Arial"/>
              </a:endParaRPr>
            </a:p>
          </p:txBody>
        </p:sp>
      </p:grpSp>
      <p:cxnSp>
        <p:nvCxnSpPr>
          <p:cNvPr id="247" name="Gerader Verbinder 1"/>
          <p:cNvCxnSpPr/>
          <p:nvPr/>
        </p:nvCxnSpPr>
        <p:spPr>
          <a:xfrm flipV="1">
            <a:off x="2293920" y="1476360"/>
            <a:ext cx="784440" cy="180360"/>
          </a:xfrm>
          <a:prstGeom prst="straightConnector1">
            <a:avLst/>
          </a:prstGeom>
          <a:ln w="19050">
            <a:solidFill>
              <a:srgbClr val="BE584E"/>
            </a:solidFill>
            <a:roun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PlaceHolder 1"/>
          <p:cNvSpPr>
            <a:spLocks noGrp="1"/>
          </p:cNvSpPr>
          <p:nvPr>
            <p:ph type="title"/>
          </p:nvPr>
        </p:nvSpPr>
        <p:spPr>
          <a:xfrm>
            <a:off x="287280" y="864000"/>
            <a:ext cx="8352720" cy="276120"/>
          </a:xfrm>
          <a:prstGeom prst="rect">
            <a:avLst/>
          </a:prstGeom>
          <a:noFill/>
          <a:ln w="0">
            <a:noFill/>
          </a:ln>
        </p:spPr>
        <p:txBody>
          <a:bodyPr lIns="72000" tIns="0" rIns="72000" bIns="0" anchor="t">
            <a:noAutofit/>
          </a:bodyPr>
          <a:lstStyle/>
          <a:p>
            <a:pPr indent="0" defTabSz="685800">
              <a:lnSpc>
                <a:spcPct val="90000"/>
              </a:lnSpc>
              <a:buNone/>
              <a:tabLst>
                <a:tab pos="0" algn="l"/>
              </a:tabLst>
            </a:pPr>
            <a:r>
              <a:rPr lang="de-DE" sz="2000" b="0" u="none" strike="noStrike">
                <a:solidFill>
                  <a:schemeClr val="dk1"/>
                </a:solidFill>
                <a:effectLst/>
                <a:uFillTx/>
                <a:latin typeface="Arial"/>
              </a:rPr>
              <a:t>GPCC Daily: GPCC Precipitation Analysis </a:t>
            </a:r>
            <a:r>
              <a:rPr lang="de-DE" sz="2000" b="1" u="none" strike="noStrike">
                <a:solidFill>
                  <a:schemeClr val="dk1"/>
                </a:solidFill>
                <a:effectLst/>
                <a:uFillTx/>
                <a:latin typeface="Arial"/>
              </a:rPr>
              <a:t>Daily</a:t>
            </a:r>
            <a:r>
              <a:rPr lang="de-DE" sz="2000" b="0" u="none" strike="noStrike">
                <a:solidFill>
                  <a:schemeClr val="dk1"/>
                </a:solidFill>
                <a:effectLst/>
                <a:uFillTx/>
                <a:latin typeface="Arial"/>
              </a:rPr>
              <a:t> Version 2025</a:t>
            </a:r>
            <a:endParaRPr lang="de-DE" sz="2000" b="0" u="none" strike="noStrike">
              <a:solidFill>
                <a:srgbClr val="000000"/>
              </a:solidFill>
              <a:effectLst/>
              <a:uFillTx/>
              <a:latin typeface="Arial"/>
            </a:endParaRPr>
          </a:p>
        </p:txBody>
      </p:sp>
      <p:sp>
        <p:nvSpPr>
          <p:cNvPr id="249" name="Inhaltsplatzhalter 7"/>
          <p:cNvSpPr/>
          <p:nvPr/>
        </p:nvSpPr>
        <p:spPr>
          <a:xfrm>
            <a:off x="1911240" y="1630440"/>
            <a:ext cx="5053320" cy="3245400"/>
          </a:xfrm>
          <a:prstGeom prst="rect">
            <a:avLst/>
          </a:prstGeom>
          <a:noFill/>
          <a:ln w="12700">
            <a:noFill/>
          </a:ln>
        </p:spPr>
        <p:style>
          <a:lnRef idx="0">
            <a:scrgbClr r="0" g="0" b="0"/>
          </a:lnRef>
          <a:fillRef idx="0">
            <a:scrgbClr r="0" g="0" b="0"/>
          </a:fillRef>
          <a:effectRef idx="0">
            <a:scrgbClr r="0" g="0" b="0"/>
          </a:effectRef>
          <a:fontRef idx="minor"/>
        </p:style>
        <p:txBody>
          <a:bodyPr lIns="72000" tIns="36000" rIns="72000" bIns="36000" anchor="ctr">
            <a:normAutofit/>
          </a:bodyPr>
          <a:lstStyle/>
          <a:p>
            <a:pPr marL="352440" indent="-352440" defTabSz="914400">
              <a:lnSpc>
                <a:spcPct val="100000"/>
              </a:lnSpc>
              <a:spcBef>
                <a:spcPts val="479"/>
              </a:spcBef>
              <a:buClr>
                <a:srgbClr val="2D4B9B"/>
              </a:buClr>
              <a:buSzPct val="95000"/>
              <a:buFont typeface="Wingdings" charset="2"/>
              <a:buChar char=""/>
            </a:pPr>
            <a:r>
              <a:rPr lang="en-US" sz="1200" b="1" u="none" strike="noStrike">
                <a:solidFill>
                  <a:srgbClr val="000000"/>
                </a:solidFill>
                <a:effectLst/>
                <a:uFillTx/>
                <a:latin typeface="Arial"/>
              </a:rPr>
              <a:t>Gridded</a:t>
            </a:r>
            <a:r>
              <a:rPr lang="en-US" sz="1200" b="0" u="none" strike="noStrike">
                <a:solidFill>
                  <a:srgbClr val="000000"/>
                </a:solidFill>
                <a:effectLst/>
                <a:uFillTx/>
                <a:latin typeface="Arial"/>
              </a:rPr>
              <a:t> </a:t>
            </a:r>
            <a:r>
              <a:rPr lang="en-US" sz="1200" b="1" u="none" strike="noStrike">
                <a:solidFill>
                  <a:srgbClr val="000000"/>
                </a:solidFill>
                <a:effectLst/>
                <a:uFillTx/>
                <a:latin typeface="Arial"/>
              </a:rPr>
              <a:t>Daily</a:t>
            </a:r>
            <a:r>
              <a:rPr lang="en-US" sz="1200" b="0" u="none" strike="noStrike">
                <a:solidFill>
                  <a:srgbClr val="000000"/>
                </a:solidFill>
                <a:effectLst/>
                <a:uFillTx/>
                <a:latin typeface="Arial"/>
              </a:rPr>
              <a:t> precipitation totals for the Earth’s land surface</a:t>
            </a:r>
            <a:endParaRPr lang="de-DE" sz="1200" b="0" u="none" strike="noStrike">
              <a:solidFill>
                <a:srgbClr val="000000"/>
              </a:solidFill>
              <a:effectLst/>
              <a:uFillTx/>
              <a:latin typeface="Arial"/>
            </a:endParaRPr>
          </a:p>
          <a:p>
            <a:pPr marL="352440" indent="-352440" defTabSz="914400">
              <a:lnSpc>
                <a:spcPct val="100000"/>
              </a:lnSpc>
              <a:spcBef>
                <a:spcPts val="479"/>
              </a:spcBef>
              <a:buClr>
                <a:srgbClr val="2D4B9B"/>
              </a:buClr>
              <a:buSzPct val="95000"/>
              <a:buFont typeface="Wingdings" charset="2"/>
              <a:buChar char=""/>
            </a:pPr>
            <a:r>
              <a:rPr lang="en-US" sz="1200" b="1" u="none" strike="noStrike">
                <a:solidFill>
                  <a:srgbClr val="000000"/>
                </a:solidFill>
                <a:effectLst/>
                <a:uFillTx/>
                <a:latin typeface="Arial"/>
              </a:rPr>
              <a:t>1982</a:t>
            </a:r>
            <a:r>
              <a:rPr lang="en-US" sz="1200" b="0" u="none" strike="noStrike">
                <a:solidFill>
                  <a:srgbClr val="000000"/>
                </a:solidFill>
                <a:effectLst/>
                <a:uFillTx/>
                <a:latin typeface="Arial"/>
              </a:rPr>
              <a:t> </a:t>
            </a:r>
            <a:r>
              <a:rPr lang="en-US" sz="1200" b="1" u="none" strike="noStrike">
                <a:solidFill>
                  <a:srgbClr val="000000"/>
                </a:solidFill>
                <a:effectLst/>
                <a:uFillTx/>
                <a:latin typeface="Arial"/>
              </a:rPr>
              <a:t>to</a:t>
            </a:r>
            <a:r>
              <a:rPr lang="en-US" sz="1200" b="0" u="none" strike="noStrike">
                <a:solidFill>
                  <a:srgbClr val="000000"/>
                </a:solidFill>
                <a:effectLst/>
                <a:uFillTx/>
                <a:latin typeface="Arial"/>
              </a:rPr>
              <a:t> </a:t>
            </a:r>
            <a:r>
              <a:rPr lang="en-US" sz="1200" b="1" u="none" strike="noStrike">
                <a:solidFill>
                  <a:srgbClr val="000000"/>
                </a:solidFill>
                <a:effectLst/>
                <a:uFillTx/>
                <a:latin typeface="Arial"/>
              </a:rPr>
              <a:t>2025</a:t>
            </a:r>
            <a:endParaRPr lang="de-DE" sz="1200" b="0" u="none" strike="noStrike">
              <a:solidFill>
                <a:srgbClr val="000000"/>
              </a:solidFill>
              <a:effectLst/>
              <a:uFillTx/>
              <a:latin typeface="Arial"/>
            </a:endParaRPr>
          </a:p>
          <a:p>
            <a:pPr marL="352440" indent="-352440" defTabSz="914400">
              <a:lnSpc>
                <a:spcPct val="100000"/>
              </a:lnSpc>
              <a:spcBef>
                <a:spcPts val="479"/>
              </a:spcBef>
              <a:buClr>
                <a:srgbClr val="2D4B9B"/>
              </a:buClr>
              <a:buSzPct val="95000"/>
              <a:buFont typeface="Wingdings" charset="2"/>
              <a:buChar char=""/>
            </a:pPr>
            <a:r>
              <a:rPr lang="en-US" sz="1200" b="0" u="none" strike="noStrike">
                <a:solidFill>
                  <a:srgbClr val="000000"/>
                </a:solidFill>
                <a:effectLst/>
                <a:uFillTx/>
                <a:latin typeface="Arial"/>
              </a:rPr>
              <a:t>Reprocessing of the whole time period</a:t>
            </a:r>
            <a:endParaRPr lang="de-DE" sz="1200" b="0" u="none" strike="noStrike">
              <a:solidFill>
                <a:srgbClr val="000000"/>
              </a:solidFill>
              <a:effectLst/>
              <a:uFillTx/>
              <a:latin typeface="Arial"/>
            </a:endParaRPr>
          </a:p>
          <a:p>
            <a:pPr marL="352440" indent="-352440" defTabSz="914400">
              <a:lnSpc>
                <a:spcPct val="100000"/>
              </a:lnSpc>
              <a:spcBef>
                <a:spcPts val="479"/>
              </a:spcBef>
              <a:buClr>
                <a:srgbClr val="2D4B9B"/>
              </a:buClr>
              <a:buSzPct val="95000"/>
              <a:buFont typeface="Wingdings" charset="2"/>
              <a:buChar char=""/>
            </a:pPr>
            <a:r>
              <a:rPr lang="en-US" sz="1200" b="0" u="none" strike="noStrike">
                <a:solidFill>
                  <a:srgbClr val="000000"/>
                </a:solidFill>
                <a:effectLst/>
                <a:uFillTx/>
                <a:latin typeface="Arial"/>
              </a:rPr>
              <a:t>Based on:</a:t>
            </a:r>
            <a:endParaRPr lang="de-DE" sz="1200" b="0" u="none" strike="noStrike">
              <a:solidFill>
                <a:srgbClr val="000000"/>
              </a:solidFill>
              <a:effectLst/>
              <a:uFillTx/>
              <a:latin typeface="Arial"/>
            </a:endParaRPr>
          </a:p>
          <a:p>
            <a:pPr marL="692280" lvl="1" indent="-260280" defTabSz="914400">
              <a:lnSpc>
                <a:spcPct val="100000"/>
              </a:lnSpc>
              <a:spcBef>
                <a:spcPts val="439"/>
              </a:spcBef>
              <a:buClr>
                <a:srgbClr val="2D4B9B"/>
              </a:buClr>
              <a:buSzPct val="95000"/>
              <a:buFont typeface="Wingdings" charset="2"/>
              <a:buChar char=""/>
            </a:pPr>
            <a:r>
              <a:rPr lang="en-US" sz="1100" b="0" u="none" strike="noStrike">
                <a:solidFill>
                  <a:srgbClr val="000000"/>
                </a:solidFill>
                <a:effectLst/>
                <a:uFillTx/>
                <a:latin typeface="Arial"/>
              </a:rPr>
              <a:t>data provided by the national hydrological and/or meteorological services (NHMS)  </a:t>
            </a:r>
            <a:r>
              <a:rPr lang="en-US" sz="1100" b="1" u="none" strike="noStrike">
                <a:solidFill>
                  <a:srgbClr val="BE584E"/>
                </a:solidFill>
                <a:effectLst/>
                <a:uFillTx/>
                <a:latin typeface="Arial"/>
              </a:rPr>
              <a:t>&gt; 190 countries</a:t>
            </a:r>
            <a:endParaRPr lang="de-DE" sz="1100" b="0" u="none" strike="noStrike">
              <a:solidFill>
                <a:srgbClr val="000000"/>
              </a:solidFill>
              <a:effectLst/>
              <a:uFillTx/>
              <a:latin typeface="Arial"/>
            </a:endParaRPr>
          </a:p>
          <a:p>
            <a:pPr marL="692280" lvl="1" indent="-260280" defTabSz="914400">
              <a:lnSpc>
                <a:spcPct val="100000"/>
              </a:lnSpc>
              <a:spcBef>
                <a:spcPts val="439"/>
              </a:spcBef>
              <a:buClr>
                <a:srgbClr val="2D4B9B"/>
              </a:buClr>
              <a:buSzPct val="95000"/>
              <a:buFont typeface="Wingdings" charset="2"/>
              <a:buChar char=""/>
            </a:pPr>
            <a:r>
              <a:rPr lang="en-US" sz="1100" b="0" u="none" strike="noStrike">
                <a:solidFill>
                  <a:srgbClr val="000000"/>
                </a:solidFill>
                <a:effectLst/>
                <a:uFillTx/>
                <a:latin typeface="Arial"/>
              </a:rPr>
              <a:t>global and regional data collections</a:t>
            </a:r>
            <a:endParaRPr lang="de-DE" sz="1100" b="0" u="none" strike="noStrike">
              <a:solidFill>
                <a:srgbClr val="000000"/>
              </a:solidFill>
              <a:effectLst/>
              <a:uFillTx/>
              <a:latin typeface="Arial"/>
            </a:endParaRPr>
          </a:p>
          <a:p>
            <a:pPr marL="692280" lvl="1" indent="-260280" defTabSz="914400">
              <a:lnSpc>
                <a:spcPct val="100000"/>
              </a:lnSpc>
              <a:spcBef>
                <a:spcPts val="439"/>
              </a:spcBef>
              <a:buClr>
                <a:srgbClr val="2D4B9B"/>
              </a:buClr>
              <a:buSzPct val="95000"/>
              <a:buFont typeface="Wingdings" charset="2"/>
              <a:buChar char=""/>
            </a:pPr>
            <a:r>
              <a:rPr lang="en-US" sz="1100" b="0" u="none" strike="noStrike">
                <a:solidFill>
                  <a:srgbClr val="000000"/>
                </a:solidFill>
                <a:effectLst/>
                <a:uFillTx/>
                <a:latin typeface="Arial"/>
              </a:rPr>
              <a:t>SYNOP reports</a:t>
            </a:r>
            <a:endParaRPr lang="de-DE" sz="1100" b="0" u="none" strike="noStrike">
              <a:solidFill>
                <a:srgbClr val="000000"/>
              </a:solidFill>
              <a:effectLst/>
              <a:uFillTx/>
              <a:latin typeface="Arial"/>
            </a:endParaRPr>
          </a:p>
          <a:p>
            <a:pPr marL="352440" indent="-352440" defTabSz="914400">
              <a:lnSpc>
                <a:spcPct val="100000"/>
              </a:lnSpc>
              <a:spcBef>
                <a:spcPts val="479"/>
              </a:spcBef>
              <a:buClr>
                <a:srgbClr val="2D4B9B"/>
              </a:buClr>
              <a:buSzPct val="95000"/>
              <a:buFont typeface="Wingdings" charset="2"/>
              <a:buChar char=""/>
            </a:pPr>
            <a:r>
              <a:rPr lang="en-US" sz="1200" b="0" u="none" strike="noStrike">
                <a:solidFill>
                  <a:srgbClr val="000000"/>
                </a:solidFill>
                <a:effectLst/>
                <a:uFillTx/>
                <a:latin typeface="Arial"/>
              </a:rPr>
              <a:t>Spatial resolutions of </a:t>
            </a:r>
            <a:r>
              <a:rPr lang="en-US" sz="1200" b="1" u="none" strike="noStrike">
                <a:solidFill>
                  <a:srgbClr val="000000"/>
                </a:solidFill>
                <a:effectLst/>
                <a:uFillTx/>
                <a:latin typeface="Arial"/>
              </a:rPr>
              <a:t>1°x1°</a:t>
            </a:r>
            <a:endParaRPr lang="de-DE" sz="1200" b="0" u="none" strike="noStrike">
              <a:solidFill>
                <a:srgbClr val="000000"/>
              </a:solidFill>
              <a:effectLst/>
              <a:uFillTx/>
              <a:latin typeface="Arial"/>
            </a:endParaRPr>
          </a:p>
          <a:p>
            <a:pPr marL="352440" indent="-352440" defTabSz="914400">
              <a:lnSpc>
                <a:spcPct val="100000"/>
              </a:lnSpc>
              <a:spcBef>
                <a:spcPts val="479"/>
              </a:spcBef>
              <a:buClr>
                <a:srgbClr val="2D4B9B"/>
              </a:buClr>
              <a:buSzPct val="95000"/>
              <a:buFont typeface="Wingdings" charset="2"/>
              <a:buChar char=""/>
            </a:pPr>
            <a:r>
              <a:rPr lang="de-DE" sz="1200" b="1" u="none" strike="noStrike">
                <a:solidFill>
                  <a:srgbClr val="000000"/>
                </a:solidFill>
                <a:effectLst/>
                <a:uFillTx/>
                <a:latin typeface="Arial"/>
              </a:rPr>
              <a:t>Anomaly</a:t>
            </a:r>
            <a:r>
              <a:rPr lang="de-DE" sz="1200" b="0" u="none" strike="noStrike">
                <a:solidFill>
                  <a:srgbClr val="000000"/>
                </a:solidFill>
                <a:effectLst/>
                <a:uFillTx/>
                <a:latin typeface="Arial"/>
              </a:rPr>
              <a:t> interpolation with modified SPHEREMAP</a:t>
            </a:r>
          </a:p>
          <a:p>
            <a:pPr marL="352440" indent="-352440" defTabSz="914400">
              <a:lnSpc>
                <a:spcPct val="100000"/>
              </a:lnSpc>
              <a:spcBef>
                <a:spcPts val="479"/>
              </a:spcBef>
              <a:buClr>
                <a:srgbClr val="2D4B9B"/>
              </a:buClr>
              <a:buSzPct val="95000"/>
              <a:buFont typeface="Wingdings" charset="2"/>
              <a:buChar char=""/>
            </a:pPr>
            <a:r>
              <a:rPr lang="de-DE" sz="1200" b="1" u="none" strike="noStrike">
                <a:solidFill>
                  <a:srgbClr val="BE584E"/>
                </a:solidFill>
                <a:effectLst/>
                <a:uFillTx/>
                <a:latin typeface="Arial"/>
              </a:rPr>
              <a:t>Open access</a:t>
            </a:r>
            <a:endParaRPr lang="de-DE" sz="1200" b="0" u="none" strike="noStrike">
              <a:solidFill>
                <a:srgbClr val="000000"/>
              </a:solidFill>
              <a:effectLst/>
              <a:uFillTx/>
              <a:latin typeface="Arial"/>
            </a:endParaRPr>
          </a:p>
        </p:txBody>
      </p:sp>
      <p:grpSp>
        <p:nvGrpSpPr>
          <p:cNvPr id="250" name="Gruppieren 11"/>
          <p:cNvGrpSpPr/>
          <p:nvPr/>
        </p:nvGrpSpPr>
        <p:grpSpPr>
          <a:xfrm>
            <a:off x="7169040" y="1553760"/>
            <a:ext cx="1048320" cy="2768400"/>
            <a:chOff x="7169040" y="1553760"/>
            <a:chExt cx="1048320" cy="2768400"/>
          </a:xfrm>
        </p:grpSpPr>
        <p:grpSp>
          <p:nvGrpSpPr>
            <p:cNvPr id="251" name="Gruppieren 14"/>
            <p:cNvGrpSpPr/>
            <p:nvPr/>
          </p:nvGrpSpPr>
          <p:grpSpPr>
            <a:xfrm>
              <a:off x="7169040" y="1729800"/>
              <a:ext cx="1046880" cy="2592360"/>
              <a:chOff x="7169040" y="1729800"/>
              <a:chExt cx="1046880" cy="2592360"/>
            </a:xfrm>
          </p:grpSpPr>
          <p:sp>
            <p:nvSpPr>
              <p:cNvPr id="252" name="Pfeil: nach rechts 1"/>
              <p:cNvSpPr/>
              <p:nvPr/>
            </p:nvSpPr>
            <p:spPr>
              <a:xfrm rot="16200000">
                <a:off x="6123240" y="2775600"/>
                <a:ext cx="2427480" cy="335880"/>
              </a:xfrm>
              <a:prstGeom prst="rightArrow">
                <a:avLst>
                  <a:gd name="adj1" fmla="val 25353"/>
                  <a:gd name="adj2" fmla="val 49065"/>
                </a:avLst>
              </a:prstGeom>
              <a:solidFill>
                <a:srgbClr val="2D4B9B"/>
              </a:solidFill>
              <a:ln>
                <a:solidFill>
                  <a:srgbClr val="213772"/>
                </a:solidFill>
              </a:ln>
            </p:spPr>
            <p:style>
              <a:lnRef idx="2">
                <a:schemeClr val="accent1">
                  <a:shade val="50000"/>
                </a:schemeClr>
              </a:lnRef>
              <a:fillRef idx="1">
                <a:schemeClr val="accent1"/>
              </a:fillRef>
              <a:effectRef idx="0">
                <a:schemeClr val="accent1"/>
              </a:effectRef>
              <a:fontRef idx="minor"/>
            </p:style>
            <p:txBody>
              <a:bodyPr lIns="90000" tIns="40680" rIns="90000" bIns="40680" anchor="ctr">
                <a:noAutofit/>
              </a:bodyPr>
              <a:lstStyle/>
              <a:p>
                <a:endParaRPr lang="de-DE" sz="1800" b="0" u="none" strike="noStrike">
                  <a:solidFill>
                    <a:schemeClr val="lt1"/>
                  </a:solidFill>
                  <a:effectLst/>
                  <a:uFillTx/>
                  <a:latin typeface="Arial"/>
                </a:endParaRPr>
              </a:p>
            </p:txBody>
          </p:sp>
          <p:sp>
            <p:nvSpPr>
              <p:cNvPr id="253" name="Textfeld 13"/>
              <p:cNvSpPr/>
              <p:nvPr/>
            </p:nvSpPr>
            <p:spPr>
              <a:xfrm>
                <a:off x="7584120" y="3988080"/>
                <a:ext cx="631800" cy="334080"/>
              </a:xfrm>
              <a:prstGeom prst="rect">
                <a:avLst/>
              </a:prstGeom>
              <a:solidFill>
                <a:schemeClr val="bg2"/>
              </a:solidFill>
              <a:ln w="12700">
                <a:solidFill>
                  <a:srgbClr val="2D4B9B"/>
                </a:solidFill>
                <a:round/>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457200">
                  <a:lnSpc>
                    <a:spcPct val="100000"/>
                  </a:lnSpc>
                </a:pPr>
                <a:r>
                  <a:rPr lang="de-DE" sz="1600" b="1" u="none" strike="noStrike">
                    <a:solidFill>
                      <a:srgbClr val="BE584E"/>
                    </a:solidFill>
                    <a:effectLst/>
                    <a:uFillTx/>
                    <a:latin typeface="Arial"/>
                  </a:rPr>
                  <a:t>1982</a:t>
                </a:r>
                <a:endParaRPr lang="de-DE" sz="1600" b="0" u="none" strike="noStrike">
                  <a:solidFill>
                    <a:srgbClr val="000000"/>
                  </a:solidFill>
                  <a:effectLst/>
                  <a:uFillTx/>
                  <a:latin typeface="Arial"/>
                </a:endParaRPr>
              </a:p>
            </p:txBody>
          </p:sp>
          <p:cxnSp>
            <p:nvCxnSpPr>
              <p:cNvPr id="254" name="Gerader Verbinder 2"/>
              <p:cNvCxnSpPr/>
              <p:nvPr/>
            </p:nvCxnSpPr>
            <p:spPr>
              <a:xfrm>
                <a:off x="7337160" y="4154760"/>
                <a:ext cx="247680" cy="720"/>
              </a:xfrm>
              <a:prstGeom prst="straightConnector1">
                <a:avLst/>
              </a:prstGeom>
              <a:ln w="0">
                <a:solidFill>
                  <a:srgbClr val="2D4B9B"/>
                </a:solidFill>
              </a:ln>
            </p:spPr>
          </p:cxnSp>
        </p:grpSp>
        <p:grpSp>
          <p:nvGrpSpPr>
            <p:cNvPr id="255" name="Gruppieren 15"/>
            <p:cNvGrpSpPr/>
            <p:nvPr/>
          </p:nvGrpSpPr>
          <p:grpSpPr>
            <a:xfrm>
              <a:off x="7337160" y="1553760"/>
              <a:ext cx="880200" cy="334080"/>
              <a:chOff x="7337160" y="1553760"/>
              <a:chExt cx="880200" cy="334080"/>
            </a:xfrm>
          </p:grpSpPr>
          <p:sp>
            <p:nvSpPr>
              <p:cNvPr id="256" name="Textfeld 24"/>
              <p:cNvSpPr/>
              <p:nvPr/>
            </p:nvSpPr>
            <p:spPr>
              <a:xfrm>
                <a:off x="7585560" y="1553760"/>
                <a:ext cx="631800" cy="334080"/>
              </a:xfrm>
              <a:prstGeom prst="rect">
                <a:avLst/>
              </a:prstGeom>
              <a:solidFill>
                <a:schemeClr val="bg2"/>
              </a:solidFill>
              <a:ln w="12700">
                <a:solidFill>
                  <a:srgbClr val="2D4B9B"/>
                </a:solidFill>
                <a:round/>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457200">
                  <a:lnSpc>
                    <a:spcPct val="100000"/>
                  </a:lnSpc>
                </a:pPr>
                <a:r>
                  <a:rPr lang="de-DE" sz="1600" b="1" u="none" strike="noStrike">
                    <a:solidFill>
                      <a:srgbClr val="BE584E"/>
                    </a:solidFill>
                    <a:effectLst/>
                    <a:uFillTx/>
                    <a:latin typeface="Arial"/>
                  </a:rPr>
                  <a:t>2025</a:t>
                </a:r>
                <a:endParaRPr lang="de-DE" sz="1600" b="0" u="none" strike="noStrike">
                  <a:solidFill>
                    <a:srgbClr val="000000"/>
                  </a:solidFill>
                  <a:effectLst/>
                  <a:uFillTx/>
                  <a:latin typeface="Arial"/>
                </a:endParaRPr>
              </a:p>
            </p:txBody>
          </p:sp>
          <p:cxnSp>
            <p:nvCxnSpPr>
              <p:cNvPr id="257" name="Gerader Verbinder 3"/>
              <p:cNvCxnSpPr/>
              <p:nvPr/>
            </p:nvCxnSpPr>
            <p:spPr>
              <a:xfrm>
                <a:off x="7337160" y="1722600"/>
                <a:ext cx="248760" cy="720"/>
              </a:xfrm>
              <a:prstGeom prst="straightConnector1">
                <a:avLst/>
              </a:prstGeom>
              <a:ln w="0">
                <a:solidFill>
                  <a:srgbClr val="2D4B9B"/>
                </a:solidFill>
              </a:ln>
            </p:spPr>
          </p:cxnSp>
        </p:grpSp>
      </p:grpSp>
      <p:sp>
        <p:nvSpPr>
          <p:cNvPr id="258" name="Rechteck 3"/>
          <p:cNvSpPr/>
          <p:nvPr/>
        </p:nvSpPr>
        <p:spPr>
          <a:xfrm>
            <a:off x="6769440" y="1354680"/>
            <a:ext cx="1621080" cy="3178440"/>
          </a:xfrm>
          <a:prstGeom prst="rect">
            <a:avLst/>
          </a:prstGeom>
          <a:noFill/>
          <a:ln>
            <a:solidFill>
              <a:srgbClr val="2D4B9B"/>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de-DE" sz="1800" b="0" u="none" strike="noStrike">
              <a:solidFill>
                <a:schemeClr val="lt1"/>
              </a:solidFill>
              <a:effectLst/>
              <a:uFillTx/>
              <a:latin typeface="Arial"/>
            </a:endParaRPr>
          </a:p>
        </p:txBody>
      </p:sp>
      <p:sp>
        <p:nvSpPr>
          <p:cNvPr id="259" name="Textfeld 26"/>
          <p:cNvSpPr/>
          <p:nvPr/>
        </p:nvSpPr>
        <p:spPr>
          <a:xfrm rot="996600">
            <a:off x="7600680" y="1117440"/>
            <a:ext cx="1448280" cy="303840"/>
          </a:xfrm>
          <a:prstGeom prst="rect">
            <a:avLst/>
          </a:prstGeom>
          <a:solidFill>
            <a:schemeClr val="bg1"/>
          </a:solidFill>
          <a:ln w="28575">
            <a:solidFill>
              <a:srgbClr val="BE584E"/>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de-DE" sz="1400" b="1" u="none" strike="noStrike">
                <a:solidFill>
                  <a:srgbClr val="BE584E"/>
                </a:solidFill>
                <a:effectLst/>
                <a:uFillTx/>
                <a:latin typeface="Arial"/>
              </a:rPr>
              <a:t>In preparation</a:t>
            </a:r>
            <a:endParaRPr lang="de-DE" sz="1400" b="0" u="none" strike="noStrike">
              <a:solidFill>
                <a:srgbClr val="000000"/>
              </a:solidFill>
              <a:effectLst/>
              <a:uFillTx/>
              <a:latin typeface="Arial"/>
            </a:endParaRPr>
          </a:p>
        </p:txBody>
      </p:sp>
      <p:grpSp>
        <p:nvGrpSpPr>
          <p:cNvPr id="260" name="Gruppieren 16"/>
          <p:cNvGrpSpPr/>
          <p:nvPr/>
        </p:nvGrpSpPr>
        <p:grpSpPr>
          <a:xfrm>
            <a:off x="1191600" y="1311840"/>
            <a:ext cx="1559160" cy="258480"/>
            <a:chOff x="1191600" y="1311840"/>
            <a:chExt cx="1559160" cy="258480"/>
          </a:xfrm>
        </p:grpSpPr>
        <p:sp>
          <p:nvSpPr>
            <p:cNvPr id="261" name="Titel 2"/>
            <p:cNvSpPr/>
            <p:nvPr/>
          </p:nvSpPr>
          <p:spPr>
            <a:xfrm>
              <a:off x="1191600" y="1350360"/>
              <a:ext cx="1559160" cy="192600"/>
            </a:xfrm>
            <a:prstGeom prst="rect">
              <a:avLst/>
            </a:prstGeom>
            <a:noFill/>
            <a:ln w="0">
              <a:noFill/>
            </a:ln>
          </p:spPr>
          <p:style>
            <a:lnRef idx="0">
              <a:scrgbClr r="0" g="0" b="0"/>
            </a:lnRef>
            <a:fillRef idx="0">
              <a:scrgbClr r="0" g="0" b="0"/>
            </a:fillRef>
            <a:effectRef idx="0">
              <a:scrgbClr r="0" g="0" b="0"/>
            </a:effectRef>
            <a:fontRef idx="minor"/>
          </p:style>
          <p:txBody>
            <a:bodyPr lIns="72000" tIns="0" rIns="72000" bIns="0" anchor="t">
              <a:spAutoFit/>
            </a:bodyPr>
            <a:lstStyle/>
            <a:p>
              <a:pPr defTabSz="685800">
                <a:lnSpc>
                  <a:spcPct val="90000"/>
                </a:lnSpc>
              </a:pPr>
              <a:r>
                <a:rPr lang="de-DE" sz="1400" b="0" u="none" strike="noStrike">
                  <a:solidFill>
                    <a:schemeClr val="dk1"/>
                  </a:solidFill>
                  <a:effectLst/>
                  <a:uFillTx/>
                  <a:latin typeface="Arial"/>
                </a:rPr>
                <a:t>Full Data Daily</a:t>
              </a:r>
              <a:endParaRPr lang="de-DE" sz="1400" b="0" u="none" strike="noStrike">
                <a:solidFill>
                  <a:srgbClr val="000000"/>
                </a:solidFill>
                <a:effectLst/>
                <a:uFillTx/>
                <a:latin typeface="Arial"/>
              </a:endParaRPr>
            </a:p>
          </p:txBody>
        </p:sp>
        <p:cxnSp>
          <p:nvCxnSpPr>
            <p:cNvPr id="262" name="Gerader Verbinder 4"/>
            <p:cNvCxnSpPr/>
            <p:nvPr/>
          </p:nvCxnSpPr>
          <p:spPr>
            <a:xfrm flipV="1">
              <a:off x="1340640" y="1311840"/>
              <a:ext cx="978840" cy="258840"/>
            </a:xfrm>
            <a:prstGeom prst="straightConnector1">
              <a:avLst/>
            </a:prstGeom>
            <a:ln w="19050">
              <a:solidFill>
                <a:srgbClr val="BE584E"/>
              </a:solidFill>
              <a:round/>
            </a:ln>
          </p:spPr>
        </p:cxnSp>
      </p:grpSp>
      <p:sp>
        <p:nvSpPr>
          <p:cNvPr id="263" name="Inhaltsplatzhalter 8"/>
          <p:cNvSpPr/>
          <p:nvPr/>
        </p:nvSpPr>
        <p:spPr>
          <a:xfrm>
            <a:off x="58680" y="2694240"/>
            <a:ext cx="1741320" cy="945360"/>
          </a:xfrm>
          <a:prstGeom prst="rect">
            <a:avLst/>
          </a:prstGeom>
          <a:solidFill>
            <a:srgbClr val="BE584E"/>
          </a:solidFill>
          <a:ln w="12700">
            <a:solidFill>
              <a:srgbClr val="000000"/>
            </a:solidFill>
            <a:round/>
          </a:ln>
        </p:spPr>
        <p:style>
          <a:lnRef idx="0">
            <a:scrgbClr r="0" g="0" b="0"/>
          </a:lnRef>
          <a:fillRef idx="0">
            <a:scrgbClr r="0" g="0" b="0"/>
          </a:fillRef>
          <a:effectRef idx="0">
            <a:scrgbClr r="0" g="0" b="0"/>
          </a:effectRef>
          <a:fontRef idx="minor"/>
        </p:style>
        <p:txBody>
          <a:bodyPr lIns="72000" tIns="36000" rIns="72000" bIns="36000" anchor="ctr">
            <a:normAutofit/>
          </a:bodyPr>
          <a:lstStyle/>
          <a:p>
            <a:pPr defTabSz="914400">
              <a:lnSpc>
                <a:spcPct val="100000"/>
              </a:lnSpc>
              <a:spcBef>
                <a:spcPts val="561"/>
              </a:spcBef>
            </a:pPr>
            <a:r>
              <a:rPr lang="de-DE" sz="1400" b="0" u="none" strike="noStrike">
                <a:solidFill>
                  <a:schemeClr val="lt1"/>
                </a:solidFill>
                <a:effectLst/>
                <a:uFillTx/>
                <a:latin typeface="Arial"/>
              </a:rPr>
              <a:t>Information on the release: </a:t>
            </a:r>
            <a:br>
              <a:rPr sz="1400"/>
            </a:br>
            <a:r>
              <a:rPr lang="de-DE" sz="1400" b="0" u="sng" strike="noStrike">
                <a:solidFill>
                  <a:schemeClr val="lt1"/>
                </a:solidFill>
                <a:effectLst/>
                <a:uFillTx/>
                <a:latin typeface="Arial"/>
                <a:hlinkClick r:id="rId2"/>
              </a:rPr>
              <a:t>gpcc@dwd.de</a:t>
            </a:r>
            <a:r>
              <a:rPr lang="de-DE" sz="1400" b="0" u="none" strike="noStrike">
                <a:solidFill>
                  <a:schemeClr val="lt1"/>
                </a:solidFill>
                <a:effectLst/>
                <a:uFillTx/>
                <a:latin typeface="Arial"/>
              </a:rPr>
              <a:t> </a:t>
            </a:r>
            <a:endParaRPr lang="de-DE" sz="1400" b="0" u="none" strike="noStrike">
              <a:solidFill>
                <a:srgbClr val="FFFFFF"/>
              </a:solidFill>
              <a:effectLst/>
              <a:uFillTx/>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PlaceHolder 1"/>
          <p:cNvSpPr>
            <a:spLocks noGrp="1"/>
          </p:cNvSpPr>
          <p:nvPr>
            <p:ph type="title"/>
          </p:nvPr>
        </p:nvSpPr>
        <p:spPr>
          <a:xfrm>
            <a:off x="180000" y="886320"/>
            <a:ext cx="8352360" cy="552960"/>
          </a:xfrm>
          <a:prstGeom prst="rect">
            <a:avLst/>
          </a:prstGeom>
          <a:noFill/>
          <a:ln w="0">
            <a:noFill/>
          </a:ln>
        </p:spPr>
        <p:txBody>
          <a:bodyPr lIns="72000" tIns="0" rIns="72000" bIns="0" anchor="t">
            <a:noAutofit/>
          </a:bodyPr>
          <a:lstStyle/>
          <a:p>
            <a:pPr indent="0" defTabSz="685800">
              <a:lnSpc>
                <a:spcPct val="90000"/>
              </a:lnSpc>
              <a:buNone/>
              <a:tabLst>
                <a:tab pos="0" algn="l"/>
              </a:tabLst>
            </a:pPr>
            <a:r>
              <a:rPr lang="de-DE" sz="2000" b="0" u="none" strike="noStrike">
                <a:solidFill>
                  <a:schemeClr val="dk1"/>
                </a:solidFill>
                <a:effectLst/>
                <a:uFillTx/>
                <a:latin typeface="Arial"/>
              </a:rPr>
              <a:t>Variable overview of the new products:</a:t>
            </a:r>
            <a:endParaRPr lang="de-DE" sz="2000" b="0" u="none" strike="noStrike">
              <a:solidFill>
                <a:srgbClr val="000000"/>
              </a:solidFill>
              <a:effectLst/>
              <a:uFillTx/>
              <a:latin typeface="Arial"/>
            </a:endParaRPr>
          </a:p>
        </p:txBody>
      </p:sp>
      <p:graphicFrame>
        <p:nvGraphicFramePr>
          <p:cNvPr id="265" name="Tabelle 1"/>
          <p:cNvGraphicFramePr/>
          <p:nvPr/>
        </p:nvGraphicFramePr>
        <p:xfrm>
          <a:off x="144000" y="1188000"/>
          <a:ext cx="8844840" cy="3429000"/>
        </p:xfrm>
        <a:graphic>
          <a:graphicData uri="http://schemas.openxmlformats.org/drawingml/2006/table">
            <a:tbl>
              <a:tblPr/>
              <a:tblGrid>
                <a:gridCol w="1280520">
                  <a:extLst>
                    <a:ext uri="{9D8B030D-6E8A-4147-A177-3AD203B41FA5}">
                      <a16:colId xmlns:a16="http://schemas.microsoft.com/office/drawing/2014/main" val="20000"/>
                    </a:ext>
                  </a:extLst>
                </a:gridCol>
                <a:gridCol w="4770360">
                  <a:extLst>
                    <a:ext uri="{9D8B030D-6E8A-4147-A177-3AD203B41FA5}">
                      <a16:colId xmlns:a16="http://schemas.microsoft.com/office/drawing/2014/main" val="20001"/>
                    </a:ext>
                  </a:extLst>
                </a:gridCol>
                <a:gridCol w="2793960">
                  <a:extLst>
                    <a:ext uri="{9D8B030D-6E8A-4147-A177-3AD203B41FA5}">
                      <a16:colId xmlns:a16="http://schemas.microsoft.com/office/drawing/2014/main" val="20002"/>
                    </a:ext>
                  </a:extLst>
                </a:gridCol>
              </a:tblGrid>
              <a:tr h="317880">
                <a:tc>
                  <a:txBody>
                    <a:bodyPr/>
                    <a:lstStyle/>
                    <a:p>
                      <a:pPr defTabSz="685800">
                        <a:lnSpc>
                          <a:spcPct val="100000"/>
                        </a:lnSpc>
                      </a:pPr>
                      <a:r>
                        <a:rPr lang="de-DE" sz="1500" b="0" u="none" strike="noStrike">
                          <a:solidFill>
                            <a:srgbClr val="FFFFFF"/>
                          </a:solidFill>
                          <a:effectLst/>
                          <a:uFillTx/>
                          <a:latin typeface="Arial"/>
                        </a:rPr>
                        <a:t>Variable</a:t>
                      </a:r>
                      <a:endParaRPr lang="de-DE" sz="1500" b="0" u="none" strike="noStrike">
                        <a:solidFill>
                          <a:srgbClr val="000000"/>
                        </a:solidFill>
                        <a:effectLst/>
                        <a:uFillTx/>
                        <a:latin typeface="Arial"/>
                      </a:endParaRPr>
                    </a:p>
                  </a:txBody>
                  <a:tcPr anchor="ctr">
                    <a:lnL w="12240">
                      <a:noFill/>
                      <a:prstDash val="solid"/>
                    </a:lnL>
                    <a:lnR w="12240">
                      <a:noFill/>
                      <a:prstDash val="solid"/>
                    </a:lnR>
                    <a:lnT w="12240">
                      <a:solidFill>
                        <a:srgbClr val="2D4B9B"/>
                      </a:solidFill>
                      <a:prstDash val="solid"/>
                    </a:lnT>
                    <a:lnB w="12240">
                      <a:solidFill>
                        <a:srgbClr val="2D4B9B"/>
                      </a:solidFill>
                      <a:prstDash val="solid"/>
                    </a:lnB>
                    <a:solidFill>
                      <a:schemeClr val="accent1">
                        <a:lumMod val="40000"/>
                        <a:lumOff val="60000"/>
                      </a:schemeClr>
                    </a:solidFill>
                  </a:tcPr>
                </a:tc>
                <a:tc>
                  <a:txBody>
                    <a:bodyPr/>
                    <a:lstStyle/>
                    <a:p>
                      <a:pPr defTabSz="685800">
                        <a:lnSpc>
                          <a:spcPct val="100000"/>
                        </a:lnSpc>
                      </a:pPr>
                      <a:r>
                        <a:rPr lang="de-DE" sz="1500" b="0" u="none" strike="noStrike">
                          <a:solidFill>
                            <a:srgbClr val="FFFFFF"/>
                          </a:solidFill>
                          <a:effectLst/>
                          <a:uFillTx/>
                          <a:latin typeface="Arial"/>
                        </a:rPr>
                        <a:t>Description</a:t>
                      </a:r>
                      <a:endParaRPr lang="de-DE" sz="1500" b="0" u="none" strike="noStrike">
                        <a:solidFill>
                          <a:srgbClr val="000000"/>
                        </a:solidFill>
                        <a:effectLst/>
                        <a:uFillTx/>
                        <a:latin typeface="Arial"/>
                      </a:endParaRPr>
                    </a:p>
                  </a:txBody>
                  <a:tcPr anchor="ctr">
                    <a:lnL w="12240">
                      <a:noFill/>
                      <a:prstDash val="solid"/>
                    </a:lnL>
                    <a:lnR w="12240">
                      <a:noFill/>
                      <a:prstDash val="solid"/>
                    </a:lnR>
                    <a:lnT w="12240">
                      <a:solidFill>
                        <a:srgbClr val="2D4B9B"/>
                      </a:solidFill>
                      <a:prstDash val="solid"/>
                    </a:lnT>
                    <a:lnB w="12240">
                      <a:solidFill>
                        <a:srgbClr val="2D4B9B"/>
                      </a:solidFill>
                      <a:prstDash val="solid"/>
                    </a:lnB>
                    <a:solidFill>
                      <a:schemeClr val="accent1">
                        <a:lumMod val="40000"/>
                        <a:lumOff val="60000"/>
                      </a:schemeClr>
                    </a:solidFill>
                  </a:tcPr>
                </a:tc>
                <a:tc>
                  <a:txBody>
                    <a:bodyPr/>
                    <a:lstStyle/>
                    <a:p>
                      <a:pPr defTabSz="685800">
                        <a:lnSpc>
                          <a:spcPct val="100000"/>
                        </a:lnSpc>
                      </a:pPr>
                      <a:r>
                        <a:rPr lang="de-DE" sz="1500" b="0" u="none" strike="noStrike">
                          <a:solidFill>
                            <a:srgbClr val="FFFFFF"/>
                          </a:solidFill>
                          <a:effectLst/>
                          <a:uFillTx/>
                          <a:latin typeface="Arial"/>
                        </a:rPr>
                        <a:t>Unit</a:t>
                      </a:r>
                      <a:endParaRPr lang="de-DE" sz="1500" b="0" u="none" strike="noStrike">
                        <a:solidFill>
                          <a:srgbClr val="000000"/>
                        </a:solidFill>
                        <a:effectLst/>
                        <a:uFillTx/>
                        <a:latin typeface="Arial"/>
                      </a:endParaRPr>
                    </a:p>
                  </a:txBody>
                  <a:tcPr anchor="ctr">
                    <a:lnL w="12240">
                      <a:noFill/>
                      <a:prstDash val="solid"/>
                    </a:lnL>
                    <a:lnR w="12240">
                      <a:noFill/>
                      <a:prstDash val="solid"/>
                    </a:lnR>
                    <a:lnT w="12240">
                      <a:solidFill>
                        <a:srgbClr val="2D4B9B"/>
                      </a:solidFill>
                      <a:prstDash val="solid"/>
                    </a:lnT>
                    <a:lnB w="12240">
                      <a:solidFill>
                        <a:srgbClr val="2D4B9B"/>
                      </a:solidFill>
                      <a:prstDash val="solid"/>
                    </a:lnB>
                    <a:solidFill>
                      <a:schemeClr val="accent1">
                        <a:lumMod val="40000"/>
                        <a:lumOff val="60000"/>
                      </a:schemeClr>
                    </a:solidFill>
                  </a:tcPr>
                </a:tc>
                <a:extLst>
                  <a:ext uri="{0D108BD9-81ED-4DB2-BD59-A6C34878D82A}">
                    <a16:rowId xmlns:a16="http://schemas.microsoft.com/office/drawing/2014/main" val="10000"/>
                  </a:ext>
                </a:extLst>
              </a:tr>
              <a:tr h="317880">
                <a:tc>
                  <a:txBody>
                    <a:bodyPr/>
                    <a:lstStyle/>
                    <a:p>
                      <a:pPr defTabSz="685800">
                        <a:lnSpc>
                          <a:spcPct val="100000"/>
                        </a:lnSpc>
                      </a:pPr>
                      <a:r>
                        <a:rPr lang="de-DE" sz="1500" b="0" u="none" strike="noStrike">
                          <a:solidFill>
                            <a:srgbClr val="2D4B9B"/>
                          </a:solidFill>
                          <a:effectLst/>
                          <a:uFillTx/>
                          <a:latin typeface="Arial"/>
                        </a:rPr>
                        <a:t>precip</a:t>
                      </a:r>
                      <a:endParaRPr lang="de-DE" sz="1500" b="0" u="none" strike="noStrike">
                        <a:solidFill>
                          <a:srgbClr val="000000"/>
                        </a:solidFill>
                        <a:effectLst/>
                        <a:uFillTx/>
                        <a:latin typeface="Arial"/>
                      </a:endParaRPr>
                    </a:p>
                  </a:txBody>
                  <a:tcPr>
                    <a:lnL w="12240">
                      <a:noFill/>
                      <a:prstDash val="solid"/>
                    </a:lnL>
                    <a:lnR w="12240">
                      <a:noFill/>
                      <a:prstDash val="solid"/>
                    </a:lnR>
                    <a:lnT w="12240" cap="flat" cmpd="sng" algn="ctr">
                      <a:solidFill>
                        <a:srgbClr val="2D4B9B"/>
                      </a:solidFill>
                      <a:prstDash val="solid"/>
                      <a:round/>
                      <a:headEnd type="none" w="med" len="med"/>
                      <a:tailEnd type="none" w="med" len="med"/>
                    </a:lnT>
                    <a:lnB w="12240">
                      <a:noFill/>
                      <a:prstDash val="solid"/>
                    </a:lnB>
                    <a:solidFill>
                      <a:srgbClr val="E7E8EF"/>
                    </a:solidFill>
                  </a:tcPr>
                </a:tc>
                <a:tc>
                  <a:txBody>
                    <a:bodyPr/>
                    <a:lstStyle/>
                    <a:p>
                      <a:pPr defTabSz="685800">
                        <a:lnSpc>
                          <a:spcPct val="100000"/>
                        </a:lnSpc>
                      </a:pPr>
                      <a:r>
                        <a:rPr lang="en-US" sz="1500" b="0" u="none" strike="noStrike">
                          <a:solidFill>
                            <a:srgbClr val="2D4B9B"/>
                          </a:solidFill>
                          <a:effectLst/>
                          <a:uFillTx/>
                          <a:latin typeface="Arial"/>
                        </a:rPr>
                        <a:t>Precipitation</a:t>
                      </a:r>
                      <a:endParaRPr lang="de-DE" sz="1500" b="0" u="none" strike="noStrike">
                        <a:solidFill>
                          <a:srgbClr val="000000"/>
                        </a:solidFill>
                        <a:effectLst/>
                        <a:uFillTx/>
                        <a:latin typeface="Arial"/>
                      </a:endParaRPr>
                    </a:p>
                  </a:txBody>
                  <a:tcPr>
                    <a:lnL w="12240">
                      <a:noFill/>
                      <a:prstDash val="solid"/>
                    </a:lnL>
                    <a:lnR w="12240">
                      <a:noFill/>
                      <a:prstDash val="solid"/>
                    </a:lnR>
                    <a:lnT w="12240" cap="flat" cmpd="sng" algn="ctr">
                      <a:solidFill>
                        <a:srgbClr val="2D4B9B"/>
                      </a:solidFill>
                      <a:prstDash val="solid"/>
                      <a:round/>
                      <a:headEnd type="none" w="med" len="med"/>
                      <a:tailEnd type="none" w="med" len="med"/>
                    </a:lnT>
                    <a:lnB w="12240">
                      <a:noFill/>
                      <a:prstDash val="solid"/>
                    </a:lnB>
                    <a:solidFill>
                      <a:srgbClr val="E7E8EF"/>
                    </a:solidFill>
                  </a:tcPr>
                </a:tc>
                <a:tc>
                  <a:txBody>
                    <a:bodyPr/>
                    <a:lstStyle/>
                    <a:p>
                      <a:pPr defTabSz="685800">
                        <a:lnSpc>
                          <a:spcPct val="100000"/>
                        </a:lnSpc>
                      </a:pPr>
                      <a:r>
                        <a:rPr lang="en-US" sz="1500" b="0" u="none" strike="noStrike">
                          <a:solidFill>
                            <a:srgbClr val="2D4B9B"/>
                          </a:solidFill>
                          <a:effectLst/>
                          <a:uFillTx/>
                          <a:latin typeface="Arial"/>
                        </a:rPr>
                        <a:t>mm / month</a:t>
                      </a:r>
                      <a:endParaRPr lang="de-DE" sz="1500" b="0" u="none" strike="noStrike">
                        <a:solidFill>
                          <a:srgbClr val="000000"/>
                        </a:solidFill>
                        <a:effectLst/>
                        <a:uFillTx/>
                        <a:latin typeface="Arial"/>
                      </a:endParaRPr>
                    </a:p>
                  </a:txBody>
                  <a:tcPr>
                    <a:lnL w="12240">
                      <a:noFill/>
                      <a:prstDash val="solid"/>
                    </a:lnL>
                    <a:lnR w="12240">
                      <a:noFill/>
                      <a:prstDash val="solid"/>
                    </a:lnR>
                    <a:lnT w="12240" cap="flat" cmpd="sng" algn="ctr">
                      <a:solidFill>
                        <a:srgbClr val="2D4B9B"/>
                      </a:solidFill>
                      <a:prstDash val="solid"/>
                      <a:round/>
                      <a:headEnd type="none" w="med" len="med"/>
                      <a:tailEnd type="none" w="med" len="med"/>
                    </a:lnT>
                    <a:lnB w="12240">
                      <a:noFill/>
                      <a:prstDash val="solid"/>
                    </a:lnB>
                    <a:solidFill>
                      <a:srgbClr val="E7E8EF"/>
                    </a:solidFill>
                  </a:tcPr>
                </a:tc>
                <a:extLst>
                  <a:ext uri="{0D108BD9-81ED-4DB2-BD59-A6C34878D82A}">
                    <a16:rowId xmlns:a16="http://schemas.microsoft.com/office/drawing/2014/main" val="10001"/>
                  </a:ext>
                </a:extLst>
              </a:tr>
              <a:tr h="317880">
                <a:tc>
                  <a:txBody>
                    <a:bodyPr/>
                    <a:lstStyle/>
                    <a:p>
                      <a:pPr defTabSz="685800">
                        <a:lnSpc>
                          <a:spcPct val="100000"/>
                        </a:lnSpc>
                      </a:pPr>
                      <a:r>
                        <a:rPr lang="de-DE" sz="1500" b="0" u="none" strike="noStrike">
                          <a:solidFill>
                            <a:srgbClr val="2D4B9B"/>
                          </a:solidFill>
                          <a:effectLst/>
                          <a:uFillTx/>
                          <a:latin typeface="Arial"/>
                        </a:rPr>
                        <a:t>gauge</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noFill/>
                      <a:prstDash val="solid"/>
                    </a:lnB>
                    <a:solidFill>
                      <a:srgbClr val="FFFFFF"/>
                    </a:solidFill>
                  </a:tcPr>
                </a:tc>
                <a:tc>
                  <a:txBody>
                    <a:bodyPr/>
                    <a:lstStyle/>
                    <a:p>
                      <a:pPr defTabSz="685800">
                        <a:lnSpc>
                          <a:spcPct val="100000"/>
                        </a:lnSpc>
                      </a:pPr>
                      <a:r>
                        <a:rPr lang="en-US" sz="1500" b="0" u="none" strike="noStrike">
                          <a:solidFill>
                            <a:srgbClr val="2D4B9B"/>
                          </a:solidFill>
                          <a:effectLst/>
                          <a:uFillTx/>
                          <a:latin typeface="Arial"/>
                        </a:rPr>
                        <a:t>Number of gauges</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noFill/>
                      <a:prstDash val="solid"/>
                    </a:lnB>
                    <a:solidFill>
                      <a:srgbClr val="FFFFFF"/>
                    </a:solidFill>
                  </a:tcPr>
                </a:tc>
                <a:tc>
                  <a:txBody>
                    <a:bodyPr/>
                    <a:lstStyle/>
                    <a:p>
                      <a:pPr defTabSz="685800">
                        <a:lnSpc>
                          <a:spcPct val="100000"/>
                        </a:lnSpc>
                      </a:pPr>
                      <a:r>
                        <a:rPr lang="en-US" sz="1500" b="0" u="none" strike="noStrike">
                          <a:solidFill>
                            <a:srgbClr val="2D4B9B"/>
                          </a:solidFill>
                          <a:effectLst/>
                          <a:uFillTx/>
                          <a:latin typeface="Arial"/>
                        </a:rPr>
                        <a:t>number of gauges per grid cell</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noFill/>
                      <a:prstDash val="solid"/>
                    </a:lnB>
                    <a:solidFill>
                      <a:srgbClr val="FFFFFF"/>
                    </a:solidFill>
                  </a:tcPr>
                </a:tc>
                <a:extLst>
                  <a:ext uri="{0D108BD9-81ED-4DB2-BD59-A6C34878D82A}">
                    <a16:rowId xmlns:a16="http://schemas.microsoft.com/office/drawing/2014/main" val="10002"/>
                  </a:ext>
                </a:extLst>
              </a:tr>
              <a:tr h="317880">
                <a:tc>
                  <a:txBody>
                    <a:bodyPr/>
                    <a:lstStyle/>
                    <a:p>
                      <a:pPr defTabSz="685800">
                        <a:lnSpc>
                          <a:spcPct val="100000"/>
                        </a:lnSpc>
                      </a:pPr>
                      <a:r>
                        <a:rPr lang="de-DE" sz="1500" b="0" u="none" strike="noStrike">
                          <a:solidFill>
                            <a:srgbClr val="2D4B9B"/>
                          </a:solidFill>
                          <a:effectLst/>
                          <a:uFillTx/>
                          <a:latin typeface="Arial"/>
                        </a:rPr>
                        <a:t>err</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noFill/>
                      <a:prstDash val="solid"/>
                    </a:lnB>
                    <a:solidFill>
                      <a:srgbClr val="E7E8EF"/>
                    </a:solidFill>
                  </a:tcPr>
                </a:tc>
                <a:tc>
                  <a:txBody>
                    <a:bodyPr/>
                    <a:lstStyle/>
                    <a:p>
                      <a:pPr defTabSz="685800">
                        <a:lnSpc>
                          <a:spcPct val="100000"/>
                        </a:lnSpc>
                      </a:pPr>
                      <a:r>
                        <a:rPr lang="de-DE" sz="1500" b="0" u="none" strike="noStrike">
                          <a:solidFill>
                            <a:srgbClr val="2D4B9B"/>
                          </a:solidFill>
                          <a:effectLst/>
                          <a:uFillTx/>
                          <a:latin typeface="Arial"/>
                        </a:rPr>
                        <a:t>Interpolation error (YAMAMOTO)</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noFill/>
                      <a:prstDash val="solid"/>
                    </a:lnB>
                    <a:solidFill>
                      <a:srgbClr val="E7E8EF"/>
                    </a:solidFill>
                  </a:tcPr>
                </a:tc>
                <a:tc>
                  <a:txBody>
                    <a:bodyPr/>
                    <a:lstStyle/>
                    <a:p>
                      <a:pPr defTabSz="685800">
                        <a:lnSpc>
                          <a:spcPct val="100000"/>
                        </a:lnSpc>
                      </a:pPr>
                      <a:r>
                        <a:rPr lang="de-DE" sz="1500" b="0" u="none" strike="noStrike">
                          <a:solidFill>
                            <a:srgbClr val="2D4B9B"/>
                          </a:solidFill>
                          <a:effectLst/>
                          <a:uFillTx/>
                          <a:latin typeface="Arial"/>
                        </a:rPr>
                        <a:t>mm / month</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noFill/>
                      <a:prstDash val="solid"/>
                    </a:lnB>
                    <a:solidFill>
                      <a:srgbClr val="E7E8EF"/>
                    </a:solidFill>
                  </a:tcPr>
                </a:tc>
                <a:extLst>
                  <a:ext uri="{0D108BD9-81ED-4DB2-BD59-A6C34878D82A}">
                    <a16:rowId xmlns:a16="http://schemas.microsoft.com/office/drawing/2014/main" val="10003"/>
                  </a:ext>
                </a:extLst>
              </a:tr>
              <a:tr h="317880">
                <a:tc>
                  <a:txBody>
                    <a:bodyPr/>
                    <a:lstStyle/>
                    <a:p>
                      <a:pPr defTabSz="685800">
                        <a:lnSpc>
                          <a:spcPct val="100000"/>
                        </a:lnSpc>
                      </a:pPr>
                      <a:r>
                        <a:rPr lang="de-DE" sz="1500" b="0" u="none" strike="noStrike">
                          <a:solidFill>
                            <a:srgbClr val="2D4B9B"/>
                          </a:solidFill>
                          <a:effectLst/>
                          <a:uFillTx/>
                          <a:latin typeface="Arial"/>
                        </a:rPr>
                        <a:t>sys_err</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noFill/>
                      <a:prstDash val="solid"/>
                    </a:lnB>
                    <a:solidFill>
                      <a:srgbClr val="FFFFFF"/>
                    </a:solidFill>
                  </a:tcPr>
                </a:tc>
                <a:tc>
                  <a:txBody>
                    <a:bodyPr/>
                    <a:lstStyle/>
                    <a:p>
                      <a:pPr defTabSz="685800">
                        <a:lnSpc>
                          <a:spcPct val="100000"/>
                        </a:lnSpc>
                      </a:pPr>
                      <a:r>
                        <a:rPr lang="en-US" sz="1500" b="0" u="none" strike="noStrike">
                          <a:solidFill>
                            <a:srgbClr val="2D4B9B"/>
                          </a:solidFill>
                          <a:effectLst/>
                          <a:uFillTx/>
                          <a:latin typeface="Arial"/>
                        </a:rPr>
                        <a:t>GPCC undercatchment gauge error correction factor</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noFill/>
                      <a:prstDash val="solid"/>
                    </a:lnB>
                    <a:solidFill>
                      <a:srgbClr val="FFFFFF"/>
                    </a:solidFill>
                  </a:tcPr>
                </a:tc>
                <a:tc>
                  <a:txBody>
                    <a:bodyPr/>
                    <a:lstStyle/>
                    <a:p>
                      <a:pPr defTabSz="685800">
                        <a:lnSpc>
                          <a:spcPct val="100000"/>
                        </a:lnSpc>
                      </a:pPr>
                      <a:r>
                        <a:rPr lang="en-US" sz="1500" b="0" u="none" strike="noStrike">
                          <a:solidFill>
                            <a:srgbClr val="2D4B9B"/>
                          </a:solidFill>
                          <a:effectLst/>
                          <a:uFillTx/>
                          <a:latin typeface="Arial"/>
                        </a:rPr>
                        <a:t>Multiplier</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noFill/>
                      <a:prstDash val="solid"/>
                    </a:lnB>
                    <a:solidFill>
                      <a:srgbClr val="FFFFFF"/>
                    </a:solidFill>
                  </a:tcPr>
                </a:tc>
                <a:extLst>
                  <a:ext uri="{0D108BD9-81ED-4DB2-BD59-A6C34878D82A}">
                    <a16:rowId xmlns:a16="http://schemas.microsoft.com/office/drawing/2014/main" val="10004"/>
                  </a:ext>
                </a:extLst>
              </a:tr>
              <a:tr h="317880">
                <a:tc>
                  <a:txBody>
                    <a:bodyPr/>
                    <a:lstStyle/>
                    <a:p>
                      <a:pPr defTabSz="685800">
                        <a:lnSpc>
                          <a:spcPct val="100000"/>
                        </a:lnSpc>
                      </a:pPr>
                      <a:r>
                        <a:rPr lang="de-DE" sz="1500" b="0" u="none" strike="noStrike">
                          <a:solidFill>
                            <a:srgbClr val="2D4B9B"/>
                          </a:solidFill>
                          <a:effectLst/>
                          <a:uFillTx/>
                          <a:latin typeface="Arial"/>
                        </a:rPr>
                        <a:t>gauge_int</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noFill/>
                      <a:prstDash val="solid"/>
                    </a:lnB>
                    <a:solidFill>
                      <a:srgbClr val="E7E8EF"/>
                    </a:solidFill>
                  </a:tcPr>
                </a:tc>
                <a:tc>
                  <a:txBody>
                    <a:bodyPr/>
                    <a:lstStyle/>
                    <a:p>
                      <a:pPr defTabSz="685800">
                        <a:lnSpc>
                          <a:spcPct val="100000"/>
                        </a:lnSpc>
                      </a:pPr>
                      <a:r>
                        <a:rPr lang="en-US" sz="1500" b="0" u="none" strike="noStrike">
                          <a:solidFill>
                            <a:srgbClr val="2D4B9B"/>
                          </a:solidFill>
                          <a:effectLst/>
                          <a:uFillTx/>
                          <a:latin typeface="Arial"/>
                        </a:rPr>
                        <a:t>Number of gauges used by interpolation</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noFill/>
                      <a:prstDash val="solid"/>
                    </a:lnB>
                    <a:solidFill>
                      <a:srgbClr val="E7E8EF"/>
                    </a:solidFill>
                  </a:tcPr>
                </a:tc>
                <a:tc>
                  <a:txBody>
                    <a:bodyPr/>
                    <a:lstStyle/>
                    <a:p>
                      <a:pPr defTabSz="685800">
                        <a:lnSpc>
                          <a:spcPct val="100000"/>
                        </a:lnSpc>
                      </a:pPr>
                      <a:r>
                        <a:rPr lang="en-US" sz="1500" b="0" u="none" strike="noStrike">
                          <a:solidFill>
                            <a:srgbClr val="2D4B9B"/>
                          </a:solidFill>
                          <a:effectLst/>
                          <a:uFillTx/>
                          <a:latin typeface="Arial"/>
                        </a:rPr>
                        <a:t>Number gauges used for interpolation</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noFill/>
                      <a:prstDash val="solid"/>
                    </a:lnB>
                    <a:solidFill>
                      <a:srgbClr val="E7E8EF"/>
                    </a:solidFill>
                  </a:tcPr>
                </a:tc>
                <a:extLst>
                  <a:ext uri="{0D108BD9-81ED-4DB2-BD59-A6C34878D82A}">
                    <a16:rowId xmlns:a16="http://schemas.microsoft.com/office/drawing/2014/main" val="10005"/>
                  </a:ext>
                </a:extLst>
              </a:tr>
              <a:tr h="317880">
                <a:tc>
                  <a:txBody>
                    <a:bodyPr/>
                    <a:lstStyle/>
                    <a:p>
                      <a:pPr defTabSz="685800">
                        <a:lnSpc>
                          <a:spcPct val="100000"/>
                        </a:lnSpc>
                      </a:pPr>
                      <a:r>
                        <a:rPr lang="de-DE" sz="1500" b="0" u="none" strike="noStrike">
                          <a:solidFill>
                            <a:srgbClr val="2D4B9B"/>
                          </a:solidFill>
                          <a:effectLst/>
                          <a:uFillTx/>
                          <a:latin typeface="Arial"/>
                        </a:rPr>
                        <a:t>dist_int</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noFill/>
                      <a:prstDash val="solid"/>
                    </a:lnB>
                    <a:solidFill>
                      <a:srgbClr val="FFFFFF"/>
                    </a:solidFill>
                  </a:tcPr>
                </a:tc>
                <a:tc>
                  <a:txBody>
                    <a:bodyPr/>
                    <a:lstStyle/>
                    <a:p>
                      <a:pPr defTabSz="685800">
                        <a:lnSpc>
                          <a:spcPct val="100000"/>
                        </a:lnSpc>
                      </a:pPr>
                      <a:r>
                        <a:rPr lang="en-US" sz="1500" b="0" u="none" strike="noStrike">
                          <a:solidFill>
                            <a:srgbClr val="2D4B9B"/>
                          </a:solidFill>
                          <a:effectLst/>
                          <a:uFillTx/>
                          <a:latin typeface="Arial"/>
                        </a:rPr>
                        <a:t>Mean distance of gauges used by interpolation</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noFill/>
                      <a:prstDash val="solid"/>
                    </a:lnB>
                    <a:solidFill>
                      <a:srgbClr val="FFFFFF"/>
                    </a:solidFill>
                  </a:tcPr>
                </a:tc>
                <a:tc>
                  <a:txBody>
                    <a:bodyPr/>
                    <a:lstStyle/>
                    <a:p>
                      <a:pPr defTabSz="685800">
                        <a:lnSpc>
                          <a:spcPct val="100000"/>
                        </a:lnSpc>
                      </a:pPr>
                      <a:r>
                        <a:rPr lang="en-US" sz="1500" b="0" u="none" strike="noStrike">
                          <a:solidFill>
                            <a:srgbClr val="2D4B9B"/>
                          </a:solidFill>
                          <a:effectLst/>
                          <a:uFillTx/>
                          <a:latin typeface="Arial"/>
                        </a:rPr>
                        <a:t>Mean distance in kilometer</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noFill/>
                      <a:prstDash val="solid"/>
                    </a:lnB>
                    <a:solidFill>
                      <a:srgbClr val="FFFFFF"/>
                    </a:solidFill>
                  </a:tcPr>
                </a:tc>
                <a:extLst>
                  <a:ext uri="{0D108BD9-81ED-4DB2-BD59-A6C34878D82A}">
                    <a16:rowId xmlns:a16="http://schemas.microsoft.com/office/drawing/2014/main" val="10006"/>
                  </a:ext>
                </a:extLst>
              </a:tr>
              <a:tr h="317880">
                <a:tc>
                  <a:txBody>
                    <a:bodyPr/>
                    <a:lstStyle/>
                    <a:p>
                      <a:pPr defTabSz="685800">
                        <a:lnSpc>
                          <a:spcPct val="100000"/>
                        </a:lnSpc>
                      </a:pPr>
                      <a:r>
                        <a:rPr lang="de-DE" sz="1500" b="0" u="none" strike="noStrike">
                          <a:solidFill>
                            <a:srgbClr val="2D4B9B"/>
                          </a:solidFill>
                          <a:effectLst/>
                          <a:uFillTx/>
                          <a:latin typeface="Arial"/>
                        </a:rPr>
                        <a:t>liquid</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noFill/>
                      <a:prstDash val="solid"/>
                    </a:lnB>
                    <a:solidFill>
                      <a:srgbClr val="E7E8EF"/>
                    </a:solidFill>
                  </a:tcPr>
                </a:tc>
                <a:tc>
                  <a:txBody>
                    <a:bodyPr/>
                    <a:lstStyle/>
                    <a:p>
                      <a:pPr defTabSz="685800">
                        <a:lnSpc>
                          <a:spcPct val="100000"/>
                        </a:lnSpc>
                      </a:pPr>
                      <a:r>
                        <a:rPr lang="en-US" sz="1500" b="0" u="none" strike="noStrike">
                          <a:solidFill>
                            <a:srgbClr val="2D4B9B"/>
                          </a:solidFill>
                          <a:effectLst/>
                          <a:uFillTx/>
                          <a:latin typeface="Arial"/>
                        </a:rPr>
                        <a:t>Proportion of liquid precipitation</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noFill/>
                      <a:prstDash val="solid"/>
                    </a:lnB>
                    <a:solidFill>
                      <a:srgbClr val="E7E8EF"/>
                    </a:solidFill>
                  </a:tcPr>
                </a:tc>
                <a:tc>
                  <a:txBody>
                    <a:bodyPr/>
                    <a:lstStyle/>
                    <a:p>
                      <a:pPr defTabSz="685800">
                        <a:lnSpc>
                          <a:spcPct val="100000"/>
                        </a:lnSpc>
                      </a:pPr>
                      <a:r>
                        <a:rPr lang="en-US" sz="1500" b="0" u="none" strike="noStrike">
                          <a:solidFill>
                            <a:srgbClr val="2D4B9B"/>
                          </a:solidFill>
                          <a:effectLst/>
                          <a:uFillTx/>
                          <a:latin typeface="Arial"/>
                        </a:rPr>
                        <a:t>% / month</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noFill/>
                      <a:prstDash val="solid"/>
                    </a:lnB>
                    <a:solidFill>
                      <a:srgbClr val="E7E8EF"/>
                    </a:solidFill>
                  </a:tcPr>
                </a:tc>
                <a:extLst>
                  <a:ext uri="{0D108BD9-81ED-4DB2-BD59-A6C34878D82A}">
                    <a16:rowId xmlns:a16="http://schemas.microsoft.com/office/drawing/2014/main" val="10007"/>
                  </a:ext>
                </a:extLst>
              </a:tr>
              <a:tr h="317880">
                <a:tc>
                  <a:txBody>
                    <a:bodyPr/>
                    <a:lstStyle/>
                    <a:p>
                      <a:pPr defTabSz="685800">
                        <a:lnSpc>
                          <a:spcPct val="100000"/>
                        </a:lnSpc>
                      </a:pPr>
                      <a:r>
                        <a:rPr lang="de-DE" sz="1500" b="0" u="none" strike="noStrike">
                          <a:solidFill>
                            <a:srgbClr val="2D4B9B"/>
                          </a:solidFill>
                          <a:effectLst/>
                          <a:uFillTx/>
                          <a:latin typeface="Arial"/>
                        </a:rPr>
                        <a:t>solid</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noFill/>
                      <a:prstDash val="solid"/>
                    </a:lnB>
                    <a:solidFill>
                      <a:srgbClr val="FFFFFF"/>
                    </a:solidFill>
                  </a:tcPr>
                </a:tc>
                <a:tc>
                  <a:txBody>
                    <a:bodyPr/>
                    <a:lstStyle/>
                    <a:p>
                      <a:pPr defTabSz="685800">
                        <a:lnSpc>
                          <a:spcPct val="100000"/>
                        </a:lnSpc>
                      </a:pPr>
                      <a:r>
                        <a:rPr lang="en-US" sz="1500" b="0" u="none" strike="noStrike">
                          <a:solidFill>
                            <a:srgbClr val="2D4B9B"/>
                          </a:solidFill>
                          <a:effectLst/>
                          <a:uFillTx/>
                          <a:latin typeface="Arial"/>
                        </a:rPr>
                        <a:t>Proportion of solid precipitation</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noFill/>
                      <a:prstDash val="solid"/>
                    </a:lnB>
                    <a:solidFill>
                      <a:srgbClr val="FFFFFF"/>
                    </a:solidFill>
                  </a:tcPr>
                </a:tc>
                <a:tc>
                  <a:txBody>
                    <a:bodyPr/>
                    <a:lstStyle/>
                    <a:p>
                      <a:pPr defTabSz="685800">
                        <a:lnSpc>
                          <a:spcPct val="100000"/>
                        </a:lnSpc>
                      </a:pPr>
                      <a:r>
                        <a:rPr lang="en-US" sz="1500" b="0" u="none" strike="noStrike">
                          <a:solidFill>
                            <a:srgbClr val="2D4B9B"/>
                          </a:solidFill>
                          <a:effectLst/>
                          <a:uFillTx/>
                          <a:latin typeface="Arial"/>
                        </a:rPr>
                        <a:t>% / month</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noFill/>
                      <a:prstDash val="solid"/>
                    </a:lnB>
                    <a:solidFill>
                      <a:srgbClr val="FFFFFF"/>
                    </a:solidFill>
                  </a:tcPr>
                </a:tc>
                <a:extLst>
                  <a:ext uri="{0D108BD9-81ED-4DB2-BD59-A6C34878D82A}">
                    <a16:rowId xmlns:a16="http://schemas.microsoft.com/office/drawing/2014/main" val="10008"/>
                  </a:ext>
                </a:extLst>
              </a:tr>
              <a:tr h="319320">
                <a:tc>
                  <a:txBody>
                    <a:bodyPr/>
                    <a:lstStyle/>
                    <a:p>
                      <a:pPr defTabSz="685800">
                        <a:lnSpc>
                          <a:spcPct val="100000"/>
                        </a:lnSpc>
                      </a:pPr>
                      <a:r>
                        <a:rPr lang="de-DE" sz="1500" b="0" u="none" strike="noStrike">
                          <a:solidFill>
                            <a:srgbClr val="2D4B9B"/>
                          </a:solidFill>
                          <a:effectLst/>
                          <a:uFillTx/>
                          <a:latin typeface="Arial"/>
                        </a:rPr>
                        <a:t>precip_infill</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solidFill>
                        <a:srgbClr val="2D4B9B"/>
                      </a:solidFill>
                      <a:prstDash val="solid"/>
                    </a:lnB>
                    <a:solidFill>
                      <a:srgbClr val="E7E8EF"/>
                    </a:solidFill>
                  </a:tcPr>
                </a:tc>
                <a:tc>
                  <a:txBody>
                    <a:bodyPr/>
                    <a:lstStyle/>
                    <a:p>
                      <a:pPr defTabSz="685800">
                        <a:lnSpc>
                          <a:spcPct val="100000"/>
                        </a:lnSpc>
                      </a:pPr>
                      <a:r>
                        <a:rPr lang="en-US" sz="1500" b="0" u="none" strike="noStrike">
                          <a:solidFill>
                            <a:srgbClr val="2D4B9B"/>
                          </a:solidFill>
                          <a:effectLst/>
                          <a:uFillTx/>
                          <a:latin typeface="Arial"/>
                        </a:rPr>
                        <a:t>Precipitation with climatological station values infilling</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solidFill>
                        <a:srgbClr val="2D4B9B"/>
                      </a:solidFill>
                      <a:prstDash val="solid"/>
                    </a:lnB>
                    <a:solidFill>
                      <a:srgbClr val="E7E8EF"/>
                    </a:solidFill>
                  </a:tcPr>
                </a:tc>
                <a:tc>
                  <a:txBody>
                    <a:bodyPr/>
                    <a:lstStyle/>
                    <a:p>
                      <a:pPr defTabSz="685800">
                        <a:lnSpc>
                          <a:spcPct val="100000"/>
                        </a:lnSpc>
                      </a:pPr>
                      <a:r>
                        <a:rPr lang="en-US" sz="1500" b="0" u="none" strike="noStrike">
                          <a:solidFill>
                            <a:srgbClr val="2D4B9B"/>
                          </a:solidFill>
                          <a:effectLst/>
                          <a:uFillTx/>
                          <a:latin typeface="Arial"/>
                        </a:rPr>
                        <a:t>mm / month</a:t>
                      </a:r>
                      <a:endParaRPr lang="de-DE" sz="1500" b="0" u="none" strike="noStrike">
                        <a:solidFill>
                          <a:srgbClr val="000000"/>
                        </a:solidFill>
                        <a:effectLst/>
                        <a:uFillTx/>
                        <a:latin typeface="Arial"/>
                      </a:endParaRPr>
                    </a:p>
                  </a:txBody>
                  <a:tcPr>
                    <a:lnL w="12240">
                      <a:noFill/>
                      <a:prstDash val="solid"/>
                    </a:lnL>
                    <a:lnR w="12240">
                      <a:noFill/>
                      <a:prstDash val="solid"/>
                    </a:lnR>
                    <a:lnT w="12240">
                      <a:noFill/>
                      <a:prstDash val="solid"/>
                    </a:lnT>
                    <a:lnB w="12240">
                      <a:solidFill>
                        <a:srgbClr val="2D4B9B"/>
                      </a:solidFill>
                      <a:prstDash val="solid"/>
                    </a:lnB>
                    <a:solidFill>
                      <a:srgbClr val="E7E8EF"/>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Textfeld 568"/>
          <p:cNvSpPr/>
          <p:nvPr/>
        </p:nvSpPr>
        <p:spPr>
          <a:xfrm>
            <a:off x="953640" y="4196160"/>
            <a:ext cx="7291080" cy="522720"/>
          </a:xfrm>
          <a:prstGeom prst="rect">
            <a:avLst/>
          </a:prstGeom>
          <a:noFill/>
          <a:ln w="0">
            <a:noFill/>
          </a:ln>
        </p:spPr>
        <p:style>
          <a:lnRef idx="0">
            <a:scrgbClr r="0" g="0" b="0"/>
          </a:lnRef>
          <a:fillRef idx="0">
            <a:scrgbClr r="0" g="0" b="0"/>
          </a:fillRef>
          <a:effectRef idx="0">
            <a:scrgbClr r="0" g="0" b="0"/>
          </a:effectRef>
          <a:fontRef idx="minor"/>
        </p:style>
        <p:txBody>
          <a:bodyPr lIns="81000" tIns="40320" rIns="81000" bIns="40320" anchor="t">
            <a:noAutofit/>
          </a:bodyPr>
          <a:lstStyle/>
          <a:p>
            <a:pPr defTabSz="914400">
              <a:lnSpc>
                <a:spcPct val="100000"/>
              </a:lnSpc>
            </a:pPr>
            <a:r>
              <a:rPr lang="de-DE" sz="1350" b="0" u="none" strike="noStrike">
                <a:solidFill>
                  <a:srgbClr val="000000"/>
                </a:solidFill>
                <a:effectLst/>
                <a:uFillTx/>
                <a:latin typeface="Arial"/>
              </a:rPr>
              <a:t>https://gpcc.dwd.de</a:t>
            </a:r>
          </a:p>
          <a:p>
            <a:pPr defTabSz="914400">
              <a:lnSpc>
                <a:spcPct val="100000"/>
              </a:lnSpc>
            </a:pPr>
            <a:r>
              <a:rPr lang="de-DE" sz="1350" b="0" u="none" strike="noStrike">
                <a:solidFill>
                  <a:srgbClr val="000000"/>
                </a:solidFill>
                <a:effectLst/>
                <a:uFillTx/>
                <a:latin typeface="Arial"/>
              </a:rPr>
              <a:t>https://opendata.dwd.de/climate_environment/GPCC/html/download_gate.html</a:t>
            </a:r>
          </a:p>
        </p:txBody>
      </p:sp>
      <p:pic>
        <p:nvPicPr>
          <p:cNvPr id="267" name="Grafik 266"/>
          <p:cNvPicPr/>
          <p:nvPr/>
        </p:nvPicPr>
        <p:blipFill>
          <a:blip r:embed="rId2"/>
          <a:srcRect t="11736" b="1093"/>
          <a:stretch/>
        </p:blipFill>
        <p:spPr>
          <a:xfrm>
            <a:off x="1080000" y="792360"/>
            <a:ext cx="7019280" cy="3238920"/>
          </a:xfrm>
          <a:prstGeom prst="rect">
            <a:avLst/>
          </a:prstGeom>
          <a:noFill/>
          <a:ln w="0">
            <a:noFill/>
          </a:ln>
        </p:spPr>
      </p:pic>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8" name="Grafik 17"/>
          <p:cNvPicPr/>
          <p:nvPr/>
        </p:nvPicPr>
        <p:blipFill>
          <a:blip r:embed="rId2"/>
          <a:stretch/>
        </p:blipFill>
        <p:spPr>
          <a:xfrm>
            <a:off x="2988360" y="1213560"/>
            <a:ext cx="3433320" cy="2761560"/>
          </a:xfrm>
          <a:prstGeom prst="rect">
            <a:avLst/>
          </a:prstGeom>
          <a:noFill/>
          <a:ln w="0">
            <a:noFill/>
          </a:ln>
        </p:spPr>
      </p:pic>
      <p:sp>
        <p:nvSpPr>
          <p:cNvPr id="269" name="PlaceHolder 1"/>
          <p:cNvSpPr>
            <a:spLocks noGrp="1"/>
          </p:cNvSpPr>
          <p:nvPr>
            <p:ph type="title"/>
          </p:nvPr>
        </p:nvSpPr>
        <p:spPr>
          <a:xfrm>
            <a:off x="395280" y="864000"/>
            <a:ext cx="8351640" cy="358200"/>
          </a:xfrm>
          <a:prstGeom prst="rect">
            <a:avLst/>
          </a:prstGeom>
          <a:noFill/>
          <a:ln w="0">
            <a:noFill/>
          </a:ln>
        </p:spPr>
        <p:txBody>
          <a:bodyPr lIns="72000" tIns="0" rIns="72000" bIns="0" anchor="t">
            <a:noAutofit/>
          </a:bodyPr>
          <a:lstStyle/>
          <a:p>
            <a:pPr indent="0" defTabSz="685800">
              <a:lnSpc>
                <a:spcPct val="90000"/>
              </a:lnSpc>
              <a:buNone/>
              <a:tabLst>
                <a:tab pos="0" algn="l"/>
              </a:tabLst>
            </a:pPr>
            <a:r>
              <a:rPr lang="en-GB" sz="2600" b="0" u="none" strike="noStrike">
                <a:solidFill>
                  <a:schemeClr val="dk1"/>
                </a:solidFill>
                <a:effectLst/>
                <a:uFillTx/>
                <a:latin typeface="Arial"/>
              </a:rPr>
              <a:t>Usage of GPCC products in Publications (examples)</a:t>
            </a:r>
            <a:endParaRPr lang="de-DE" sz="2600" b="0" u="none" strike="noStrike">
              <a:solidFill>
                <a:srgbClr val="000000"/>
              </a:solidFill>
              <a:effectLst/>
              <a:uFillTx/>
              <a:latin typeface="Arial"/>
            </a:endParaRPr>
          </a:p>
        </p:txBody>
      </p:sp>
      <p:grpSp>
        <p:nvGrpSpPr>
          <p:cNvPr id="270" name="Gruppieren 17"/>
          <p:cNvGrpSpPr/>
          <p:nvPr/>
        </p:nvGrpSpPr>
        <p:grpSpPr>
          <a:xfrm>
            <a:off x="92160" y="1267200"/>
            <a:ext cx="8867520" cy="3402000"/>
            <a:chOff x="92160" y="1267200"/>
            <a:chExt cx="8867520" cy="3402000"/>
          </a:xfrm>
        </p:grpSpPr>
        <p:pic>
          <p:nvPicPr>
            <p:cNvPr id="271" name="Grafik 28"/>
            <p:cNvPicPr/>
            <p:nvPr/>
          </p:nvPicPr>
          <p:blipFill>
            <a:blip r:embed="rId3"/>
            <a:stretch/>
          </p:blipFill>
          <p:spPr>
            <a:xfrm>
              <a:off x="498600" y="1267200"/>
              <a:ext cx="2332800" cy="1355040"/>
            </a:xfrm>
            <a:prstGeom prst="rect">
              <a:avLst/>
            </a:prstGeom>
            <a:noFill/>
            <a:ln w="0">
              <a:noFill/>
            </a:ln>
          </p:spPr>
        </p:pic>
        <p:sp>
          <p:nvSpPr>
            <p:cNvPr id="272" name="Textfeld 25"/>
            <p:cNvSpPr/>
            <p:nvPr/>
          </p:nvSpPr>
          <p:spPr>
            <a:xfrm>
              <a:off x="395280" y="2595240"/>
              <a:ext cx="2742480" cy="394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en-GB" sz="1000" b="0" u="none" strike="noStrike">
                  <a:solidFill>
                    <a:schemeClr val="dk1"/>
                  </a:solidFill>
                  <a:effectLst/>
                  <a:uFillTx/>
                  <a:latin typeface="Arial"/>
                </a:rPr>
                <a:t>WMO Decadal State of the Climate 2011-2020</a:t>
              </a:r>
              <a:endParaRPr lang="de-DE" sz="1000" b="0" u="none" strike="noStrike">
                <a:solidFill>
                  <a:srgbClr val="000000"/>
                </a:solidFill>
                <a:effectLst/>
                <a:uFillTx/>
                <a:latin typeface="Arial"/>
              </a:endParaRPr>
            </a:p>
          </p:txBody>
        </p:sp>
        <p:sp>
          <p:nvSpPr>
            <p:cNvPr id="273" name="Textfeld 27"/>
            <p:cNvSpPr/>
            <p:nvPr/>
          </p:nvSpPr>
          <p:spPr>
            <a:xfrm>
              <a:off x="3139560" y="4108320"/>
              <a:ext cx="2742480" cy="24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en-GB" sz="1000" b="0" u="none" strike="noStrike">
                  <a:solidFill>
                    <a:schemeClr val="dk1"/>
                  </a:solidFill>
                  <a:effectLst/>
                  <a:uFillTx/>
                  <a:latin typeface="Arial"/>
                </a:rPr>
                <a:t>WMO State of the Climate in Africa 2023</a:t>
              </a:r>
              <a:endParaRPr lang="de-DE" sz="1000" b="0" u="none" strike="noStrike">
                <a:solidFill>
                  <a:srgbClr val="000000"/>
                </a:solidFill>
                <a:effectLst/>
                <a:uFillTx/>
                <a:latin typeface="Arial"/>
              </a:endParaRPr>
            </a:p>
          </p:txBody>
        </p:sp>
        <p:pic>
          <p:nvPicPr>
            <p:cNvPr id="274" name="Grafik 29"/>
            <p:cNvPicPr/>
            <p:nvPr/>
          </p:nvPicPr>
          <p:blipFill>
            <a:blip r:embed="rId4"/>
            <a:stretch/>
          </p:blipFill>
          <p:spPr>
            <a:xfrm>
              <a:off x="237240" y="2947320"/>
              <a:ext cx="2594160" cy="1477800"/>
            </a:xfrm>
            <a:prstGeom prst="rect">
              <a:avLst/>
            </a:prstGeom>
            <a:noFill/>
            <a:ln w="0">
              <a:noFill/>
            </a:ln>
          </p:spPr>
        </p:pic>
        <p:sp>
          <p:nvSpPr>
            <p:cNvPr id="275" name="Textfeld 28"/>
            <p:cNvSpPr/>
            <p:nvPr/>
          </p:nvSpPr>
          <p:spPr>
            <a:xfrm>
              <a:off x="92160" y="4426920"/>
              <a:ext cx="3157920" cy="24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en-GB" sz="1000" b="0" u="none" strike="noStrike">
                  <a:solidFill>
                    <a:schemeClr val="dk1"/>
                  </a:solidFill>
                  <a:effectLst/>
                  <a:uFillTx/>
                  <a:latin typeface="Arial"/>
                </a:rPr>
                <a:t>WMO Provisional State of the Global Climate 2023</a:t>
              </a:r>
              <a:endParaRPr lang="de-DE" sz="1000" b="0" u="none" strike="noStrike">
                <a:solidFill>
                  <a:srgbClr val="000000"/>
                </a:solidFill>
                <a:effectLst/>
                <a:uFillTx/>
                <a:latin typeface="Arial"/>
              </a:endParaRPr>
            </a:p>
          </p:txBody>
        </p:sp>
        <p:pic>
          <p:nvPicPr>
            <p:cNvPr id="276" name="Grafik 30"/>
            <p:cNvPicPr/>
            <p:nvPr/>
          </p:nvPicPr>
          <p:blipFill>
            <a:blip r:embed="rId5"/>
            <a:stretch/>
          </p:blipFill>
          <p:spPr>
            <a:xfrm>
              <a:off x="6602400" y="1290240"/>
              <a:ext cx="2333880" cy="2314080"/>
            </a:xfrm>
            <a:prstGeom prst="rect">
              <a:avLst/>
            </a:prstGeom>
            <a:noFill/>
            <a:ln w="0">
              <a:noFill/>
            </a:ln>
          </p:spPr>
        </p:pic>
        <p:sp>
          <p:nvSpPr>
            <p:cNvPr id="277" name="Textfeld 29"/>
            <p:cNvSpPr/>
            <p:nvPr/>
          </p:nvSpPr>
          <p:spPr>
            <a:xfrm>
              <a:off x="6625800" y="3687120"/>
              <a:ext cx="2333880" cy="24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457200">
                <a:lnSpc>
                  <a:spcPct val="100000"/>
                </a:lnSpc>
              </a:pPr>
              <a:r>
                <a:rPr lang="en-GB" sz="1000" b="0" u="none" strike="noStrike">
                  <a:solidFill>
                    <a:schemeClr val="dk1"/>
                  </a:solidFill>
                  <a:effectLst/>
                  <a:uFillTx/>
                  <a:latin typeface="Arial"/>
                </a:rPr>
                <a:t>IPCC AR6 WG1</a:t>
              </a:r>
              <a:endParaRPr lang="de-DE" sz="1000" b="0" u="none" strike="noStrike">
                <a:solidFill>
                  <a:srgbClr val="000000"/>
                </a:solidFill>
                <a:effectLst/>
                <a:uFillTx/>
                <a:latin typeface="Arial"/>
              </a:endParaRPr>
            </a:p>
          </p:txBody>
        </p:sp>
        <p:sp>
          <p:nvSpPr>
            <p:cNvPr id="278" name="Textfeld 45"/>
            <p:cNvSpPr/>
            <p:nvPr/>
          </p:nvSpPr>
          <p:spPr>
            <a:xfrm>
              <a:off x="6115680" y="3950280"/>
              <a:ext cx="2255040" cy="638280"/>
            </a:xfrm>
            <a:prstGeom prst="rect">
              <a:avLst/>
            </a:prstGeom>
            <a:noFill/>
            <a:ln w="19050">
              <a:solidFill>
                <a:srgbClr val="2D4B9B"/>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457200">
                <a:lnSpc>
                  <a:spcPct val="100000"/>
                </a:lnSpc>
              </a:pPr>
              <a:r>
                <a:rPr lang="en-GB" sz="1800" b="0" u="none" strike="noStrike">
                  <a:solidFill>
                    <a:srgbClr val="000000"/>
                  </a:solidFill>
                  <a:effectLst/>
                  <a:uFillTx/>
                  <a:latin typeface="Arial"/>
                </a:rPr>
                <a:t>GPCC contributes also to DWD reports</a:t>
              </a:r>
              <a:endParaRPr lang="de-DE" sz="1800" b="0" u="none" strike="noStrike">
                <a:solidFill>
                  <a:srgbClr val="000000"/>
                </a:solidFill>
                <a:effectLst/>
                <a:uFillTx/>
                <a:latin typeface="Aria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PlaceHolder 1"/>
          <p:cNvSpPr>
            <a:spLocks noGrp="1"/>
          </p:cNvSpPr>
          <p:nvPr>
            <p:ph type="title"/>
          </p:nvPr>
        </p:nvSpPr>
        <p:spPr>
          <a:xfrm>
            <a:off x="395280" y="864000"/>
            <a:ext cx="8351640" cy="358200"/>
          </a:xfrm>
          <a:prstGeom prst="rect">
            <a:avLst/>
          </a:prstGeom>
          <a:noFill/>
          <a:ln w="0">
            <a:noFill/>
          </a:ln>
        </p:spPr>
        <p:txBody>
          <a:bodyPr lIns="72000" tIns="0" rIns="72000" bIns="0" anchor="t">
            <a:noAutofit/>
          </a:bodyPr>
          <a:lstStyle/>
          <a:p>
            <a:pPr indent="0" defTabSz="685800">
              <a:lnSpc>
                <a:spcPct val="90000"/>
              </a:lnSpc>
              <a:buNone/>
              <a:tabLst>
                <a:tab pos="0" algn="l"/>
              </a:tabLst>
            </a:pPr>
            <a:r>
              <a:rPr lang="en-GB" sz="2600" b="0" u="none" strike="noStrike">
                <a:solidFill>
                  <a:schemeClr val="dk1"/>
                </a:solidFill>
                <a:effectLst/>
                <a:uFillTx/>
                <a:latin typeface="Arial"/>
              </a:rPr>
              <a:t>Thank you</a:t>
            </a:r>
            <a:endParaRPr lang="de-DE" sz="2600" b="0" u="none" strike="noStrike">
              <a:solidFill>
                <a:srgbClr val="000000"/>
              </a:solidFill>
              <a:effectLst/>
              <a:uFillTx/>
              <a:latin typeface="Arial"/>
            </a:endParaRPr>
          </a:p>
        </p:txBody>
      </p:sp>
      <p:sp>
        <p:nvSpPr>
          <p:cNvPr id="280" name="PlaceHolder 15"/>
          <p:cNvSpPr txBox="1"/>
          <p:nvPr/>
        </p:nvSpPr>
        <p:spPr>
          <a:xfrm>
            <a:off x="395640" y="1800000"/>
            <a:ext cx="8351640" cy="2700000"/>
          </a:xfrm>
          <a:prstGeom prst="rect">
            <a:avLst/>
          </a:prstGeom>
          <a:noFill/>
          <a:ln w="0">
            <a:noFill/>
          </a:ln>
        </p:spPr>
        <p:txBody>
          <a:bodyPr lIns="72000" tIns="36000" rIns="72000" bIns="36000" anchor="t">
            <a:normAutofit/>
          </a:bodyPr>
          <a:lstStyle/>
          <a:p>
            <a:pPr defTabSz="914400">
              <a:lnSpc>
                <a:spcPct val="100000"/>
              </a:lnSpc>
              <a:tabLst>
                <a:tab pos="0" algn="l"/>
              </a:tabLst>
            </a:pPr>
            <a:r>
              <a:rPr lang="de-DE" sz="2000" b="0" u="none" strike="noStrike" dirty="0">
                <a:solidFill>
                  <a:srgbClr val="000000"/>
                </a:solidFill>
                <a:effectLst/>
                <a:uFillTx/>
                <a:latin typeface="Arial"/>
              </a:rPr>
              <a:t>The GPCC </a:t>
            </a:r>
            <a:r>
              <a:rPr lang="de-DE" sz="2000" b="0" u="none" strike="noStrike" dirty="0" err="1">
                <a:solidFill>
                  <a:srgbClr val="000000"/>
                </a:solidFill>
                <a:effectLst/>
                <a:uFillTx/>
                <a:latin typeface="Arial"/>
              </a:rPr>
              <a:t>would</a:t>
            </a:r>
            <a:r>
              <a:rPr lang="de-DE" sz="2000" b="0" u="none" strike="noStrike" dirty="0">
                <a:solidFill>
                  <a:srgbClr val="000000"/>
                </a:solidFill>
                <a:effectLst/>
                <a:uFillTx/>
                <a:latin typeface="Arial"/>
              </a:rPr>
              <a:t> like </a:t>
            </a:r>
            <a:r>
              <a:rPr lang="de-DE" sz="2000" b="0" u="none" strike="noStrike" dirty="0" err="1">
                <a:solidFill>
                  <a:srgbClr val="000000"/>
                </a:solidFill>
                <a:effectLst/>
                <a:uFillTx/>
                <a:latin typeface="Arial"/>
              </a:rPr>
              <a:t>to</a:t>
            </a:r>
            <a:r>
              <a:rPr lang="de-DE" sz="2000" b="0" u="none" strike="noStrike" dirty="0">
                <a:solidFill>
                  <a:srgbClr val="000000"/>
                </a:solidFill>
                <a:effectLst/>
                <a:uFillTx/>
                <a:latin typeface="Arial"/>
              </a:rPr>
              <a:t> express </a:t>
            </a:r>
            <a:r>
              <a:rPr lang="de-DE" sz="2000" b="0" u="none" strike="noStrike" dirty="0" err="1">
                <a:solidFill>
                  <a:srgbClr val="000000"/>
                </a:solidFill>
                <a:effectLst/>
                <a:uFillTx/>
                <a:latin typeface="Arial"/>
              </a:rPr>
              <a:t>its</a:t>
            </a:r>
            <a:r>
              <a:rPr lang="de-DE" sz="2000" b="0" u="none" strike="noStrike" dirty="0">
                <a:solidFill>
                  <a:srgbClr val="000000"/>
                </a:solidFill>
                <a:effectLst/>
                <a:uFillTx/>
                <a:latin typeface="Arial"/>
              </a:rPr>
              <a:t> </a:t>
            </a:r>
            <a:r>
              <a:rPr lang="de-DE" sz="2000" b="0" u="none" strike="noStrike" dirty="0" err="1">
                <a:solidFill>
                  <a:srgbClr val="000000"/>
                </a:solidFill>
                <a:effectLst/>
                <a:uFillTx/>
                <a:latin typeface="Arial"/>
              </a:rPr>
              <a:t>sincere</a:t>
            </a:r>
            <a:r>
              <a:rPr lang="de-DE" sz="2000" b="0" u="none" strike="noStrike" dirty="0">
                <a:solidFill>
                  <a:srgbClr val="000000"/>
                </a:solidFill>
                <a:effectLst/>
                <a:uFillTx/>
                <a:latin typeface="Arial"/>
              </a:rPr>
              <a:t> </a:t>
            </a:r>
            <a:r>
              <a:rPr lang="de-DE" sz="2000" b="0" u="none" strike="noStrike" dirty="0" err="1">
                <a:solidFill>
                  <a:srgbClr val="000000"/>
                </a:solidFill>
                <a:effectLst/>
                <a:uFillTx/>
                <a:latin typeface="Arial"/>
              </a:rPr>
              <a:t>thanks</a:t>
            </a:r>
            <a:r>
              <a:rPr lang="de-DE" sz="2000" b="0" u="none" strike="noStrike" dirty="0">
                <a:solidFill>
                  <a:srgbClr val="000000"/>
                </a:solidFill>
                <a:effectLst/>
                <a:uFillTx/>
                <a:latin typeface="Arial"/>
              </a:rPr>
              <a:t> </a:t>
            </a:r>
            <a:r>
              <a:rPr lang="de-DE" sz="2000" b="0" u="none" strike="noStrike" dirty="0" err="1">
                <a:solidFill>
                  <a:srgbClr val="000000"/>
                </a:solidFill>
                <a:effectLst/>
                <a:uFillTx/>
                <a:latin typeface="Arial"/>
              </a:rPr>
              <a:t>to</a:t>
            </a:r>
            <a:r>
              <a:rPr lang="de-DE" sz="2000" b="0" u="none" strike="noStrike" dirty="0">
                <a:solidFill>
                  <a:srgbClr val="000000"/>
                </a:solidFill>
                <a:effectLst/>
                <a:uFillTx/>
                <a:latin typeface="Arial"/>
              </a:rPr>
              <a:t> all </a:t>
            </a:r>
            <a:r>
              <a:rPr lang="de-DE" sz="2000" b="0" u="none" strike="noStrike" dirty="0" err="1">
                <a:solidFill>
                  <a:srgbClr val="000000"/>
                </a:solidFill>
                <a:effectLst/>
                <a:uFillTx/>
                <a:latin typeface="Arial"/>
              </a:rPr>
              <a:t>data</a:t>
            </a:r>
            <a:r>
              <a:rPr lang="de-DE" sz="2000" b="0" u="none" strike="noStrike" dirty="0">
                <a:solidFill>
                  <a:srgbClr val="000000"/>
                </a:solidFill>
                <a:effectLst/>
                <a:uFillTx/>
                <a:latin typeface="Arial"/>
              </a:rPr>
              <a:t> </a:t>
            </a:r>
            <a:r>
              <a:rPr lang="de-DE" sz="2000" b="0" u="none" strike="noStrike" dirty="0" err="1">
                <a:solidFill>
                  <a:srgbClr val="000000"/>
                </a:solidFill>
                <a:effectLst/>
                <a:uFillTx/>
                <a:latin typeface="Arial"/>
              </a:rPr>
              <a:t>providers</a:t>
            </a:r>
            <a:r>
              <a:rPr lang="de-DE" sz="2000" b="0" u="none" strike="noStrike" dirty="0">
                <a:solidFill>
                  <a:srgbClr val="000000"/>
                </a:solidFill>
                <a:effectLst/>
                <a:uFillTx/>
                <a:latin typeface="Arial"/>
              </a:rPr>
              <a:t>. </a:t>
            </a:r>
            <a:r>
              <a:rPr lang="de-DE" sz="2000" b="0" u="none" strike="noStrike" dirty="0" err="1">
                <a:solidFill>
                  <a:srgbClr val="000000"/>
                </a:solidFill>
                <a:effectLst/>
                <a:uFillTx/>
                <a:latin typeface="Arial"/>
              </a:rPr>
              <a:t>Without</a:t>
            </a:r>
            <a:r>
              <a:rPr lang="de-DE" sz="2000" b="0" u="none" strike="noStrike" dirty="0">
                <a:solidFill>
                  <a:srgbClr val="000000"/>
                </a:solidFill>
                <a:effectLst/>
                <a:uFillTx/>
                <a:latin typeface="Arial"/>
              </a:rPr>
              <a:t> </a:t>
            </a:r>
            <a:r>
              <a:rPr lang="de-DE" sz="2000" b="0" u="none" strike="noStrike" dirty="0" err="1">
                <a:solidFill>
                  <a:srgbClr val="000000"/>
                </a:solidFill>
                <a:effectLst/>
                <a:uFillTx/>
                <a:latin typeface="Arial"/>
              </a:rPr>
              <a:t>their</a:t>
            </a:r>
            <a:r>
              <a:rPr lang="de-DE" sz="2000" b="0" u="none" strike="noStrike" dirty="0">
                <a:solidFill>
                  <a:srgbClr val="000000"/>
                </a:solidFill>
                <a:effectLst/>
                <a:uFillTx/>
                <a:latin typeface="Arial"/>
              </a:rPr>
              <a:t> support, </a:t>
            </a:r>
            <a:r>
              <a:rPr lang="de-DE" sz="2000" b="0" u="none" strike="noStrike" dirty="0" err="1">
                <a:solidFill>
                  <a:srgbClr val="000000"/>
                </a:solidFill>
                <a:effectLst/>
                <a:uFillTx/>
                <a:latin typeface="Arial"/>
              </a:rPr>
              <a:t>these</a:t>
            </a:r>
            <a:r>
              <a:rPr lang="de-DE" sz="2000" b="0" u="none" strike="noStrike" dirty="0">
                <a:solidFill>
                  <a:srgbClr val="000000"/>
                </a:solidFill>
                <a:effectLst/>
                <a:uFillTx/>
                <a:latin typeface="Arial"/>
              </a:rPr>
              <a:t> </a:t>
            </a:r>
            <a:r>
              <a:rPr lang="de-DE" sz="2000" b="0" u="none" strike="noStrike" dirty="0" err="1">
                <a:solidFill>
                  <a:srgbClr val="000000"/>
                </a:solidFill>
                <a:effectLst/>
                <a:uFillTx/>
                <a:latin typeface="Arial"/>
              </a:rPr>
              <a:t>analyses</a:t>
            </a:r>
            <a:r>
              <a:rPr lang="de-DE" sz="2000" b="0" u="none" strike="noStrike" dirty="0">
                <a:solidFill>
                  <a:srgbClr val="000000"/>
                </a:solidFill>
                <a:effectLst/>
                <a:uFillTx/>
                <a:latin typeface="Arial"/>
              </a:rPr>
              <a:t> </a:t>
            </a:r>
            <a:r>
              <a:rPr lang="de-DE" sz="2000" b="0" u="none" strike="noStrike" dirty="0" err="1">
                <a:solidFill>
                  <a:srgbClr val="000000"/>
                </a:solidFill>
                <a:effectLst/>
                <a:uFillTx/>
                <a:latin typeface="Arial"/>
              </a:rPr>
              <a:t>would</a:t>
            </a:r>
            <a:r>
              <a:rPr lang="de-DE" sz="2000" b="0" u="none" strike="noStrike" dirty="0">
                <a:solidFill>
                  <a:srgbClr val="000000"/>
                </a:solidFill>
                <a:effectLst/>
                <a:uFillTx/>
                <a:latin typeface="Arial"/>
              </a:rPr>
              <a:t> not </a:t>
            </a:r>
            <a:r>
              <a:rPr lang="de-DE" sz="2000" b="0" u="none" strike="noStrike" dirty="0" err="1">
                <a:solidFill>
                  <a:srgbClr val="000000"/>
                </a:solidFill>
                <a:effectLst/>
                <a:uFillTx/>
                <a:latin typeface="Arial"/>
              </a:rPr>
              <a:t>be</a:t>
            </a:r>
            <a:r>
              <a:rPr lang="de-DE" sz="2000" b="0" u="none" strike="noStrike" dirty="0">
                <a:solidFill>
                  <a:srgbClr val="000000"/>
                </a:solidFill>
                <a:effectLst/>
                <a:uFillTx/>
                <a:latin typeface="Arial"/>
              </a:rPr>
              <a:t> possible.</a:t>
            </a:r>
          </a:p>
          <a:p>
            <a:pPr defTabSz="914400">
              <a:lnSpc>
                <a:spcPct val="100000"/>
              </a:lnSpc>
              <a:tabLst>
                <a:tab pos="0" algn="l"/>
              </a:tabLst>
            </a:pPr>
            <a:endParaRPr lang="de-DE" sz="2000" b="0" u="none" strike="noStrike" dirty="0">
              <a:solidFill>
                <a:srgbClr val="000000"/>
              </a:solidFill>
              <a:effectLst/>
              <a:uFillTx/>
              <a:latin typeface="Arial"/>
            </a:endParaRPr>
          </a:p>
          <a:p>
            <a:pPr defTabSz="914400">
              <a:lnSpc>
                <a:spcPct val="100000"/>
              </a:lnSpc>
              <a:tabLst>
                <a:tab pos="0" algn="l"/>
              </a:tabLst>
            </a:pPr>
            <a:endParaRPr lang="de-DE" sz="2000" b="0" u="none" strike="noStrike" dirty="0">
              <a:solidFill>
                <a:srgbClr val="000000"/>
              </a:solidFill>
              <a:effectLst/>
              <a:uFillTx/>
              <a:latin typeface="Arial"/>
            </a:endParaRPr>
          </a:p>
          <a:p>
            <a:pPr>
              <a:tabLst>
                <a:tab pos="0" algn="l"/>
              </a:tabLst>
            </a:pPr>
            <a:r>
              <a:rPr lang="de-DE" b="0" u="none" strike="noStrike" dirty="0">
                <a:solidFill>
                  <a:srgbClr val="000000"/>
                </a:solidFill>
                <a:effectLst/>
                <a:uFillTx/>
                <a:latin typeface="Arial"/>
                <a:hlinkClick r:id="rId2"/>
              </a:rPr>
              <a:t>https://www.dwd.de/EN/ourservices/gpcc/editorial/latest_datadeliveries.html</a:t>
            </a:r>
            <a:endParaRPr lang="de-DE" b="0" u="none" strike="noStrike" dirty="0">
              <a:solidFill>
                <a:srgbClr val="000000"/>
              </a:solidFill>
              <a:effectLst/>
              <a:uFillTx/>
              <a:latin typeface="Arial"/>
            </a:endParaRPr>
          </a:p>
          <a:p>
            <a:pPr defTabSz="914400">
              <a:lnSpc>
                <a:spcPct val="100000"/>
              </a:lnSpc>
              <a:tabLst>
                <a:tab pos="0" algn="l"/>
              </a:tabLst>
            </a:pPr>
            <a:endParaRPr lang="de-DE" sz="2800" b="0" u="none" strike="noStrike" dirty="0">
              <a:solidFill>
                <a:srgbClr val="000000"/>
              </a:solidFill>
              <a:effectLst/>
              <a:uFillTx/>
              <a:latin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PlaceHolder 1"/>
          <p:cNvSpPr>
            <a:spLocks noGrp="1"/>
          </p:cNvSpPr>
          <p:nvPr>
            <p:ph type="title"/>
          </p:nvPr>
        </p:nvSpPr>
        <p:spPr>
          <a:xfrm>
            <a:off x="395280" y="864000"/>
            <a:ext cx="8351640" cy="358200"/>
          </a:xfrm>
          <a:prstGeom prst="rect">
            <a:avLst/>
          </a:prstGeom>
          <a:noFill/>
          <a:ln w="0">
            <a:noFill/>
          </a:ln>
        </p:spPr>
        <p:txBody>
          <a:bodyPr lIns="72000" tIns="0" rIns="72000" bIns="0" anchor="t">
            <a:noAutofit/>
          </a:bodyPr>
          <a:lstStyle/>
          <a:p>
            <a:pPr indent="0" defTabSz="685800">
              <a:lnSpc>
                <a:spcPct val="90000"/>
              </a:lnSpc>
              <a:buNone/>
              <a:tabLst>
                <a:tab pos="0" algn="l"/>
              </a:tabLst>
            </a:pPr>
            <a:r>
              <a:rPr lang="en-GB" sz="2600" b="0" u="none" strike="noStrike">
                <a:solidFill>
                  <a:schemeClr val="dk1"/>
                </a:solidFill>
                <a:effectLst/>
                <a:uFillTx/>
                <a:latin typeface="Arial"/>
              </a:rPr>
              <a:t>Usage of GPCC products in Publications (examples)</a:t>
            </a:r>
            <a:endParaRPr lang="de-DE" sz="2600" b="0" u="none" strike="noStrike">
              <a:solidFill>
                <a:srgbClr val="000000"/>
              </a:solidFill>
              <a:effectLst/>
              <a:uFillTx/>
              <a:latin typeface="Arial"/>
            </a:endParaRPr>
          </a:p>
        </p:txBody>
      </p:sp>
      <p:pic>
        <p:nvPicPr>
          <p:cNvPr id="282" name="Grafik 281"/>
          <p:cNvPicPr/>
          <p:nvPr/>
        </p:nvPicPr>
        <p:blipFill>
          <a:blip r:embed="rId2"/>
          <a:stretch/>
        </p:blipFill>
        <p:spPr>
          <a:xfrm>
            <a:off x="180000" y="1242000"/>
            <a:ext cx="2338920" cy="3358080"/>
          </a:xfrm>
          <a:prstGeom prst="rect">
            <a:avLst/>
          </a:prstGeom>
          <a:noFill/>
          <a:ln w="0">
            <a:noFill/>
          </a:ln>
        </p:spPr>
      </p:pic>
      <p:pic>
        <p:nvPicPr>
          <p:cNvPr id="283" name="Grafik 282"/>
          <p:cNvPicPr/>
          <p:nvPr/>
        </p:nvPicPr>
        <p:blipFill>
          <a:blip r:embed="rId3"/>
          <a:stretch/>
        </p:blipFill>
        <p:spPr>
          <a:xfrm>
            <a:off x="2603520" y="1381320"/>
            <a:ext cx="4343400" cy="1889280"/>
          </a:xfrm>
          <a:prstGeom prst="rect">
            <a:avLst/>
          </a:prstGeom>
          <a:noFill/>
          <a:ln w="0">
            <a:noFill/>
          </a:ln>
        </p:spPr>
      </p:pic>
      <p:pic>
        <p:nvPicPr>
          <p:cNvPr id="284" name="Grafik 283"/>
          <p:cNvPicPr/>
          <p:nvPr/>
        </p:nvPicPr>
        <p:blipFill>
          <a:blip r:embed="rId4"/>
          <a:stretch/>
        </p:blipFill>
        <p:spPr>
          <a:xfrm>
            <a:off x="4680000" y="3326040"/>
            <a:ext cx="4252320" cy="1280880"/>
          </a:xfrm>
          <a:prstGeom prst="rect">
            <a:avLst/>
          </a:prstGeom>
          <a:noFill/>
          <a:ln w="0">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PlaceHolder 1"/>
          <p:cNvSpPr>
            <a:spLocks noGrp="1"/>
          </p:cNvSpPr>
          <p:nvPr>
            <p:ph/>
          </p:nvPr>
        </p:nvSpPr>
        <p:spPr>
          <a:xfrm>
            <a:off x="360000" y="673200"/>
            <a:ext cx="8457840" cy="3881880"/>
          </a:xfrm>
          <a:prstGeom prst="rect">
            <a:avLst/>
          </a:prstGeom>
          <a:noFill/>
          <a:ln w="0">
            <a:noFill/>
          </a:ln>
        </p:spPr>
        <p:txBody>
          <a:bodyPr lIns="72000" tIns="36000" rIns="72000" bIns="36000" anchor="ctr">
            <a:noAutofit/>
          </a:bodyPr>
          <a:lstStyle/>
          <a:p>
            <a:pPr indent="0" defTabSz="914400">
              <a:lnSpc>
                <a:spcPct val="100000"/>
              </a:lnSpc>
              <a:spcBef>
                <a:spcPts val="720"/>
              </a:spcBef>
              <a:buNone/>
              <a:tabLst>
                <a:tab pos="0" algn="l"/>
              </a:tabLst>
            </a:pPr>
            <a:endParaRPr lang="de-DE" sz="2600" b="0" u="none" strike="noStrike">
              <a:solidFill>
                <a:srgbClr val="000000"/>
              </a:solidFill>
              <a:effectLst/>
              <a:uFillTx/>
              <a:latin typeface="Arial"/>
            </a:endParaRPr>
          </a:p>
          <a:p>
            <a:pPr indent="0" defTabSz="914400">
              <a:lnSpc>
                <a:spcPct val="80000"/>
              </a:lnSpc>
              <a:buNone/>
              <a:tabLst>
                <a:tab pos="0" algn="l"/>
              </a:tabLst>
            </a:pPr>
            <a:r>
              <a:rPr lang="en-GB" sz="1500" b="0" u="none" strike="noStrike">
                <a:solidFill>
                  <a:srgbClr val="2D4B9B"/>
                </a:solidFill>
                <a:effectLst/>
                <a:uFillTx/>
                <a:latin typeface="Calibri Light"/>
                <a:ea typeface="AR PL SungtiL GB"/>
              </a:rPr>
              <a:t>Meteo Data Collection Centre</a:t>
            </a:r>
            <a:r>
              <a:rPr lang="en-GB" sz="1500" b="0" u="none" strike="noStrike">
                <a:solidFill>
                  <a:srgbClr val="000000"/>
                </a:solidFill>
                <a:effectLst/>
                <a:uFillTx/>
                <a:latin typeface="Calibri Light"/>
                <a:ea typeface="AR PL SungtiL GB"/>
              </a:rPr>
              <a:t> for </a:t>
            </a:r>
            <a:r>
              <a:rPr lang="en-GB" sz="1500" b="0" u="none" strike="noStrike">
                <a:solidFill>
                  <a:srgbClr val="2D4B9B"/>
                </a:solidFill>
                <a:effectLst/>
                <a:uFillTx/>
                <a:latin typeface="Calibri Light"/>
                <a:ea typeface="AR PL SungtiL GB"/>
              </a:rPr>
              <a:t> </a:t>
            </a:r>
            <a:r>
              <a:rPr lang="de-DE" sz="1600" b="1" i="1" u="none" strike="noStrike">
                <a:solidFill>
                  <a:srgbClr val="287793"/>
                </a:solidFill>
                <a:effectLst/>
                <a:uFillTx/>
                <a:latin typeface="Calibri"/>
                <a:ea typeface="AR PL SungtiL GB"/>
              </a:rPr>
              <a:t>Copernicus Emergency Management Service </a:t>
            </a:r>
            <a:r>
              <a:rPr lang="de-DE" sz="1600" b="0" u="none" strike="noStrike">
                <a:solidFill>
                  <a:srgbClr val="000000"/>
                </a:solidFill>
                <a:effectLst/>
                <a:uFillTx/>
                <a:latin typeface="Calibri"/>
                <a:ea typeface="AR PL SungtiL GB"/>
              </a:rPr>
              <a:t>requested by the European Commission</a:t>
            </a:r>
            <a:endParaRPr lang="de-DE" sz="1600" b="0" u="none" strike="noStrike">
              <a:solidFill>
                <a:srgbClr val="000000"/>
              </a:solidFill>
              <a:effectLst/>
              <a:uFillTx/>
              <a:latin typeface="Arial"/>
            </a:endParaRPr>
          </a:p>
          <a:p>
            <a:pPr marL="514440" indent="-285840" defTabSz="914400">
              <a:lnSpc>
                <a:spcPct val="80000"/>
              </a:lnSpc>
              <a:spcBef>
                <a:spcPts val="567"/>
              </a:spcBef>
              <a:spcAft>
                <a:spcPts val="850"/>
              </a:spcAft>
              <a:buClr>
                <a:srgbClr val="2D4B9B"/>
              </a:buClr>
              <a:buSzPct val="95000"/>
              <a:buFont typeface="Wingdings" charset="2"/>
              <a:buChar char=""/>
              <a:tabLst>
                <a:tab pos="0" algn="l"/>
              </a:tabLst>
            </a:pPr>
            <a:r>
              <a:rPr lang="en-GB" sz="1500" b="0" u="none" strike="noStrike">
                <a:solidFill>
                  <a:srgbClr val="2D4B9B"/>
                </a:solidFill>
                <a:effectLst/>
                <a:uFillTx/>
                <a:latin typeface="Calibri Light"/>
                <a:ea typeface="AR PL SungtiL GB"/>
              </a:rPr>
              <a:t> </a:t>
            </a:r>
            <a:r>
              <a:rPr lang="en-GB" sz="1400" b="0" u="none" strike="noStrike">
                <a:solidFill>
                  <a:srgbClr val="000000"/>
                </a:solidFill>
                <a:effectLst/>
                <a:uFillTx/>
                <a:latin typeface="Arial"/>
                <a:ea typeface="AR PL SungtiL GB"/>
              </a:rPr>
              <a:t>eg. European Flood Awareness System (EFAS)</a:t>
            </a:r>
            <a:endParaRPr lang="de-DE" sz="1400" b="0" u="none" strike="noStrike">
              <a:solidFill>
                <a:srgbClr val="000000"/>
              </a:solidFill>
              <a:effectLst/>
              <a:uFillTx/>
              <a:latin typeface="Arial"/>
            </a:endParaRPr>
          </a:p>
          <a:p>
            <a:pPr indent="0" defTabSz="914400">
              <a:lnSpc>
                <a:spcPct val="100000"/>
              </a:lnSpc>
              <a:spcBef>
                <a:spcPts val="720"/>
              </a:spcBef>
              <a:buNone/>
              <a:tabLst>
                <a:tab pos="0" algn="l"/>
              </a:tabLst>
            </a:pPr>
            <a:r>
              <a:rPr lang="en-GB" sz="1400" b="0" u="none" strike="noStrike">
                <a:solidFill>
                  <a:srgbClr val="2D4B9B"/>
                </a:solidFill>
                <a:effectLst/>
                <a:uFillTx/>
                <a:latin typeface="Arial"/>
                <a:ea typeface="AR PL SungtiL GB"/>
              </a:rPr>
              <a:t>„WASA – Vebundprojekt Co-Hydim-SA: Co-Design eines hydrometeorologischen Informationssystems für eine nachhaltige Bewirtschaftung der Wasserresourcen im südlichen Afrika, Teilprojekt 2“ (CoHydim-SA-TP2)</a:t>
            </a:r>
            <a:endParaRPr lang="de-DE" sz="1400" b="0" u="none" strike="noStrike">
              <a:solidFill>
                <a:srgbClr val="000000"/>
              </a:solidFill>
              <a:effectLst/>
              <a:uFillTx/>
              <a:latin typeface="Arial"/>
            </a:endParaRPr>
          </a:p>
          <a:p>
            <a:pPr marL="809640" lvl="1" indent="-352440" defTabSz="914400">
              <a:lnSpc>
                <a:spcPct val="100000"/>
              </a:lnSpc>
              <a:spcBef>
                <a:spcPts val="567"/>
              </a:spcBef>
              <a:spcAft>
                <a:spcPts val="1134"/>
              </a:spcAft>
              <a:buClr>
                <a:srgbClr val="2D4B9B"/>
              </a:buClr>
              <a:buSzPct val="95000"/>
              <a:buFont typeface="Wingdings" charset="2"/>
              <a:buChar char=""/>
              <a:tabLst>
                <a:tab pos="0" algn="l"/>
              </a:tabLst>
            </a:pPr>
            <a:r>
              <a:rPr lang="en-GB" sz="1400" b="0" u="none" strike="noStrike">
                <a:solidFill>
                  <a:srgbClr val="000000"/>
                </a:solidFill>
                <a:effectLst/>
                <a:uFillTx/>
                <a:latin typeface="Arial"/>
                <a:ea typeface="AR PL SungtiL GB"/>
              </a:rPr>
              <a:t>Development of a meteorological drought monitoring (and forecast -&gt; project partners) for Namibia and Botsuana</a:t>
            </a:r>
            <a:endParaRPr lang="de-DE" sz="1400" b="0" u="none" strike="noStrike">
              <a:solidFill>
                <a:srgbClr val="000000"/>
              </a:solidFill>
              <a:effectLst/>
              <a:uFillTx/>
              <a:latin typeface="Arial"/>
            </a:endParaRPr>
          </a:p>
          <a:p>
            <a:pPr indent="0" defTabSz="914400">
              <a:lnSpc>
                <a:spcPct val="100000"/>
              </a:lnSpc>
              <a:buNone/>
              <a:tabLst>
                <a:tab pos="0" algn="l"/>
              </a:tabLst>
            </a:pPr>
            <a:r>
              <a:rPr lang="en-GB" sz="1400" b="0" u="none" strike="noStrike">
                <a:solidFill>
                  <a:srgbClr val="2D4B9B"/>
                </a:solidFill>
                <a:effectLst/>
                <a:uFillTx/>
                <a:latin typeface="Arial"/>
                <a:ea typeface="AR PL SungtiL GB"/>
              </a:rPr>
              <a:t>„Qualitätskontrolle von stationsbasierten Niederschlagszeitreihen mit KI Verfahren beim Weltzentrum für Niederschlagsklimatologie (WZN)” (QC-Precip)</a:t>
            </a:r>
            <a:endParaRPr lang="de-DE" sz="1400" b="0" u="none" strike="noStrike">
              <a:solidFill>
                <a:srgbClr val="000000"/>
              </a:solidFill>
              <a:effectLst/>
              <a:uFillTx/>
              <a:latin typeface="Arial"/>
            </a:endParaRPr>
          </a:p>
          <a:p>
            <a:pPr marL="810000" lvl="1" indent="-352800" defTabSz="914400">
              <a:lnSpc>
                <a:spcPct val="100000"/>
              </a:lnSpc>
              <a:spcBef>
                <a:spcPts val="567"/>
              </a:spcBef>
              <a:buClr>
                <a:srgbClr val="2D4B9B"/>
              </a:buClr>
              <a:buSzPct val="95000"/>
              <a:buFont typeface="Wingdings" charset="2"/>
              <a:buChar char=""/>
              <a:tabLst>
                <a:tab pos="0" algn="l"/>
              </a:tabLst>
            </a:pPr>
            <a:r>
              <a:rPr lang="en-GB" sz="1400" b="0" u="none" strike="noStrike">
                <a:solidFill>
                  <a:srgbClr val="000000"/>
                </a:solidFill>
                <a:effectLst/>
                <a:uFillTx/>
                <a:latin typeface="Arial"/>
                <a:ea typeface="AR PL SungtiL GB"/>
              </a:rPr>
              <a:t>Quality control of station-based precipitation time series with AI methods at the GPCC</a:t>
            </a:r>
            <a:endParaRPr lang="de-DE" sz="1400" b="0" u="none" strike="noStrike">
              <a:solidFill>
                <a:srgbClr val="000000"/>
              </a:solidFill>
              <a:effectLst/>
              <a:uFillTx/>
              <a:latin typeface="Arial"/>
            </a:endParaRPr>
          </a:p>
        </p:txBody>
      </p:sp>
      <p:sp>
        <p:nvSpPr>
          <p:cNvPr id="286" name="PlaceHolder 2"/>
          <p:cNvSpPr>
            <a:spLocks noGrp="1"/>
          </p:cNvSpPr>
          <p:nvPr>
            <p:ph type="dt" idx="5"/>
          </p:nvPr>
        </p:nvSpPr>
        <p:spPr>
          <a:xfrm>
            <a:off x="542160" y="4739400"/>
            <a:ext cx="2141280" cy="272160"/>
          </a:xfrm>
          <a:prstGeom prst="rect">
            <a:avLst/>
          </a:prstGeom>
          <a:noFill/>
          <a:ln w="0">
            <a:noFill/>
          </a:ln>
        </p:spPr>
        <p:txBody>
          <a:bodyPr lIns="90000" tIns="14400" rIns="90000" bIns="0" anchor="ctr">
            <a:noAutofit/>
          </a:bodyPr>
          <a:lstStyle/>
          <a:p>
            <a:pPr indent="0">
              <a:buNone/>
            </a:pPr>
            <a:endParaRPr lang="de-DE" sz="1800" b="0" u="none" strike="noStrike">
              <a:solidFill>
                <a:srgbClr val="000000"/>
              </a:solidFill>
              <a:effectLst/>
              <a:uFillTx/>
              <a:latin typeface="Times New Roman"/>
            </a:endParaRPr>
          </a:p>
        </p:txBody>
      </p:sp>
      <p:sp>
        <p:nvSpPr>
          <p:cNvPr id="287" name="PlaceHolder 3"/>
          <p:cNvSpPr>
            <a:spLocks noGrp="1"/>
          </p:cNvSpPr>
          <p:nvPr>
            <p:ph type="ftr" idx="6"/>
          </p:nvPr>
        </p:nvSpPr>
        <p:spPr>
          <a:xfrm>
            <a:off x="2685960" y="4739400"/>
            <a:ext cx="5536800" cy="272160"/>
          </a:xfrm>
          <a:prstGeom prst="rect">
            <a:avLst/>
          </a:prstGeom>
          <a:noFill/>
          <a:ln w="0">
            <a:noFill/>
          </a:ln>
        </p:spPr>
        <p:txBody>
          <a:bodyPr lIns="90000" tIns="14400" rIns="90000" bIns="0" anchor="ctr">
            <a:noAutofit/>
          </a:bodyPr>
          <a:lstStyle/>
          <a:p>
            <a:pPr indent="0">
              <a:buNone/>
            </a:pPr>
            <a:endParaRPr lang="de-DE" sz="1800" b="0" u="none" strike="noStrike">
              <a:solidFill>
                <a:srgbClr val="000000"/>
              </a:solidFill>
              <a:effectLst/>
              <a:uFillTx/>
              <a:latin typeface="Times New Roman"/>
            </a:endParaRPr>
          </a:p>
        </p:txBody>
      </p:sp>
      <p:sp>
        <p:nvSpPr>
          <p:cNvPr id="288" name="PlaceHolder 6"/>
          <p:cNvSpPr/>
          <p:nvPr/>
        </p:nvSpPr>
        <p:spPr>
          <a:xfrm>
            <a:off x="395280" y="875880"/>
            <a:ext cx="8350920" cy="357480"/>
          </a:xfrm>
          <a:prstGeom prst="rect">
            <a:avLst/>
          </a:prstGeom>
          <a:noFill/>
          <a:ln w="0">
            <a:noFill/>
          </a:ln>
        </p:spPr>
        <p:style>
          <a:lnRef idx="0">
            <a:scrgbClr r="0" g="0" b="0"/>
          </a:lnRef>
          <a:fillRef idx="0">
            <a:scrgbClr r="0" g="0" b="0"/>
          </a:fillRef>
          <a:effectRef idx="0">
            <a:scrgbClr r="0" g="0" b="0"/>
          </a:effectRef>
          <a:fontRef idx="minor"/>
        </p:style>
        <p:txBody>
          <a:bodyPr lIns="72000" tIns="0" rIns="72000" bIns="0" anchor="t">
            <a:noAutofit/>
          </a:bodyPr>
          <a:lstStyle/>
          <a:p>
            <a:pPr defTabSz="914400">
              <a:lnSpc>
                <a:spcPct val="90000"/>
              </a:lnSpc>
              <a:tabLst>
                <a:tab pos="0" algn="l"/>
              </a:tabLst>
            </a:pPr>
            <a:r>
              <a:rPr lang="de-DE" sz="2800" b="0" u="none" strike="noStrike">
                <a:solidFill>
                  <a:schemeClr val="dk1"/>
                </a:solidFill>
                <a:effectLst/>
                <a:uFillTx/>
                <a:latin typeface="Arial"/>
              </a:rPr>
              <a:t>Ongoing projects</a:t>
            </a:r>
            <a:br>
              <a:rPr sz="2800"/>
            </a:br>
            <a:endParaRPr lang="de-DE" sz="2800" b="0" u="none" strike="noStrike">
              <a:solidFill>
                <a:srgbClr val="000000"/>
              </a:solidFill>
              <a:effectLst/>
              <a:uFillTx/>
              <a:latin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9" name="Grafik 5"/>
          <p:cNvPicPr/>
          <p:nvPr/>
        </p:nvPicPr>
        <p:blipFill>
          <a:blip r:embed="rId3"/>
          <a:stretch/>
        </p:blipFill>
        <p:spPr>
          <a:xfrm>
            <a:off x="2203200" y="1162080"/>
            <a:ext cx="2625120" cy="3192840"/>
          </a:xfrm>
          <a:prstGeom prst="rect">
            <a:avLst/>
          </a:prstGeom>
          <a:noFill/>
          <a:ln w="0">
            <a:noFill/>
          </a:ln>
        </p:spPr>
      </p:pic>
      <p:sp>
        <p:nvSpPr>
          <p:cNvPr id="290" name="PlaceHolder 1"/>
          <p:cNvSpPr>
            <a:spLocks noGrp="1"/>
          </p:cNvSpPr>
          <p:nvPr>
            <p:ph type="title"/>
          </p:nvPr>
        </p:nvSpPr>
        <p:spPr>
          <a:xfrm>
            <a:off x="301320" y="144360"/>
            <a:ext cx="4917960" cy="616680"/>
          </a:xfrm>
          <a:prstGeom prst="rect">
            <a:avLst/>
          </a:prstGeom>
          <a:noFill/>
          <a:ln w="0">
            <a:noFill/>
          </a:ln>
        </p:spPr>
        <p:txBody>
          <a:bodyPr lIns="0" tIns="0" rIns="0" bIns="0" anchor="ctr">
            <a:noAutofit/>
          </a:bodyPr>
          <a:lstStyle/>
          <a:p>
            <a:pPr indent="0" algn="ctr" defTabSz="914400">
              <a:lnSpc>
                <a:spcPct val="90000"/>
              </a:lnSpc>
              <a:buNone/>
              <a:tabLst>
                <a:tab pos="0" algn="l"/>
              </a:tabLst>
            </a:pPr>
            <a:r>
              <a:rPr lang="de-DE" sz="2700" b="0" u="none" strike="noStrike">
                <a:solidFill>
                  <a:schemeClr val="dk1"/>
                </a:solidFill>
                <a:effectLst/>
                <a:uFillTx/>
                <a:latin typeface="Arial"/>
              </a:rPr>
              <a:t>Cuvelai-Cunene</a:t>
            </a:r>
            <a:endParaRPr lang="de-DE" sz="2700" b="0" u="none" strike="noStrike">
              <a:solidFill>
                <a:srgbClr val="000000"/>
              </a:solidFill>
              <a:effectLst/>
              <a:uFillTx/>
              <a:latin typeface="Arial"/>
            </a:endParaRPr>
          </a:p>
        </p:txBody>
      </p:sp>
      <p:pic>
        <p:nvPicPr>
          <p:cNvPr id="291" name="Grafik 6"/>
          <p:cNvPicPr/>
          <p:nvPr/>
        </p:nvPicPr>
        <p:blipFill>
          <a:blip r:embed="rId4"/>
          <a:stretch/>
        </p:blipFill>
        <p:spPr>
          <a:xfrm>
            <a:off x="5003640" y="25200"/>
            <a:ext cx="3993480" cy="679320"/>
          </a:xfrm>
          <a:prstGeom prst="rect">
            <a:avLst/>
          </a:prstGeom>
          <a:noFill/>
          <a:ln w="0">
            <a:noFill/>
          </a:ln>
        </p:spPr>
      </p:pic>
      <p:pic>
        <p:nvPicPr>
          <p:cNvPr id="292" name="Grafik 8"/>
          <p:cNvPicPr/>
          <p:nvPr/>
        </p:nvPicPr>
        <p:blipFill>
          <a:blip r:embed="rId5"/>
          <a:stretch/>
        </p:blipFill>
        <p:spPr>
          <a:xfrm>
            <a:off x="542160" y="1003680"/>
            <a:ext cx="1451880" cy="3314520"/>
          </a:xfrm>
          <a:prstGeom prst="rect">
            <a:avLst/>
          </a:prstGeom>
          <a:noFill/>
          <a:ln w="0">
            <a:noFill/>
          </a:ln>
        </p:spPr>
      </p:pic>
      <p:pic>
        <p:nvPicPr>
          <p:cNvPr id="293" name="Grafik 9"/>
          <p:cNvPicPr/>
          <p:nvPr/>
        </p:nvPicPr>
        <p:blipFill>
          <a:blip r:embed="rId6"/>
          <a:stretch/>
        </p:blipFill>
        <p:spPr>
          <a:xfrm>
            <a:off x="4952520" y="2565360"/>
            <a:ext cx="4082760" cy="2025360"/>
          </a:xfrm>
          <a:prstGeom prst="rect">
            <a:avLst/>
          </a:prstGeom>
          <a:noFill/>
          <a:ln w="0">
            <a:noFill/>
          </a:ln>
        </p:spPr>
      </p:pic>
      <p:sp>
        <p:nvSpPr>
          <p:cNvPr id="294" name="Textfeld 11"/>
          <p:cNvSpPr/>
          <p:nvPr/>
        </p:nvSpPr>
        <p:spPr>
          <a:xfrm>
            <a:off x="4952520" y="1009440"/>
            <a:ext cx="4190040" cy="1461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GB" sz="1800" b="0" u="none" strike="noStrike">
                <a:solidFill>
                  <a:srgbClr val="2D4B9B"/>
                </a:solidFill>
                <a:effectLst/>
                <a:uFillTx/>
                <a:latin typeface="Arial"/>
                <a:ea typeface="AR PL SungtiL GB"/>
              </a:rPr>
              <a:t>Co-Design eines hydrometeorologischen Informationssystems für eine nachhaltige Bewirtschaftung der Wasserresourcen im südlichen Afrika</a:t>
            </a:r>
            <a:endParaRPr lang="de-DE" sz="1800" b="0" u="none" strike="noStrike">
              <a:solidFill>
                <a:srgbClr val="000000"/>
              </a:solidFill>
              <a:effectLst/>
              <a:uFillTx/>
              <a:latin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Rechteck 4"/>
          <p:cNvSpPr/>
          <p:nvPr/>
        </p:nvSpPr>
        <p:spPr>
          <a:xfrm>
            <a:off x="341640" y="3693960"/>
            <a:ext cx="8459280" cy="711000"/>
          </a:xfrm>
          <a:prstGeom prst="rect">
            <a:avLst/>
          </a:prstGeom>
          <a:solidFill>
            <a:srgbClr val="D2E1F5"/>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de-DE" sz="1800" b="0" u="none" strike="noStrike">
              <a:solidFill>
                <a:srgbClr val="000000"/>
              </a:solidFill>
              <a:effectLst/>
              <a:uFillTx/>
              <a:latin typeface="Arial"/>
            </a:endParaRPr>
          </a:p>
        </p:txBody>
      </p:sp>
      <p:sp>
        <p:nvSpPr>
          <p:cNvPr id="296" name="Freihandform: Form 6"/>
          <p:cNvSpPr/>
          <p:nvPr/>
        </p:nvSpPr>
        <p:spPr>
          <a:xfrm>
            <a:off x="8283600" y="4600440"/>
            <a:ext cx="463680" cy="160560"/>
          </a:xfrm>
          <a:custGeom>
            <a:avLst/>
            <a:gdLst>
              <a:gd name="textAreaLeft" fmla="*/ 0 w 463680"/>
              <a:gd name="textAreaRight" fmla="*/ 465120 w 463680"/>
              <a:gd name="textAreaTop" fmla="*/ 0 h 160560"/>
              <a:gd name="textAreaBottom" fmla="*/ 162000 h 160560"/>
            </a:gdLst>
            <a:ahLst/>
            <a:cxn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de-DE" sz="1800" b="0" u="none" strike="noStrike">
              <a:solidFill>
                <a:srgbClr val="000000"/>
              </a:solidFill>
              <a:effectLst/>
              <a:uFillTx/>
              <a:latin typeface="Arial"/>
            </a:endParaRPr>
          </a:p>
        </p:txBody>
      </p:sp>
      <p:sp>
        <p:nvSpPr>
          <p:cNvPr id="297" name="Freihandform: Form 7"/>
          <p:cNvSpPr/>
          <p:nvPr/>
        </p:nvSpPr>
        <p:spPr>
          <a:xfrm>
            <a:off x="395640" y="736200"/>
            <a:ext cx="8496360" cy="322560"/>
          </a:xfrm>
          <a:custGeom>
            <a:avLst/>
            <a:gdLst>
              <a:gd name="textAreaLeft" fmla="*/ 0 w 8496360"/>
              <a:gd name="textAreaRight" fmla="*/ 8497800 w 8496360"/>
              <a:gd name="textAreaTop" fmla="*/ 0 h 322560"/>
              <a:gd name="textAreaBottom" fmla="*/ 324000 h 322560"/>
            </a:gdLst>
            <a:ahLst/>
            <a:cxn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de-DE" sz="1800" b="0" u="none" strike="noStrike">
              <a:solidFill>
                <a:srgbClr val="000000"/>
              </a:solidFill>
              <a:effectLst/>
              <a:uFillTx/>
              <a:latin typeface="Arial"/>
            </a:endParaRPr>
          </a:p>
        </p:txBody>
      </p:sp>
      <p:sp>
        <p:nvSpPr>
          <p:cNvPr id="298" name="PlaceHolder 1"/>
          <p:cNvSpPr>
            <a:spLocks noGrp="1"/>
          </p:cNvSpPr>
          <p:nvPr>
            <p:ph type="title"/>
          </p:nvPr>
        </p:nvSpPr>
        <p:spPr>
          <a:xfrm>
            <a:off x="395280" y="897120"/>
            <a:ext cx="8352000" cy="330840"/>
          </a:xfrm>
          <a:prstGeom prst="rect">
            <a:avLst/>
          </a:prstGeom>
          <a:noFill/>
          <a:ln w="0">
            <a:noFill/>
          </a:ln>
        </p:spPr>
        <p:txBody>
          <a:bodyPr lIns="0" tIns="0" rIns="0" bIns="0" anchor="t">
            <a:noAutofit/>
          </a:bodyPr>
          <a:lstStyle/>
          <a:p>
            <a:pPr indent="0" defTabSz="914400">
              <a:lnSpc>
                <a:spcPct val="90000"/>
              </a:lnSpc>
              <a:buNone/>
              <a:tabLst>
                <a:tab pos="0" algn="l"/>
              </a:tabLst>
            </a:pPr>
            <a:r>
              <a:rPr lang="en-GB" sz="2600" b="0" u="none" strike="noStrike">
                <a:solidFill>
                  <a:srgbClr val="2D4B9B"/>
                </a:solidFill>
                <a:effectLst/>
                <a:uFillTx/>
                <a:latin typeface="Arial"/>
              </a:rPr>
              <a:t>Quality control</a:t>
            </a:r>
            <a:endParaRPr lang="de-DE" sz="2600" b="0" u="none" strike="noStrike">
              <a:solidFill>
                <a:srgbClr val="000000"/>
              </a:solidFill>
              <a:effectLst/>
              <a:uFillTx/>
              <a:latin typeface="Arial"/>
            </a:endParaRPr>
          </a:p>
        </p:txBody>
      </p:sp>
      <p:sp>
        <p:nvSpPr>
          <p:cNvPr id="299" name="PlaceHolder 2"/>
          <p:cNvSpPr>
            <a:spLocks noGrp="1"/>
          </p:cNvSpPr>
          <p:nvPr>
            <p:ph/>
          </p:nvPr>
        </p:nvSpPr>
        <p:spPr>
          <a:xfrm>
            <a:off x="380880" y="1398960"/>
            <a:ext cx="8352000" cy="3237120"/>
          </a:xfrm>
          <a:prstGeom prst="rect">
            <a:avLst/>
          </a:prstGeom>
          <a:noFill/>
          <a:ln w="0">
            <a:noFill/>
          </a:ln>
        </p:spPr>
        <p:txBody>
          <a:bodyPr lIns="0" tIns="0" rIns="0" bIns="0" anchor="t">
            <a:normAutofit/>
          </a:bodyPr>
          <a:lstStyle/>
          <a:p>
            <a:pPr marL="432000" indent="-324000" defTabSz="914400">
              <a:lnSpc>
                <a:spcPct val="100000"/>
              </a:lnSpc>
              <a:spcBef>
                <a:spcPts val="1417"/>
              </a:spcBef>
              <a:buClr>
                <a:srgbClr val="2D4B9B"/>
              </a:buClr>
              <a:buSzPct val="95000"/>
              <a:buFont typeface="Wingdings" charset="2"/>
              <a:buChar char=""/>
            </a:pPr>
            <a:r>
              <a:rPr lang="en-US" sz="1600" b="1" u="none" strike="noStrike">
                <a:solidFill>
                  <a:srgbClr val="FF0000"/>
                </a:solidFill>
                <a:effectLst/>
                <a:uFillTx/>
                <a:latin typeface="Arial"/>
              </a:rPr>
              <a:t>Shifted in time</a:t>
            </a:r>
            <a:r>
              <a:rPr lang="en-US" sz="1600" b="0" u="none" strike="noStrike">
                <a:solidFill>
                  <a:schemeClr val="dk1"/>
                </a:solidFill>
                <a:effectLst/>
                <a:uFillTx/>
                <a:latin typeface="Arial"/>
              </a:rPr>
              <a:t> </a:t>
            </a:r>
            <a:r>
              <a:rPr lang="en-US" sz="1600" b="0" u="none" strike="noStrike">
                <a:solidFill>
                  <a:srgbClr val="002060"/>
                </a:solidFill>
                <a:effectLst/>
                <a:uFillTx/>
                <a:latin typeface="Arial"/>
              </a:rPr>
              <a:t>- </a:t>
            </a:r>
            <a:r>
              <a:rPr lang="en-US" sz="1600" b="0" u="none" strike="noStrike">
                <a:solidFill>
                  <a:srgbClr val="000000"/>
                </a:solidFill>
                <a:effectLst/>
                <a:uFillTx/>
                <a:latin typeface="Arial"/>
              </a:rPr>
              <a:t>day, one month, one year, …</a:t>
            </a:r>
            <a:br>
              <a:rPr sz="1800"/>
            </a:br>
            <a:r>
              <a:rPr lang="en-US" sz="1600" b="0" u="none" strike="noStrike">
                <a:solidFill>
                  <a:srgbClr val="000000"/>
                </a:solidFill>
                <a:effectLst/>
                <a:uFillTx/>
                <a:latin typeface="Arial"/>
              </a:rPr>
              <a:t>Calendar conversion </a:t>
            </a:r>
            <a:endParaRPr lang="de-DE" sz="1600" b="0" u="none" strike="noStrike">
              <a:solidFill>
                <a:srgbClr val="000000"/>
              </a:solidFill>
              <a:effectLst/>
              <a:uFillTx/>
              <a:latin typeface="Arial"/>
            </a:endParaRPr>
          </a:p>
          <a:p>
            <a:pPr marL="432000" indent="-324000" defTabSz="914400">
              <a:lnSpc>
                <a:spcPct val="100000"/>
              </a:lnSpc>
              <a:spcBef>
                <a:spcPts val="1417"/>
              </a:spcBef>
              <a:buClr>
                <a:srgbClr val="2D4B9B"/>
              </a:buClr>
              <a:buSzPct val="95000"/>
              <a:buFont typeface="Wingdings" charset="2"/>
              <a:buChar char=""/>
            </a:pPr>
            <a:r>
              <a:rPr lang="en-US" sz="1600" b="1" u="none" strike="noStrike">
                <a:solidFill>
                  <a:srgbClr val="FF0000"/>
                </a:solidFill>
                <a:effectLst/>
                <a:uFillTx/>
                <a:latin typeface="Arial"/>
              </a:rPr>
              <a:t>Factor error </a:t>
            </a:r>
            <a:r>
              <a:rPr lang="en-US" sz="1600" b="0" u="none" strike="noStrike">
                <a:solidFill>
                  <a:srgbClr val="000000"/>
                </a:solidFill>
                <a:effectLst/>
                <a:uFillTx/>
                <a:latin typeface="Arial"/>
              </a:rPr>
              <a:t>e.g. units in inches or continuous factor 10 error</a:t>
            </a:r>
            <a:endParaRPr lang="de-DE" sz="1600" b="0" u="none" strike="noStrike">
              <a:solidFill>
                <a:srgbClr val="000000"/>
              </a:solidFill>
              <a:effectLst/>
              <a:uFillTx/>
              <a:latin typeface="Arial"/>
            </a:endParaRPr>
          </a:p>
          <a:p>
            <a:pPr marL="432000" indent="-324000" defTabSz="914400">
              <a:lnSpc>
                <a:spcPct val="100000"/>
              </a:lnSpc>
              <a:spcBef>
                <a:spcPts val="1417"/>
              </a:spcBef>
              <a:buClr>
                <a:srgbClr val="2D4B9B"/>
              </a:buClr>
              <a:buSzPct val="95000"/>
              <a:buFont typeface="Wingdings" charset="2"/>
              <a:buChar char=""/>
            </a:pPr>
            <a:r>
              <a:rPr lang="en-US" sz="1600" b="0" u="none" strike="noStrike">
                <a:solidFill>
                  <a:srgbClr val="000000"/>
                </a:solidFill>
                <a:effectLst/>
                <a:uFillTx/>
                <a:latin typeface="Arial"/>
              </a:rPr>
              <a:t>Incorrect</a:t>
            </a:r>
            <a:r>
              <a:rPr lang="en-US" sz="1600" b="0" u="none" strike="noStrike">
                <a:solidFill>
                  <a:schemeClr val="dk1"/>
                </a:solidFill>
                <a:effectLst/>
                <a:uFillTx/>
                <a:latin typeface="Arial"/>
              </a:rPr>
              <a:t> </a:t>
            </a:r>
            <a:r>
              <a:rPr lang="en-US" sz="1600" b="1" u="none" strike="noStrike">
                <a:solidFill>
                  <a:srgbClr val="FF0000"/>
                </a:solidFill>
                <a:effectLst/>
                <a:uFillTx/>
                <a:latin typeface="Arial"/>
              </a:rPr>
              <a:t>labeling of missing</a:t>
            </a:r>
            <a:r>
              <a:rPr lang="en-US" sz="1600" b="0" u="none" strike="noStrike">
                <a:solidFill>
                  <a:schemeClr val="dk1"/>
                </a:solidFill>
                <a:effectLst/>
                <a:uFillTx/>
                <a:latin typeface="Arial"/>
              </a:rPr>
              <a:t> </a:t>
            </a:r>
            <a:r>
              <a:rPr lang="en-US" sz="1600" b="0" u="none" strike="noStrike">
                <a:solidFill>
                  <a:srgbClr val="002060"/>
                </a:solidFill>
                <a:effectLst/>
                <a:uFillTx/>
                <a:latin typeface="Arial"/>
              </a:rPr>
              <a:t>pre</a:t>
            </a:r>
            <a:r>
              <a:rPr lang="en-US" sz="1600" b="0" u="none" strike="noStrike">
                <a:solidFill>
                  <a:srgbClr val="000000"/>
                </a:solidFill>
                <a:effectLst/>
                <a:uFillTx/>
                <a:latin typeface="Arial"/>
              </a:rPr>
              <a:t>cipitation observations („</a:t>
            </a:r>
            <a:r>
              <a:rPr lang="en-US" sz="1600" b="1" u="none" strike="noStrike">
                <a:solidFill>
                  <a:srgbClr val="000000"/>
                </a:solidFill>
                <a:effectLst/>
                <a:uFillTx/>
                <a:latin typeface="Arial"/>
              </a:rPr>
              <a:t>0</a:t>
            </a:r>
            <a:r>
              <a:rPr lang="en-US" sz="1600" b="0" u="none" strike="noStrike">
                <a:solidFill>
                  <a:srgbClr val="000000"/>
                </a:solidFill>
                <a:effectLst/>
                <a:uFillTx/>
                <a:latin typeface="Arial"/>
              </a:rPr>
              <a:t>“) </a:t>
            </a:r>
            <a:endParaRPr lang="de-DE" sz="1600" b="0" u="none" strike="noStrike">
              <a:solidFill>
                <a:srgbClr val="000000"/>
              </a:solidFill>
              <a:effectLst/>
              <a:uFillTx/>
              <a:latin typeface="Arial"/>
            </a:endParaRPr>
          </a:p>
          <a:p>
            <a:pPr marL="432000" indent="-324000" defTabSz="914400">
              <a:lnSpc>
                <a:spcPct val="100000"/>
              </a:lnSpc>
              <a:spcBef>
                <a:spcPts val="1417"/>
              </a:spcBef>
              <a:buClr>
                <a:srgbClr val="2D4B9B"/>
              </a:buClr>
              <a:buSzPct val="95000"/>
              <a:buFont typeface="Wingdings" charset="2"/>
              <a:buChar char=""/>
            </a:pPr>
            <a:r>
              <a:rPr lang="en-US" sz="1600" b="1" u="none" strike="noStrike">
                <a:solidFill>
                  <a:srgbClr val="FF0000"/>
                </a:solidFill>
                <a:effectLst/>
                <a:uFillTx/>
                <a:latin typeface="Arial"/>
              </a:rPr>
              <a:t>Strange false value identifier</a:t>
            </a:r>
            <a:r>
              <a:rPr lang="en-US" sz="1600" b="0" u="none" strike="noStrike">
                <a:solidFill>
                  <a:schemeClr val="dk1"/>
                </a:solidFill>
                <a:effectLst/>
                <a:uFillTx/>
                <a:latin typeface="Arial"/>
              </a:rPr>
              <a:t>  </a:t>
            </a:r>
            <a:r>
              <a:rPr lang="en-US" sz="1600" b="0" u="none" strike="noStrike">
                <a:solidFill>
                  <a:srgbClr val="000000"/>
                </a:solidFill>
                <a:effectLst/>
                <a:uFillTx/>
                <a:latin typeface="Arial"/>
              </a:rPr>
              <a:t> (Example 1333.2 or 1555.4)</a:t>
            </a:r>
            <a:endParaRPr lang="de-DE" sz="1600" b="0" u="none" strike="noStrike">
              <a:solidFill>
                <a:srgbClr val="000000"/>
              </a:solidFill>
              <a:effectLst/>
              <a:uFillTx/>
              <a:latin typeface="Arial"/>
            </a:endParaRPr>
          </a:p>
          <a:p>
            <a:pPr marL="432000" indent="-324000" defTabSz="914400">
              <a:lnSpc>
                <a:spcPct val="100000"/>
              </a:lnSpc>
              <a:spcBef>
                <a:spcPts val="1417"/>
              </a:spcBef>
              <a:buClr>
                <a:srgbClr val="2D4B9B"/>
              </a:buClr>
              <a:buSzPct val="95000"/>
              <a:buFont typeface="Wingdings" charset="2"/>
              <a:buChar char=""/>
            </a:pPr>
            <a:r>
              <a:rPr lang="en-US" sz="1600" b="1" u="none" strike="noStrike">
                <a:solidFill>
                  <a:srgbClr val="FF0000"/>
                </a:solidFill>
                <a:effectLst/>
                <a:uFillTx/>
                <a:latin typeface="Arial"/>
              </a:rPr>
              <a:t>Different definitions of a day</a:t>
            </a:r>
            <a:endParaRPr lang="de-DE" sz="1600" b="0" u="none" strike="noStrike">
              <a:solidFill>
                <a:srgbClr val="000000"/>
              </a:solidFill>
              <a:effectLst/>
              <a:uFillTx/>
              <a:latin typeface="Arial"/>
            </a:endParaRPr>
          </a:p>
          <a:p>
            <a:pPr indent="0" defTabSz="914400">
              <a:lnSpc>
                <a:spcPct val="100000"/>
              </a:lnSpc>
              <a:buNone/>
              <a:tabLst>
                <a:tab pos="0" algn="l"/>
              </a:tabLst>
            </a:pPr>
            <a:endParaRPr lang="de-DE" sz="1600" b="0" u="none" strike="noStrike">
              <a:solidFill>
                <a:srgbClr val="000000"/>
              </a:solidFill>
              <a:effectLst/>
              <a:uFillTx/>
              <a:latin typeface="Arial"/>
            </a:endParaRPr>
          </a:p>
          <a:p>
            <a:pPr indent="0" defTabSz="914400">
              <a:lnSpc>
                <a:spcPct val="100000"/>
              </a:lnSpc>
              <a:buNone/>
              <a:tabLst>
                <a:tab pos="0" algn="l"/>
              </a:tabLst>
            </a:pPr>
            <a:r>
              <a:rPr lang="en-US" sz="1600" b="0" u="none" strike="noStrike">
                <a:solidFill>
                  <a:schemeClr val="dk1"/>
                </a:solidFill>
                <a:effectLst/>
                <a:uFillTx/>
                <a:latin typeface="Arial"/>
              </a:rPr>
              <a:t>    Data from different sources is stored separately in the database, </a:t>
            </a:r>
            <a:br>
              <a:rPr sz="1800"/>
            </a:br>
            <a:r>
              <a:rPr lang="en-US" sz="1600" b="0" u="none" strike="noStrike">
                <a:solidFill>
                  <a:schemeClr val="dk1"/>
                </a:solidFill>
                <a:effectLst/>
                <a:uFillTx/>
                <a:latin typeface="Arial"/>
              </a:rPr>
              <a:t>    which is very helpful for QC processing</a:t>
            </a:r>
            <a:endParaRPr lang="de-DE" sz="1600" b="0" u="none" strike="noStrike">
              <a:solidFill>
                <a:srgbClr val="000000"/>
              </a:solidFill>
              <a:effectLst/>
              <a:uFillTx/>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PlaceHolder 1"/>
          <p:cNvSpPr>
            <a:spLocks noGrp="1"/>
          </p:cNvSpPr>
          <p:nvPr>
            <p:ph type="title"/>
          </p:nvPr>
        </p:nvSpPr>
        <p:spPr>
          <a:xfrm>
            <a:off x="395280" y="864000"/>
            <a:ext cx="8351640" cy="358200"/>
          </a:xfrm>
          <a:prstGeom prst="rect">
            <a:avLst/>
          </a:prstGeom>
          <a:noFill/>
          <a:ln w="0">
            <a:noFill/>
          </a:ln>
        </p:spPr>
        <p:txBody>
          <a:bodyPr lIns="72000" tIns="0" rIns="72000" bIns="0" anchor="t">
            <a:noAutofit/>
          </a:bodyPr>
          <a:lstStyle/>
          <a:p>
            <a:pPr indent="0">
              <a:lnSpc>
                <a:spcPct val="90000"/>
              </a:lnSpc>
              <a:buNone/>
              <a:tabLst>
                <a:tab pos="0" algn="l"/>
              </a:tabLst>
            </a:pPr>
            <a:r>
              <a:rPr lang="en-GB" sz="2600" b="0" u="none" strike="noStrike">
                <a:solidFill>
                  <a:srgbClr val="2D4B9B"/>
                </a:solidFill>
                <a:effectLst/>
                <a:uFillTx/>
                <a:latin typeface="Arial"/>
              </a:rPr>
              <a:t>GPCC data base</a:t>
            </a:r>
            <a:endParaRPr lang="de-DE" sz="2600" b="0" u="none" strike="noStrike">
              <a:solidFill>
                <a:srgbClr val="000000"/>
              </a:solidFill>
              <a:effectLst/>
              <a:uFillTx/>
              <a:latin typeface="Arial"/>
            </a:endParaRPr>
          </a:p>
        </p:txBody>
      </p:sp>
      <p:sp>
        <p:nvSpPr>
          <p:cNvPr id="176" name="PlaceHolder 2"/>
          <p:cNvSpPr>
            <a:spLocks noGrp="1"/>
          </p:cNvSpPr>
          <p:nvPr>
            <p:ph/>
          </p:nvPr>
        </p:nvSpPr>
        <p:spPr>
          <a:xfrm>
            <a:off x="359280" y="1419120"/>
            <a:ext cx="2484720" cy="3145320"/>
          </a:xfrm>
          <a:prstGeom prst="rect">
            <a:avLst/>
          </a:prstGeom>
          <a:noFill/>
          <a:ln w="0">
            <a:noFill/>
          </a:ln>
        </p:spPr>
        <p:txBody>
          <a:bodyPr lIns="72000" tIns="36000" rIns="72000" bIns="36000" anchor="t">
            <a:noAutofit/>
          </a:bodyPr>
          <a:lstStyle/>
          <a:p>
            <a:pPr marL="352440" indent="-352440">
              <a:lnSpc>
                <a:spcPct val="100000"/>
              </a:lnSpc>
              <a:spcBef>
                <a:spcPts val="720"/>
              </a:spcBef>
              <a:buClr>
                <a:srgbClr val="2D4B9B"/>
              </a:buClr>
              <a:buSzPct val="95000"/>
              <a:buFont typeface="Wingdings" charset="2"/>
              <a:buChar char=""/>
            </a:pPr>
            <a:r>
              <a:rPr lang="en-GB" sz="1800" b="0" u="none" strike="noStrike">
                <a:solidFill>
                  <a:srgbClr val="000000"/>
                </a:solidFill>
                <a:effectLst/>
                <a:uFillTx/>
                <a:latin typeface="Arial"/>
              </a:rPr>
              <a:t>More than </a:t>
            </a:r>
            <a:br>
              <a:rPr sz="1800"/>
            </a:br>
            <a:r>
              <a:rPr lang="en-GB" sz="1800" b="0" u="none" strike="noStrike">
                <a:solidFill>
                  <a:srgbClr val="000000"/>
                </a:solidFill>
                <a:effectLst/>
                <a:uFillTx/>
                <a:latin typeface="Arial"/>
              </a:rPr>
              <a:t>129,000 stations</a:t>
            </a:r>
            <a:endParaRPr lang="de-DE" sz="1800" b="0" u="none" strike="noStrike">
              <a:solidFill>
                <a:srgbClr val="000000"/>
              </a:solidFill>
              <a:effectLst/>
              <a:uFillTx/>
              <a:latin typeface="Arial"/>
            </a:endParaRPr>
          </a:p>
          <a:p>
            <a:pPr marL="352440" indent="0">
              <a:lnSpc>
                <a:spcPct val="100000"/>
              </a:lnSpc>
              <a:spcBef>
                <a:spcPts val="720"/>
              </a:spcBef>
              <a:buNone/>
            </a:pPr>
            <a:r>
              <a:rPr lang="en-GB" sz="1800" b="0" u="none" strike="noStrike">
                <a:solidFill>
                  <a:srgbClr val="C0C0C0"/>
                </a:solidFill>
                <a:effectLst/>
                <a:uFillTx/>
                <a:latin typeface="Arial"/>
              </a:rPr>
              <a:t>(245,000 stations, when counting duplicates from different sources)</a:t>
            </a:r>
            <a:endParaRPr lang="de-DE" sz="1800" b="0" u="none" strike="noStrike">
              <a:solidFill>
                <a:srgbClr val="000000"/>
              </a:solidFill>
              <a:effectLst/>
              <a:uFillTx/>
              <a:latin typeface="Arial"/>
            </a:endParaRPr>
          </a:p>
          <a:p>
            <a:pPr marL="352440" indent="-352440">
              <a:lnSpc>
                <a:spcPct val="100000"/>
              </a:lnSpc>
              <a:spcBef>
                <a:spcPts val="720"/>
              </a:spcBef>
              <a:buClr>
                <a:srgbClr val="2D4B9B"/>
              </a:buClr>
              <a:buSzPct val="95000"/>
              <a:buFont typeface="Wingdings" charset="2"/>
              <a:buChar char=""/>
            </a:pPr>
            <a:r>
              <a:rPr lang="en-GB" sz="1800" b="0" u="none" strike="noStrike">
                <a:solidFill>
                  <a:srgbClr val="000000"/>
                </a:solidFill>
                <a:effectLst/>
                <a:uFillTx/>
                <a:latin typeface="Arial"/>
              </a:rPr>
              <a:t>Daily and monthly values</a:t>
            </a:r>
            <a:endParaRPr lang="de-DE" sz="1800" b="0" u="none" strike="noStrike">
              <a:solidFill>
                <a:srgbClr val="000000"/>
              </a:solidFill>
              <a:effectLst/>
              <a:uFillTx/>
              <a:latin typeface="Arial"/>
            </a:endParaRPr>
          </a:p>
          <a:p>
            <a:pPr indent="0">
              <a:lnSpc>
                <a:spcPct val="100000"/>
              </a:lnSpc>
              <a:spcBef>
                <a:spcPts val="720"/>
              </a:spcBef>
              <a:buNone/>
              <a:tabLst>
                <a:tab pos="0" algn="l"/>
              </a:tabLst>
            </a:pPr>
            <a:endParaRPr lang="de-DE" sz="1800" b="0" u="none" strike="noStrike">
              <a:solidFill>
                <a:srgbClr val="000000"/>
              </a:solidFill>
              <a:effectLst/>
              <a:uFillTx/>
              <a:latin typeface="Arial"/>
            </a:endParaRPr>
          </a:p>
        </p:txBody>
      </p:sp>
      <p:pic>
        <p:nvPicPr>
          <p:cNvPr id="177" name="Inhaltsplatzhalter 5"/>
          <p:cNvPicPr/>
          <p:nvPr/>
        </p:nvPicPr>
        <p:blipFill>
          <a:blip r:embed="rId2"/>
          <a:srcRect l="2074" t="26856"/>
          <a:stretch/>
        </p:blipFill>
        <p:spPr>
          <a:xfrm>
            <a:off x="2628000" y="1203120"/>
            <a:ext cx="6326640" cy="3393000"/>
          </a:xfrm>
          <a:prstGeom prst="rect">
            <a:avLst/>
          </a:prstGeom>
          <a:noFill/>
          <a:ln w="0">
            <a:noFill/>
          </a:ln>
        </p:spPr>
      </p:pic>
      <p:sp>
        <p:nvSpPr>
          <p:cNvPr id="178" name="Textfeld 5"/>
          <p:cNvSpPr/>
          <p:nvPr/>
        </p:nvSpPr>
        <p:spPr>
          <a:xfrm>
            <a:off x="3870000" y="4311000"/>
            <a:ext cx="751680" cy="211320"/>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GB" sz="800" b="0" u="none" strike="noStrike">
                <a:solidFill>
                  <a:srgbClr val="000000"/>
                </a:solidFill>
                <a:effectLst/>
                <a:uFillTx/>
                <a:latin typeface="Arial"/>
                <a:ea typeface="DejaVu Sans"/>
              </a:rPr>
              <a:t>0 – 20 years</a:t>
            </a:r>
            <a:endParaRPr lang="de-DE" sz="800" b="0" u="none" strike="noStrike">
              <a:solidFill>
                <a:srgbClr val="000000"/>
              </a:solidFill>
              <a:effectLst/>
              <a:uFillTx/>
              <a:latin typeface="Arial"/>
            </a:endParaRPr>
          </a:p>
        </p:txBody>
      </p:sp>
      <p:sp>
        <p:nvSpPr>
          <p:cNvPr id="179" name="Textfeld 6"/>
          <p:cNvSpPr/>
          <p:nvPr/>
        </p:nvSpPr>
        <p:spPr>
          <a:xfrm>
            <a:off x="6735600" y="4311000"/>
            <a:ext cx="1018080" cy="211320"/>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GB" sz="800" b="0" u="none" strike="noStrike">
                <a:solidFill>
                  <a:srgbClr val="000000"/>
                </a:solidFill>
                <a:effectLst/>
                <a:uFillTx/>
                <a:latin typeface="Arial"/>
                <a:ea typeface="DejaVu Sans"/>
              </a:rPr>
              <a:t>61 – 325 years</a:t>
            </a:r>
            <a:endParaRPr lang="de-DE" sz="800" b="0" u="none" strike="noStrike">
              <a:solidFill>
                <a:srgbClr val="000000"/>
              </a:solidFill>
              <a:effectLst/>
              <a:uFillTx/>
              <a:latin typeface="Arial"/>
            </a:endParaRPr>
          </a:p>
        </p:txBody>
      </p:sp>
      <p:sp>
        <p:nvSpPr>
          <p:cNvPr id="180" name="Textfeld 22"/>
          <p:cNvSpPr/>
          <p:nvPr/>
        </p:nvSpPr>
        <p:spPr>
          <a:xfrm>
            <a:off x="5776200" y="4311000"/>
            <a:ext cx="818640" cy="211320"/>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GB" sz="800" b="0" u="none" strike="noStrike">
                <a:solidFill>
                  <a:srgbClr val="000000"/>
                </a:solidFill>
                <a:effectLst/>
                <a:uFillTx/>
                <a:latin typeface="Arial"/>
                <a:ea typeface="DejaVu Sans"/>
              </a:rPr>
              <a:t>41 – 60 years</a:t>
            </a:r>
            <a:endParaRPr lang="de-DE" sz="800" b="0" u="none" strike="noStrike">
              <a:solidFill>
                <a:srgbClr val="000000"/>
              </a:solidFill>
              <a:effectLst/>
              <a:uFillTx/>
              <a:latin typeface="Arial"/>
            </a:endParaRPr>
          </a:p>
        </p:txBody>
      </p:sp>
      <p:sp>
        <p:nvSpPr>
          <p:cNvPr id="181" name="Textfeld 23"/>
          <p:cNvSpPr/>
          <p:nvPr/>
        </p:nvSpPr>
        <p:spPr>
          <a:xfrm>
            <a:off x="4816800" y="4311000"/>
            <a:ext cx="818640" cy="211320"/>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GB" sz="800" b="0" u="none" strike="noStrike">
                <a:solidFill>
                  <a:srgbClr val="000000"/>
                </a:solidFill>
                <a:effectLst/>
                <a:uFillTx/>
                <a:latin typeface="Arial"/>
                <a:ea typeface="DejaVu Sans"/>
              </a:rPr>
              <a:t>21 – 40 years</a:t>
            </a:r>
            <a:endParaRPr lang="de-DE" sz="800" b="0" u="none" strike="noStrike">
              <a:solidFill>
                <a:srgbClr val="000000"/>
              </a:solidFill>
              <a:effectLst/>
              <a:uFillTx/>
              <a:latin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 name="PlaceHolder 1"/>
          <p:cNvSpPr>
            <a:spLocks noGrp="1"/>
          </p:cNvSpPr>
          <p:nvPr>
            <p:ph type="title"/>
          </p:nvPr>
        </p:nvSpPr>
        <p:spPr>
          <a:xfrm>
            <a:off x="395280" y="864000"/>
            <a:ext cx="8351640" cy="358200"/>
          </a:xfrm>
          <a:prstGeom prst="rect">
            <a:avLst/>
          </a:prstGeom>
          <a:noFill/>
          <a:ln w="0">
            <a:noFill/>
          </a:ln>
        </p:spPr>
        <p:txBody>
          <a:bodyPr lIns="72000" tIns="0" rIns="72000" bIns="0" anchor="t">
            <a:noAutofit/>
          </a:bodyPr>
          <a:lstStyle/>
          <a:p>
            <a:pPr indent="0" defTabSz="685800">
              <a:lnSpc>
                <a:spcPct val="90000"/>
              </a:lnSpc>
              <a:buNone/>
              <a:tabLst>
                <a:tab pos="0" algn="l"/>
              </a:tabLst>
            </a:pPr>
            <a:r>
              <a:rPr lang="en-GB" sz="2600" b="0" u="none" strike="noStrike">
                <a:solidFill>
                  <a:schemeClr val="dk1"/>
                </a:solidFill>
                <a:effectLst/>
                <a:uFillTx/>
                <a:latin typeface="Arial"/>
              </a:rPr>
              <a:t>GPCC quality control - examples</a:t>
            </a:r>
            <a:endParaRPr lang="de-DE" sz="2600" b="0" u="none" strike="noStrike">
              <a:solidFill>
                <a:srgbClr val="000000"/>
              </a:solidFill>
              <a:effectLst/>
              <a:uFillTx/>
              <a:latin typeface="Arial"/>
            </a:endParaRPr>
          </a:p>
        </p:txBody>
      </p:sp>
      <p:grpSp>
        <p:nvGrpSpPr>
          <p:cNvPr id="301" name="Gruppieren 10"/>
          <p:cNvGrpSpPr/>
          <p:nvPr/>
        </p:nvGrpSpPr>
        <p:grpSpPr>
          <a:xfrm>
            <a:off x="48960" y="1060920"/>
            <a:ext cx="8979480" cy="3511440"/>
            <a:chOff x="48960" y="1060920"/>
            <a:chExt cx="8979480" cy="3511440"/>
          </a:xfrm>
        </p:grpSpPr>
        <p:pic>
          <p:nvPicPr>
            <p:cNvPr id="302" name="Picture 3"/>
            <p:cNvPicPr/>
            <p:nvPr/>
          </p:nvPicPr>
          <p:blipFill>
            <a:blip r:embed="rId2"/>
            <a:srcRect l="43895" t="51750" r="5723" b="30384"/>
            <a:stretch/>
          </p:blipFill>
          <p:spPr>
            <a:xfrm>
              <a:off x="376920" y="1617480"/>
              <a:ext cx="2250000" cy="1117800"/>
            </a:xfrm>
            <a:prstGeom prst="rect">
              <a:avLst/>
            </a:prstGeom>
            <a:solidFill>
              <a:srgbClr val="EDEDED"/>
            </a:solidFill>
            <a:ln w="88900" cap="sq">
              <a:solidFill>
                <a:srgbClr val="FFFFFF"/>
              </a:solidFill>
              <a:miter/>
            </a:ln>
            <a:effectLst>
              <a:outerShdw blurRad="5508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3" name="Grafik 18"/>
            <p:cNvPicPr/>
            <p:nvPr/>
          </p:nvPicPr>
          <p:blipFill>
            <a:blip r:embed="rId3"/>
            <a:srcRect l="1907" t="22987" r="14102" b="592"/>
            <a:stretch/>
          </p:blipFill>
          <p:spPr>
            <a:xfrm>
              <a:off x="158760" y="3115440"/>
              <a:ext cx="3103200" cy="1352520"/>
            </a:xfrm>
            <a:prstGeom prst="rect">
              <a:avLst/>
            </a:prstGeom>
            <a:solidFill>
              <a:srgbClr val="EDEDED"/>
            </a:solidFill>
            <a:ln w="88900" cap="sq">
              <a:solidFill>
                <a:srgbClr val="FFFFFF"/>
              </a:solidFill>
              <a:miter/>
            </a:ln>
            <a:effectLst>
              <a:outerShdw blurRad="5508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04" name="Inhaltsplatzhalter 6"/>
            <p:cNvSpPr/>
            <p:nvPr/>
          </p:nvSpPr>
          <p:spPr>
            <a:xfrm>
              <a:off x="2904480" y="1663560"/>
              <a:ext cx="2505960" cy="2908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spcBef>
                  <a:spcPts val="575"/>
                </a:spcBef>
                <a:tabLst>
                  <a:tab pos="0" algn="l"/>
                </a:tabLst>
              </a:pPr>
              <a:r>
                <a:rPr lang="en-GB" sz="1440" b="0" u="none" strike="noStrike">
                  <a:solidFill>
                    <a:srgbClr val="000000"/>
                  </a:solidFill>
                  <a:effectLst/>
                  <a:uFillTx/>
                  <a:latin typeface="Arial"/>
                </a:rPr>
                <a:t>Different transliteration of same station name:</a:t>
              </a:r>
              <a:endParaRPr lang="de-DE" sz="1440" b="0" u="none" strike="noStrike">
                <a:solidFill>
                  <a:srgbClr val="000000"/>
                </a:solidFill>
                <a:effectLst/>
                <a:uFillTx/>
                <a:latin typeface="Arial"/>
              </a:endParaRPr>
            </a:p>
            <a:p>
              <a:pPr marL="692280" lvl="1" indent="-260280" defTabSz="914400">
                <a:lnSpc>
                  <a:spcPct val="100000"/>
                </a:lnSpc>
                <a:spcBef>
                  <a:spcPts val="575"/>
                </a:spcBef>
                <a:buClr>
                  <a:srgbClr val="2D4B9B"/>
                </a:buClr>
                <a:buSzPct val="95000"/>
                <a:buFont typeface="Wingdings" charset="2"/>
                <a:buChar char=""/>
                <a:tabLst>
                  <a:tab pos="0" algn="l"/>
                </a:tabLst>
              </a:pPr>
              <a:r>
                <a:rPr lang="en-GB" sz="1440" b="0" u="none" strike="noStrike">
                  <a:solidFill>
                    <a:srgbClr val="000000"/>
                  </a:solidFill>
                  <a:effectLst/>
                  <a:uFillTx/>
                  <a:latin typeface="Arial"/>
                </a:rPr>
                <a:t>Huddur</a:t>
              </a:r>
              <a:endParaRPr lang="de-DE" sz="1440" b="0" u="none" strike="noStrike">
                <a:solidFill>
                  <a:srgbClr val="000000"/>
                </a:solidFill>
                <a:effectLst/>
                <a:uFillTx/>
                <a:latin typeface="Arial"/>
              </a:endParaRPr>
            </a:p>
            <a:p>
              <a:pPr marL="692280" lvl="1" indent="-260280" defTabSz="914400">
                <a:lnSpc>
                  <a:spcPct val="100000"/>
                </a:lnSpc>
                <a:spcBef>
                  <a:spcPts val="575"/>
                </a:spcBef>
                <a:buClr>
                  <a:srgbClr val="2D4B9B"/>
                </a:buClr>
                <a:buSzPct val="95000"/>
                <a:buFont typeface="Wingdings" charset="2"/>
                <a:buChar char=""/>
                <a:tabLst>
                  <a:tab pos="0" algn="l"/>
                </a:tabLst>
              </a:pPr>
              <a:r>
                <a:rPr lang="en-GB" sz="1440" b="0" u="none" strike="noStrike">
                  <a:solidFill>
                    <a:srgbClr val="000000"/>
                  </a:solidFill>
                  <a:effectLst/>
                  <a:uFillTx/>
                  <a:latin typeface="Arial"/>
                </a:rPr>
                <a:t>Huduur</a:t>
              </a:r>
              <a:endParaRPr lang="de-DE" sz="1440" b="0" u="none" strike="noStrike">
                <a:solidFill>
                  <a:srgbClr val="000000"/>
                </a:solidFill>
                <a:effectLst/>
                <a:uFillTx/>
                <a:latin typeface="Arial"/>
              </a:endParaRPr>
            </a:p>
            <a:p>
              <a:pPr marL="692280" lvl="1" indent="-260280" defTabSz="914400">
                <a:lnSpc>
                  <a:spcPct val="100000"/>
                </a:lnSpc>
                <a:spcBef>
                  <a:spcPts val="575"/>
                </a:spcBef>
                <a:buClr>
                  <a:srgbClr val="2D4B9B"/>
                </a:buClr>
                <a:buSzPct val="95000"/>
                <a:buFont typeface="Wingdings" charset="2"/>
                <a:buChar char=""/>
                <a:tabLst>
                  <a:tab pos="0" algn="l"/>
                </a:tabLst>
              </a:pPr>
              <a:r>
                <a:rPr lang="en-GB" sz="1440" b="0" u="none" strike="noStrike">
                  <a:solidFill>
                    <a:srgbClr val="000000"/>
                  </a:solidFill>
                  <a:effectLst/>
                  <a:uFillTx/>
                  <a:latin typeface="Arial"/>
                </a:rPr>
                <a:t>Hudur</a:t>
              </a:r>
              <a:endParaRPr lang="de-DE" sz="1440" b="0" u="none" strike="noStrike">
                <a:solidFill>
                  <a:srgbClr val="000000"/>
                </a:solidFill>
                <a:effectLst/>
                <a:uFillTx/>
                <a:latin typeface="Arial"/>
              </a:endParaRPr>
            </a:p>
            <a:p>
              <a:pPr marL="692280" lvl="1" indent="-260280" defTabSz="914400">
                <a:lnSpc>
                  <a:spcPct val="100000"/>
                </a:lnSpc>
                <a:spcBef>
                  <a:spcPts val="575"/>
                </a:spcBef>
                <a:buClr>
                  <a:srgbClr val="2D4B9B"/>
                </a:buClr>
                <a:buSzPct val="95000"/>
                <a:buFont typeface="Wingdings" charset="2"/>
                <a:buChar char=""/>
                <a:tabLst>
                  <a:tab pos="0" algn="l"/>
                </a:tabLst>
              </a:pPr>
              <a:r>
                <a:rPr lang="en-GB" sz="1440" b="0" u="none" strike="noStrike">
                  <a:solidFill>
                    <a:srgbClr val="000000"/>
                  </a:solidFill>
                  <a:effectLst/>
                  <a:uFillTx/>
                  <a:latin typeface="Arial"/>
                </a:rPr>
                <a:t>Hodur</a:t>
              </a:r>
              <a:endParaRPr lang="de-DE" sz="1440" b="0" u="none" strike="noStrike">
                <a:solidFill>
                  <a:srgbClr val="000000"/>
                </a:solidFill>
                <a:effectLst/>
                <a:uFillTx/>
                <a:latin typeface="Arial"/>
              </a:endParaRPr>
            </a:p>
            <a:p>
              <a:pPr marL="692280" lvl="1" indent="-260280" defTabSz="914400">
                <a:lnSpc>
                  <a:spcPct val="100000"/>
                </a:lnSpc>
                <a:spcBef>
                  <a:spcPts val="575"/>
                </a:spcBef>
                <a:buClr>
                  <a:srgbClr val="2D4B9B"/>
                </a:buClr>
                <a:buSzPct val="95000"/>
                <a:buFont typeface="Wingdings" charset="2"/>
                <a:buChar char=""/>
                <a:tabLst>
                  <a:tab pos="0" algn="l"/>
                </a:tabLst>
              </a:pPr>
              <a:r>
                <a:rPr lang="en-GB" sz="1440" b="0" u="none" strike="noStrike">
                  <a:solidFill>
                    <a:srgbClr val="000000"/>
                  </a:solidFill>
                  <a:effectLst/>
                  <a:uFillTx/>
                  <a:latin typeface="Arial"/>
                </a:rPr>
                <a:t>Oddur</a:t>
              </a:r>
              <a:endParaRPr lang="de-DE" sz="1440" b="0" u="none" strike="noStrike">
                <a:solidFill>
                  <a:srgbClr val="000000"/>
                </a:solidFill>
                <a:effectLst/>
                <a:uFillTx/>
                <a:latin typeface="Arial"/>
              </a:endParaRPr>
            </a:p>
            <a:p>
              <a:pPr marL="692280" lvl="1" indent="-260280" defTabSz="914400">
                <a:lnSpc>
                  <a:spcPct val="100000"/>
                </a:lnSpc>
                <a:spcBef>
                  <a:spcPts val="575"/>
                </a:spcBef>
                <a:buClr>
                  <a:srgbClr val="2D4B9B"/>
                </a:buClr>
                <a:buSzPct val="95000"/>
                <a:buFont typeface="Wingdings" charset="2"/>
                <a:buChar char=""/>
                <a:tabLst>
                  <a:tab pos="0" algn="l"/>
                </a:tabLst>
              </a:pPr>
              <a:r>
                <a:rPr lang="en-GB" sz="1440" b="0" u="none" strike="noStrike">
                  <a:solidFill>
                    <a:srgbClr val="000000"/>
                  </a:solidFill>
                  <a:effectLst/>
                  <a:uFillTx/>
                  <a:latin typeface="Arial"/>
                </a:rPr>
                <a:t>Xuddur</a:t>
              </a:r>
              <a:endParaRPr lang="de-DE" sz="1440" b="0" u="none" strike="noStrike">
                <a:solidFill>
                  <a:srgbClr val="000000"/>
                </a:solidFill>
                <a:effectLst/>
                <a:uFillTx/>
                <a:latin typeface="Arial"/>
              </a:endParaRPr>
            </a:p>
            <a:p>
              <a:pPr marL="692280" lvl="1" indent="-260280" defTabSz="914400">
                <a:lnSpc>
                  <a:spcPct val="100000"/>
                </a:lnSpc>
                <a:spcBef>
                  <a:spcPts val="575"/>
                </a:spcBef>
                <a:buClr>
                  <a:srgbClr val="2D4B9B"/>
                </a:buClr>
                <a:buSzPct val="95000"/>
                <a:buFont typeface="Wingdings" charset="2"/>
                <a:buChar char=""/>
                <a:tabLst>
                  <a:tab pos="0" algn="l"/>
                </a:tabLst>
              </a:pPr>
              <a:r>
                <a:rPr lang="en-GB" sz="1440" b="0" u="none" strike="noStrike">
                  <a:solidFill>
                    <a:srgbClr val="000000"/>
                  </a:solidFill>
                  <a:effectLst/>
                  <a:uFillTx/>
                  <a:latin typeface="Arial"/>
                </a:rPr>
                <a:t>Xudur</a:t>
              </a:r>
              <a:endParaRPr lang="de-DE" sz="1440" b="0" u="none" strike="noStrike">
                <a:solidFill>
                  <a:srgbClr val="000000"/>
                </a:solidFill>
                <a:effectLst/>
                <a:uFillTx/>
                <a:latin typeface="Arial"/>
              </a:endParaRPr>
            </a:p>
          </p:txBody>
        </p:sp>
        <p:pic>
          <p:nvPicPr>
            <p:cNvPr id="305" name="Grafik 25"/>
            <p:cNvPicPr/>
            <p:nvPr/>
          </p:nvPicPr>
          <p:blipFill>
            <a:blip r:embed="rId4"/>
            <a:stretch/>
          </p:blipFill>
          <p:spPr>
            <a:xfrm>
              <a:off x="5576040" y="1340640"/>
              <a:ext cx="3273480" cy="1178640"/>
            </a:xfrm>
            <a:prstGeom prst="rect">
              <a:avLst/>
            </a:prstGeom>
            <a:solidFill>
              <a:srgbClr val="EDEDED"/>
            </a:solidFill>
            <a:ln w="88900" cap="sq">
              <a:solidFill>
                <a:srgbClr val="FFFFFF"/>
              </a:solidFill>
              <a:miter/>
            </a:ln>
            <a:effectLst>
              <a:outerShdw blurRad="5508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06" name="Gruppieren 13"/>
            <p:cNvGrpSpPr/>
            <p:nvPr/>
          </p:nvGrpSpPr>
          <p:grpSpPr>
            <a:xfrm>
              <a:off x="4399200" y="3115440"/>
              <a:ext cx="4629240" cy="1456920"/>
              <a:chOff x="4399200" y="3115440"/>
              <a:chExt cx="4629240" cy="1456920"/>
            </a:xfrm>
          </p:grpSpPr>
          <p:pic>
            <p:nvPicPr>
              <p:cNvPr id="307" name="Grafik 26"/>
              <p:cNvPicPr/>
              <p:nvPr/>
            </p:nvPicPr>
            <p:blipFill>
              <a:blip r:embed="rId5"/>
              <a:srcRect l="788" t="27915" r="51544" b="33223"/>
              <a:stretch/>
            </p:blipFill>
            <p:spPr>
              <a:xfrm>
                <a:off x="4399200" y="3145320"/>
                <a:ext cx="3632040" cy="752760"/>
              </a:xfrm>
              <a:prstGeom prst="rect">
                <a:avLst/>
              </a:prstGeom>
              <a:solidFill>
                <a:srgbClr val="EDEDED"/>
              </a:solidFill>
              <a:ln w="88900" cap="sq">
                <a:solidFill>
                  <a:srgbClr val="FFFFFF"/>
                </a:solidFill>
                <a:miter/>
              </a:ln>
              <a:effectLst>
                <a:outerShdw blurRad="5508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8" name="Grafik 27"/>
              <p:cNvPicPr/>
              <p:nvPr/>
            </p:nvPicPr>
            <p:blipFill>
              <a:blip r:embed="rId5"/>
              <a:srcRect l="51120" t="30595" r="7890" b="27428"/>
              <a:stretch/>
            </p:blipFill>
            <p:spPr>
              <a:xfrm>
                <a:off x="5832000" y="3886200"/>
                <a:ext cx="3196440" cy="686160"/>
              </a:xfrm>
              <a:prstGeom prst="rect">
                <a:avLst/>
              </a:prstGeom>
              <a:solidFill>
                <a:srgbClr val="EDEDED"/>
              </a:solidFill>
              <a:ln w="88900" cap="sq">
                <a:solidFill>
                  <a:srgbClr val="FFFFFF"/>
                </a:solidFill>
                <a:miter/>
              </a:ln>
              <a:effectLst>
                <a:outerShdw blurRad="5508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09" name="Ellipse 1"/>
              <p:cNvSpPr/>
              <p:nvPr/>
            </p:nvSpPr>
            <p:spPr>
              <a:xfrm>
                <a:off x="5987520" y="3304080"/>
                <a:ext cx="257760" cy="394920"/>
              </a:xfrm>
              <a:prstGeom prst="ellipse">
                <a:avLst/>
              </a:prstGeom>
              <a:noFill/>
              <a:ln w="28575">
                <a:solidFill>
                  <a:srgbClr val="9E3D00"/>
                </a:solidFill>
                <a:round/>
              </a:ln>
            </p:spPr>
            <p:style>
              <a:lnRef idx="0">
                <a:scrgbClr r="0" g="0" b="0"/>
              </a:lnRef>
              <a:fillRef idx="0">
                <a:scrgbClr r="0" g="0" b="0"/>
              </a:fillRef>
              <a:effectRef idx="0">
                <a:scrgbClr r="0" g="0" b="0"/>
              </a:effectRef>
              <a:fontRef idx="minor"/>
            </p:style>
            <p:txBody>
              <a:bodyPr lIns="82440" tIns="41040" rIns="82440" bIns="41040" numCol="1" spcCol="0" anchor="t">
                <a:noAutofit/>
              </a:bodyPr>
              <a:lstStyle/>
              <a:p>
                <a:pPr defTabSz="822960">
                  <a:lnSpc>
                    <a:spcPct val="100000"/>
                  </a:lnSpc>
                </a:pPr>
                <a:endParaRPr lang="en-US" sz="1620" b="0" u="none" strike="noStrike">
                  <a:solidFill>
                    <a:schemeClr val="dk1"/>
                  </a:solidFill>
                  <a:effectLst/>
                  <a:uFillTx/>
                  <a:latin typeface="Arial"/>
                </a:endParaRPr>
              </a:p>
            </p:txBody>
          </p:sp>
          <p:sp>
            <p:nvSpPr>
              <p:cNvPr id="310" name="Ellipse 2"/>
              <p:cNvSpPr/>
              <p:nvPr/>
            </p:nvSpPr>
            <p:spPr>
              <a:xfrm>
                <a:off x="5956560" y="3912480"/>
                <a:ext cx="257760" cy="394920"/>
              </a:xfrm>
              <a:prstGeom prst="ellipse">
                <a:avLst/>
              </a:prstGeom>
              <a:noFill/>
              <a:ln w="28575">
                <a:solidFill>
                  <a:srgbClr val="9E3D00"/>
                </a:solidFill>
                <a:round/>
              </a:ln>
            </p:spPr>
            <p:style>
              <a:lnRef idx="0">
                <a:scrgbClr r="0" g="0" b="0"/>
              </a:lnRef>
              <a:fillRef idx="0">
                <a:scrgbClr r="0" g="0" b="0"/>
              </a:fillRef>
              <a:effectRef idx="0">
                <a:scrgbClr r="0" g="0" b="0"/>
              </a:effectRef>
              <a:fontRef idx="minor"/>
            </p:style>
            <p:txBody>
              <a:bodyPr lIns="82440" tIns="41040" rIns="82440" bIns="41040" numCol="1" spcCol="0" anchor="t">
                <a:noAutofit/>
              </a:bodyPr>
              <a:lstStyle/>
              <a:p>
                <a:pPr defTabSz="822960">
                  <a:lnSpc>
                    <a:spcPct val="100000"/>
                  </a:lnSpc>
                </a:pPr>
                <a:endParaRPr lang="en-US" sz="1620" b="0" u="none" strike="noStrike">
                  <a:solidFill>
                    <a:schemeClr val="dk1"/>
                  </a:solidFill>
                  <a:effectLst/>
                  <a:uFillTx/>
                  <a:latin typeface="Arial"/>
                </a:endParaRPr>
              </a:p>
            </p:txBody>
          </p:sp>
          <p:sp>
            <p:nvSpPr>
              <p:cNvPr id="311" name="Ellipse 3"/>
              <p:cNvSpPr/>
              <p:nvPr/>
            </p:nvSpPr>
            <p:spPr>
              <a:xfrm>
                <a:off x="6278400" y="3251160"/>
                <a:ext cx="257760" cy="394920"/>
              </a:xfrm>
              <a:prstGeom prst="ellipse">
                <a:avLst/>
              </a:prstGeom>
              <a:noFill/>
              <a:ln w="28575">
                <a:solidFill>
                  <a:srgbClr val="00B050"/>
                </a:solidFill>
                <a:round/>
              </a:ln>
            </p:spPr>
            <p:style>
              <a:lnRef idx="0">
                <a:scrgbClr r="0" g="0" b="0"/>
              </a:lnRef>
              <a:fillRef idx="0">
                <a:scrgbClr r="0" g="0" b="0"/>
              </a:fillRef>
              <a:effectRef idx="0">
                <a:scrgbClr r="0" g="0" b="0"/>
              </a:effectRef>
              <a:fontRef idx="minor"/>
            </p:style>
            <p:txBody>
              <a:bodyPr lIns="82440" tIns="41040" rIns="82440" bIns="41040" numCol="1" spcCol="0" anchor="t">
                <a:noAutofit/>
              </a:bodyPr>
              <a:lstStyle/>
              <a:p>
                <a:pPr defTabSz="822960">
                  <a:lnSpc>
                    <a:spcPct val="100000"/>
                  </a:lnSpc>
                </a:pPr>
                <a:endParaRPr lang="en-US" sz="1620" b="0" u="none" strike="noStrike">
                  <a:solidFill>
                    <a:schemeClr val="dk1"/>
                  </a:solidFill>
                  <a:effectLst/>
                  <a:uFillTx/>
                  <a:latin typeface="Arial"/>
                </a:endParaRPr>
              </a:p>
            </p:txBody>
          </p:sp>
          <p:sp>
            <p:nvSpPr>
              <p:cNvPr id="312" name="Ellipse 4"/>
              <p:cNvSpPr/>
              <p:nvPr/>
            </p:nvSpPr>
            <p:spPr>
              <a:xfrm>
                <a:off x="6278400" y="3912480"/>
                <a:ext cx="257760" cy="394920"/>
              </a:xfrm>
              <a:prstGeom prst="ellipse">
                <a:avLst/>
              </a:prstGeom>
              <a:noFill/>
              <a:ln w="28575">
                <a:solidFill>
                  <a:srgbClr val="00B050"/>
                </a:solidFill>
                <a:round/>
              </a:ln>
            </p:spPr>
            <p:style>
              <a:lnRef idx="0">
                <a:scrgbClr r="0" g="0" b="0"/>
              </a:lnRef>
              <a:fillRef idx="0">
                <a:scrgbClr r="0" g="0" b="0"/>
              </a:fillRef>
              <a:effectRef idx="0">
                <a:scrgbClr r="0" g="0" b="0"/>
              </a:effectRef>
              <a:fontRef idx="minor"/>
            </p:style>
            <p:txBody>
              <a:bodyPr lIns="82440" tIns="41040" rIns="82440" bIns="41040" numCol="1" spcCol="0" anchor="t">
                <a:noAutofit/>
              </a:bodyPr>
              <a:lstStyle/>
              <a:p>
                <a:pPr defTabSz="822960">
                  <a:lnSpc>
                    <a:spcPct val="100000"/>
                  </a:lnSpc>
                </a:pPr>
                <a:endParaRPr lang="en-US" sz="1620" b="0" u="none" strike="noStrike">
                  <a:solidFill>
                    <a:schemeClr val="dk1"/>
                  </a:solidFill>
                  <a:effectLst/>
                  <a:uFillTx/>
                  <a:latin typeface="Arial"/>
                </a:endParaRPr>
              </a:p>
            </p:txBody>
          </p:sp>
          <p:sp>
            <p:nvSpPr>
              <p:cNvPr id="313" name="Ellipse 5"/>
              <p:cNvSpPr/>
              <p:nvPr/>
            </p:nvSpPr>
            <p:spPr>
              <a:xfrm>
                <a:off x="6859800" y="3251160"/>
                <a:ext cx="257760" cy="394920"/>
              </a:xfrm>
              <a:prstGeom prst="ellipse">
                <a:avLst/>
              </a:prstGeom>
              <a:noFill/>
              <a:ln w="28575">
                <a:solidFill>
                  <a:srgbClr val="96B9DC"/>
                </a:solidFill>
                <a:round/>
              </a:ln>
            </p:spPr>
            <p:style>
              <a:lnRef idx="0">
                <a:scrgbClr r="0" g="0" b="0"/>
              </a:lnRef>
              <a:fillRef idx="0">
                <a:scrgbClr r="0" g="0" b="0"/>
              </a:fillRef>
              <a:effectRef idx="0">
                <a:scrgbClr r="0" g="0" b="0"/>
              </a:effectRef>
              <a:fontRef idx="minor"/>
            </p:style>
            <p:txBody>
              <a:bodyPr lIns="82440" tIns="41040" rIns="82440" bIns="41040" numCol="1" spcCol="0" anchor="t">
                <a:noAutofit/>
              </a:bodyPr>
              <a:lstStyle/>
              <a:p>
                <a:pPr defTabSz="822960">
                  <a:lnSpc>
                    <a:spcPct val="100000"/>
                  </a:lnSpc>
                </a:pPr>
                <a:endParaRPr lang="en-US" sz="1620" b="0" u="none" strike="noStrike">
                  <a:solidFill>
                    <a:schemeClr val="dk1"/>
                  </a:solidFill>
                  <a:effectLst/>
                  <a:uFillTx/>
                  <a:latin typeface="Arial"/>
                </a:endParaRPr>
              </a:p>
            </p:txBody>
          </p:sp>
          <p:sp>
            <p:nvSpPr>
              <p:cNvPr id="314" name="Ellipse 6"/>
              <p:cNvSpPr/>
              <p:nvPr/>
            </p:nvSpPr>
            <p:spPr>
              <a:xfrm>
                <a:off x="6568920" y="3886200"/>
                <a:ext cx="257760" cy="394920"/>
              </a:xfrm>
              <a:prstGeom prst="ellipse">
                <a:avLst/>
              </a:prstGeom>
              <a:noFill/>
              <a:ln w="28575">
                <a:solidFill>
                  <a:srgbClr val="96B9DC"/>
                </a:solidFill>
                <a:round/>
              </a:ln>
            </p:spPr>
            <p:style>
              <a:lnRef idx="0">
                <a:scrgbClr r="0" g="0" b="0"/>
              </a:lnRef>
              <a:fillRef idx="0">
                <a:scrgbClr r="0" g="0" b="0"/>
              </a:fillRef>
              <a:effectRef idx="0">
                <a:scrgbClr r="0" g="0" b="0"/>
              </a:effectRef>
              <a:fontRef idx="minor"/>
            </p:style>
            <p:txBody>
              <a:bodyPr lIns="82440" tIns="41040" rIns="82440" bIns="41040" numCol="1" spcCol="0" anchor="t">
                <a:noAutofit/>
              </a:bodyPr>
              <a:lstStyle/>
              <a:p>
                <a:pPr defTabSz="822960">
                  <a:lnSpc>
                    <a:spcPct val="100000"/>
                  </a:lnSpc>
                </a:pPr>
                <a:endParaRPr lang="en-US" sz="1620" b="0" u="none" strike="noStrike">
                  <a:solidFill>
                    <a:schemeClr val="dk1"/>
                  </a:solidFill>
                  <a:effectLst/>
                  <a:uFillTx/>
                  <a:latin typeface="Arial"/>
                </a:endParaRPr>
              </a:p>
            </p:txBody>
          </p:sp>
          <p:sp>
            <p:nvSpPr>
              <p:cNvPr id="315" name="Textfeld 30"/>
              <p:cNvSpPr/>
              <p:nvPr/>
            </p:nvSpPr>
            <p:spPr>
              <a:xfrm>
                <a:off x="6787440" y="3115440"/>
                <a:ext cx="413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en-US" sz="800" b="0" u="none" strike="noStrike">
                    <a:solidFill>
                      <a:schemeClr val="dk2"/>
                    </a:solidFill>
                    <a:effectLst/>
                    <a:uFillTx/>
                    <a:latin typeface="Arial"/>
                  </a:rPr>
                  <a:t>1982</a:t>
                </a:r>
                <a:endParaRPr lang="de-DE" sz="800" b="0" u="none" strike="noStrike">
                  <a:solidFill>
                    <a:srgbClr val="000000"/>
                  </a:solidFill>
                  <a:effectLst/>
                  <a:uFillTx/>
                  <a:latin typeface="Arial"/>
                </a:endParaRPr>
              </a:p>
            </p:txBody>
          </p:sp>
          <p:sp>
            <p:nvSpPr>
              <p:cNvPr id="316" name="Textfeld 31"/>
              <p:cNvSpPr/>
              <p:nvPr/>
            </p:nvSpPr>
            <p:spPr>
              <a:xfrm>
                <a:off x="6205680" y="3115440"/>
                <a:ext cx="413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en-US" sz="800" b="0" u="none" strike="noStrike">
                    <a:solidFill>
                      <a:srgbClr val="00B050"/>
                    </a:solidFill>
                    <a:effectLst/>
                    <a:uFillTx/>
                    <a:latin typeface="Arial"/>
                  </a:rPr>
                  <a:t>1980</a:t>
                </a:r>
                <a:endParaRPr lang="de-DE" sz="800" b="0" u="none" strike="noStrike">
                  <a:solidFill>
                    <a:srgbClr val="000000"/>
                  </a:solidFill>
                  <a:effectLst/>
                  <a:uFillTx/>
                  <a:latin typeface="Arial"/>
                </a:endParaRPr>
              </a:p>
            </p:txBody>
          </p:sp>
          <p:sp>
            <p:nvSpPr>
              <p:cNvPr id="317" name="Textfeld 32"/>
              <p:cNvSpPr/>
              <p:nvPr/>
            </p:nvSpPr>
            <p:spPr>
              <a:xfrm>
                <a:off x="6496560" y="4309560"/>
                <a:ext cx="413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en-US" sz="800" b="0" u="none" strike="noStrike">
                    <a:solidFill>
                      <a:schemeClr val="dk2"/>
                    </a:solidFill>
                    <a:effectLst/>
                    <a:uFillTx/>
                    <a:latin typeface="Arial"/>
                  </a:rPr>
                  <a:t>1953</a:t>
                </a:r>
                <a:endParaRPr lang="de-DE" sz="800" b="0" u="none" strike="noStrike">
                  <a:solidFill>
                    <a:srgbClr val="000000"/>
                  </a:solidFill>
                  <a:effectLst/>
                  <a:uFillTx/>
                  <a:latin typeface="Arial"/>
                </a:endParaRPr>
              </a:p>
            </p:txBody>
          </p:sp>
          <p:sp>
            <p:nvSpPr>
              <p:cNvPr id="318" name="Textfeld 33"/>
              <p:cNvSpPr/>
              <p:nvPr/>
            </p:nvSpPr>
            <p:spPr>
              <a:xfrm>
                <a:off x="6205680" y="4332600"/>
                <a:ext cx="413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en-US" sz="800" b="0" u="none" strike="noStrike">
                    <a:solidFill>
                      <a:srgbClr val="00B050"/>
                    </a:solidFill>
                    <a:effectLst/>
                    <a:uFillTx/>
                    <a:latin typeface="Arial"/>
                  </a:rPr>
                  <a:t>1952</a:t>
                </a:r>
                <a:endParaRPr lang="de-DE" sz="800" b="0" u="none" strike="noStrike">
                  <a:solidFill>
                    <a:srgbClr val="000000"/>
                  </a:solidFill>
                  <a:effectLst/>
                  <a:uFillTx/>
                  <a:latin typeface="Arial"/>
                </a:endParaRPr>
              </a:p>
            </p:txBody>
          </p:sp>
          <p:sp>
            <p:nvSpPr>
              <p:cNvPr id="319" name="Textfeld 34"/>
              <p:cNvSpPr/>
              <p:nvPr/>
            </p:nvSpPr>
            <p:spPr>
              <a:xfrm>
                <a:off x="5873400" y="4332600"/>
                <a:ext cx="413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en-US" sz="800" b="0" u="none" strike="noStrike">
                    <a:solidFill>
                      <a:srgbClr val="FF0000"/>
                    </a:solidFill>
                    <a:effectLst/>
                    <a:uFillTx/>
                    <a:latin typeface="Arial"/>
                  </a:rPr>
                  <a:t>1951</a:t>
                </a:r>
                <a:endParaRPr lang="de-DE" sz="800" b="0" u="none" strike="noStrike">
                  <a:solidFill>
                    <a:srgbClr val="000000"/>
                  </a:solidFill>
                  <a:effectLst/>
                  <a:uFillTx/>
                  <a:latin typeface="Arial"/>
                </a:endParaRPr>
              </a:p>
            </p:txBody>
          </p:sp>
          <p:sp>
            <p:nvSpPr>
              <p:cNvPr id="320" name="Textfeld 39"/>
              <p:cNvSpPr/>
              <p:nvPr/>
            </p:nvSpPr>
            <p:spPr>
              <a:xfrm>
                <a:off x="5909760" y="3145680"/>
                <a:ext cx="41364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en-US" sz="800" b="0" u="none" strike="noStrike">
                    <a:solidFill>
                      <a:srgbClr val="FF0000"/>
                    </a:solidFill>
                    <a:effectLst/>
                    <a:uFillTx/>
                    <a:latin typeface="Arial"/>
                  </a:rPr>
                  <a:t>1979</a:t>
                </a:r>
                <a:endParaRPr lang="de-DE" sz="800" b="0" u="none" strike="noStrike">
                  <a:solidFill>
                    <a:srgbClr val="000000"/>
                  </a:solidFill>
                  <a:effectLst/>
                  <a:uFillTx/>
                  <a:latin typeface="Arial"/>
                </a:endParaRPr>
              </a:p>
            </p:txBody>
          </p:sp>
          <p:cxnSp>
            <p:nvCxnSpPr>
              <p:cNvPr id="321" name="Gerade Verbindung 1"/>
              <p:cNvCxnSpPr/>
              <p:nvPr/>
            </p:nvCxnSpPr>
            <p:spPr>
              <a:xfrm flipH="1">
                <a:off x="6086160" y="3727080"/>
                <a:ext cx="32760" cy="160560"/>
              </a:xfrm>
              <a:prstGeom prst="straightConnector1">
                <a:avLst/>
              </a:prstGeom>
              <a:ln w="28575">
                <a:solidFill>
                  <a:srgbClr val="9E3D00"/>
                </a:solidFill>
                <a:round/>
              </a:ln>
            </p:spPr>
          </p:cxnSp>
          <p:cxnSp>
            <p:nvCxnSpPr>
              <p:cNvPr id="322" name="Gerade Verbindung 2"/>
              <p:cNvCxnSpPr/>
              <p:nvPr/>
            </p:nvCxnSpPr>
            <p:spPr>
              <a:xfrm flipH="1">
                <a:off x="6408000" y="3700800"/>
                <a:ext cx="7200" cy="186840"/>
              </a:xfrm>
              <a:prstGeom prst="straightConnector1">
                <a:avLst/>
              </a:prstGeom>
              <a:ln w="28575">
                <a:solidFill>
                  <a:srgbClr val="00B050"/>
                </a:solidFill>
                <a:round/>
              </a:ln>
            </p:spPr>
          </p:cxnSp>
          <p:cxnSp>
            <p:nvCxnSpPr>
              <p:cNvPr id="323" name="Gerade Verbindung 3"/>
              <p:cNvCxnSpPr/>
              <p:nvPr/>
            </p:nvCxnSpPr>
            <p:spPr>
              <a:xfrm flipH="1">
                <a:off x="6787080" y="3700800"/>
                <a:ext cx="204120" cy="160560"/>
              </a:xfrm>
              <a:prstGeom prst="straightConnector1">
                <a:avLst/>
              </a:prstGeom>
              <a:ln w="28575">
                <a:solidFill>
                  <a:srgbClr val="96B9DC"/>
                </a:solidFill>
                <a:round/>
              </a:ln>
            </p:spPr>
          </p:cxnSp>
        </p:grpSp>
        <p:sp>
          <p:nvSpPr>
            <p:cNvPr id="324" name="Textfeld 41"/>
            <p:cNvSpPr/>
            <p:nvPr/>
          </p:nvSpPr>
          <p:spPr>
            <a:xfrm>
              <a:off x="1218960" y="1266840"/>
              <a:ext cx="123732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en-GB" sz="1400" b="0" u="none" strike="noStrike">
                  <a:solidFill>
                    <a:srgbClr val="000000"/>
                  </a:solidFill>
                  <a:effectLst/>
                  <a:uFillTx/>
                  <a:latin typeface="Arial"/>
                </a:rPr>
                <a:t>Meta data:</a:t>
              </a:r>
              <a:endParaRPr lang="de-DE" sz="1400" b="0" u="none" strike="noStrike">
                <a:solidFill>
                  <a:srgbClr val="000000"/>
                </a:solidFill>
                <a:effectLst/>
                <a:uFillTx/>
                <a:latin typeface="Arial"/>
              </a:endParaRPr>
            </a:p>
          </p:txBody>
        </p:sp>
        <p:sp>
          <p:nvSpPr>
            <p:cNvPr id="325" name="Textfeld 42"/>
            <p:cNvSpPr/>
            <p:nvPr/>
          </p:nvSpPr>
          <p:spPr>
            <a:xfrm>
              <a:off x="48960" y="2841120"/>
              <a:ext cx="301680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en-GB" sz="1400" b="0" u="none" strike="noStrike">
                  <a:solidFill>
                    <a:srgbClr val="000000"/>
                  </a:solidFill>
                  <a:effectLst/>
                  <a:uFillTx/>
                  <a:latin typeface="Arial"/>
                </a:rPr>
                <a:t>Gaps filles with long-term means:</a:t>
              </a:r>
              <a:endParaRPr lang="de-DE" sz="1400" b="0" u="none" strike="noStrike">
                <a:solidFill>
                  <a:srgbClr val="000000"/>
                </a:solidFill>
                <a:effectLst/>
                <a:uFillTx/>
                <a:latin typeface="Arial"/>
              </a:endParaRPr>
            </a:p>
          </p:txBody>
        </p:sp>
        <p:sp>
          <p:nvSpPr>
            <p:cNvPr id="326" name="Textfeld 43"/>
            <p:cNvSpPr/>
            <p:nvPr/>
          </p:nvSpPr>
          <p:spPr>
            <a:xfrm>
              <a:off x="5473440" y="1060920"/>
              <a:ext cx="327348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en-GB" sz="1400" b="0" u="none" strike="noStrike">
                  <a:solidFill>
                    <a:srgbClr val="000000"/>
                  </a:solidFill>
                  <a:effectLst/>
                  <a:uFillTx/>
                  <a:latin typeface="Arial"/>
                </a:rPr>
                <a:t>Time stamp shifted by one day:</a:t>
              </a:r>
              <a:endParaRPr lang="de-DE" sz="1400" b="0" u="none" strike="noStrike">
                <a:solidFill>
                  <a:srgbClr val="000000"/>
                </a:solidFill>
                <a:effectLst/>
                <a:uFillTx/>
                <a:latin typeface="Arial"/>
              </a:endParaRPr>
            </a:p>
          </p:txBody>
        </p:sp>
        <p:sp>
          <p:nvSpPr>
            <p:cNvPr id="327" name="Textfeld 44"/>
            <p:cNvSpPr/>
            <p:nvPr/>
          </p:nvSpPr>
          <p:spPr>
            <a:xfrm>
              <a:off x="4758120" y="2809080"/>
              <a:ext cx="237960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en-GB" sz="1400" b="0" u="none" strike="noStrike">
                  <a:solidFill>
                    <a:srgbClr val="000000"/>
                  </a:solidFill>
                  <a:effectLst/>
                  <a:uFillTx/>
                  <a:latin typeface="Arial"/>
                </a:rPr>
                <a:t>Reuse of data:</a:t>
              </a:r>
              <a:endParaRPr lang="de-DE" sz="1400" b="0" u="none" strike="noStrike">
                <a:solidFill>
                  <a:srgbClr val="000000"/>
                </a:solidFill>
                <a:effectLst/>
                <a:uFillTx/>
                <a:latin typeface="Aria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 name="PlaceHolder 1"/>
          <p:cNvSpPr>
            <a:spLocks noGrp="1"/>
          </p:cNvSpPr>
          <p:nvPr>
            <p:ph type="title"/>
          </p:nvPr>
        </p:nvSpPr>
        <p:spPr>
          <a:xfrm>
            <a:off x="395280" y="864000"/>
            <a:ext cx="8351640" cy="358200"/>
          </a:xfrm>
          <a:prstGeom prst="rect">
            <a:avLst/>
          </a:prstGeom>
          <a:noFill/>
          <a:ln w="0">
            <a:noFill/>
          </a:ln>
        </p:spPr>
        <p:txBody>
          <a:bodyPr lIns="72000" tIns="0" rIns="72000" bIns="0" anchor="t">
            <a:noAutofit/>
          </a:bodyPr>
          <a:lstStyle/>
          <a:p>
            <a:pPr indent="0">
              <a:lnSpc>
                <a:spcPct val="90000"/>
              </a:lnSpc>
              <a:buNone/>
              <a:tabLst>
                <a:tab pos="0" algn="l"/>
              </a:tabLst>
            </a:pPr>
            <a:r>
              <a:rPr lang="en-GB" sz="2600" b="0" u="none" strike="noStrike">
                <a:solidFill>
                  <a:srgbClr val="2D4B9B"/>
                </a:solidFill>
                <a:effectLst/>
                <a:uFillTx/>
                <a:latin typeface="Arial"/>
              </a:rPr>
              <a:t>GPCC needs data</a:t>
            </a:r>
            <a:endParaRPr lang="de-DE" sz="2600" b="0" u="none" strike="noStrike">
              <a:solidFill>
                <a:srgbClr val="000000"/>
              </a:solidFill>
              <a:effectLst/>
              <a:uFillTx/>
              <a:latin typeface="Arial"/>
            </a:endParaRPr>
          </a:p>
        </p:txBody>
      </p:sp>
      <p:sp>
        <p:nvSpPr>
          <p:cNvPr id="329" name="PlaceHolder 2"/>
          <p:cNvSpPr>
            <a:spLocks noGrp="1"/>
          </p:cNvSpPr>
          <p:nvPr>
            <p:ph/>
          </p:nvPr>
        </p:nvSpPr>
        <p:spPr>
          <a:xfrm>
            <a:off x="395280" y="1370160"/>
            <a:ext cx="3826080" cy="3148920"/>
          </a:xfrm>
          <a:prstGeom prst="rect">
            <a:avLst/>
          </a:prstGeom>
          <a:noFill/>
          <a:ln w="0">
            <a:noFill/>
          </a:ln>
        </p:spPr>
        <p:txBody>
          <a:bodyPr lIns="72000" tIns="36000" rIns="72000" bIns="36000" anchor="t">
            <a:noAutofit/>
          </a:bodyPr>
          <a:lstStyle/>
          <a:p>
            <a:pPr marL="352800" indent="-352800">
              <a:lnSpc>
                <a:spcPct val="100000"/>
              </a:lnSpc>
              <a:spcBef>
                <a:spcPts val="641"/>
              </a:spcBef>
              <a:buClr>
                <a:srgbClr val="2D4B9B"/>
              </a:buClr>
              <a:buSzPct val="95000"/>
              <a:buFont typeface="AR PL SungtiL GB"/>
              <a:buChar char=""/>
            </a:pPr>
            <a:r>
              <a:rPr lang="en-GB" sz="1600" b="1" u="none" strike="noStrike">
                <a:solidFill>
                  <a:srgbClr val="000000"/>
                </a:solidFill>
                <a:effectLst/>
                <a:uFillTx/>
                <a:latin typeface="Arial"/>
              </a:rPr>
              <a:t>Support letter from WMO</a:t>
            </a:r>
            <a:r>
              <a:rPr lang="en-GB" sz="1600" b="0" u="none" strike="noStrike">
                <a:solidFill>
                  <a:srgbClr val="000000"/>
                </a:solidFill>
                <a:effectLst/>
                <a:uFillTx/>
                <a:latin typeface="Arial"/>
              </a:rPr>
              <a:t> (update in progress)</a:t>
            </a:r>
            <a:endParaRPr lang="de-DE" sz="1600" b="0" u="none" strike="noStrike">
              <a:solidFill>
                <a:srgbClr val="000000"/>
              </a:solidFill>
              <a:effectLst/>
              <a:uFillTx/>
              <a:latin typeface="Arial"/>
            </a:endParaRPr>
          </a:p>
          <a:p>
            <a:pPr marL="352800" indent="-352800">
              <a:lnSpc>
                <a:spcPct val="100000"/>
              </a:lnSpc>
              <a:spcBef>
                <a:spcPts val="641"/>
              </a:spcBef>
              <a:buClr>
                <a:srgbClr val="2D4B9B"/>
              </a:buClr>
              <a:buSzPct val="95000"/>
              <a:buFont typeface="AR PL SungtiL GB"/>
              <a:buChar char=""/>
            </a:pPr>
            <a:r>
              <a:rPr lang="en-GB" sz="1600" b="0" u="none" strike="noStrike">
                <a:solidFill>
                  <a:srgbClr val="000000"/>
                </a:solidFill>
                <a:effectLst/>
                <a:uFillTx/>
                <a:latin typeface="Arial"/>
              </a:rPr>
              <a:t>Station and meta data </a:t>
            </a:r>
            <a:r>
              <a:rPr lang="en-GB" sz="1600" b="1" u="none" strike="noStrike">
                <a:solidFill>
                  <a:srgbClr val="000000"/>
                </a:solidFill>
                <a:effectLst/>
                <a:uFillTx/>
                <a:latin typeface="Arial"/>
              </a:rPr>
              <a:t>not shared</a:t>
            </a:r>
            <a:r>
              <a:rPr lang="en-GB" sz="1600" b="0" u="none" strike="noStrike">
                <a:solidFill>
                  <a:srgbClr val="000000"/>
                </a:solidFill>
                <a:effectLst/>
                <a:uFillTx/>
                <a:latin typeface="Arial"/>
              </a:rPr>
              <a:t> with others</a:t>
            </a:r>
            <a:endParaRPr lang="de-DE" sz="1600" b="0" u="none" strike="noStrike">
              <a:solidFill>
                <a:srgbClr val="000000"/>
              </a:solidFill>
              <a:effectLst/>
              <a:uFillTx/>
              <a:latin typeface="Arial"/>
            </a:endParaRPr>
          </a:p>
          <a:p>
            <a:pPr marL="352800" indent="-352800">
              <a:lnSpc>
                <a:spcPct val="100000"/>
              </a:lnSpc>
              <a:spcBef>
                <a:spcPts val="641"/>
              </a:spcBef>
              <a:buClr>
                <a:srgbClr val="2D4B9B"/>
              </a:buClr>
              <a:buSzPct val="95000"/>
              <a:buFont typeface="AR PL SungtiL GB"/>
              <a:buChar char=""/>
            </a:pPr>
            <a:r>
              <a:rPr lang="en-GB" sz="1600" b="1" u="none" strike="noStrike">
                <a:solidFill>
                  <a:srgbClr val="000000"/>
                </a:solidFill>
                <a:effectLst/>
                <a:uFillTx/>
                <a:latin typeface="Arial"/>
              </a:rPr>
              <a:t>Gridded products</a:t>
            </a:r>
            <a:r>
              <a:rPr lang="en-GB" sz="1600" b="0" u="none" strike="noStrike">
                <a:solidFill>
                  <a:srgbClr val="000000"/>
                </a:solidFill>
                <a:effectLst/>
                <a:uFillTx/>
                <a:latin typeface="Arial"/>
              </a:rPr>
              <a:t> distributed with an </a:t>
            </a:r>
            <a:r>
              <a:rPr lang="en-GB" sz="1600" b="1" u="none" strike="noStrike">
                <a:solidFill>
                  <a:srgbClr val="000000"/>
                </a:solidFill>
                <a:effectLst/>
                <a:uFillTx/>
                <a:latin typeface="Arial"/>
              </a:rPr>
              <a:t>open access policy</a:t>
            </a:r>
            <a:endParaRPr lang="de-DE" sz="1600" b="0" u="none" strike="noStrike">
              <a:solidFill>
                <a:srgbClr val="000000"/>
              </a:solidFill>
              <a:effectLst/>
              <a:uFillTx/>
              <a:latin typeface="Arial"/>
            </a:endParaRPr>
          </a:p>
          <a:p>
            <a:pPr marL="352800" indent="-352800">
              <a:lnSpc>
                <a:spcPct val="100000"/>
              </a:lnSpc>
              <a:spcBef>
                <a:spcPts val="641"/>
              </a:spcBef>
              <a:buClr>
                <a:srgbClr val="2D4B9B"/>
              </a:buClr>
              <a:buSzPct val="95000"/>
              <a:buFont typeface="AR PL SungtiL GB"/>
              <a:buChar char=""/>
            </a:pPr>
            <a:r>
              <a:rPr lang="en-GB" sz="1600" b="0" u="none" strike="noStrike">
                <a:solidFill>
                  <a:srgbClr val="000000"/>
                </a:solidFill>
                <a:effectLst/>
                <a:uFillTx/>
                <a:latin typeface="Arial"/>
              </a:rPr>
              <a:t>Station data cannot derived from grids</a:t>
            </a:r>
            <a:endParaRPr lang="de-DE" sz="1600" b="0" u="none" strike="noStrike">
              <a:solidFill>
                <a:srgbClr val="000000"/>
              </a:solidFill>
              <a:effectLst/>
              <a:uFillTx/>
              <a:latin typeface="Arial"/>
            </a:endParaRPr>
          </a:p>
        </p:txBody>
      </p:sp>
      <p:pic>
        <p:nvPicPr>
          <p:cNvPr id="330" name="Picture 1"/>
          <p:cNvPicPr/>
          <p:nvPr/>
        </p:nvPicPr>
        <p:blipFill>
          <a:blip r:embed="rId2"/>
          <a:srcRect b="17867"/>
          <a:stretch/>
        </p:blipFill>
        <p:spPr>
          <a:xfrm>
            <a:off x="4757040" y="864000"/>
            <a:ext cx="3826080" cy="3606840"/>
          </a:xfrm>
          <a:prstGeom prst="rect">
            <a:avLst/>
          </a:prstGeom>
          <a:noFill/>
          <a:ln w="0">
            <a:noFill/>
          </a:ln>
        </p:spPr>
      </p:pic>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1" name="Grafik 1"/>
          <p:cNvPicPr/>
          <p:nvPr/>
        </p:nvPicPr>
        <p:blipFill>
          <a:blip r:embed="rId2"/>
          <a:srcRect l="2757" t="4566" r="1427" b="5837"/>
          <a:stretch/>
        </p:blipFill>
        <p:spPr>
          <a:xfrm>
            <a:off x="1443240" y="838080"/>
            <a:ext cx="5756040" cy="3805200"/>
          </a:xfrm>
          <a:prstGeom prst="rect">
            <a:avLst/>
          </a:prstGeom>
          <a:noFill/>
          <a:ln w="0">
            <a:noFill/>
          </a:ln>
        </p:spPr>
      </p:pic>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PlaceHolder 1"/>
          <p:cNvSpPr>
            <a:spLocks noGrp="1"/>
          </p:cNvSpPr>
          <p:nvPr>
            <p:ph type="title"/>
          </p:nvPr>
        </p:nvSpPr>
        <p:spPr>
          <a:xfrm>
            <a:off x="395280" y="864000"/>
            <a:ext cx="8351640" cy="358200"/>
          </a:xfrm>
          <a:prstGeom prst="rect">
            <a:avLst/>
          </a:prstGeom>
          <a:noFill/>
          <a:ln w="0">
            <a:noFill/>
          </a:ln>
        </p:spPr>
        <p:txBody>
          <a:bodyPr lIns="72000" tIns="0" rIns="72000" bIns="0" anchor="t">
            <a:noAutofit/>
          </a:bodyPr>
          <a:lstStyle/>
          <a:p>
            <a:pPr indent="0">
              <a:lnSpc>
                <a:spcPct val="90000"/>
              </a:lnSpc>
              <a:buNone/>
              <a:tabLst>
                <a:tab pos="0" algn="l"/>
              </a:tabLst>
            </a:pPr>
            <a:r>
              <a:rPr lang="en-GB" sz="2600" b="0" u="none" strike="noStrike">
                <a:solidFill>
                  <a:srgbClr val="2D4B9B"/>
                </a:solidFill>
                <a:effectLst/>
                <a:uFillTx/>
                <a:latin typeface="Arial"/>
              </a:rPr>
              <a:t>Global Precipitation Climatology Centre - Background</a:t>
            </a:r>
            <a:endParaRPr lang="de-DE" sz="2600" b="0" u="none" strike="noStrike">
              <a:solidFill>
                <a:srgbClr val="000000"/>
              </a:solidFill>
              <a:effectLst/>
              <a:uFillTx/>
              <a:latin typeface="Arial"/>
            </a:endParaRPr>
          </a:p>
        </p:txBody>
      </p:sp>
      <p:sp>
        <p:nvSpPr>
          <p:cNvPr id="183" name="PlaceHolder 2"/>
          <p:cNvSpPr>
            <a:spLocks noGrp="1"/>
          </p:cNvSpPr>
          <p:nvPr>
            <p:ph/>
          </p:nvPr>
        </p:nvSpPr>
        <p:spPr>
          <a:xfrm>
            <a:off x="395280" y="1370160"/>
            <a:ext cx="8351640" cy="3129840"/>
          </a:xfrm>
          <a:prstGeom prst="rect">
            <a:avLst/>
          </a:prstGeom>
          <a:noFill/>
          <a:ln w="0">
            <a:noFill/>
          </a:ln>
        </p:spPr>
        <p:txBody>
          <a:bodyPr lIns="72000" tIns="36000" rIns="72000" bIns="36000" anchor="t">
            <a:normAutofit/>
          </a:bodyPr>
          <a:lstStyle/>
          <a:p>
            <a:pPr marL="352800" indent="-352800">
              <a:lnSpc>
                <a:spcPct val="100000"/>
              </a:lnSpc>
              <a:spcBef>
                <a:spcPts val="641"/>
              </a:spcBef>
              <a:buClr>
                <a:srgbClr val="2D4B9B"/>
              </a:buClr>
              <a:buSzPct val="95000"/>
              <a:buFont typeface="Wingdings" charset="2"/>
              <a:buChar char=""/>
            </a:pPr>
            <a:r>
              <a:rPr lang="en-US" sz="1600" b="0" u="none" strike="noStrike">
                <a:solidFill>
                  <a:srgbClr val="2D4B9B"/>
                </a:solidFill>
                <a:effectLst/>
                <a:uFillTx/>
                <a:latin typeface="Arial"/>
              </a:rPr>
              <a:t>GPCC</a:t>
            </a:r>
            <a:r>
              <a:rPr lang="en-US" sz="1600" b="0" u="none" strike="noStrike">
                <a:solidFill>
                  <a:srgbClr val="000000"/>
                </a:solidFill>
                <a:effectLst/>
                <a:uFillTx/>
                <a:latin typeface="Arial"/>
              </a:rPr>
              <a:t> was </a:t>
            </a:r>
            <a:r>
              <a:rPr lang="en-US" sz="1600" b="1" u="none" strike="noStrike">
                <a:solidFill>
                  <a:srgbClr val="FF0000"/>
                </a:solidFill>
                <a:effectLst/>
                <a:uFillTx/>
                <a:latin typeface="Arial"/>
              </a:rPr>
              <a:t>established at the beginning of 1989</a:t>
            </a:r>
            <a:r>
              <a:rPr lang="en-US" sz="1600" b="0" u="none" strike="noStrike">
                <a:solidFill>
                  <a:srgbClr val="000000"/>
                </a:solidFill>
                <a:effectLst/>
                <a:uFillTx/>
                <a:latin typeface="Arial"/>
              </a:rPr>
              <a:t> at Deutscher Wetterdienst (DWD) on invitation by WMO; now in operation for 35 years</a:t>
            </a:r>
            <a:endParaRPr lang="de-DE" sz="1600" b="0" u="none" strike="noStrike">
              <a:solidFill>
                <a:srgbClr val="000000"/>
              </a:solidFill>
              <a:effectLst/>
              <a:uFillTx/>
              <a:latin typeface="Arial"/>
            </a:endParaRPr>
          </a:p>
          <a:p>
            <a:pPr marL="352800" indent="-352800">
              <a:lnSpc>
                <a:spcPct val="100000"/>
              </a:lnSpc>
              <a:spcBef>
                <a:spcPts val="641"/>
              </a:spcBef>
              <a:buClr>
                <a:srgbClr val="2D4B9B"/>
              </a:buClr>
              <a:buSzPct val="95000"/>
              <a:buFont typeface="Wingdings" charset="2"/>
              <a:buChar char=""/>
            </a:pPr>
            <a:r>
              <a:rPr lang="en-US" sz="1600" b="0" u="none" strike="noStrike">
                <a:solidFill>
                  <a:srgbClr val="2D4B9B"/>
                </a:solidFill>
                <a:effectLst/>
                <a:uFillTx/>
                <a:latin typeface="Arial"/>
              </a:rPr>
              <a:t>GPCC’s</a:t>
            </a:r>
            <a:r>
              <a:rPr lang="en-US" sz="1600" b="0" u="none" strike="noStrike">
                <a:solidFill>
                  <a:srgbClr val="000000"/>
                </a:solidFill>
                <a:effectLst/>
                <a:uFillTx/>
                <a:latin typeface="Arial"/>
              </a:rPr>
              <a:t> main task is the analysis of precipitation on the </a:t>
            </a:r>
            <a:r>
              <a:rPr lang="en-US" sz="1600" b="1" u="none" strike="noStrike">
                <a:solidFill>
                  <a:srgbClr val="000000"/>
                </a:solidFill>
                <a:effectLst/>
                <a:uFillTx/>
                <a:latin typeface="Arial"/>
              </a:rPr>
              <a:t>basis of in-situ data for the land-surface</a:t>
            </a:r>
            <a:endParaRPr lang="de-DE" sz="1600" b="0" u="none" strike="noStrike">
              <a:solidFill>
                <a:srgbClr val="000000"/>
              </a:solidFill>
              <a:effectLst/>
              <a:uFillTx/>
              <a:latin typeface="Arial"/>
            </a:endParaRPr>
          </a:p>
          <a:p>
            <a:pPr marL="352800" indent="-352800">
              <a:lnSpc>
                <a:spcPct val="100000"/>
              </a:lnSpc>
              <a:spcBef>
                <a:spcPts val="641"/>
              </a:spcBef>
              <a:buClr>
                <a:srgbClr val="2D4B9B"/>
              </a:buClr>
              <a:buSzPct val="95000"/>
              <a:buFont typeface="Wingdings" charset="2"/>
              <a:buChar char=""/>
            </a:pPr>
            <a:r>
              <a:rPr lang="en-US" sz="1600" b="0" u="none" strike="noStrike">
                <a:solidFill>
                  <a:srgbClr val="000000"/>
                </a:solidFill>
                <a:effectLst/>
                <a:uFillTx/>
                <a:latin typeface="Arial"/>
              </a:rPr>
              <a:t>Provide </a:t>
            </a:r>
            <a:r>
              <a:rPr lang="en-US" sz="1600" b="1" u="none" strike="noStrike">
                <a:solidFill>
                  <a:srgbClr val="000000"/>
                </a:solidFill>
                <a:effectLst/>
                <a:uFillTx/>
                <a:latin typeface="Arial"/>
              </a:rPr>
              <a:t>reliable reference information</a:t>
            </a:r>
            <a:r>
              <a:rPr lang="en-US" sz="1600" b="0" u="none" strike="noStrike">
                <a:solidFill>
                  <a:srgbClr val="000000"/>
                </a:solidFill>
                <a:effectLst/>
                <a:uFillTx/>
                <a:latin typeface="Arial"/>
              </a:rPr>
              <a:t> for the assessment of precipitation events and the quantification of the global water cycle</a:t>
            </a:r>
            <a:endParaRPr lang="de-DE" sz="1600" b="0" u="none" strike="noStrike">
              <a:solidFill>
                <a:srgbClr val="000000"/>
              </a:solidFill>
              <a:effectLst/>
              <a:uFillTx/>
              <a:latin typeface="Arial"/>
            </a:endParaRPr>
          </a:p>
          <a:p>
            <a:pPr marL="352800" indent="-352800">
              <a:lnSpc>
                <a:spcPct val="100000"/>
              </a:lnSpc>
              <a:spcBef>
                <a:spcPts val="641"/>
              </a:spcBef>
              <a:buClr>
                <a:srgbClr val="2D4B9B"/>
              </a:buClr>
              <a:buSzPct val="95000"/>
              <a:buFont typeface="Wingdings" charset="2"/>
              <a:buChar char=""/>
            </a:pPr>
            <a:r>
              <a:rPr lang="en-GB" sz="1600" b="0" u="none" strike="noStrike">
                <a:solidFill>
                  <a:srgbClr val="000000"/>
                </a:solidFill>
                <a:effectLst/>
                <a:uFillTx/>
                <a:latin typeface="Arial"/>
              </a:rPr>
              <a:t>Therefore, the GPCC:</a:t>
            </a:r>
            <a:endParaRPr lang="de-DE" sz="1600" b="0" u="none" strike="noStrike">
              <a:solidFill>
                <a:srgbClr val="000000"/>
              </a:solidFill>
              <a:effectLst/>
              <a:uFillTx/>
              <a:latin typeface="Arial"/>
            </a:endParaRPr>
          </a:p>
          <a:p>
            <a:pPr marL="864000" lvl="1" indent="-324000">
              <a:lnSpc>
                <a:spcPct val="100000"/>
              </a:lnSpc>
              <a:buClr>
                <a:srgbClr val="000000"/>
              </a:buClr>
              <a:buSzPct val="75000"/>
              <a:buFont typeface="Symbol" charset="2"/>
              <a:buChar char=""/>
            </a:pPr>
            <a:r>
              <a:rPr lang="en-GB" sz="1600" b="1" u="none" strike="noStrike">
                <a:solidFill>
                  <a:srgbClr val="000000"/>
                </a:solidFill>
                <a:effectLst/>
                <a:uFillTx/>
                <a:latin typeface="Arial"/>
              </a:rPr>
              <a:t>Collects</a:t>
            </a:r>
            <a:r>
              <a:rPr lang="en-GB" sz="1600" b="0" u="none" strike="noStrike">
                <a:solidFill>
                  <a:srgbClr val="000000"/>
                </a:solidFill>
                <a:effectLst/>
                <a:uFillTx/>
                <a:latin typeface="Arial"/>
              </a:rPr>
              <a:t> in situ precipitation data</a:t>
            </a:r>
            <a:endParaRPr lang="de-DE" sz="1600" b="0" u="none" strike="noStrike">
              <a:solidFill>
                <a:srgbClr val="000000"/>
              </a:solidFill>
              <a:effectLst/>
              <a:uFillTx/>
              <a:latin typeface="Arial"/>
            </a:endParaRPr>
          </a:p>
          <a:p>
            <a:pPr marL="864000" lvl="1" indent="-324000">
              <a:lnSpc>
                <a:spcPct val="100000"/>
              </a:lnSpc>
              <a:buClr>
                <a:srgbClr val="000000"/>
              </a:buClr>
              <a:buSzPct val="75000"/>
              <a:buFont typeface="Symbol" charset="2"/>
              <a:buChar char=""/>
            </a:pPr>
            <a:r>
              <a:rPr lang="en-GB" sz="1600" b="0" u="none" strike="noStrike">
                <a:solidFill>
                  <a:srgbClr val="000000"/>
                </a:solidFill>
                <a:effectLst/>
                <a:uFillTx/>
                <a:latin typeface="Arial"/>
              </a:rPr>
              <a:t>Does a </a:t>
            </a:r>
            <a:r>
              <a:rPr lang="en-GB" sz="1600" b="1" u="none" strike="noStrike">
                <a:solidFill>
                  <a:srgbClr val="000000"/>
                </a:solidFill>
                <a:effectLst/>
                <a:uFillTx/>
                <a:latin typeface="Arial"/>
              </a:rPr>
              <a:t>Quality Control</a:t>
            </a:r>
            <a:endParaRPr lang="de-DE" sz="1600" b="0" u="none" strike="noStrike">
              <a:solidFill>
                <a:srgbClr val="000000"/>
              </a:solidFill>
              <a:effectLst/>
              <a:uFillTx/>
              <a:latin typeface="Arial"/>
            </a:endParaRPr>
          </a:p>
          <a:p>
            <a:pPr marL="864000" lvl="1" indent="-324000">
              <a:lnSpc>
                <a:spcPct val="100000"/>
              </a:lnSpc>
              <a:buClr>
                <a:srgbClr val="000000"/>
              </a:buClr>
              <a:buSzPct val="75000"/>
              <a:buFont typeface="Symbol" charset="2"/>
              <a:buChar char=""/>
            </a:pPr>
            <a:r>
              <a:rPr lang="en-GB" sz="1600" b="0" u="none" strike="noStrike">
                <a:solidFill>
                  <a:srgbClr val="000000"/>
                </a:solidFill>
                <a:effectLst/>
                <a:uFillTx/>
                <a:latin typeface="Arial"/>
              </a:rPr>
              <a:t>Store them in a </a:t>
            </a:r>
            <a:r>
              <a:rPr lang="en-GB" sz="1600" b="1" u="none" strike="noStrike">
                <a:solidFill>
                  <a:srgbClr val="000000"/>
                </a:solidFill>
                <a:effectLst/>
                <a:uFillTx/>
                <a:latin typeface="Arial"/>
              </a:rPr>
              <a:t>data bank</a:t>
            </a:r>
            <a:endParaRPr lang="de-DE" sz="1600" b="0" u="none" strike="noStrike">
              <a:solidFill>
                <a:srgbClr val="000000"/>
              </a:solidFill>
              <a:effectLst/>
              <a:uFillTx/>
              <a:latin typeface="Arial"/>
            </a:endParaRPr>
          </a:p>
          <a:p>
            <a:pPr marL="864000" lvl="1" indent="-324000">
              <a:lnSpc>
                <a:spcPct val="100000"/>
              </a:lnSpc>
              <a:buClr>
                <a:srgbClr val="000000"/>
              </a:buClr>
              <a:buSzPct val="75000"/>
              <a:buFont typeface="Symbol" charset="2"/>
              <a:buChar char=""/>
            </a:pPr>
            <a:r>
              <a:rPr lang="en-GB" sz="1600" b="0" u="none" strike="noStrike">
                <a:solidFill>
                  <a:srgbClr val="000000"/>
                </a:solidFill>
                <a:effectLst/>
                <a:uFillTx/>
                <a:latin typeface="Arial"/>
              </a:rPr>
              <a:t>Produce </a:t>
            </a:r>
            <a:r>
              <a:rPr lang="en-GB" sz="1600" b="1" u="none" strike="noStrike">
                <a:solidFill>
                  <a:srgbClr val="2D4B9B"/>
                </a:solidFill>
                <a:effectLst/>
                <a:uFillTx/>
                <a:latin typeface="Arial"/>
              </a:rPr>
              <a:t>public available gridded analyses</a:t>
            </a:r>
            <a:endParaRPr lang="de-DE" sz="1600" b="0" u="none" strike="noStrike">
              <a:solidFill>
                <a:srgbClr val="000000"/>
              </a:solidFill>
              <a:effectLst/>
              <a:uFillTx/>
              <a:latin typeface="Arial"/>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PlaceHolder 1"/>
          <p:cNvSpPr>
            <a:spLocks noGrp="1"/>
          </p:cNvSpPr>
          <p:nvPr>
            <p:ph type="title"/>
          </p:nvPr>
        </p:nvSpPr>
        <p:spPr>
          <a:xfrm>
            <a:off x="395280" y="864000"/>
            <a:ext cx="8351640" cy="358200"/>
          </a:xfrm>
          <a:prstGeom prst="rect">
            <a:avLst/>
          </a:prstGeom>
          <a:noFill/>
          <a:ln w="0">
            <a:noFill/>
          </a:ln>
        </p:spPr>
        <p:txBody>
          <a:bodyPr lIns="72000" tIns="0" rIns="72000" bIns="0" anchor="t">
            <a:noAutofit/>
          </a:bodyPr>
          <a:lstStyle/>
          <a:p>
            <a:pPr indent="0" defTabSz="685800">
              <a:lnSpc>
                <a:spcPct val="90000"/>
              </a:lnSpc>
              <a:buNone/>
              <a:tabLst>
                <a:tab pos="0" algn="l"/>
              </a:tabLst>
            </a:pPr>
            <a:r>
              <a:rPr lang="en-GB" sz="2600" b="0" u="none" strike="noStrike">
                <a:solidFill>
                  <a:schemeClr val="dk1"/>
                </a:solidFill>
                <a:effectLst/>
                <a:uFillTx/>
                <a:latin typeface="Arial"/>
              </a:rPr>
              <a:t>GPCC data flow</a:t>
            </a:r>
            <a:endParaRPr lang="de-DE" sz="2600" b="0" u="none" strike="noStrike">
              <a:solidFill>
                <a:srgbClr val="000000"/>
              </a:solidFill>
              <a:effectLst/>
              <a:uFillTx/>
              <a:latin typeface="Arial"/>
            </a:endParaRPr>
          </a:p>
        </p:txBody>
      </p:sp>
      <p:pic>
        <p:nvPicPr>
          <p:cNvPr id="185" name="Grafik 3"/>
          <p:cNvPicPr/>
          <p:nvPr/>
        </p:nvPicPr>
        <p:blipFill>
          <a:blip r:embed="rId2"/>
          <a:srcRect b="52140"/>
          <a:stretch/>
        </p:blipFill>
        <p:spPr>
          <a:xfrm>
            <a:off x="166680" y="970920"/>
            <a:ext cx="8832600" cy="2988360"/>
          </a:xfrm>
          <a:prstGeom prst="rect">
            <a:avLst/>
          </a:prstGeom>
          <a:noFill/>
          <a:ln w="0">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 name="Grafik 185"/>
          <p:cNvPicPr/>
          <p:nvPr/>
        </p:nvPicPr>
        <p:blipFill>
          <a:blip r:embed="rId2"/>
          <a:stretch/>
        </p:blipFill>
        <p:spPr>
          <a:xfrm>
            <a:off x="72000" y="1478520"/>
            <a:ext cx="4426920" cy="2840400"/>
          </a:xfrm>
          <a:prstGeom prst="rect">
            <a:avLst/>
          </a:prstGeom>
          <a:noFill/>
          <a:ln w="0">
            <a:noFill/>
          </a:ln>
        </p:spPr>
      </p:pic>
      <p:pic>
        <p:nvPicPr>
          <p:cNvPr id="187" name="Grafik 186"/>
          <p:cNvPicPr/>
          <p:nvPr/>
        </p:nvPicPr>
        <p:blipFill>
          <a:blip r:embed="rId3"/>
          <a:stretch/>
        </p:blipFill>
        <p:spPr>
          <a:xfrm>
            <a:off x="4466160" y="1440000"/>
            <a:ext cx="4532760" cy="2908440"/>
          </a:xfrm>
          <a:prstGeom prst="rect">
            <a:avLst/>
          </a:prstGeom>
          <a:noFill/>
          <a:ln w="0">
            <a:noFill/>
          </a:ln>
        </p:spPr>
      </p:pic>
      <p:sp>
        <p:nvSpPr>
          <p:cNvPr id="188" name="PlaceHolder 1"/>
          <p:cNvSpPr>
            <a:spLocks noGrp="1"/>
          </p:cNvSpPr>
          <p:nvPr>
            <p:ph type="title"/>
          </p:nvPr>
        </p:nvSpPr>
        <p:spPr>
          <a:xfrm>
            <a:off x="395280" y="864000"/>
            <a:ext cx="8351640" cy="358200"/>
          </a:xfrm>
          <a:prstGeom prst="rect">
            <a:avLst/>
          </a:prstGeom>
          <a:noFill/>
          <a:ln w="0">
            <a:noFill/>
          </a:ln>
        </p:spPr>
        <p:txBody>
          <a:bodyPr lIns="72000" tIns="0" rIns="72000" bIns="0" anchor="t">
            <a:noAutofit/>
          </a:bodyPr>
          <a:lstStyle/>
          <a:p>
            <a:pPr indent="0" defTabSz="685800">
              <a:lnSpc>
                <a:spcPct val="90000"/>
              </a:lnSpc>
              <a:buNone/>
              <a:tabLst>
                <a:tab pos="0" algn="l"/>
              </a:tabLst>
            </a:pPr>
            <a:r>
              <a:rPr lang="en-GB" sz="2600" b="0" u="none" strike="noStrike">
                <a:solidFill>
                  <a:schemeClr val="dk1"/>
                </a:solidFill>
                <a:effectLst/>
                <a:uFillTx/>
                <a:latin typeface="Arial"/>
              </a:rPr>
              <a:t>GPCC data base</a:t>
            </a:r>
            <a:endParaRPr lang="de-DE" sz="2600" b="0" u="none" strike="noStrike">
              <a:solidFill>
                <a:srgbClr val="000000"/>
              </a:solidFill>
              <a:effectLst/>
              <a:uFillTx/>
              <a:latin typeface="Arial"/>
            </a:endParaRPr>
          </a:p>
        </p:txBody>
      </p:sp>
      <p:sp>
        <p:nvSpPr>
          <p:cNvPr id="189" name="PlaceHolder 2"/>
          <p:cNvSpPr>
            <a:spLocks noGrp="1"/>
          </p:cNvSpPr>
          <p:nvPr>
            <p:ph/>
          </p:nvPr>
        </p:nvSpPr>
        <p:spPr>
          <a:xfrm>
            <a:off x="395280" y="1275120"/>
            <a:ext cx="4117680" cy="343800"/>
          </a:xfrm>
          <a:prstGeom prst="rect">
            <a:avLst/>
          </a:prstGeom>
          <a:noFill/>
          <a:ln w="0">
            <a:noFill/>
          </a:ln>
        </p:spPr>
        <p:txBody>
          <a:bodyPr lIns="72000" tIns="36000" rIns="72000" bIns="36000" anchor="t">
            <a:normAutofit/>
          </a:bodyPr>
          <a:lstStyle/>
          <a:p>
            <a:pPr marL="352440" indent="-352440" defTabSz="914400">
              <a:lnSpc>
                <a:spcPct val="100000"/>
              </a:lnSpc>
              <a:spcBef>
                <a:spcPts val="641"/>
              </a:spcBef>
              <a:buClr>
                <a:srgbClr val="2D4B9B"/>
              </a:buClr>
              <a:buSzPct val="95000"/>
              <a:buFont typeface="Wingdings" charset="2"/>
              <a:buChar char=""/>
            </a:pPr>
            <a:r>
              <a:rPr lang="en-GB" sz="1600" b="0" u="none" strike="noStrike">
                <a:solidFill>
                  <a:srgbClr val="000000"/>
                </a:solidFill>
                <a:effectLst/>
                <a:uFillTx/>
                <a:latin typeface="Arial"/>
              </a:rPr>
              <a:t>Monthly totals, collected since 1989</a:t>
            </a:r>
            <a:endParaRPr lang="de-DE" sz="1600" b="0" u="none" strike="noStrike">
              <a:solidFill>
                <a:srgbClr val="000000"/>
              </a:solidFill>
              <a:effectLst/>
              <a:uFillTx/>
              <a:latin typeface="Arial"/>
            </a:endParaRPr>
          </a:p>
          <a:p>
            <a:pPr indent="0" defTabSz="914400">
              <a:lnSpc>
                <a:spcPct val="100000"/>
              </a:lnSpc>
              <a:spcBef>
                <a:spcPts val="641"/>
              </a:spcBef>
              <a:buNone/>
              <a:tabLst>
                <a:tab pos="0" algn="l"/>
              </a:tabLst>
            </a:pPr>
            <a:endParaRPr lang="de-DE" sz="1600" b="0" u="none" strike="noStrike">
              <a:solidFill>
                <a:srgbClr val="000000"/>
              </a:solidFill>
              <a:effectLst/>
              <a:uFillTx/>
              <a:latin typeface="Arial"/>
            </a:endParaRPr>
          </a:p>
        </p:txBody>
      </p:sp>
      <p:sp>
        <p:nvSpPr>
          <p:cNvPr id="190" name="Inhaltsplatzhalter 3"/>
          <p:cNvSpPr/>
          <p:nvPr/>
        </p:nvSpPr>
        <p:spPr>
          <a:xfrm>
            <a:off x="4629240" y="1275120"/>
            <a:ext cx="4117680" cy="523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352440" indent="-352440" defTabSz="914400">
              <a:lnSpc>
                <a:spcPct val="100000"/>
              </a:lnSpc>
              <a:spcBef>
                <a:spcPts val="641"/>
              </a:spcBef>
              <a:buClr>
                <a:srgbClr val="2D4B9B"/>
              </a:buClr>
              <a:buSzPct val="95000"/>
              <a:buFont typeface="Wingdings" charset="2"/>
              <a:buChar char=""/>
            </a:pPr>
            <a:r>
              <a:rPr lang="en-GB" sz="1600" b="0" u="none" strike="noStrike">
                <a:solidFill>
                  <a:srgbClr val="000000"/>
                </a:solidFill>
                <a:effectLst/>
                <a:uFillTx/>
                <a:latin typeface="Arial"/>
              </a:rPr>
              <a:t>Daily totals, collected since 2012</a:t>
            </a:r>
            <a:endParaRPr lang="de-DE" sz="1600" b="0" u="none" strike="noStrike">
              <a:solidFill>
                <a:srgbClr val="000000"/>
              </a:solidFill>
              <a:effectLst/>
              <a:uFillTx/>
              <a:latin typeface="Arial"/>
            </a:endParaRPr>
          </a:p>
          <a:p>
            <a:pPr defTabSz="914400">
              <a:lnSpc>
                <a:spcPct val="100000"/>
              </a:lnSpc>
              <a:spcBef>
                <a:spcPts val="641"/>
              </a:spcBef>
            </a:pPr>
            <a:endParaRPr lang="de-DE" sz="1600" b="0" u="none" strike="noStrike">
              <a:solidFill>
                <a:srgbClr val="000000"/>
              </a:solidFill>
              <a:effectLst/>
              <a:uFillTx/>
              <a:latin typeface="Arial"/>
            </a:endParaRPr>
          </a:p>
        </p:txBody>
      </p:sp>
      <p:sp>
        <p:nvSpPr>
          <p:cNvPr id="191" name="Text Placeholder 8"/>
          <p:cNvSpPr/>
          <p:nvPr/>
        </p:nvSpPr>
        <p:spPr>
          <a:xfrm>
            <a:off x="275040" y="4279680"/>
            <a:ext cx="8664480" cy="396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a:bodyPr>
          <a:lstStyle/>
          <a:p>
            <a:pPr algn="ctr" defTabSz="457200">
              <a:lnSpc>
                <a:spcPct val="100000"/>
              </a:lnSpc>
              <a:spcBef>
                <a:spcPts val="360"/>
              </a:spcBef>
              <a:tabLst>
                <a:tab pos="0" algn="l"/>
              </a:tabLst>
            </a:pPr>
            <a:r>
              <a:rPr lang="en-GB" sz="1800" b="0" u="none" strike="noStrike">
                <a:solidFill>
                  <a:srgbClr val="000000"/>
                </a:solidFill>
                <a:effectLst/>
                <a:uFillTx/>
                <a:latin typeface="Arial"/>
              </a:rPr>
              <a:t>Number of stations in data bank: more than 129,000</a:t>
            </a:r>
            <a:endParaRPr lang="de-DE" sz="1800" b="0" u="none" strike="noStrike">
              <a:solidFill>
                <a:srgbClr val="000000"/>
              </a:solidFill>
              <a:effectLst/>
              <a:uFillTx/>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Textfeld 18"/>
          <p:cNvSpPr/>
          <p:nvPr/>
        </p:nvSpPr>
        <p:spPr>
          <a:xfrm>
            <a:off x="7835400" y="3722760"/>
            <a:ext cx="1302480" cy="882360"/>
          </a:xfrm>
          <a:prstGeom prst="rect">
            <a:avLst/>
          </a:prstGeom>
          <a:noFill/>
          <a:ln w="0">
            <a:solidFill>
              <a:srgbClr val="808080"/>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de-DE" sz="650" b="0" u="none" strike="noStrike">
                <a:solidFill>
                  <a:schemeClr val="lt1">
                    <a:lumMod val="50000"/>
                  </a:schemeClr>
                </a:solidFill>
                <a:effectLst/>
                <a:uFillTx/>
                <a:latin typeface="Arial"/>
              </a:rPr>
              <a:t>The graphic depicts in red the new stations and in blue the stations to which data records have been added or have been corrected in GPCC‘s database since the release of the last version Full Data Monthly Version 2022.</a:t>
            </a:r>
            <a:endParaRPr lang="de-DE" sz="650" b="0" u="none" strike="noStrike">
              <a:solidFill>
                <a:srgbClr val="000000"/>
              </a:solidFill>
              <a:effectLst/>
              <a:uFillTx/>
              <a:latin typeface="Arial"/>
            </a:endParaRPr>
          </a:p>
        </p:txBody>
      </p:sp>
      <p:sp>
        <p:nvSpPr>
          <p:cNvPr id="193" name="PlaceHolder 1"/>
          <p:cNvSpPr>
            <a:spLocks noGrp="1"/>
          </p:cNvSpPr>
          <p:nvPr>
            <p:ph/>
          </p:nvPr>
        </p:nvSpPr>
        <p:spPr>
          <a:xfrm>
            <a:off x="102240" y="2013840"/>
            <a:ext cx="1784880" cy="1817280"/>
          </a:xfrm>
          <a:prstGeom prst="rect">
            <a:avLst/>
          </a:prstGeom>
          <a:noFill/>
          <a:ln w="3240">
            <a:solidFill>
              <a:schemeClr val="dk1"/>
            </a:solidFill>
            <a:round/>
          </a:ln>
        </p:spPr>
        <p:txBody>
          <a:bodyPr lIns="72000" tIns="36000" rIns="72000" bIns="36000" anchor="t">
            <a:normAutofit/>
          </a:bodyPr>
          <a:lstStyle/>
          <a:p>
            <a:pPr marL="352440" indent="-352440" defTabSz="914400">
              <a:lnSpc>
                <a:spcPct val="100000"/>
              </a:lnSpc>
              <a:spcBef>
                <a:spcPts val="519"/>
              </a:spcBef>
              <a:buClr>
                <a:srgbClr val="2D4B9B"/>
              </a:buClr>
              <a:buSzPct val="95000"/>
              <a:buFont typeface="Wingdings" charset="2"/>
              <a:buChar char=""/>
            </a:pPr>
            <a:r>
              <a:rPr lang="en-US" sz="1300" b="1" u="none" strike="noStrike">
                <a:solidFill>
                  <a:srgbClr val="BE584E"/>
                </a:solidFill>
                <a:effectLst/>
                <a:uFillTx/>
                <a:latin typeface="Arial"/>
                <a:ea typeface="Calibri"/>
              </a:rPr>
              <a:t>Added stations  </a:t>
            </a:r>
            <a:endParaRPr lang="de-DE" sz="1300" b="0" u="none" strike="noStrike">
              <a:solidFill>
                <a:srgbClr val="000000"/>
              </a:solidFill>
              <a:effectLst/>
              <a:uFillTx/>
              <a:latin typeface="Arial"/>
            </a:endParaRPr>
          </a:p>
          <a:p>
            <a:pPr marL="352440" indent="-352440" defTabSz="914400">
              <a:lnSpc>
                <a:spcPct val="100000"/>
              </a:lnSpc>
              <a:spcBef>
                <a:spcPts val="519"/>
              </a:spcBef>
              <a:buClr>
                <a:srgbClr val="2D4B9B"/>
              </a:buClr>
              <a:buSzPct val="95000"/>
              <a:buFont typeface="Wingdings" charset="2"/>
              <a:buChar char=""/>
            </a:pPr>
            <a:r>
              <a:rPr lang="en-US" sz="1300" b="1" u="none" strike="noStrike">
                <a:solidFill>
                  <a:schemeClr val="dk1"/>
                </a:solidFill>
                <a:effectLst/>
                <a:uFillTx/>
                <a:latin typeface="Arial"/>
                <a:ea typeface="Calibri"/>
              </a:rPr>
              <a:t>Added data   records </a:t>
            </a:r>
            <a:endParaRPr lang="de-DE" sz="1300" b="0" u="none" strike="noStrike">
              <a:solidFill>
                <a:srgbClr val="000000"/>
              </a:solidFill>
              <a:effectLst/>
              <a:uFillTx/>
              <a:latin typeface="Arial"/>
            </a:endParaRPr>
          </a:p>
          <a:p>
            <a:pPr indent="0" defTabSz="914400">
              <a:lnSpc>
                <a:spcPct val="100000"/>
              </a:lnSpc>
              <a:spcBef>
                <a:spcPts val="720"/>
              </a:spcBef>
              <a:buNone/>
              <a:tabLst>
                <a:tab pos="0" algn="l"/>
              </a:tabLst>
            </a:pPr>
            <a:endParaRPr lang="de-DE" sz="1800" b="0" u="none" strike="noStrike">
              <a:solidFill>
                <a:srgbClr val="000000"/>
              </a:solidFill>
              <a:effectLst/>
              <a:uFillTx/>
              <a:latin typeface="Arial"/>
            </a:endParaRPr>
          </a:p>
          <a:p>
            <a:pPr indent="0" defTabSz="914400">
              <a:lnSpc>
                <a:spcPct val="100000"/>
              </a:lnSpc>
              <a:spcBef>
                <a:spcPts val="720"/>
              </a:spcBef>
              <a:buNone/>
              <a:tabLst>
                <a:tab pos="0" algn="l"/>
              </a:tabLst>
            </a:pPr>
            <a:endParaRPr lang="de-DE" sz="1800" b="0" u="none" strike="noStrike">
              <a:solidFill>
                <a:srgbClr val="000000"/>
              </a:solidFill>
              <a:effectLst/>
              <a:uFillTx/>
              <a:latin typeface="Arial"/>
            </a:endParaRPr>
          </a:p>
          <a:p>
            <a:pPr indent="0" defTabSz="914400">
              <a:lnSpc>
                <a:spcPct val="100000"/>
              </a:lnSpc>
              <a:spcBef>
                <a:spcPts val="720"/>
              </a:spcBef>
              <a:buNone/>
              <a:tabLst>
                <a:tab pos="0" algn="l"/>
              </a:tabLst>
            </a:pPr>
            <a:endParaRPr lang="de-DE" sz="1800" b="0" u="none" strike="noStrike">
              <a:solidFill>
                <a:srgbClr val="000000"/>
              </a:solidFill>
              <a:effectLst/>
              <a:uFillTx/>
              <a:latin typeface="Arial"/>
            </a:endParaRPr>
          </a:p>
          <a:p>
            <a:pPr indent="0" defTabSz="914400">
              <a:lnSpc>
                <a:spcPct val="100000"/>
              </a:lnSpc>
              <a:spcBef>
                <a:spcPts val="720"/>
              </a:spcBef>
              <a:buNone/>
              <a:tabLst>
                <a:tab pos="0" algn="l"/>
              </a:tabLst>
            </a:pPr>
            <a:endParaRPr lang="de-DE" sz="1800" b="0" u="none" strike="noStrike">
              <a:solidFill>
                <a:srgbClr val="000000"/>
              </a:solidFill>
              <a:effectLst/>
              <a:uFillTx/>
              <a:latin typeface="Arial"/>
            </a:endParaRPr>
          </a:p>
          <a:p>
            <a:pPr indent="0" defTabSz="914400">
              <a:lnSpc>
                <a:spcPct val="100000"/>
              </a:lnSpc>
              <a:spcBef>
                <a:spcPts val="720"/>
              </a:spcBef>
              <a:buNone/>
              <a:tabLst>
                <a:tab pos="0" algn="l"/>
              </a:tabLst>
            </a:pPr>
            <a:endParaRPr lang="de-DE" sz="1800" b="0" u="none" strike="noStrike">
              <a:solidFill>
                <a:srgbClr val="000000"/>
              </a:solidFill>
              <a:effectLst/>
              <a:uFillTx/>
              <a:latin typeface="Arial"/>
            </a:endParaRPr>
          </a:p>
          <a:p>
            <a:pPr indent="0" defTabSz="914400">
              <a:lnSpc>
                <a:spcPct val="100000"/>
              </a:lnSpc>
              <a:spcBef>
                <a:spcPts val="720"/>
              </a:spcBef>
              <a:buNone/>
              <a:tabLst>
                <a:tab pos="0" algn="l"/>
              </a:tabLst>
            </a:pPr>
            <a:endParaRPr lang="de-DE" sz="1800" b="0" u="none" strike="noStrike">
              <a:solidFill>
                <a:srgbClr val="000000"/>
              </a:solidFill>
              <a:effectLst/>
              <a:uFillTx/>
              <a:latin typeface="Arial"/>
            </a:endParaRPr>
          </a:p>
        </p:txBody>
      </p:sp>
      <p:sp>
        <p:nvSpPr>
          <p:cNvPr id="194" name="PlaceHolder 2"/>
          <p:cNvSpPr>
            <a:spLocks noGrp="1"/>
          </p:cNvSpPr>
          <p:nvPr>
            <p:ph/>
          </p:nvPr>
        </p:nvSpPr>
        <p:spPr>
          <a:xfrm>
            <a:off x="1239480" y="4029840"/>
            <a:ext cx="3307320" cy="552240"/>
          </a:xfrm>
          <a:prstGeom prst="rect">
            <a:avLst/>
          </a:prstGeom>
          <a:solidFill>
            <a:schemeClr val="lt1">
              <a:alpha val="50000"/>
            </a:schemeClr>
          </a:solidFill>
          <a:ln w="0">
            <a:noFill/>
          </a:ln>
        </p:spPr>
        <p:txBody>
          <a:bodyPr lIns="72000" tIns="36000" rIns="72000" bIns="36000" anchor="b">
            <a:noAutofit/>
          </a:bodyPr>
          <a:lstStyle/>
          <a:p>
            <a:pPr indent="0" defTabSz="914400">
              <a:lnSpc>
                <a:spcPct val="100000"/>
              </a:lnSpc>
              <a:spcBef>
                <a:spcPts val="519"/>
              </a:spcBef>
              <a:buNone/>
              <a:tabLst>
                <a:tab pos="0" algn="l"/>
              </a:tabLst>
            </a:pPr>
            <a:r>
              <a:rPr lang="en-US" sz="1300" b="1" u="none" strike="noStrike">
                <a:solidFill>
                  <a:srgbClr val="BE584E"/>
                </a:solidFill>
                <a:effectLst/>
                <a:uFillTx/>
                <a:latin typeface="Wingdings"/>
                <a:ea typeface="Calibri"/>
              </a:rPr>
              <a:t></a:t>
            </a:r>
            <a:r>
              <a:rPr lang="en-US" sz="1300" b="1" u="none" strike="noStrike">
                <a:solidFill>
                  <a:srgbClr val="BE584E"/>
                </a:solidFill>
                <a:effectLst/>
                <a:uFillTx/>
                <a:latin typeface="Arial"/>
                <a:ea typeface="Calibri"/>
              </a:rPr>
              <a:t> </a:t>
            </a:r>
            <a:r>
              <a:rPr lang="en-US" sz="1300" b="0" u="none" strike="noStrike">
                <a:solidFill>
                  <a:srgbClr val="BE584E"/>
                </a:solidFill>
                <a:effectLst/>
                <a:uFillTx/>
                <a:latin typeface="Arial"/>
                <a:ea typeface="Calibri"/>
              </a:rPr>
              <a:t>We added </a:t>
            </a:r>
            <a:r>
              <a:rPr lang="en-US" sz="1300" b="1" u="none" strike="noStrike">
                <a:solidFill>
                  <a:srgbClr val="BE584E"/>
                </a:solidFill>
                <a:effectLst/>
                <a:uFillTx/>
                <a:latin typeface="Arial"/>
                <a:ea typeface="Calibri"/>
              </a:rPr>
              <a:t>5430 </a:t>
            </a:r>
            <a:r>
              <a:rPr lang="en-US" sz="1300" b="0" u="none" strike="noStrike">
                <a:solidFill>
                  <a:srgbClr val="BE584E"/>
                </a:solidFill>
                <a:effectLst/>
                <a:uFillTx/>
                <a:latin typeface="Arial"/>
                <a:ea typeface="Calibri"/>
              </a:rPr>
              <a:t>stations.</a:t>
            </a:r>
            <a:endParaRPr lang="de-DE" sz="1300" b="0" u="none" strike="noStrike">
              <a:solidFill>
                <a:srgbClr val="000000"/>
              </a:solidFill>
              <a:effectLst/>
              <a:uFillTx/>
              <a:latin typeface="Arial"/>
            </a:endParaRPr>
          </a:p>
          <a:p>
            <a:pPr indent="0" defTabSz="914400">
              <a:lnSpc>
                <a:spcPct val="100000"/>
              </a:lnSpc>
              <a:spcBef>
                <a:spcPts val="519"/>
              </a:spcBef>
              <a:buNone/>
              <a:tabLst>
                <a:tab pos="0" algn="l"/>
              </a:tabLst>
            </a:pPr>
            <a:r>
              <a:rPr lang="en-US" sz="1300" b="0" u="none" strike="noStrike">
                <a:solidFill>
                  <a:schemeClr val="dk1"/>
                </a:solidFill>
                <a:effectLst/>
                <a:uFillTx/>
                <a:latin typeface="Wingdings"/>
                <a:ea typeface="Calibri"/>
              </a:rPr>
              <a:t></a:t>
            </a:r>
            <a:r>
              <a:rPr lang="en-US" sz="1300" b="0" u="none" strike="noStrike">
                <a:solidFill>
                  <a:schemeClr val="dk1"/>
                </a:solidFill>
                <a:effectLst/>
                <a:uFillTx/>
                <a:latin typeface="Arial"/>
                <a:ea typeface="Calibri"/>
              </a:rPr>
              <a:t> We added data to ~</a:t>
            </a:r>
            <a:r>
              <a:rPr lang="en-US" sz="1300" b="1" u="none" strike="noStrike">
                <a:solidFill>
                  <a:schemeClr val="dk1"/>
                </a:solidFill>
                <a:effectLst/>
                <a:uFillTx/>
                <a:latin typeface="Arial"/>
                <a:ea typeface="Calibri"/>
              </a:rPr>
              <a:t>46’000 stations</a:t>
            </a:r>
            <a:r>
              <a:rPr lang="en-US" sz="1300" b="0" u="none" strike="noStrike">
                <a:solidFill>
                  <a:schemeClr val="dk1"/>
                </a:solidFill>
                <a:effectLst/>
                <a:uFillTx/>
                <a:latin typeface="Arial"/>
                <a:ea typeface="Calibri"/>
              </a:rPr>
              <a:t>.</a:t>
            </a:r>
            <a:endParaRPr lang="de-DE" sz="1300" b="0" u="none" strike="noStrike">
              <a:solidFill>
                <a:srgbClr val="000000"/>
              </a:solidFill>
              <a:effectLst/>
              <a:uFillTx/>
              <a:latin typeface="Arial"/>
            </a:endParaRPr>
          </a:p>
        </p:txBody>
      </p:sp>
      <p:sp>
        <p:nvSpPr>
          <p:cNvPr id="195" name="PlaceHolder 3"/>
          <p:cNvSpPr>
            <a:spLocks noGrp="1"/>
          </p:cNvSpPr>
          <p:nvPr>
            <p:ph type="title"/>
          </p:nvPr>
        </p:nvSpPr>
        <p:spPr>
          <a:xfrm>
            <a:off x="182520" y="864000"/>
            <a:ext cx="3183120" cy="359280"/>
          </a:xfrm>
          <a:prstGeom prst="rect">
            <a:avLst/>
          </a:prstGeom>
          <a:noFill/>
          <a:ln w="0">
            <a:noFill/>
          </a:ln>
        </p:spPr>
        <p:txBody>
          <a:bodyPr lIns="72000" tIns="0" rIns="72000" bIns="0" anchor="t">
            <a:noAutofit/>
          </a:bodyPr>
          <a:lstStyle/>
          <a:p>
            <a:pPr indent="0" defTabSz="685800">
              <a:lnSpc>
                <a:spcPct val="90000"/>
              </a:lnSpc>
              <a:buNone/>
              <a:tabLst>
                <a:tab pos="0" algn="l"/>
              </a:tabLst>
            </a:pPr>
            <a:r>
              <a:rPr lang="de-DE" sz="2600" b="0" u="none" strike="noStrike">
                <a:solidFill>
                  <a:schemeClr val="dk1"/>
                </a:solidFill>
                <a:effectLst/>
                <a:uFillTx/>
                <a:latin typeface="Arial"/>
              </a:rPr>
              <a:t>Improvements since Version 2022</a:t>
            </a:r>
            <a:endParaRPr lang="de-DE" sz="2600" b="0" u="none" strike="noStrike">
              <a:solidFill>
                <a:srgbClr val="000000"/>
              </a:solidFill>
              <a:effectLst/>
              <a:uFillTx/>
              <a:latin typeface="Arial"/>
            </a:endParaRPr>
          </a:p>
        </p:txBody>
      </p:sp>
      <p:grpSp>
        <p:nvGrpSpPr>
          <p:cNvPr id="196" name="Gruppieren 2"/>
          <p:cNvGrpSpPr/>
          <p:nvPr/>
        </p:nvGrpSpPr>
        <p:grpSpPr>
          <a:xfrm>
            <a:off x="1969560" y="829800"/>
            <a:ext cx="6846480" cy="3449160"/>
            <a:chOff x="1969560" y="829800"/>
            <a:chExt cx="6846480" cy="3449160"/>
          </a:xfrm>
        </p:grpSpPr>
        <p:sp>
          <p:nvSpPr>
            <p:cNvPr id="197" name="Grafik 47"/>
            <p:cNvSpPr/>
            <p:nvPr/>
          </p:nvSpPr>
          <p:spPr>
            <a:xfrm>
              <a:off x="1969560" y="829800"/>
              <a:ext cx="6846480" cy="3449160"/>
            </a:xfrm>
            <a:prstGeom prst="ellipse">
              <a:avLst/>
            </a:pr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de-DE" sz="1800" b="0" u="none" strike="noStrike">
                <a:solidFill>
                  <a:srgbClr val="000000"/>
                </a:solidFill>
                <a:effectLst/>
                <a:uFillTx/>
                <a:latin typeface="Arial"/>
              </a:endParaRPr>
            </a:p>
          </p:txBody>
        </p:sp>
        <p:pic>
          <p:nvPicPr>
            <p:cNvPr id="198" name="Grafik 48"/>
            <p:cNvPicPr/>
            <p:nvPr/>
          </p:nvPicPr>
          <p:blipFill>
            <a:blip r:embed="rId3">
              <a:extLst>
                <a:ext uri="{96DAC541-7B7A-43D3-8B79-37D633B846F1}">
                  <asvg:svgBlip xmlns:asvg="http://schemas.microsoft.com/office/drawing/2016/SVG/main" r:embed="rId4"/>
                </a:ext>
              </a:extLst>
            </a:blip>
            <a:stretch/>
          </p:blipFill>
          <p:spPr>
            <a:xfrm>
              <a:off x="3438360" y="3435840"/>
              <a:ext cx="839520" cy="593280"/>
            </a:xfrm>
            <a:prstGeom prst="rect">
              <a:avLst/>
            </a:prstGeom>
            <a:noFill/>
            <a:ln w="0">
              <a:noFill/>
            </a:ln>
          </p:spPr>
        </p:pic>
        <p:pic>
          <p:nvPicPr>
            <p:cNvPr id="199" name="Grafik 59"/>
            <p:cNvPicPr/>
            <p:nvPr/>
          </p:nvPicPr>
          <p:blipFill>
            <a:blip r:embed="rId5"/>
            <a:stretch/>
          </p:blipFill>
          <p:spPr>
            <a:xfrm>
              <a:off x="3200040" y="3425400"/>
              <a:ext cx="237600" cy="405720"/>
            </a:xfrm>
            <a:prstGeom prst="rect">
              <a:avLst/>
            </a:prstGeom>
            <a:noFill/>
            <a:ln w="0">
              <a:noFill/>
            </a:ln>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Freihandform: Form 4"/>
          <p:cNvSpPr/>
          <p:nvPr/>
        </p:nvSpPr>
        <p:spPr>
          <a:xfrm>
            <a:off x="8283600" y="4600440"/>
            <a:ext cx="463680" cy="160560"/>
          </a:xfrm>
          <a:custGeom>
            <a:avLst/>
            <a:gdLst>
              <a:gd name="textAreaLeft" fmla="*/ 0 w 463680"/>
              <a:gd name="textAreaRight" fmla="*/ 465120 w 463680"/>
              <a:gd name="textAreaTop" fmla="*/ 0 h 160560"/>
              <a:gd name="textAreaBottom" fmla="*/ 162000 h 160560"/>
            </a:gdLst>
            <a:ahLst/>
            <a:cxn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de-DE" sz="1800" b="0" u="none" strike="noStrike">
              <a:solidFill>
                <a:srgbClr val="000000"/>
              </a:solidFill>
              <a:effectLst/>
              <a:uFillTx/>
              <a:latin typeface="Arial"/>
            </a:endParaRPr>
          </a:p>
        </p:txBody>
      </p:sp>
      <p:sp>
        <p:nvSpPr>
          <p:cNvPr id="201" name="Freihandform: Form 5"/>
          <p:cNvSpPr/>
          <p:nvPr/>
        </p:nvSpPr>
        <p:spPr>
          <a:xfrm>
            <a:off x="395640" y="736200"/>
            <a:ext cx="8496360" cy="322560"/>
          </a:xfrm>
          <a:custGeom>
            <a:avLst/>
            <a:gdLst>
              <a:gd name="textAreaLeft" fmla="*/ 0 w 8496360"/>
              <a:gd name="textAreaRight" fmla="*/ 8497800 w 8496360"/>
              <a:gd name="textAreaTop" fmla="*/ 0 h 322560"/>
              <a:gd name="textAreaBottom" fmla="*/ 324000 h 322560"/>
            </a:gdLst>
            <a:ahLst/>
            <a:cxn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de-DE" sz="1800" b="0" u="none" strike="noStrike">
              <a:solidFill>
                <a:srgbClr val="000000"/>
              </a:solidFill>
              <a:effectLst/>
              <a:uFillTx/>
              <a:latin typeface="Arial"/>
            </a:endParaRPr>
          </a:p>
        </p:txBody>
      </p:sp>
      <p:sp>
        <p:nvSpPr>
          <p:cNvPr id="202" name="PlaceHolder 1"/>
          <p:cNvSpPr>
            <a:spLocks noGrp="1"/>
          </p:cNvSpPr>
          <p:nvPr>
            <p:ph type="title"/>
          </p:nvPr>
        </p:nvSpPr>
        <p:spPr>
          <a:xfrm>
            <a:off x="395280" y="897120"/>
            <a:ext cx="8352000" cy="330840"/>
          </a:xfrm>
          <a:prstGeom prst="rect">
            <a:avLst/>
          </a:prstGeom>
          <a:noFill/>
          <a:ln w="0">
            <a:noFill/>
          </a:ln>
        </p:spPr>
        <p:txBody>
          <a:bodyPr lIns="0" tIns="0" rIns="0" bIns="0" anchor="t">
            <a:noAutofit/>
          </a:bodyPr>
          <a:lstStyle/>
          <a:p>
            <a:pPr indent="0" defTabSz="914400">
              <a:lnSpc>
                <a:spcPct val="90000"/>
              </a:lnSpc>
              <a:buNone/>
              <a:tabLst>
                <a:tab pos="0" algn="l"/>
              </a:tabLst>
            </a:pPr>
            <a:r>
              <a:rPr lang="en-GB" sz="2600" b="0" u="none" strike="noStrike">
                <a:solidFill>
                  <a:srgbClr val="2D4B9B"/>
                </a:solidFill>
                <a:effectLst/>
                <a:uFillTx/>
                <a:latin typeface="Arial"/>
              </a:rPr>
              <a:t>New products</a:t>
            </a:r>
            <a:endParaRPr lang="de-DE" sz="2600" b="0" u="none" strike="noStrike">
              <a:solidFill>
                <a:srgbClr val="000000"/>
              </a:solidFill>
              <a:effectLst/>
              <a:uFillTx/>
              <a:latin typeface="Arial"/>
            </a:endParaRPr>
          </a:p>
        </p:txBody>
      </p:sp>
      <p:sp>
        <p:nvSpPr>
          <p:cNvPr id="203" name="PlaceHolder 2"/>
          <p:cNvSpPr>
            <a:spLocks noGrp="1"/>
          </p:cNvSpPr>
          <p:nvPr>
            <p:ph/>
          </p:nvPr>
        </p:nvSpPr>
        <p:spPr>
          <a:xfrm>
            <a:off x="380880" y="1398960"/>
            <a:ext cx="8352000" cy="3237120"/>
          </a:xfrm>
          <a:prstGeom prst="rect">
            <a:avLst/>
          </a:prstGeom>
          <a:noFill/>
          <a:ln w="0">
            <a:noFill/>
          </a:ln>
        </p:spPr>
        <p:txBody>
          <a:bodyPr lIns="0" tIns="0" rIns="0" bIns="0" anchor="t">
            <a:normAutofit/>
          </a:bodyPr>
          <a:lstStyle/>
          <a:p>
            <a:pPr marL="432000" indent="-324000" defTabSz="914400">
              <a:lnSpc>
                <a:spcPct val="100000"/>
              </a:lnSpc>
              <a:spcBef>
                <a:spcPts val="1417"/>
              </a:spcBef>
              <a:buClr>
                <a:srgbClr val="2D4B9B"/>
              </a:buClr>
              <a:buSzPct val="95000"/>
              <a:buFont typeface="Wingdings" charset="2"/>
              <a:buChar char=""/>
            </a:pPr>
            <a:r>
              <a:rPr lang="en-US" sz="1600" b="0" u="none" strike="noStrike">
                <a:solidFill>
                  <a:srgbClr val="000000"/>
                </a:solidFill>
                <a:effectLst/>
                <a:uFillTx/>
                <a:latin typeface="Arial"/>
              </a:rPr>
              <a:t>GPCC Precipitation Analysis </a:t>
            </a:r>
            <a:r>
              <a:rPr lang="en-US" sz="1600" b="1" u="none" strike="noStrike">
                <a:solidFill>
                  <a:srgbClr val="000000"/>
                </a:solidFill>
                <a:effectLst/>
                <a:uFillTx/>
                <a:latin typeface="Arial"/>
              </a:rPr>
              <a:t>Climatology Version 2025</a:t>
            </a:r>
            <a:endParaRPr lang="de-DE" sz="1600" b="0" u="none" strike="noStrike">
              <a:solidFill>
                <a:srgbClr val="000000"/>
              </a:solidFill>
              <a:effectLst/>
              <a:uFillTx/>
              <a:latin typeface="Arial"/>
            </a:endParaRPr>
          </a:p>
          <a:p>
            <a:pPr marL="432000" indent="-324000" defTabSz="914400">
              <a:lnSpc>
                <a:spcPct val="100000"/>
              </a:lnSpc>
              <a:spcBef>
                <a:spcPts val="1417"/>
              </a:spcBef>
              <a:buClr>
                <a:srgbClr val="2D4B9B"/>
              </a:buClr>
              <a:buSzPct val="95000"/>
              <a:buFont typeface="Wingdings" charset="2"/>
              <a:buChar char=""/>
            </a:pPr>
            <a:r>
              <a:rPr lang="en-US" sz="1600" b="0" u="none" strike="noStrike">
                <a:solidFill>
                  <a:srgbClr val="000000"/>
                </a:solidFill>
                <a:effectLst/>
                <a:uFillTx/>
                <a:latin typeface="Arial"/>
              </a:rPr>
              <a:t>GPCC Precipitation Analysis </a:t>
            </a:r>
            <a:r>
              <a:rPr lang="en-US" sz="1600" b="1" u="none" strike="noStrike">
                <a:solidFill>
                  <a:srgbClr val="000000"/>
                </a:solidFill>
                <a:effectLst/>
                <a:uFillTx/>
                <a:latin typeface="Arial"/>
              </a:rPr>
              <a:t>Monthly Version 2025</a:t>
            </a:r>
            <a:endParaRPr lang="de-DE" sz="1600" b="0" u="none" strike="noStrike">
              <a:solidFill>
                <a:srgbClr val="000000"/>
              </a:solidFill>
              <a:effectLst/>
              <a:uFillTx/>
              <a:latin typeface="Arial"/>
            </a:endParaRPr>
          </a:p>
          <a:p>
            <a:pPr marL="864000" lvl="1" indent="-324000" defTabSz="914400">
              <a:lnSpc>
                <a:spcPct val="100000"/>
              </a:lnSpc>
              <a:spcBef>
                <a:spcPts val="1134"/>
              </a:spcBef>
              <a:buClr>
                <a:srgbClr val="000000"/>
              </a:buClr>
              <a:buSzPct val="75000"/>
              <a:buFont typeface="Symbol" charset="2"/>
              <a:buChar char=""/>
            </a:pPr>
            <a:r>
              <a:rPr lang="en-US" sz="1600" b="1" u="none" strike="noStrike">
                <a:solidFill>
                  <a:srgbClr val="000000"/>
                </a:solidFill>
                <a:effectLst/>
                <a:uFillTx/>
                <a:latin typeface="Arial"/>
              </a:rPr>
              <a:t>Replacement of Monitoring and Full Data Monthly</a:t>
            </a:r>
            <a:endParaRPr lang="de-DE" sz="1600" b="0" u="none" strike="noStrike">
              <a:solidFill>
                <a:srgbClr val="000000"/>
              </a:solidFill>
              <a:effectLst/>
              <a:uFillTx/>
              <a:latin typeface="Arial"/>
            </a:endParaRPr>
          </a:p>
          <a:p>
            <a:pPr indent="0" defTabSz="914400">
              <a:lnSpc>
                <a:spcPct val="100000"/>
              </a:lnSpc>
              <a:spcBef>
                <a:spcPts val="1417"/>
              </a:spcBef>
              <a:buNone/>
            </a:pPr>
            <a:endParaRPr lang="de-DE" sz="1600" b="0" u="none" strike="noStrike">
              <a:solidFill>
                <a:srgbClr val="000000"/>
              </a:solidFill>
              <a:effectLst/>
              <a:uFillTx/>
              <a:latin typeface="Arial"/>
            </a:endParaRPr>
          </a:p>
          <a:p>
            <a:pPr indent="0" defTabSz="914400">
              <a:lnSpc>
                <a:spcPct val="100000"/>
              </a:lnSpc>
              <a:spcBef>
                <a:spcPts val="1417"/>
              </a:spcBef>
              <a:buNone/>
            </a:pPr>
            <a:r>
              <a:rPr lang="en-US" sz="1600" b="0" u="none" strike="noStrike">
                <a:solidFill>
                  <a:srgbClr val="000000"/>
                </a:solidFill>
                <a:effectLst/>
                <a:uFillTx/>
                <a:latin typeface="Arial"/>
              </a:rPr>
              <a:t>To be released soon</a:t>
            </a:r>
            <a:endParaRPr lang="de-DE" sz="1600" b="0" u="none" strike="noStrike">
              <a:solidFill>
                <a:srgbClr val="000000"/>
              </a:solidFill>
              <a:effectLst/>
              <a:uFillTx/>
              <a:latin typeface="Arial"/>
            </a:endParaRPr>
          </a:p>
          <a:p>
            <a:pPr marL="432000" indent="-324000" defTabSz="914400">
              <a:lnSpc>
                <a:spcPct val="100000"/>
              </a:lnSpc>
              <a:spcBef>
                <a:spcPts val="1417"/>
              </a:spcBef>
              <a:buClr>
                <a:srgbClr val="2D4B9B"/>
              </a:buClr>
              <a:buSzPct val="95000"/>
              <a:buFont typeface="Wingdings" charset="2"/>
              <a:buChar char=""/>
            </a:pPr>
            <a:r>
              <a:rPr lang="en-US" sz="1600" b="0" u="none" strike="noStrike">
                <a:solidFill>
                  <a:srgbClr val="000000"/>
                </a:solidFill>
                <a:effectLst/>
                <a:uFillTx/>
                <a:latin typeface="Arial"/>
              </a:rPr>
              <a:t>GPCC Precipitation Analysis </a:t>
            </a:r>
            <a:r>
              <a:rPr lang="en-US" sz="1600" b="1" u="none" strike="noStrike">
                <a:solidFill>
                  <a:srgbClr val="000000"/>
                </a:solidFill>
                <a:effectLst/>
                <a:uFillTx/>
                <a:latin typeface="Arial"/>
              </a:rPr>
              <a:t>Daily Version 2025</a:t>
            </a:r>
            <a:endParaRPr lang="de-DE" sz="1600" b="0" u="none" strike="noStrike">
              <a:solidFill>
                <a:srgbClr val="000000"/>
              </a:solidFill>
              <a:effectLst/>
              <a:uFillTx/>
              <a:latin typeface="Arial"/>
            </a:endParaRPr>
          </a:p>
          <a:p>
            <a:pPr marL="864000" lvl="1" indent="-324000" defTabSz="914400">
              <a:lnSpc>
                <a:spcPct val="100000"/>
              </a:lnSpc>
              <a:spcBef>
                <a:spcPts val="1134"/>
              </a:spcBef>
              <a:buClr>
                <a:srgbClr val="000000"/>
              </a:buClr>
              <a:buSzPct val="75000"/>
              <a:buFont typeface="Symbol" charset="2"/>
              <a:buChar char=""/>
            </a:pPr>
            <a:r>
              <a:rPr lang="en-US" sz="1600" b="1" u="none" strike="noStrike">
                <a:solidFill>
                  <a:srgbClr val="000000"/>
                </a:solidFill>
                <a:effectLst/>
                <a:uFillTx/>
                <a:latin typeface="Arial"/>
              </a:rPr>
              <a:t>Replacement of Full Data Daily</a:t>
            </a:r>
            <a:endParaRPr lang="de-DE" sz="1600" b="0" u="none" strike="noStrike">
              <a:solidFill>
                <a:srgbClr val="000000"/>
              </a:solidFill>
              <a:effectLst/>
              <a:uFillTx/>
              <a:latin typeface="Arial"/>
            </a:endParaRPr>
          </a:p>
          <a:p>
            <a:pPr indent="0" defTabSz="914400">
              <a:lnSpc>
                <a:spcPct val="100000"/>
              </a:lnSpc>
              <a:buNone/>
              <a:tabLst>
                <a:tab pos="0" algn="l"/>
              </a:tabLst>
            </a:pPr>
            <a:endParaRPr lang="de-DE" sz="1600" b="0" u="none" strike="noStrike">
              <a:solidFill>
                <a:srgbClr val="000000"/>
              </a:solidFill>
              <a:effectLst/>
              <a:uFillTx/>
              <a:latin typeface="Arial"/>
            </a:endParaRPr>
          </a:p>
          <a:p>
            <a:pPr indent="0" defTabSz="914400">
              <a:lnSpc>
                <a:spcPct val="100000"/>
              </a:lnSpc>
              <a:buNone/>
              <a:tabLst>
                <a:tab pos="0" algn="l"/>
              </a:tabLst>
            </a:pPr>
            <a:endParaRPr lang="de-DE" sz="3200" b="0" u="none" strike="noStrike">
              <a:solidFill>
                <a:srgbClr val="000000"/>
              </a:solidFill>
              <a:effectLst/>
              <a:uFillTx/>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PlaceHolder 1"/>
          <p:cNvSpPr>
            <a:spLocks noGrp="1"/>
          </p:cNvSpPr>
          <p:nvPr>
            <p:ph type="title"/>
          </p:nvPr>
        </p:nvSpPr>
        <p:spPr>
          <a:xfrm>
            <a:off x="327600" y="864000"/>
            <a:ext cx="8352720" cy="276120"/>
          </a:xfrm>
          <a:prstGeom prst="rect">
            <a:avLst/>
          </a:prstGeom>
          <a:noFill/>
          <a:ln w="0">
            <a:noFill/>
          </a:ln>
        </p:spPr>
        <p:txBody>
          <a:bodyPr lIns="72000" tIns="0" rIns="72000" bIns="0" anchor="t">
            <a:noAutofit/>
          </a:bodyPr>
          <a:lstStyle/>
          <a:p>
            <a:pPr indent="0" defTabSz="685800">
              <a:lnSpc>
                <a:spcPct val="90000"/>
              </a:lnSpc>
              <a:buNone/>
              <a:tabLst>
                <a:tab pos="0" algn="l"/>
              </a:tabLst>
            </a:pPr>
            <a:r>
              <a:rPr lang="de-DE" sz="2000" b="0" u="none" strike="noStrike">
                <a:solidFill>
                  <a:schemeClr val="dk1"/>
                </a:solidFill>
                <a:effectLst/>
                <a:uFillTx/>
                <a:latin typeface="Arial"/>
              </a:rPr>
              <a:t>GPCC Precipitation Analysis </a:t>
            </a:r>
            <a:r>
              <a:rPr lang="de-DE" sz="2000" b="1" u="none" strike="noStrike">
                <a:solidFill>
                  <a:schemeClr val="dk1"/>
                </a:solidFill>
                <a:effectLst/>
                <a:uFillTx/>
                <a:latin typeface="Arial"/>
              </a:rPr>
              <a:t>Climatology</a:t>
            </a:r>
            <a:r>
              <a:rPr lang="de-DE" sz="2000" b="0" u="none" strike="noStrike">
                <a:solidFill>
                  <a:schemeClr val="dk1"/>
                </a:solidFill>
                <a:effectLst/>
                <a:uFillTx/>
                <a:latin typeface="Arial"/>
              </a:rPr>
              <a:t> Version 2025</a:t>
            </a:r>
            <a:endParaRPr lang="de-DE" sz="2000" b="0" u="none" strike="noStrike">
              <a:solidFill>
                <a:srgbClr val="000000"/>
              </a:solidFill>
              <a:effectLst/>
              <a:uFillTx/>
              <a:latin typeface="Arial"/>
            </a:endParaRPr>
          </a:p>
        </p:txBody>
      </p:sp>
      <p:sp>
        <p:nvSpPr>
          <p:cNvPr id="205" name="Inhaltsplatzhalter 1"/>
          <p:cNvSpPr/>
          <p:nvPr/>
        </p:nvSpPr>
        <p:spPr>
          <a:xfrm>
            <a:off x="1093320" y="1238040"/>
            <a:ext cx="3982320" cy="3245400"/>
          </a:xfrm>
          <a:prstGeom prst="rect">
            <a:avLst/>
          </a:prstGeom>
          <a:noFill/>
          <a:ln w="12700">
            <a:noFill/>
          </a:ln>
        </p:spPr>
        <p:style>
          <a:lnRef idx="0">
            <a:scrgbClr r="0" g="0" b="0"/>
          </a:lnRef>
          <a:fillRef idx="0">
            <a:scrgbClr r="0" g="0" b="0"/>
          </a:fillRef>
          <a:effectRef idx="0">
            <a:scrgbClr r="0" g="0" b="0"/>
          </a:effectRef>
          <a:fontRef idx="minor"/>
        </p:style>
        <p:txBody>
          <a:bodyPr lIns="72000" tIns="36000" rIns="72000" bIns="36000" anchor="ctr">
            <a:normAutofit/>
          </a:bodyPr>
          <a:lstStyle/>
          <a:p>
            <a:pPr marL="352440" indent="-352440" defTabSz="914400">
              <a:lnSpc>
                <a:spcPct val="100000"/>
              </a:lnSpc>
              <a:spcBef>
                <a:spcPts val="479"/>
              </a:spcBef>
              <a:buClr>
                <a:srgbClr val="2D4B9B"/>
              </a:buClr>
              <a:buSzPct val="95000"/>
              <a:buFont typeface="Wingdings" charset="2"/>
              <a:buChar char=""/>
            </a:pPr>
            <a:r>
              <a:rPr lang="en-US" sz="1200" b="1" u="none" strike="noStrike">
                <a:solidFill>
                  <a:srgbClr val="000000"/>
                </a:solidFill>
                <a:effectLst/>
                <a:uFillTx/>
                <a:latin typeface="Arial"/>
              </a:rPr>
              <a:t>Gridded</a:t>
            </a:r>
            <a:r>
              <a:rPr lang="en-US" sz="1200" b="0" u="none" strike="noStrike">
                <a:solidFill>
                  <a:srgbClr val="000000"/>
                </a:solidFill>
                <a:effectLst/>
                <a:uFillTx/>
                <a:latin typeface="Arial"/>
              </a:rPr>
              <a:t> </a:t>
            </a:r>
            <a:r>
              <a:rPr lang="en-US" sz="1200" b="1" u="none" strike="noStrike">
                <a:solidFill>
                  <a:srgbClr val="000000"/>
                </a:solidFill>
                <a:effectLst/>
                <a:uFillTx/>
                <a:latin typeface="Arial"/>
              </a:rPr>
              <a:t>Monthly</a:t>
            </a:r>
            <a:r>
              <a:rPr lang="en-US" sz="1200" b="0" u="none" strike="noStrike">
                <a:solidFill>
                  <a:srgbClr val="000000"/>
                </a:solidFill>
                <a:effectLst/>
                <a:uFillTx/>
                <a:latin typeface="Arial"/>
              </a:rPr>
              <a:t> precipitation climatology for the Earth’s land surface</a:t>
            </a:r>
            <a:endParaRPr lang="de-DE" sz="1200" b="0" u="none" strike="noStrike">
              <a:solidFill>
                <a:srgbClr val="000000"/>
              </a:solidFill>
              <a:effectLst/>
              <a:uFillTx/>
              <a:latin typeface="Arial"/>
            </a:endParaRPr>
          </a:p>
          <a:p>
            <a:pPr marL="352440" indent="-352440" defTabSz="914400">
              <a:lnSpc>
                <a:spcPct val="100000"/>
              </a:lnSpc>
              <a:spcBef>
                <a:spcPts val="479"/>
              </a:spcBef>
              <a:buClr>
                <a:srgbClr val="2D4B9B"/>
              </a:buClr>
              <a:buSzPct val="95000"/>
              <a:buFont typeface="Wingdings" charset="2"/>
              <a:buChar char=""/>
            </a:pPr>
            <a:r>
              <a:rPr lang="en-US" sz="1200" b="0" u="none" strike="noStrike">
                <a:solidFill>
                  <a:srgbClr val="000000"/>
                </a:solidFill>
                <a:effectLst/>
                <a:uFillTx/>
                <a:latin typeface="Arial"/>
              </a:rPr>
              <a:t>Based on normals:</a:t>
            </a:r>
            <a:endParaRPr lang="de-DE" sz="1200" b="0" u="none" strike="noStrike">
              <a:solidFill>
                <a:srgbClr val="000000"/>
              </a:solidFill>
              <a:effectLst/>
              <a:uFillTx/>
              <a:latin typeface="Arial"/>
            </a:endParaRPr>
          </a:p>
          <a:p>
            <a:pPr marL="1143000" lvl="2" indent="-228600" defTabSz="914400">
              <a:lnSpc>
                <a:spcPct val="100000"/>
              </a:lnSpc>
              <a:spcBef>
                <a:spcPts val="439"/>
              </a:spcBef>
              <a:buClr>
                <a:srgbClr val="2D4B9B"/>
              </a:buClr>
              <a:buSzPct val="95000"/>
              <a:buFont typeface="Wingdings" charset="2"/>
              <a:buChar char=""/>
            </a:pPr>
            <a:r>
              <a:rPr lang="en-US" sz="1100" b="0" u="none" strike="noStrike">
                <a:solidFill>
                  <a:srgbClr val="000000"/>
                </a:solidFill>
                <a:effectLst/>
                <a:uFillTx/>
                <a:latin typeface="Arial"/>
              </a:rPr>
              <a:t>collected by WMO (CLINOs)</a:t>
            </a:r>
            <a:endParaRPr lang="de-DE" sz="1100" b="0" u="none" strike="noStrike">
              <a:solidFill>
                <a:srgbClr val="000000"/>
              </a:solidFill>
              <a:effectLst/>
              <a:uFillTx/>
              <a:latin typeface="Arial"/>
            </a:endParaRPr>
          </a:p>
          <a:p>
            <a:pPr marL="1143000" lvl="2" indent="-228600" defTabSz="914400">
              <a:lnSpc>
                <a:spcPct val="100000"/>
              </a:lnSpc>
              <a:spcBef>
                <a:spcPts val="439"/>
              </a:spcBef>
              <a:buClr>
                <a:srgbClr val="2D4B9B"/>
              </a:buClr>
              <a:buSzPct val="95000"/>
              <a:buFont typeface="Wingdings" charset="2"/>
              <a:buChar char=""/>
            </a:pPr>
            <a:r>
              <a:rPr lang="en-US" sz="1100" b="0" u="none" strike="noStrike">
                <a:solidFill>
                  <a:srgbClr val="000000"/>
                </a:solidFill>
                <a:effectLst/>
                <a:uFillTx/>
                <a:latin typeface="Arial"/>
              </a:rPr>
              <a:t>or delivered by the countries to GPCC</a:t>
            </a:r>
            <a:endParaRPr lang="de-DE" sz="1100" b="0" u="none" strike="noStrike">
              <a:solidFill>
                <a:srgbClr val="000000"/>
              </a:solidFill>
              <a:effectLst/>
              <a:uFillTx/>
              <a:latin typeface="Arial"/>
            </a:endParaRPr>
          </a:p>
          <a:p>
            <a:pPr marL="1143000" lvl="2" indent="-228600" defTabSz="914400">
              <a:lnSpc>
                <a:spcPct val="100000"/>
              </a:lnSpc>
              <a:spcBef>
                <a:spcPts val="439"/>
              </a:spcBef>
              <a:buClr>
                <a:srgbClr val="2D4B9B"/>
              </a:buClr>
              <a:buSzPct val="95000"/>
              <a:buFont typeface="Wingdings" charset="2"/>
              <a:buChar char=""/>
            </a:pPr>
            <a:r>
              <a:rPr lang="en-US" sz="1100" b="0" u="none" strike="noStrike">
                <a:solidFill>
                  <a:srgbClr val="000000"/>
                </a:solidFill>
                <a:effectLst/>
                <a:uFillTx/>
                <a:latin typeface="Arial"/>
              </a:rPr>
              <a:t>or calculated from time-series of monthly data (with at least 10 complete years of data)</a:t>
            </a:r>
            <a:endParaRPr lang="de-DE" sz="1100" b="0" u="none" strike="noStrike">
              <a:solidFill>
                <a:srgbClr val="000000"/>
              </a:solidFill>
              <a:effectLst/>
              <a:uFillTx/>
              <a:latin typeface="Arial"/>
            </a:endParaRPr>
          </a:p>
          <a:p>
            <a:pPr marL="352440" indent="-352440" defTabSz="914400">
              <a:lnSpc>
                <a:spcPct val="100000"/>
              </a:lnSpc>
              <a:spcBef>
                <a:spcPts val="479"/>
              </a:spcBef>
              <a:buClr>
                <a:srgbClr val="2D4B9B"/>
              </a:buClr>
              <a:buSzPct val="95000"/>
              <a:buFont typeface="Wingdings" charset="2"/>
              <a:buChar char=""/>
            </a:pPr>
            <a:r>
              <a:rPr lang="en-US" sz="1200" b="0" u="none" strike="noStrike">
                <a:solidFill>
                  <a:srgbClr val="000000"/>
                </a:solidFill>
                <a:effectLst/>
                <a:uFillTx/>
                <a:latin typeface="Arial"/>
              </a:rPr>
              <a:t>Spatial resolutions of </a:t>
            </a:r>
            <a:r>
              <a:rPr lang="en-US" sz="1200" b="1" u="none" strike="noStrike">
                <a:solidFill>
                  <a:srgbClr val="000000"/>
                </a:solidFill>
                <a:effectLst/>
                <a:uFillTx/>
                <a:latin typeface="Arial"/>
              </a:rPr>
              <a:t>0.25°</a:t>
            </a:r>
            <a:r>
              <a:rPr lang="en-US" sz="1200" b="0" u="none" strike="noStrike">
                <a:solidFill>
                  <a:srgbClr val="000000"/>
                </a:solidFill>
                <a:effectLst/>
                <a:uFillTx/>
                <a:latin typeface="Arial"/>
              </a:rPr>
              <a:t>, </a:t>
            </a:r>
            <a:r>
              <a:rPr lang="en-US" sz="1200" b="1" u="none" strike="noStrike">
                <a:solidFill>
                  <a:srgbClr val="000000"/>
                </a:solidFill>
                <a:effectLst/>
                <a:uFillTx/>
                <a:latin typeface="Arial"/>
              </a:rPr>
              <a:t>0.5°</a:t>
            </a:r>
            <a:r>
              <a:rPr lang="en-US" sz="1200" b="0" u="none" strike="noStrike">
                <a:solidFill>
                  <a:srgbClr val="000000"/>
                </a:solidFill>
                <a:effectLst/>
                <a:uFillTx/>
                <a:latin typeface="Arial"/>
              </a:rPr>
              <a:t>, </a:t>
            </a:r>
            <a:r>
              <a:rPr lang="en-US" sz="1200" b="1" u="none" strike="noStrike">
                <a:solidFill>
                  <a:srgbClr val="000000"/>
                </a:solidFill>
                <a:effectLst/>
                <a:uFillTx/>
                <a:latin typeface="Arial"/>
              </a:rPr>
              <a:t>1°</a:t>
            </a:r>
            <a:r>
              <a:rPr lang="en-US" sz="1200" b="0" u="none" strike="noStrike">
                <a:solidFill>
                  <a:srgbClr val="000000"/>
                </a:solidFill>
                <a:effectLst/>
                <a:uFillTx/>
                <a:latin typeface="Arial"/>
              </a:rPr>
              <a:t> and </a:t>
            </a:r>
            <a:r>
              <a:rPr lang="en-US" sz="1200" b="1" u="none" strike="noStrike">
                <a:solidFill>
                  <a:srgbClr val="000000"/>
                </a:solidFill>
                <a:effectLst/>
                <a:uFillTx/>
                <a:latin typeface="Arial"/>
              </a:rPr>
              <a:t>2.5°</a:t>
            </a:r>
            <a:endParaRPr lang="de-DE" sz="1200" b="0" u="none" strike="noStrike">
              <a:solidFill>
                <a:srgbClr val="000000"/>
              </a:solidFill>
              <a:effectLst/>
              <a:uFillTx/>
              <a:latin typeface="Arial"/>
            </a:endParaRPr>
          </a:p>
          <a:p>
            <a:pPr marL="352440" indent="-352440" defTabSz="914400">
              <a:lnSpc>
                <a:spcPct val="100000"/>
              </a:lnSpc>
              <a:spcBef>
                <a:spcPts val="479"/>
              </a:spcBef>
              <a:buClr>
                <a:srgbClr val="2D4B9B"/>
              </a:buClr>
              <a:buSzPct val="95000"/>
              <a:buFont typeface="Wingdings" charset="2"/>
              <a:buChar char=""/>
            </a:pPr>
            <a:r>
              <a:rPr lang="en-US" sz="1200" b="0" u="none" strike="noStrike">
                <a:solidFill>
                  <a:srgbClr val="000000"/>
                </a:solidFill>
                <a:effectLst/>
                <a:uFillTx/>
                <a:latin typeface="Arial"/>
              </a:rPr>
              <a:t>All other GPCC products utilize this product as background fields to grid the monthly data at the corresponding resolution with the anomaly interpolation method</a:t>
            </a:r>
            <a:endParaRPr lang="de-DE" sz="1200" b="0" u="none" strike="noStrike">
              <a:solidFill>
                <a:srgbClr val="000000"/>
              </a:solidFill>
              <a:effectLst/>
              <a:uFillTx/>
              <a:latin typeface="Arial"/>
            </a:endParaRPr>
          </a:p>
          <a:p>
            <a:pPr marL="352440" indent="-352440" defTabSz="914400">
              <a:lnSpc>
                <a:spcPct val="100000"/>
              </a:lnSpc>
              <a:spcBef>
                <a:spcPts val="479"/>
              </a:spcBef>
              <a:buClr>
                <a:srgbClr val="2D4B9B"/>
              </a:buClr>
              <a:buSzPct val="95000"/>
              <a:buFont typeface="Wingdings" charset="2"/>
              <a:buChar char=""/>
            </a:pPr>
            <a:r>
              <a:rPr lang="de-DE" sz="1200" b="1" u="none" strike="noStrike">
                <a:solidFill>
                  <a:srgbClr val="BE584E"/>
                </a:solidFill>
                <a:effectLst/>
                <a:uFillTx/>
                <a:latin typeface="Arial"/>
              </a:rPr>
              <a:t>Open access</a:t>
            </a:r>
            <a:endParaRPr lang="de-DE" sz="1200" b="0" u="none" strike="noStrike">
              <a:solidFill>
                <a:srgbClr val="000000"/>
              </a:solidFill>
              <a:effectLst/>
              <a:uFillTx/>
              <a:latin typeface="Arial"/>
            </a:endParaRPr>
          </a:p>
        </p:txBody>
      </p:sp>
      <p:grpSp>
        <p:nvGrpSpPr>
          <p:cNvPr id="206" name="Gruppieren 1"/>
          <p:cNvGrpSpPr/>
          <p:nvPr/>
        </p:nvGrpSpPr>
        <p:grpSpPr>
          <a:xfrm>
            <a:off x="5271840" y="1238040"/>
            <a:ext cx="3448800" cy="2386440"/>
            <a:chOff x="5271840" y="1238040"/>
            <a:chExt cx="3448800" cy="2386440"/>
          </a:xfrm>
        </p:grpSpPr>
        <p:grpSp>
          <p:nvGrpSpPr>
            <p:cNvPr id="207" name="Gruppieren 3"/>
            <p:cNvGrpSpPr/>
            <p:nvPr/>
          </p:nvGrpSpPr>
          <p:grpSpPr>
            <a:xfrm>
              <a:off x="5271840" y="1238040"/>
              <a:ext cx="3448800" cy="2328120"/>
              <a:chOff x="5271840" y="1238040"/>
              <a:chExt cx="3448800" cy="2328120"/>
            </a:xfrm>
          </p:grpSpPr>
          <p:grpSp>
            <p:nvGrpSpPr>
              <p:cNvPr id="208" name="Gruppieren 5"/>
              <p:cNvGrpSpPr/>
              <p:nvPr/>
            </p:nvGrpSpPr>
            <p:grpSpPr>
              <a:xfrm>
                <a:off x="5371560" y="1332720"/>
                <a:ext cx="3233880" cy="1950120"/>
                <a:chOff x="5371560" y="1332720"/>
                <a:chExt cx="3233880" cy="1950120"/>
              </a:xfrm>
            </p:grpSpPr>
            <p:pic>
              <p:nvPicPr>
                <p:cNvPr id="209" name="Grafik 12"/>
                <p:cNvPicPr/>
                <p:nvPr/>
              </p:nvPicPr>
              <p:blipFill>
                <a:blip r:embed="rId2"/>
                <a:stretch/>
              </p:blipFill>
              <p:spPr>
                <a:xfrm>
                  <a:off x="5371560" y="1332720"/>
                  <a:ext cx="3233880" cy="1950120"/>
                </a:xfrm>
                <a:prstGeom prst="rect">
                  <a:avLst/>
                </a:prstGeom>
                <a:noFill/>
                <a:ln w="0">
                  <a:noFill/>
                </a:ln>
              </p:spPr>
            </p:pic>
            <p:pic>
              <p:nvPicPr>
                <p:cNvPr id="210" name="Grafik 14"/>
                <p:cNvPicPr/>
                <p:nvPr/>
              </p:nvPicPr>
              <p:blipFill>
                <a:blip r:embed="rId3">
                  <a:extLst>
                    <a:ext uri="{96DAC541-7B7A-43D3-8B79-37D633B846F1}">
                      <asvg:svgBlip xmlns:asvg="http://schemas.microsoft.com/office/drawing/2016/SVG/main" r:embed="rId4"/>
                    </a:ext>
                  </a:extLst>
                </a:blip>
                <a:stretch/>
              </p:blipFill>
              <p:spPr>
                <a:xfrm>
                  <a:off x="6277680" y="2604240"/>
                  <a:ext cx="298080" cy="207720"/>
                </a:xfrm>
                <a:prstGeom prst="rect">
                  <a:avLst/>
                </a:prstGeom>
                <a:noFill/>
                <a:ln w="0">
                  <a:noFill/>
                </a:ln>
              </p:spPr>
            </p:pic>
            <p:pic>
              <p:nvPicPr>
                <p:cNvPr id="211" name="Grafik 15"/>
                <p:cNvPicPr/>
                <p:nvPr/>
              </p:nvPicPr>
              <p:blipFill>
                <a:blip r:embed="rId5"/>
                <a:stretch/>
              </p:blipFill>
              <p:spPr>
                <a:xfrm>
                  <a:off x="6199920" y="2601360"/>
                  <a:ext cx="83880" cy="142200"/>
                </a:xfrm>
                <a:prstGeom prst="rect">
                  <a:avLst/>
                </a:prstGeom>
                <a:noFill/>
                <a:ln w="0">
                  <a:noFill/>
                </a:ln>
              </p:spPr>
            </p:pic>
          </p:grpSp>
          <p:sp>
            <p:nvSpPr>
              <p:cNvPr id="212" name="Rechteck 1"/>
              <p:cNvSpPr/>
              <p:nvPr/>
            </p:nvSpPr>
            <p:spPr>
              <a:xfrm>
                <a:off x="5271840" y="1238040"/>
                <a:ext cx="3448800" cy="2328120"/>
              </a:xfrm>
              <a:prstGeom prst="rect">
                <a:avLst/>
              </a:prstGeom>
              <a:noFill/>
              <a:ln>
                <a:solidFill>
                  <a:srgbClr val="2D4B9B"/>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de-DE" sz="1800" b="0" u="none" strike="noStrike">
                  <a:solidFill>
                    <a:schemeClr val="lt1"/>
                  </a:solidFill>
                  <a:effectLst/>
                  <a:uFillTx/>
                  <a:latin typeface="Arial"/>
                </a:endParaRPr>
              </a:p>
            </p:txBody>
          </p:sp>
        </p:grpSp>
        <p:sp>
          <p:nvSpPr>
            <p:cNvPr id="213" name="Textplatzhalter 1"/>
            <p:cNvSpPr/>
            <p:nvPr/>
          </p:nvSpPr>
          <p:spPr>
            <a:xfrm>
              <a:off x="5576040" y="3211200"/>
              <a:ext cx="2962800" cy="41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r>
                <a:rPr lang="en-US" sz="800" b="1" u="none" strike="noStrike">
                  <a:solidFill>
                    <a:srgbClr val="BE584E"/>
                  </a:solidFill>
                  <a:effectLst/>
                  <a:uFillTx/>
                  <a:latin typeface="Arial"/>
                  <a:ea typeface="Calibri"/>
                </a:rPr>
                <a:t>The Animation shows GPCC Climatology Version 2025</a:t>
              </a:r>
              <a:endParaRPr lang="de-DE" sz="800" b="0" u="none" strike="noStrike">
                <a:solidFill>
                  <a:srgbClr val="000000"/>
                </a:solidFill>
                <a:effectLst/>
                <a:uFillTx/>
                <a:latin typeface="Arial"/>
              </a:endParaRPr>
            </a:p>
            <a:p>
              <a:pPr algn="ctr" defTabSz="914400">
                <a:lnSpc>
                  <a:spcPct val="100000"/>
                </a:lnSpc>
                <a:tabLst>
                  <a:tab pos="0" algn="l"/>
                </a:tabLst>
              </a:pPr>
              <a:r>
                <a:rPr lang="en-US" sz="800" b="0" u="none" strike="noStrike">
                  <a:solidFill>
                    <a:srgbClr val="BE584E"/>
                  </a:solidFill>
                  <a:effectLst/>
                  <a:uFillTx/>
                  <a:latin typeface="Arial"/>
                  <a:ea typeface="Calibri"/>
                </a:rPr>
                <a:t>(Reference Period 1951 - 2000)</a:t>
              </a:r>
              <a:endParaRPr lang="de-DE" sz="800" b="0" u="none" strike="noStrike">
                <a:solidFill>
                  <a:srgbClr val="000000"/>
                </a:solidFill>
                <a:effectLst/>
                <a:uFillTx/>
                <a:latin typeface="Arial"/>
              </a:endParaRPr>
            </a:p>
          </p:txBody>
        </p:sp>
      </p:grpSp>
      <p:sp>
        <p:nvSpPr>
          <p:cNvPr id="214" name="Inhaltsplatzhalter 4"/>
          <p:cNvSpPr/>
          <p:nvPr/>
        </p:nvSpPr>
        <p:spPr>
          <a:xfrm>
            <a:off x="5208120" y="3637800"/>
            <a:ext cx="3672360" cy="929520"/>
          </a:xfrm>
          <a:prstGeom prst="rect">
            <a:avLst/>
          </a:prstGeom>
          <a:solidFill>
            <a:schemeClr val="bg2"/>
          </a:solidFill>
          <a:ln w="0">
            <a:solidFill>
              <a:srgbClr val="2D4B9B"/>
            </a:solidFill>
          </a:ln>
        </p:spPr>
        <p:style>
          <a:lnRef idx="0">
            <a:scrgbClr r="0" g="0" b="0"/>
          </a:lnRef>
          <a:fillRef idx="0">
            <a:scrgbClr r="0" g="0" b="0"/>
          </a:fillRef>
          <a:effectRef idx="0">
            <a:scrgbClr r="0" g="0" b="0"/>
          </a:effectRef>
          <a:fontRef idx="minor"/>
        </p:style>
        <p:txBody>
          <a:bodyPr lIns="90000" tIns="45000" rIns="90000" bIns="45000" anchor="t">
            <a:normAutofit/>
          </a:bodyPr>
          <a:lstStyle/>
          <a:p>
            <a:pPr marL="352440" indent="-352440" defTabSz="914400">
              <a:lnSpc>
                <a:spcPct val="100000"/>
              </a:lnSpc>
              <a:spcBef>
                <a:spcPts val="479"/>
              </a:spcBef>
              <a:buClr>
                <a:srgbClr val="2D4B9B"/>
              </a:buClr>
              <a:buSzPct val="95000"/>
              <a:buFont typeface="Wingdings" charset="2"/>
              <a:buChar char=""/>
            </a:pPr>
            <a:r>
              <a:rPr lang="de-DE" sz="1200" b="1" u="sng" strike="noStrike">
                <a:solidFill>
                  <a:schemeClr val="dk1"/>
                </a:solidFill>
                <a:effectLst/>
                <a:uFillTx/>
                <a:latin typeface="Arial"/>
              </a:rPr>
              <a:t>Available 30-yr periods</a:t>
            </a:r>
            <a:r>
              <a:rPr lang="de-DE" sz="1200" b="0" u="none" strike="noStrike">
                <a:solidFill>
                  <a:schemeClr val="dk1"/>
                </a:solidFill>
                <a:effectLst/>
                <a:uFillTx/>
                <a:latin typeface="Arial"/>
              </a:rPr>
              <a:t>: </a:t>
            </a:r>
            <a:r>
              <a:rPr lang="de-DE" sz="1200" b="1" u="none" strike="noStrike">
                <a:solidFill>
                  <a:schemeClr val="dk1"/>
                </a:solidFill>
                <a:effectLst/>
                <a:uFillTx/>
                <a:latin typeface="Arial"/>
              </a:rPr>
              <a:t>1931-1960</a:t>
            </a:r>
            <a:r>
              <a:rPr lang="de-DE" sz="1200" b="0" u="none" strike="noStrike">
                <a:solidFill>
                  <a:schemeClr val="dk1"/>
                </a:solidFill>
                <a:effectLst/>
                <a:uFillTx/>
                <a:latin typeface="Arial"/>
              </a:rPr>
              <a:t>, 1941-1970, 1951-1980, </a:t>
            </a:r>
            <a:r>
              <a:rPr lang="de-DE" sz="1200" b="1" u="none" strike="noStrike">
                <a:solidFill>
                  <a:schemeClr val="dk1"/>
                </a:solidFill>
                <a:effectLst/>
                <a:uFillTx/>
                <a:latin typeface="Arial"/>
              </a:rPr>
              <a:t>1961-1990</a:t>
            </a:r>
            <a:r>
              <a:rPr lang="de-DE" sz="1200" b="0" u="none" strike="noStrike">
                <a:solidFill>
                  <a:schemeClr val="dk1"/>
                </a:solidFill>
                <a:effectLst/>
                <a:uFillTx/>
                <a:latin typeface="Arial"/>
              </a:rPr>
              <a:t>, 1971-2000, 1981-2010, </a:t>
            </a:r>
            <a:r>
              <a:rPr lang="de-DE" sz="1200" b="1" u="none" strike="noStrike">
                <a:solidFill>
                  <a:schemeClr val="dk1"/>
                </a:solidFill>
                <a:effectLst/>
                <a:uFillTx/>
                <a:latin typeface="Arial"/>
              </a:rPr>
              <a:t>1991-2020</a:t>
            </a:r>
            <a:endParaRPr lang="de-DE" sz="1200" b="0" u="none" strike="noStrike">
              <a:solidFill>
                <a:srgbClr val="000000"/>
              </a:solidFill>
              <a:effectLst/>
              <a:uFillTx/>
              <a:latin typeface="Arial"/>
            </a:endParaRPr>
          </a:p>
          <a:p>
            <a:pPr marL="352440" indent="-352440" defTabSz="914400">
              <a:lnSpc>
                <a:spcPct val="100000"/>
              </a:lnSpc>
              <a:spcBef>
                <a:spcPts val="479"/>
              </a:spcBef>
              <a:buClr>
                <a:srgbClr val="2D4B9B"/>
              </a:buClr>
              <a:buSzPct val="95000"/>
              <a:buFont typeface="Wingdings" charset="2"/>
              <a:buChar char=""/>
            </a:pPr>
            <a:r>
              <a:rPr lang="de-DE" sz="1200" b="0" u="none" strike="noStrike">
                <a:solidFill>
                  <a:schemeClr val="dk1"/>
                </a:solidFill>
                <a:effectLst/>
                <a:uFillTx/>
                <a:latin typeface="Arial"/>
              </a:rPr>
              <a:t>And 1951-2000</a:t>
            </a:r>
            <a:endParaRPr lang="de-DE" sz="1200" b="0" u="none" strike="noStrike">
              <a:solidFill>
                <a:srgbClr val="000000"/>
              </a:solidFill>
              <a:effectLst/>
              <a:uFillTx/>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Textfeld 20"/>
          <p:cNvSpPr/>
          <p:nvPr/>
        </p:nvSpPr>
        <p:spPr>
          <a:xfrm>
            <a:off x="89280" y="1975680"/>
            <a:ext cx="1374840" cy="1308960"/>
          </a:xfrm>
          <a:prstGeom prst="rect">
            <a:avLst/>
          </a:prstGeom>
          <a:solidFill>
            <a:schemeClr val="bg2"/>
          </a:solidFill>
          <a:ln w="12700">
            <a:solidFill>
              <a:srgbClr val="2D4B9B"/>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de-DE" sz="1600" b="0" u="none" strike="noStrike">
                <a:solidFill>
                  <a:schemeClr val="dk1"/>
                </a:solidFill>
                <a:effectLst/>
                <a:uFillTx/>
                <a:latin typeface="Arial"/>
              </a:rPr>
              <a:t>Differences between Version 2025 and Version 2022</a:t>
            </a:r>
            <a:endParaRPr lang="de-DE" sz="1600" b="0" u="none" strike="noStrike">
              <a:solidFill>
                <a:srgbClr val="000000"/>
              </a:solidFill>
              <a:effectLst/>
              <a:uFillTx/>
              <a:latin typeface="Arial"/>
            </a:endParaRPr>
          </a:p>
        </p:txBody>
      </p:sp>
      <p:sp>
        <p:nvSpPr>
          <p:cNvPr id="216" name="Grafik 19"/>
          <p:cNvSpPr/>
          <p:nvPr/>
        </p:nvSpPr>
        <p:spPr>
          <a:xfrm>
            <a:off x="1592280" y="1257480"/>
            <a:ext cx="6209640" cy="3128400"/>
          </a:xfrm>
          <a:prstGeom prst="ellipse">
            <a:avLst/>
          </a:pr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de-DE" sz="1800" b="0" u="none" strike="noStrike">
              <a:solidFill>
                <a:srgbClr val="000000"/>
              </a:solidFill>
              <a:effectLst/>
              <a:uFillTx/>
              <a:latin typeface="Arial"/>
            </a:endParaRPr>
          </a:p>
        </p:txBody>
      </p:sp>
      <p:sp>
        <p:nvSpPr>
          <p:cNvPr id="217" name="Grafik 20"/>
          <p:cNvSpPr/>
          <p:nvPr/>
        </p:nvSpPr>
        <p:spPr>
          <a:xfrm>
            <a:off x="1556280" y="1225800"/>
            <a:ext cx="6291720" cy="3185640"/>
          </a:xfrm>
          <a:prstGeom prst="ellipse">
            <a:avLst/>
          </a:pr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de-DE" sz="1800" b="0" u="none" strike="noStrike">
              <a:solidFill>
                <a:srgbClr val="000000"/>
              </a:solidFill>
              <a:effectLst/>
              <a:uFillTx/>
              <a:latin typeface="Arial"/>
            </a:endParaRPr>
          </a:p>
        </p:txBody>
      </p:sp>
      <p:sp>
        <p:nvSpPr>
          <p:cNvPr id="218" name="Textfeld 1"/>
          <p:cNvSpPr/>
          <p:nvPr/>
        </p:nvSpPr>
        <p:spPr>
          <a:xfrm>
            <a:off x="7174800" y="3769200"/>
            <a:ext cx="1870560" cy="821520"/>
          </a:xfrm>
          <a:prstGeom prst="rect">
            <a:avLst/>
          </a:prstGeom>
          <a:noFill/>
          <a:ln w="0">
            <a:solidFill>
              <a:srgbClr val="BE584E"/>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457200">
              <a:lnSpc>
                <a:spcPct val="100000"/>
              </a:lnSpc>
            </a:pPr>
            <a:r>
              <a:rPr lang="en-US" sz="1600" b="1" u="none" strike="noStrike">
                <a:solidFill>
                  <a:srgbClr val="BE584E"/>
                </a:solidFill>
                <a:effectLst/>
                <a:uFillTx/>
                <a:latin typeface="Arial"/>
                <a:ea typeface="Calibri"/>
              </a:rPr>
              <a:t>5430 n</a:t>
            </a:r>
            <a:r>
              <a:rPr lang="de-DE" sz="1600" b="1" u="none" strike="noStrike">
                <a:solidFill>
                  <a:srgbClr val="BE584E"/>
                </a:solidFill>
                <a:effectLst/>
                <a:uFillTx/>
                <a:latin typeface="Arial"/>
                <a:ea typeface="Calibri"/>
              </a:rPr>
              <a:t>ew stations since the last Version.</a:t>
            </a:r>
            <a:endParaRPr lang="de-DE" sz="1600" b="0" u="none" strike="noStrike">
              <a:solidFill>
                <a:srgbClr val="000000"/>
              </a:solidFill>
              <a:effectLst/>
              <a:uFillTx/>
              <a:latin typeface="Arial"/>
            </a:endParaRPr>
          </a:p>
        </p:txBody>
      </p:sp>
      <p:sp>
        <p:nvSpPr>
          <p:cNvPr id="219" name="Titel 1"/>
          <p:cNvSpPr/>
          <p:nvPr/>
        </p:nvSpPr>
        <p:spPr>
          <a:xfrm>
            <a:off x="1010520" y="763920"/>
            <a:ext cx="7525080" cy="356760"/>
          </a:xfrm>
          <a:prstGeom prst="rect">
            <a:avLst/>
          </a:prstGeom>
          <a:noFill/>
          <a:ln w="0">
            <a:noFill/>
          </a:ln>
        </p:spPr>
        <p:style>
          <a:lnRef idx="0">
            <a:scrgbClr r="0" g="0" b="0"/>
          </a:lnRef>
          <a:fillRef idx="0">
            <a:scrgbClr r="0" g="0" b="0"/>
          </a:fillRef>
          <a:effectRef idx="0">
            <a:scrgbClr r="0" g="0" b="0"/>
          </a:effectRef>
          <a:fontRef idx="minor"/>
        </p:style>
        <p:txBody>
          <a:bodyPr lIns="72000" tIns="0" rIns="72000" bIns="0" anchor="t">
            <a:spAutoFit/>
          </a:bodyPr>
          <a:lstStyle/>
          <a:p>
            <a:pPr defTabSz="685800">
              <a:lnSpc>
                <a:spcPct val="90000"/>
              </a:lnSpc>
            </a:pPr>
            <a:r>
              <a:rPr lang="de-DE" sz="2600" b="0" u="none" strike="noStrike">
                <a:solidFill>
                  <a:schemeClr val="dk1"/>
                </a:solidFill>
                <a:effectLst/>
                <a:uFillTx/>
                <a:latin typeface="Arial"/>
              </a:rPr>
              <a:t>Improvements of  GPCC Climatology V. 2025</a:t>
            </a:r>
            <a:endParaRPr lang="de-DE" sz="2600" b="0" u="none" strike="noStrike">
              <a:solidFill>
                <a:srgbClr val="000000"/>
              </a:solidFill>
              <a:effectLst/>
              <a:uFillTx/>
              <a:latin typeface="Arial"/>
            </a:endParaRPr>
          </a:p>
        </p:txBody>
      </p:sp>
      <p:pic>
        <p:nvPicPr>
          <p:cNvPr id="220" name="Grafik 21"/>
          <p:cNvPicPr/>
          <p:nvPr/>
        </p:nvPicPr>
        <p:blipFill>
          <a:blip r:embed="rId4">
            <a:extLst>
              <a:ext uri="{96DAC541-7B7A-43D3-8B79-37D633B846F1}">
                <asvg:svgBlip xmlns:asvg="http://schemas.microsoft.com/office/drawing/2016/SVG/main" r:embed="rId5"/>
              </a:ext>
            </a:extLst>
          </a:blip>
          <a:stretch/>
        </p:blipFill>
        <p:spPr>
          <a:xfrm>
            <a:off x="2943360" y="3627360"/>
            <a:ext cx="784800" cy="554760"/>
          </a:xfrm>
          <a:prstGeom prst="rect">
            <a:avLst/>
          </a:prstGeom>
          <a:noFill/>
          <a:ln w="0">
            <a:noFill/>
          </a:ln>
        </p:spPr>
      </p:pic>
      <p:pic>
        <p:nvPicPr>
          <p:cNvPr id="221" name="Grafik 22"/>
          <p:cNvPicPr/>
          <p:nvPr/>
        </p:nvPicPr>
        <p:blipFill>
          <a:blip r:embed="rId6"/>
          <a:stretch/>
        </p:blipFill>
        <p:spPr>
          <a:xfrm>
            <a:off x="2752560" y="3604680"/>
            <a:ext cx="222120" cy="379440"/>
          </a:xfrm>
          <a:prstGeom prst="rect">
            <a:avLst/>
          </a:prstGeom>
          <a:noFill/>
          <a:ln w="0">
            <a:noFill/>
          </a:ln>
        </p:spPr>
      </p:pic>
      <p:grpSp>
        <p:nvGrpSpPr>
          <p:cNvPr id="222" name="Gruppieren 7"/>
          <p:cNvGrpSpPr/>
          <p:nvPr/>
        </p:nvGrpSpPr>
        <p:grpSpPr>
          <a:xfrm>
            <a:off x="8079480" y="1052640"/>
            <a:ext cx="965880" cy="2918880"/>
            <a:chOff x="8079480" y="1052640"/>
            <a:chExt cx="965880" cy="2918880"/>
          </a:xfrm>
        </p:grpSpPr>
        <p:sp>
          <p:nvSpPr>
            <p:cNvPr id="223" name="Rechteck 2"/>
            <p:cNvSpPr/>
            <p:nvPr/>
          </p:nvSpPr>
          <p:spPr>
            <a:xfrm>
              <a:off x="8103960" y="1052640"/>
              <a:ext cx="941400" cy="2918880"/>
            </a:xfrm>
            <a:prstGeom prst="rect">
              <a:avLst/>
            </a:prstGeom>
            <a:solidFill>
              <a:schemeClr val="bg1"/>
            </a:solidFill>
            <a:ln>
              <a:solidFill>
                <a:srgbClr val="2D4B9B"/>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de-DE" sz="1800" b="0" u="none" strike="noStrike">
                <a:solidFill>
                  <a:schemeClr val="lt1"/>
                </a:solidFill>
                <a:effectLst/>
                <a:uFillTx/>
                <a:latin typeface="Arial"/>
              </a:endParaRPr>
            </a:p>
          </p:txBody>
        </p:sp>
        <p:grpSp>
          <p:nvGrpSpPr>
            <p:cNvPr id="224" name="Gruppieren 8"/>
            <p:cNvGrpSpPr/>
            <p:nvPr/>
          </p:nvGrpSpPr>
          <p:grpSpPr>
            <a:xfrm>
              <a:off x="8079480" y="1053000"/>
              <a:ext cx="953640" cy="2905920"/>
              <a:chOff x="8079480" y="1053000"/>
              <a:chExt cx="953640" cy="2905920"/>
            </a:xfrm>
          </p:grpSpPr>
          <p:grpSp>
            <p:nvGrpSpPr>
              <p:cNvPr id="225" name="Gruppieren 9"/>
              <p:cNvGrpSpPr/>
              <p:nvPr/>
            </p:nvGrpSpPr>
            <p:grpSpPr>
              <a:xfrm>
                <a:off x="8092440" y="1053000"/>
                <a:ext cx="940680" cy="2905920"/>
                <a:chOff x="8092440" y="1053000"/>
                <a:chExt cx="940680" cy="2905920"/>
              </a:xfrm>
            </p:grpSpPr>
            <p:pic>
              <p:nvPicPr>
                <p:cNvPr id="226" name="Grafik 23"/>
                <p:cNvPicPr/>
                <p:nvPr/>
              </p:nvPicPr>
              <p:blipFill>
                <a:blip r:embed="rId7"/>
                <a:srcRect l="25267" t="87922" r="25026" b="6002"/>
                <a:stretch/>
              </p:blipFill>
              <p:spPr>
                <a:xfrm rot="5400000">
                  <a:off x="7481880" y="2407680"/>
                  <a:ext cx="2894760" cy="207720"/>
                </a:xfrm>
                <a:prstGeom prst="rect">
                  <a:avLst/>
                </a:prstGeom>
                <a:noFill/>
                <a:ln w="0">
                  <a:noFill/>
                </a:ln>
              </p:spPr>
            </p:pic>
            <p:grpSp>
              <p:nvGrpSpPr>
                <p:cNvPr id="227" name="Gruppieren 12"/>
                <p:cNvGrpSpPr/>
                <p:nvPr/>
              </p:nvGrpSpPr>
              <p:grpSpPr>
                <a:xfrm>
                  <a:off x="8092440" y="1053000"/>
                  <a:ext cx="820440" cy="2877840"/>
                  <a:chOff x="8092440" y="1053000"/>
                  <a:chExt cx="820440" cy="2877840"/>
                </a:xfrm>
              </p:grpSpPr>
              <p:sp>
                <p:nvSpPr>
                  <p:cNvPr id="228" name="Textfeld 2"/>
                  <p:cNvSpPr/>
                  <p:nvPr/>
                </p:nvSpPr>
                <p:spPr>
                  <a:xfrm>
                    <a:off x="8096040" y="1053000"/>
                    <a:ext cx="8168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457200">
                      <a:lnSpc>
                        <a:spcPct val="100000"/>
                      </a:lnSpc>
                    </a:pPr>
                    <a:r>
                      <a:rPr lang="de-DE" sz="1200" b="0" u="none" strike="noStrike">
                        <a:solidFill>
                          <a:schemeClr val="dk1"/>
                        </a:solidFill>
                        <a:effectLst/>
                        <a:uFillTx/>
                        <a:latin typeface="Arial"/>
                      </a:rPr>
                      <a:t>-150 mm</a:t>
                    </a:r>
                    <a:endParaRPr lang="de-DE" sz="1200" b="0" u="none" strike="noStrike">
                      <a:solidFill>
                        <a:srgbClr val="000000"/>
                      </a:solidFill>
                      <a:effectLst/>
                      <a:uFillTx/>
                      <a:latin typeface="Arial"/>
                    </a:endParaRPr>
                  </a:p>
                </p:txBody>
              </p:sp>
              <p:sp>
                <p:nvSpPr>
                  <p:cNvPr id="229" name="Textfeld 3"/>
                  <p:cNvSpPr/>
                  <p:nvPr/>
                </p:nvSpPr>
                <p:spPr>
                  <a:xfrm>
                    <a:off x="8096040" y="3657600"/>
                    <a:ext cx="8168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457200">
                      <a:lnSpc>
                        <a:spcPct val="100000"/>
                      </a:lnSpc>
                    </a:pPr>
                    <a:r>
                      <a:rPr lang="de-DE" sz="1200" b="0" u="none" strike="noStrike">
                        <a:solidFill>
                          <a:schemeClr val="dk1"/>
                        </a:solidFill>
                        <a:effectLst/>
                        <a:uFillTx/>
                        <a:latin typeface="Arial"/>
                      </a:rPr>
                      <a:t>150 mm</a:t>
                    </a:r>
                    <a:endParaRPr lang="de-DE" sz="1200" b="0" u="none" strike="noStrike">
                      <a:solidFill>
                        <a:srgbClr val="000000"/>
                      </a:solidFill>
                      <a:effectLst/>
                      <a:uFillTx/>
                      <a:latin typeface="Arial"/>
                    </a:endParaRPr>
                  </a:p>
                </p:txBody>
              </p:sp>
              <p:sp>
                <p:nvSpPr>
                  <p:cNvPr id="230" name="Textfeld 4"/>
                  <p:cNvSpPr/>
                  <p:nvPr/>
                </p:nvSpPr>
                <p:spPr>
                  <a:xfrm>
                    <a:off x="8096040" y="1660680"/>
                    <a:ext cx="8168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457200">
                      <a:lnSpc>
                        <a:spcPct val="100000"/>
                      </a:lnSpc>
                    </a:pPr>
                    <a:r>
                      <a:rPr lang="de-DE" sz="1200" b="0" u="none" strike="noStrike">
                        <a:solidFill>
                          <a:schemeClr val="dk1"/>
                        </a:solidFill>
                        <a:effectLst/>
                        <a:uFillTx/>
                        <a:latin typeface="Arial"/>
                      </a:rPr>
                      <a:t> -50 mm</a:t>
                    </a:r>
                    <a:endParaRPr lang="de-DE" sz="1200" b="0" u="none" strike="noStrike">
                      <a:solidFill>
                        <a:srgbClr val="000000"/>
                      </a:solidFill>
                      <a:effectLst/>
                      <a:uFillTx/>
                      <a:latin typeface="Arial"/>
                    </a:endParaRPr>
                  </a:p>
                </p:txBody>
              </p:sp>
              <p:sp>
                <p:nvSpPr>
                  <p:cNvPr id="231" name="Textfeld 7"/>
                  <p:cNvSpPr/>
                  <p:nvPr/>
                </p:nvSpPr>
                <p:spPr>
                  <a:xfrm>
                    <a:off x="8096040" y="3061800"/>
                    <a:ext cx="8168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457200">
                      <a:lnSpc>
                        <a:spcPct val="100000"/>
                      </a:lnSpc>
                    </a:pPr>
                    <a:r>
                      <a:rPr lang="de-DE" sz="1200" b="0" u="none" strike="noStrike">
                        <a:solidFill>
                          <a:schemeClr val="dk1"/>
                        </a:solidFill>
                        <a:effectLst/>
                        <a:uFillTx/>
                        <a:latin typeface="Arial"/>
                      </a:rPr>
                      <a:t> 50 mm</a:t>
                    </a:r>
                    <a:endParaRPr lang="de-DE" sz="1200" b="0" u="none" strike="noStrike">
                      <a:solidFill>
                        <a:srgbClr val="000000"/>
                      </a:solidFill>
                      <a:effectLst/>
                      <a:uFillTx/>
                      <a:latin typeface="Arial"/>
                    </a:endParaRPr>
                  </a:p>
                </p:txBody>
              </p:sp>
              <p:sp>
                <p:nvSpPr>
                  <p:cNvPr id="232" name="Textfeld 9"/>
                  <p:cNvSpPr/>
                  <p:nvPr/>
                </p:nvSpPr>
                <p:spPr>
                  <a:xfrm>
                    <a:off x="8096040" y="2062080"/>
                    <a:ext cx="8168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457200">
                      <a:lnSpc>
                        <a:spcPct val="100000"/>
                      </a:lnSpc>
                    </a:pPr>
                    <a:r>
                      <a:rPr lang="de-DE" sz="1200" b="0" u="none" strike="noStrike">
                        <a:solidFill>
                          <a:schemeClr val="dk1"/>
                        </a:solidFill>
                        <a:effectLst/>
                        <a:uFillTx/>
                        <a:latin typeface="Arial"/>
                      </a:rPr>
                      <a:t>-10 mm</a:t>
                    </a:r>
                    <a:endParaRPr lang="de-DE" sz="1200" b="0" u="none" strike="noStrike">
                      <a:solidFill>
                        <a:srgbClr val="000000"/>
                      </a:solidFill>
                      <a:effectLst/>
                      <a:uFillTx/>
                      <a:latin typeface="Arial"/>
                    </a:endParaRPr>
                  </a:p>
                </p:txBody>
              </p:sp>
              <p:sp>
                <p:nvSpPr>
                  <p:cNvPr id="233" name="Textfeld 16"/>
                  <p:cNvSpPr/>
                  <p:nvPr/>
                </p:nvSpPr>
                <p:spPr>
                  <a:xfrm>
                    <a:off x="8096040" y="2661120"/>
                    <a:ext cx="8168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457200">
                      <a:lnSpc>
                        <a:spcPct val="100000"/>
                      </a:lnSpc>
                    </a:pPr>
                    <a:r>
                      <a:rPr lang="de-DE" sz="1200" b="0" u="none" strike="noStrike">
                        <a:solidFill>
                          <a:schemeClr val="dk1"/>
                        </a:solidFill>
                        <a:effectLst/>
                        <a:uFillTx/>
                        <a:latin typeface="Arial"/>
                      </a:rPr>
                      <a:t>10 mm</a:t>
                    </a:r>
                    <a:endParaRPr lang="de-DE" sz="1200" b="0" u="none" strike="noStrike">
                      <a:solidFill>
                        <a:srgbClr val="000000"/>
                      </a:solidFill>
                      <a:effectLst/>
                      <a:uFillTx/>
                      <a:latin typeface="Arial"/>
                    </a:endParaRPr>
                  </a:p>
                </p:txBody>
              </p:sp>
              <p:sp>
                <p:nvSpPr>
                  <p:cNvPr id="234" name="Textfeld 17"/>
                  <p:cNvSpPr/>
                  <p:nvPr/>
                </p:nvSpPr>
                <p:spPr>
                  <a:xfrm>
                    <a:off x="8092440" y="1361160"/>
                    <a:ext cx="8168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457200">
                      <a:lnSpc>
                        <a:spcPct val="100000"/>
                      </a:lnSpc>
                    </a:pPr>
                    <a:r>
                      <a:rPr lang="de-DE" sz="1200" b="0" u="none" strike="noStrike">
                        <a:solidFill>
                          <a:schemeClr val="dk1"/>
                        </a:solidFill>
                        <a:effectLst/>
                        <a:uFillTx/>
                        <a:latin typeface="Arial"/>
                      </a:rPr>
                      <a:t>-125 mm</a:t>
                    </a:r>
                    <a:endParaRPr lang="de-DE" sz="1200" b="0" u="none" strike="noStrike">
                      <a:solidFill>
                        <a:srgbClr val="000000"/>
                      </a:solidFill>
                      <a:effectLst/>
                      <a:uFillTx/>
                      <a:latin typeface="Arial"/>
                    </a:endParaRPr>
                  </a:p>
                </p:txBody>
              </p:sp>
              <p:sp>
                <p:nvSpPr>
                  <p:cNvPr id="235" name="Textfeld 19"/>
                  <p:cNvSpPr/>
                  <p:nvPr/>
                </p:nvSpPr>
                <p:spPr>
                  <a:xfrm>
                    <a:off x="8096040" y="2275920"/>
                    <a:ext cx="8168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457200">
                      <a:lnSpc>
                        <a:spcPct val="100000"/>
                      </a:lnSpc>
                    </a:pPr>
                    <a:r>
                      <a:rPr lang="de-DE" sz="1200" b="0" u="none" strike="noStrike">
                        <a:solidFill>
                          <a:schemeClr val="dk1"/>
                        </a:solidFill>
                        <a:effectLst/>
                        <a:uFillTx/>
                        <a:latin typeface="Arial"/>
                      </a:rPr>
                      <a:t> -1 mm</a:t>
                    </a:r>
                    <a:endParaRPr lang="de-DE" sz="1200" b="0" u="none" strike="noStrike">
                      <a:solidFill>
                        <a:srgbClr val="000000"/>
                      </a:solidFill>
                      <a:effectLst/>
                      <a:uFillTx/>
                      <a:latin typeface="Arial"/>
                    </a:endParaRPr>
                  </a:p>
                </p:txBody>
              </p:sp>
            </p:grpSp>
          </p:grpSp>
          <p:sp>
            <p:nvSpPr>
              <p:cNvPr id="236" name="Textfeld 21"/>
              <p:cNvSpPr/>
              <p:nvPr/>
            </p:nvSpPr>
            <p:spPr>
              <a:xfrm>
                <a:off x="8103960" y="3369240"/>
                <a:ext cx="8168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457200">
                  <a:lnSpc>
                    <a:spcPct val="100000"/>
                  </a:lnSpc>
                </a:pPr>
                <a:r>
                  <a:rPr lang="de-DE" sz="1200" b="0" u="none" strike="noStrike">
                    <a:solidFill>
                      <a:schemeClr val="dk1"/>
                    </a:solidFill>
                    <a:effectLst/>
                    <a:uFillTx/>
                    <a:latin typeface="Arial"/>
                  </a:rPr>
                  <a:t>125 mm</a:t>
                </a:r>
                <a:endParaRPr lang="de-DE" sz="1200" b="0" u="none" strike="noStrike">
                  <a:solidFill>
                    <a:srgbClr val="000000"/>
                  </a:solidFill>
                  <a:effectLst/>
                  <a:uFillTx/>
                  <a:latin typeface="Arial"/>
                </a:endParaRPr>
              </a:p>
            </p:txBody>
          </p:sp>
          <p:sp>
            <p:nvSpPr>
              <p:cNvPr id="237" name="Textfeld 35"/>
              <p:cNvSpPr/>
              <p:nvPr/>
            </p:nvSpPr>
            <p:spPr>
              <a:xfrm>
                <a:off x="8079480" y="2461680"/>
                <a:ext cx="8168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457200">
                  <a:lnSpc>
                    <a:spcPct val="100000"/>
                  </a:lnSpc>
                </a:pPr>
                <a:r>
                  <a:rPr lang="de-DE" sz="1200" b="0" u="none" strike="noStrike">
                    <a:solidFill>
                      <a:schemeClr val="dk1"/>
                    </a:solidFill>
                    <a:effectLst/>
                    <a:uFillTx/>
                    <a:latin typeface="Arial"/>
                  </a:rPr>
                  <a:t> 1 mm</a:t>
                </a:r>
                <a:endParaRPr lang="de-DE" sz="1200" b="0" u="none" strike="noStrike">
                  <a:solidFill>
                    <a:srgbClr val="000000"/>
                  </a:solidFill>
                  <a:effectLst/>
                  <a:uFillTx/>
                  <a:latin typeface="Arial"/>
                </a:endParaRPr>
              </a:p>
            </p:txBody>
          </p:sp>
          <p:sp>
            <p:nvSpPr>
              <p:cNvPr id="238" name="Textfeld 36"/>
              <p:cNvSpPr/>
              <p:nvPr/>
            </p:nvSpPr>
            <p:spPr>
              <a:xfrm>
                <a:off x="8101800" y="1837440"/>
                <a:ext cx="8168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457200">
                  <a:lnSpc>
                    <a:spcPct val="100000"/>
                  </a:lnSpc>
                </a:pPr>
                <a:r>
                  <a:rPr lang="de-DE" sz="1200" b="0" u="none" strike="noStrike">
                    <a:solidFill>
                      <a:schemeClr val="dk1"/>
                    </a:solidFill>
                    <a:effectLst/>
                    <a:uFillTx/>
                    <a:latin typeface="Arial"/>
                  </a:rPr>
                  <a:t> -25 mm</a:t>
                </a:r>
                <a:endParaRPr lang="de-DE" sz="1200" b="0" u="none" strike="noStrike">
                  <a:solidFill>
                    <a:srgbClr val="000000"/>
                  </a:solidFill>
                  <a:effectLst/>
                  <a:uFillTx/>
                  <a:latin typeface="Arial"/>
                </a:endParaRPr>
              </a:p>
            </p:txBody>
          </p:sp>
          <p:sp>
            <p:nvSpPr>
              <p:cNvPr id="239" name="Textfeld 37"/>
              <p:cNvSpPr/>
              <p:nvPr/>
            </p:nvSpPr>
            <p:spPr>
              <a:xfrm>
                <a:off x="8101800" y="2863800"/>
                <a:ext cx="816840" cy="27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457200">
                  <a:lnSpc>
                    <a:spcPct val="100000"/>
                  </a:lnSpc>
                </a:pPr>
                <a:r>
                  <a:rPr lang="de-DE" sz="1200" b="0" u="none" strike="noStrike">
                    <a:solidFill>
                      <a:schemeClr val="dk1"/>
                    </a:solidFill>
                    <a:effectLst/>
                    <a:uFillTx/>
                    <a:latin typeface="Arial"/>
                  </a:rPr>
                  <a:t> 25 mm</a:t>
                </a:r>
                <a:endParaRPr lang="de-DE" sz="1200" b="0" u="none" strike="noStrike">
                  <a:solidFill>
                    <a:srgbClr val="000000"/>
                  </a:solidFill>
                  <a:effectLst/>
                  <a:uFillTx/>
                  <a:latin typeface="Arial"/>
                </a:endParaRPr>
              </a:p>
            </p:txBody>
          </p:sp>
        </p:grpSp>
      </p:grpSp>
      <p:sp>
        <p:nvSpPr>
          <p:cNvPr id="240" name="Textfeld 38"/>
          <p:cNvSpPr/>
          <p:nvPr/>
        </p:nvSpPr>
        <p:spPr>
          <a:xfrm>
            <a:off x="6773040" y="4037400"/>
            <a:ext cx="2272320" cy="577800"/>
          </a:xfrm>
          <a:prstGeom prst="rect">
            <a:avLst/>
          </a:prstGeom>
          <a:solidFill>
            <a:schemeClr val="bg1"/>
          </a:solidFill>
          <a:ln w="12700">
            <a:solidFill>
              <a:srgbClr val="2D4B9B"/>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457200">
              <a:lnSpc>
                <a:spcPct val="100000"/>
              </a:lnSpc>
            </a:pPr>
            <a:r>
              <a:rPr lang="de-DE" sz="1600" b="0" u="none" strike="noStrike">
                <a:solidFill>
                  <a:schemeClr val="dk1"/>
                </a:solidFill>
                <a:effectLst/>
                <a:uFillTx/>
                <a:latin typeface="Arial"/>
              </a:rPr>
              <a:t>Precipitation difference in mm/month</a:t>
            </a:r>
            <a:endParaRPr lang="de-DE" sz="1600" b="0" u="none" strike="noStrike">
              <a:solidFill>
                <a:srgbClr val="000000"/>
              </a:solidFill>
              <a:effectLst/>
              <a:uFillTx/>
              <a:latin typeface="Arial"/>
            </a:endParaRPr>
          </a:p>
        </p:txBody>
      </p:sp>
      <p:sp>
        <p:nvSpPr>
          <p:cNvPr id="241" name="Textfeld 40"/>
          <p:cNvSpPr/>
          <p:nvPr/>
        </p:nvSpPr>
        <p:spPr>
          <a:xfrm>
            <a:off x="2943360" y="4357440"/>
            <a:ext cx="457128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de-DE" sz="1400" b="0" u="none" strike="noStrike">
                <a:solidFill>
                  <a:schemeClr val="dk1"/>
                </a:solidFill>
                <a:effectLst/>
                <a:uFillTx/>
                <a:latin typeface="Arial"/>
              </a:rPr>
              <a:t>January (Reference period 1951 – 2000)</a:t>
            </a:r>
            <a:endParaRPr lang="de-DE" sz="1400" b="0" u="none" strike="noStrike">
              <a:solidFill>
                <a:srgbClr val="000000"/>
              </a:solidFill>
              <a:effectLst/>
              <a:uFillTx/>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xit" fill="hold" nodeType="clickEffect">
                                  <p:stCondLst>
                                    <p:cond delay="0"/>
                                  </p:stCondLst>
                                  <p:childTnLst>
                                    <p:set>
                                      <p:cBhvr>
                                        <p:cTn id="6" dur="1" fill="hold">
                                          <p:stCondLst>
                                            <p:cond delay="0"/>
                                          </p:stCondLst>
                                        </p:cTn>
                                        <p:tgtEl>
                                          <p:spTgt spid="21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241"/>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217"/>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222"/>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2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WD-PowerPoint">
  <a:themeElements>
    <a:clrScheme name="DWD-Farben PowerPoint">
      <a:dk1>
        <a:srgbClr val="2D4B9B"/>
      </a:dk1>
      <a:lt1>
        <a:srgbClr val="FFFFFF"/>
      </a:lt1>
      <a:dk2>
        <a:srgbClr val="96B9DC"/>
      </a:dk2>
      <a:lt2>
        <a:srgbClr val="D2E1F5"/>
      </a:lt2>
      <a:accent1>
        <a:srgbClr val="2D4B9B"/>
      </a:accent1>
      <a:accent2>
        <a:srgbClr val="9E3D00"/>
      </a:accent2>
      <a:accent3>
        <a:srgbClr val="945100"/>
      </a:accent3>
      <a:accent4>
        <a:srgbClr val="DE8004"/>
      </a:accent4>
      <a:accent5>
        <a:srgbClr val="608E00"/>
      </a:accent5>
      <a:accent6>
        <a:srgbClr val="2F6100"/>
      </a:accent6>
      <a:hlink>
        <a:srgbClr val="2D4B9B"/>
      </a:hlink>
      <a:folHlink>
        <a:srgbClr val="2D4B9B"/>
      </a:folHlink>
    </a:clrScheme>
    <a:fontScheme name="DWD-Arial">
      <a:majorFont>
        <a:latin typeface="Arial"/>
        <a:ea typeface=""/>
        <a:cs typeface=""/>
      </a:majorFont>
      <a:minorFont>
        <a:latin typeface="Arial"/>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0.xml><?xml version="1.0" encoding="utf-8"?>
<a:theme xmlns:a="http://schemas.openxmlformats.org/drawingml/2006/main" name="DWD-PowerPoint">
  <a:themeElements>
    <a:clrScheme name="DWD-Farben PowerPoint">
      <a:dk1>
        <a:srgbClr val="2D4B9B"/>
      </a:dk1>
      <a:lt1>
        <a:srgbClr val="FFFFFF"/>
      </a:lt1>
      <a:dk2>
        <a:srgbClr val="96B9DC"/>
      </a:dk2>
      <a:lt2>
        <a:srgbClr val="D2E1F5"/>
      </a:lt2>
      <a:accent1>
        <a:srgbClr val="2D4B9B"/>
      </a:accent1>
      <a:accent2>
        <a:srgbClr val="9E3D00"/>
      </a:accent2>
      <a:accent3>
        <a:srgbClr val="945100"/>
      </a:accent3>
      <a:accent4>
        <a:srgbClr val="DE8004"/>
      </a:accent4>
      <a:accent5>
        <a:srgbClr val="608E00"/>
      </a:accent5>
      <a:accent6>
        <a:srgbClr val="2F6100"/>
      </a:accent6>
      <a:hlink>
        <a:srgbClr val="2D4B9B"/>
      </a:hlink>
      <a:folHlink>
        <a:srgbClr val="2D4B9B"/>
      </a:folHlink>
    </a:clrScheme>
    <a:fontScheme name="DWD-Arial">
      <a:majorFont>
        <a:latin typeface="Arial"/>
        <a:ea typeface=""/>
        <a:cs typeface=""/>
      </a:majorFont>
      <a:minorFont>
        <a:latin typeface="Arial"/>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1.xml><?xml version="1.0" encoding="utf-8"?>
<a:theme xmlns:a="http://schemas.openxmlformats.org/drawingml/2006/main" name="DWD-PowerPoint">
  <a:themeElements>
    <a:clrScheme name="DWD-Farben PowerPoint">
      <a:dk1>
        <a:srgbClr val="2D4B9B"/>
      </a:dk1>
      <a:lt1>
        <a:srgbClr val="FFFFFF"/>
      </a:lt1>
      <a:dk2>
        <a:srgbClr val="96B9DC"/>
      </a:dk2>
      <a:lt2>
        <a:srgbClr val="D2E1F5"/>
      </a:lt2>
      <a:accent1>
        <a:srgbClr val="2D4B9B"/>
      </a:accent1>
      <a:accent2>
        <a:srgbClr val="9E3D00"/>
      </a:accent2>
      <a:accent3>
        <a:srgbClr val="945100"/>
      </a:accent3>
      <a:accent4>
        <a:srgbClr val="DE8004"/>
      </a:accent4>
      <a:accent5>
        <a:srgbClr val="608E00"/>
      </a:accent5>
      <a:accent6>
        <a:srgbClr val="2F6100"/>
      </a:accent6>
      <a:hlink>
        <a:srgbClr val="2D4B9B"/>
      </a:hlink>
      <a:folHlink>
        <a:srgbClr val="2D4B9B"/>
      </a:folHlink>
    </a:clrScheme>
    <a:fontScheme name="DWD-Arial">
      <a:majorFont>
        <a:latin typeface="Arial"/>
        <a:ea typeface=""/>
        <a:cs typeface=""/>
      </a:majorFont>
      <a:minorFont>
        <a:latin typeface="Arial"/>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2.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DWD-PowerPoint">
  <a:themeElements>
    <a:clrScheme name="DWD-Farben PowerPoint">
      <a:dk1>
        <a:srgbClr val="2D4B9B"/>
      </a:dk1>
      <a:lt1>
        <a:srgbClr val="FFFFFF"/>
      </a:lt1>
      <a:dk2>
        <a:srgbClr val="96B9DC"/>
      </a:dk2>
      <a:lt2>
        <a:srgbClr val="D2E1F5"/>
      </a:lt2>
      <a:accent1>
        <a:srgbClr val="2D4B9B"/>
      </a:accent1>
      <a:accent2>
        <a:srgbClr val="9E3D00"/>
      </a:accent2>
      <a:accent3>
        <a:srgbClr val="945100"/>
      </a:accent3>
      <a:accent4>
        <a:srgbClr val="DE8004"/>
      </a:accent4>
      <a:accent5>
        <a:srgbClr val="608E00"/>
      </a:accent5>
      <a:accent6>
        <a:srgbClr val="2F6100"/>
      </a:accent6>
      <a:hlink>
        <a:srgbClr val="2D4B9B"/>
      </a:hlink>
      <a:folHlink>
        <a:srgbClr val="2D4B9B"/>
      </a:folHlink>
    </a:clrScheme>
    <a:fontScheme name="DWD-Arial">
      <a:majorFont>
        <a:latin typeface="Arial"/>
        <a:ea typeface=""/>
        <a:cs typeface=""/>
      </a:majorFont>
      <a:minorFont>
        <a:latin typeface="Arial"/>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xml><?xml version="1.0" encoding="utf-8"?>
<a:theme xmlns:a="http://schemas.openxmlformats.org/drawingml/2006/main" name="DWD-PowerPoint">
  <a:themeElements>
    <a:clrScheme name="DWD-Farben PowerPoint">
      <a:dk1>
        <a:srgbClr val="2D4B9B"/>
      </a:dk1>
      <a:lt1>
        <a:srgbClr val="FFFFFF"/>
      </a:lt1>
      <a:dk2>
        <a:srgbClr val="96B9DC"/>
      </a:dk2>
      <a:lt2>
        <a:srgbClr val="D2E1F5"/>
      </a:lt2>
      <a:accent1>
        <a:srgbClr val="2D4B9B"/>
      </a:accent1>
      <a:accent2>
        <a:srgbClr val="9E3D00"/>
      </a:accent2>
      <a:accent3>
        <a:srgbClr val="945100"/>
      </a:accent3>
      <a:accent4>
        <a:srgbClr val="DE8004"/>
      </a:accent4>
      <a:accent5>
        <a:srgbClr val="608E00"/>
      </a:accent5>
      <a:accent6>
        <a:srgbClr val="2F6100"/>
      </a:accent6>
      <a:hlink>
        <a:srgbClr val="2D4B9B"/>
      </a:hlink>
      <a:folHlink>
        <a:srgbClr val="2D4B9B"/>
      </a:folHlink>
    </a:clrScheme>
    <a:fontScheme name="DWD-Arial">
      <a:majorFont>
        <a:latin typeface="Arial"/>
        <a:ea typeface=""/>
        <a:cs typeface=""/>
      </a:majorFont>
      <a:minorFont>
        <a:latin typeface="Arial"/>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4.xml><?xml version="1.0" encoding="utf-8"?>
<a:theme xmlns:a="http://schemas.openxmlformats.org/drawingml/2006/main" name="DWD-PowerPoint">
  <a:themeElements>
    <a:clrScheme name="DWD-Farben PowerPoint">
      <a:dk1>
        <a:srgbClr val="2D4B9B"/>
      </a:dk1>
      <a:lt1>
        <a:srgbClr val="FFFFFF"/>
      </a:lt1>
      <a:dk2>
        <a:srgbClr val="96B9DC"/>
      </a:dk2>
      <a:lt2>
        <a:srgbClr val="D2E1F5"/>
      </a:lt2>
      <a:accent1>
        <a:srgbClr val="2D4B9B"/>
      </a:accent1>
      <a:accent2>
        <a:srgbClr val="9E3D00"/>
      </a:accent2>
      <a:accent3>
        <a:srgbClr val="945100"/>
      </a:accent3>
      <a:accent4>
        <a:srgbClr val="DE8004"/>
      </a:accent4>
      <a:accent5>
        <a:srgbClr val="608E00"/>
      </a:accent5>
      <a:accent6>
        <a:srgbClr val="2F6100"/>
      </a:accent6>
      <a:hlink>
        <a:srgbClr val="2D4B9B"/>
      </a:hlink>
      <a:folHlink>
        <a:srgbClr val="2D4B9B"/>
      </a:folHlink>
    </a:clrScheme>
    <a:fontScheme name="DWD-Arial">
      <a:majorFont>
        <a:latin typeface="Arial"/>
        <a:ea typeface=""/>
        <a:cs typeface=""/>
      </a:majorFont>
      <a:minorFont>
        <a:latin typeface="Arial"/>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5.xml><?xml version="1.0" encoding="utf-8"?>
<a:theme xmlns:a="http://schemas.openxmlformats.org/drawingml/2006/main" name="DWD-PowerPoint">
  <a:themeElements>
    <a:clrScheme name="DWD-Farben PowerPoint">
      <a:dk1>
        <a:srgbClr val="2D4B9B"/>
      </a:dk1>
      <a:lt1>
        <a:srgbClr val="FFFFFF"/>
      </a:lt1>
      <a:dk2>
        <a:srgbClr val="96B9DC"/>
      </a:dk2>
      <a:lt2>
        <a:srgbClr val="D2E1F5"/>
      </a:lt2>
      <a:accent1>
        <a:srgbClr val="2D4B9B"/>
      </a:accent1>
      <a:accent2>
        <a:srgbClr val="9E3D00"/>
      </a:accent2>
      <a:accent3>
        <a:srgbClr val="945100"/>
      </a:accent3>
      <a:accent4>
        <a:srgbClr val="DE8004"/>
      </a:accent4>
      <a:accent5>
        <a:srgbClr val="608E00"/>
      </a:accent5>
      <a:accent6>
        <a:srgbClr val="2F6100"/>
      </a:accent6>
      <a:hlink>
        <a:srgbClr val="2D4B9B"/>
      </a:hlink>
      <a:folHlink>
        <a:srgbClr val="2D4B9B"/>
      </a:folHlink>
    </a:clrScheme>
    <a:fontScheme name="DWD-Arial">
      <a:majorFont>
        <a:latin typeface="Arial"/>
        <a:ea typeface=""/>
        <a:cs typeface=""/>
      </a:majorFont>
      <a:minorFont>
        <a:latin typeface="Arial"/>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6.xml><?xml version="1.0" encoding="utf-8"?>
<a:theme xmlns:a="http://schemas.openxmlformats.org/drawingml/2006/main" name="DWD-PowerPoint">
  <a:themeElements>
    <a:clrScheme name="DWD-Farben PowerPoint">
      <a:dk1>
        <a:srgbClr val="2D4B9B"/>
      </a:dk1>
      <a:lt1>
        <a:srgbClr val="FFFFFF"/>
      </a:lt1>
      <a:dk2>
        <a:srgbClr val="96B9DC"/>
      </a:dk2>
      <a:lt2>
        <a:srgbClr val="D2E1F5"/>
      </a:lt2>
      <a:accent1>
        <a:srgbClr val="2D4B9B"/>
      </a:accent1>
      <a:accent2>
        <a:srgbClr val="9E3D00"/>
      </a:accent2>
      <a:accent3>
        <a:srgbClr val="945100"/>
      </a:accent3>
      <a:accent4>
        <a:srgbClr val="DE8004"/>
      </a:accent4>
      <a:accent5>
        <a:srgbClr val="608E00"/>
      </a:accent5>
      <a:accent6>
        <a:srgbClr val="2F6100"/>
      </a:accent6>
      <a:hlink>
        <a:srgbClr val="2D4B9B"/>
      </a:hlink>
      <a:folHlink>
        <a:srgbClr val="2D4B9B"/>
      </a:folHlink>
    </a:clrScheme>
    <a:fontScheme name="DWD-Arial">
      <a:majorFont>
        <a:latin typeface="Arial"/>
        <a:ea typeface=""/>
        <a:cs typeface=""/>
      </a:majorFont>
      <a:minorFont>
        <a:latin typeface="Arial"/>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7.xml><?xml version="1.0" encoding="utf-8"?>
<a:theme xmlns:a="http://schemas.openxmlformats.org/drawingml/2006/main" name="DWD-PowerPoint">
  <a:themeElements>
    <a:clrScheme name="DWD-Farben PowerPoint">
      <a:dk1>
        <a:srgbClr val="2D4B9B"/>
      </a:dk1>
      <a:lt1>
        <a:srgbClr val="FFFFFF"/>
      </a:lt1>
      <a:dk2>
        <a:srgbClr val="96B9DC"/>
      </a:dk2>
      <a:lt2>
        <a:srgbClr val="D2E1F5"/>
      </a:lt2>
      <a:accent1>
        <a:srgbClr val="2D4B9B"/>
      </a:accent1>
      <a:accent2>
        <a:srgbClr val="9E3D00"/>
      </a:accent2>
      <a:accent3>
        <a:srgbClr val="945100"/>
      </a:accent3>
      <a:accent4>
        <a:srgbClr val="DE8004"/>
      </a:accent4>
      <a:accent5>
        <a:srgbClr val="608E00"/>
      </a:accent5>
      <a:accent6>
        <a:srgbClr val="2F6100"/>
      </a:accent6>
      <a:hlink>
        <a:srgbClr val="2D4B9B"/>
      </a:hlink>
      <a:folHlink>
        <a:srgbClr val="2D4B9B"/>
      </a:folHlink>
    </a:clrScheme>
    <a:fontScheme name="DWD-Arial">
      <a:majorFont>
        <a:latin typeface="Arial"/>
        <a:ea typeface=""/>
        <a:cs typeface=""/>
      </a:majorFont>
      <a:minorFont>
        <a:latin typeface="Arial"/>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8.xml><?xml version="1.0" encoding="utf-8"?>
<a:theme xmlns:a="http://schemas.openxmlformats.org/drawingml/2006/main" name="DWD-PowerPoint">
  <a:themeElements>
    <a:clrScheme name="DWD-Farben PowerPoint">
      <a:dk1>
        <a:srgbClr val="2D4B9B"/>
      </a:dk1>
      <a:lt1>
        <a:srgbClr val="FFFFFF"/>
      </a:lt1>
      <a:dk2>
        <a:srgbClr val="96B9DC"/>
      </a:dk2>
      <a:lt2>
        <a:srgbClr val="D2E1F5"/>
      </a:lt2>
      <a:accent1>
        <a:srgbClr val="2D4B9B"/>
      </a:accent1>
      <a:accent2>
        <a:srgbClr val="9E3D00"/>
      </a:accent2>
      <a:accent3>
        <a:srgbClr val="945100"/>
      </a:accent3>
      <a:accent4>
        <a:srgbClr val="DE8004"/>
      </a:accent4>
      <a:accent5>
        <a:srgbClr val="608E00"/>
      </a:accent5>
      <a:accent6>
        <a:srgbClr val="2F6100"/>
      </a:accent6>
      <a:hlink>
        <a:srgbClr val="2D4B9B"/>
      </a:hlink>
      <a:folHlink>
        <a:srgbClr val="2D4B9B"/>
      </a:folHlink>
    </a:clrScheme>
    <a:fontScheme name="DWD-Arial">
      <a:majorFont>
        <a:latin typeface="Arial"/>
        <a:ea typeface=""/>
        <a:cs typeface=""/>
      </a:majorFont>
      <a:minorFont>
        <a:latin typeface="Arial"/>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9.xml><?xml version="1.0" encoding="utf-8"?>
<a:theme xmlns:a="http://schemas.openxmlformats.org/drawingml/2006/main" name="DWD-PowerPoint">
  <a:themeElements>
    <a:clrScheme name="DWD-Farben PowerPoint">
      <a:dk1>
        <a:srgbClr val="2D4B9B"/>
      </a:dk1>
      <a:lt1>
        <a:srgbClr val="FFFFFF"/>
      </a:lt1>
      <a:dk2>
        <a:srgbClr val="96B9DC"/>
      </a:dk2>
      <a:lt2>
        <a:srgbClr val="D2E1F5"/>
      </a:lt2>
      <a:accent1>
        <a:srgbClr val="2D4B9B"/>
      </a:accent1>
      <a:accent2>
        <a:srgbClr val="9E3D00"/>
      </a:accent2>
      <a:accent3>
        <a:srgbClr val="945100"/>
      </a:accent3>
      <a:accent4>
        <a:srgbClr val="DE8004"/>
      </a:accent4>
      <a:accent5>
        <a:srgbClr val="608E00"/>
      </a:accent5>
      <a:accent6>
        <a:srgbClr val="2F6100"/>
      </a:accent6>
      <a:hlink>
        <a:srgbClr val="2D4B9B"/>
      </a:hlink>
      <a:folHlink>
        <a:srgbClr val="2D4B9B"/>
      </a:folHlink>
    </a:clrScheme>
    <a:fontScheme name="DWD-Arial">
      <a:majorFont>
        <a:latin typeface="Arial"/>
        <a:ea typeface=""/>
        <a:cs typeface=""/>
      </a:majorFont>
      <a:minorFont>
        <a:latin typeface="Arial"/>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84B700FFDE0C74C9EF2FA06374AFA7A" ma:contentTypeVersion="3" ma:contentTypeDescription="Create a new document." ma:contentTypeScope="" ma:versionID="a946f130817c7f471a58539889e17cf0">
  <xsd:schema xmlns:xsd="http://www.w3.org/2001/XMLSchema" xmlns:xs="http://www.w3.org/2001/XMLSchema" xmlns:p="http://schemas.microsoft.com/office/2006/metadata/properties" xmlns:ns2="29248ca7-61df-4d47-bbf4-0538a5bb2a05" targetNamespace="http://schemas.microsoft.com/office/2006/metadata/properties" ma:root="true" ma:fieldsID="56a9e03d8ba85269668c284c680c2e2f" ns2:_="">
    <xsd:import namespace="29248ca7-61df-4d47-bbf4-0538a5bb2a05"/>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248ca7-61df-4d47-bbf4-0538a5bb2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AD83489-ED79-4471-83EB-3B23EE231D59}"/>
</file>

<file path=customXml/itemProps2.xml><?xml version="1.0" encoding="utf-8"?>
<ds:datastoreItem xmlns:ds="http://schemas.openxmlformats.org/officeDocument/2006/customXml" ds:itemID="{1EA58956-4836-4EF7-941F-C7E8E26F399C}"/>
</file>

<file path=customXml/itemProps3.xml><?xml version="1.0" encoding="utf-8"?>
<ds:datastoreItem xmlns:ds="http://schemas.openxmlformats.org/officeDocument/2006/customXml" ds:itemID="{D27F71D6-37F0-42B9-A2DA-8DE343F0A584}"/>
</file>

<file path=docProps/app.xml><?xml version="1.0" encoding="utf-8"?>
<Properties xmlns="http://schemas.openxmlformats.org/officeDocument/2006/extended-properties" xmlns:vt="http://schemas.openxmlformats.org/officeDocument/2006/docPropsVTypes">
  <Template>Office Theme</Template>
  <TotalTime>0</TotalTime>
  <Words>1378</Words>
  <Application>Microsoft Office PowerPoint</Application>
  <PresentationFormat>Bildschirmpräsentation (16:9)</PresentationFormat>
  <Paragraphs>200</Paragraphs>
  <Slides>22</Slides>
  <Notes>3</Notes>
  <HiddenSlides>0</HiddenSlides>
  <MMClips>0</MMClips>
  <ScaleCrop>false</ScaleCrop>
  <HeadingPairs>
    <vt:vector size="6" baseType="variant">
      <vt:variant>
        <vt:lpstr>Verwendete Schriftarten</vt:lpstr>
      </vt:variant>
      <vt:variant>
        <vt:i4>8</vt:i4>
      </vt:variant>
      <vt:variant>
        <vt:lpstr>Design</vt:lpstr>
      </vt:variant>
      <vt:variant>
        <vt:i4>11</vt:i4>
      </vt:variant>
      <vt:variant>
        <vt:lpstr>Folientitel</vt:lpstr>
      </vt:variant>
      <vt:variant>
        <vt:i4>22</vt:i4>
      </vt:variant>
    </vt:vector>
  </HeadingPairs>
  <TitlesOfParts>
    <vt:vector size="41" baseType="lpstr">
      <vt:lpstr>AR PL SungtiL GB</vt:lpstr>
      <vt:lpstr>Arial</vt:lpstr>
      <vt:lpstr>Calibri</vt:lpstr>
      <vt:lpstr>Calibri Light</vt:lpstr>
      <vt:lpstr>OpenSymbol</vt:lpstr>
      <vt:lpstr>Symbol</vt:lpstr>
      <vt:lpstr>Times New Roman</vt:lpstr>
      <vt:lpstr>Wingdings</vt:lpstr>
      <vt:lpstr>DWD-PowerPoint</vt:lpstr>
      <vt:lpstr>DWD-PowerPoint</vt:lpstr>
      <vt:lpstr>DWD-PowerPoint</vt:lpstr>
      <vt:lpstr>DWD-PowerPoint</vt:lpstr>
      <vt:lpstr>DWD-PowerPoint</vt:lpstr>
      <vt:lpstr>DWD-PowerPoint</vt:lpstr>
      <vt:lpstr>DWD-PowerPoint</vt:lpstr>
      <vt:lpstr>DWD-PowerPoint</vt:lpstr>
      <vt:lpstr>DWD-PowerPoint</vt:lpstr>
      <vt:lpstr>DWD-PowerPoint</vt:lpstr>
      <vt:lpstr>DWD-PowerPoint</vt:lpstr>
      <vt:lpstr>The Global Precipitation Climatology Centre (GPCC)  has published new gridded precipitation analyses that provide long-term averages, monthly totals, and daily totals</vt:lpstr>
      <vt:lpstr>GPCC data base</vt:lpstr>
      <vt:lpstr>Global Precipitation Climatology Centre - Background</vt:lpstr>
      <vt:lpstr>GPCC data flow</vt:lpstr>
      <vt:lpstr>GPCC data base</vt:lpstr>
      <vt:lpstr>Improvements since Version 2022</vt:lpstr>
      <vt:lpstr>New products</vt:lpstr>
      <vt:lpstr>GPCC Precipitation Analysis Climatology Version 2025</vt:lpstr>
      <vt:lpstr>PowerPoint-Präsentation</vt:lpstr>
      <vt:lpstr>GPCC Monthly: What‘s new?</vt:lpstr>
      <vt:lpstr>GPCC Daily: GPCC Precipitation Analysis Daily Version 2025</vt:lpstr>
      <vt:lpstr>Variable overview of the new products:</vt:lpstr>
      <vt:lpstr>PowerPoint-Präsentation</vt:lpstr>
      <vt:lpstr>Usage of GPCC products in Publications (examples)</vt:lpstr>
      <vt:lpstr>Thank you</vt:lpstr>
      <vt:lpstr>Usage of GPCC products in Publications (examples)</vt:lpstr>
      <vt:lpstr>PowerPoint-Präsentation</vt:lpstr>
      <vt:lpstr>Cuvelai-Cunene</vt:lpstr>
      <vt:lpstr>Quality control</vt:lpstr>
      <vt:lpstr>GPCC quality control - examples</vt:lpstr>
      <vt:lpstr>GPCC needs data</vt:lpstr>
      <vt:lpstr>PowerPoint-Präsentation</vt:lpstr>
    </vt:vector>
  </TitlesOfParts>
  <Company>Deutscher Wetterdienst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DWD</dc:creator>
  <dc:description/>
  <cp:lastModifiedBy>Rustemeier Elke</cp:lastModifiedBy>
  <cp:revision>122</cp:revision>
  <cp:lastPrinted>2025-09-29T15:53:31Z</cp:lastPrinted>
  <dcterms:created xsi:type="dcterms:W3CDTF">2020-05-28T07:34:32Z</dcterms:created>
  <dcterms:modified xsi:type="dcterms:W3CDTF">2026-07-06T10:52:51Z</dcterms:modified>
  <dc:language>de-DE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HiddenSlides">
    <vt:i4>2</vt:i4>
  </property>
  <property fmtid="{D5CDD505-2E9C-101B-9397-08002B2CF9AE}" pid="3" name="Notes">
    <vt:i4>4</vt:i4>
  </property>
  <property fmtid="{D5CDD505-2E9C-101B-9397-08002B2CF9AE}" pid="4" name="PresentationFormat">
    <vt:lpwstr>Bildschirmpräsentation (16:9)</vt:lpwstr>
  </property>
  <property fmtid="{D5CDD505-2E9C-101B-9397-08002B2CF9AE}" pid="5" name="Slides">
    <vt:i4>35</vt:i4>
  </property>
  <property fmtid="{D5CDD505-2E9C-101B-9397-08002B2CF9AE}" pid="6" name="ContentTypeId">
    <vt:lpwstr>0x010100484B700FFDE0C74C9EF2FA06374AFA7A</vt:lpwstr>
  </property>
</Properties>
</file>