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9"/>
  </p:notesMasterIdLst>
  <p:sldIdLst>
    <p:sldId id="2145706301" r:id="rId2"/>
    <p:sldId id="2145706302" r:id="rId3"/>
    <p:sldId id="2145706303" r:id="rId4"/>
    <p:sldId id="2145706304" r:id="rId5"/>
    <p:sldId id="2145706305" r:id="rId6"/>
    <p:sldId id="2145706310" r:id="rId7"/>
    <p:sldId id="2145706306" r:id="rId8"/>
    <p:sldId id="2145706307" r:id="rId9"/>
    <p:sldId id="282" r:id="rId10"/>
    <p:sldId id="289" r:id="rId11"/>
    <p:sldId id="288" r:id="rId12"/>
    <p:sldId id="284" r:id="rId13"/>
    <p:sldId id="2145706298" r:id="rId14"/>
    <p:sldId id="2145706299" r:id="rId15"/>
    <p:sldId id="2145706308" r:id="rId16"/>
    <p:sldId id="2145706309" r:id="rId17"/>
    <p:sldId id="214570630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7D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87843" autoAdjust="0"/>
  </p:normalViewPr>
  <p:slideViewPr>
    <p:cSldViewPr snapToGrid="0">
      <p:cViewPr varScale="1">
        <p:scale>
          <a:sx n="72" d="100"/>
          <a:sy n="72" d="100"/>
        </p:scale>
        <p:origin x="105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080B50-08F7-44ED-8384-7B3DD3468B40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7AE54F-CE8D-4452-B6E3-23365803CF3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496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5219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FC660-9D9F-8471-8C10-2C533D27A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E77A22C-2689-C98E-F423-1AA2397456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073173F-8FFC-A509-12D1-0A5883E7C7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1799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F47AB-0979-9965-655C-7AB009CDF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8D441AD-C533-9F33-4240-BF768C7514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408AD97-1948-3A34-B2E6-FE17EFEE39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5924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FBD79-D5B1-8258-4770-25A8473E4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034A4D3-D0F7-1620-EDDB-A78C40C7DD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4B6082F-EFC4-2763-0F41-4EB540A612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60343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A84BB-4EF8-E05F-A8AB-028EFA595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0DBA78A-E332-9978-35E9-262CC433BD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40524E8-4952-69AC-291C-FF2CC6A6BD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1. Maske: </a:t>
            </a:r>
            <a:r>
              <a:rPr lang="de-D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COT &gt; 3500 und (LWC&gt;200 oder IWC &gt;200)</a:t>
            </a:r>
          </a:p>
          <a:p>
            <a:r>
              <a:rPr lang="de-DE" dirty="0"/>
              <a:t>2. Maske: </a:t>
            </a:r>
            <a:r>
              <a:rPr lang="de-D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COT &gt; 2000 und (LWC&gt;50 oder IWC &gt;50)</a:t>
            </a:r>
            <a:br>
              <a:rPr lang="de-D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de-D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Maske: COT &gt; 1000 und (LWC&gt;250 oder IWC &gt;250)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87862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45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77135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48696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solidFill>
            <a:schemeClr val="bg1"/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61277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8DB0BB-685E-406D-8B45-6EA03EB9C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982380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99410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97309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03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54696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83895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24457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15152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46103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71E05C2-2BA2-90E4-F990-23A5B892C095}"/>
              </a:ext>
            </a:extLst>
          </p:cNvPr>
          <p:cNvSpPr txBox="1">
            <a:spLocks/>
          </p:cNvSpPr>
          <p:nvPr userDrawn="1"/>
        </p:nvSpPr>
        <p:spPr>
          <a:xfrm>
            <a:off x="769284" y="63220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CD42383-1B86-4331-87F6-A65BF1A21D22}" type="datetime1">
              <a:rPr lang="de-DE" sz="1200" smtClean="0">
                <a:solidFill>
                  <a:srgbClr val="375585"/>
                </a:solidFill>
              </a:rPr>
              <a:pPr/>
              <a:t>07.07.2026</a:t>
            </a:fld>
            <a:endParaRPr lang="de-DE" sz="1200" dirty="0">
              <a:solidFill>
                <a:srgbClr val="375585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A4C9AF1-0B1C-CF7A-8D4F-CDDE89E0BE33}"/>
              </a:ext>
            </a:extLst>
          </p:cNvPr>
          <p:cNvSpPr txBox="1">
            <a:spLocks/>
          </p:cNvSpPr>
          <p:nvPr userDrawn="1"/>
        </p:nvSpPr>
        <p:spPr>
          <a:xfrm>
            <a:off x="8679516" y="63649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207380D-303E-47DF-A76D-861DEFDD9648}" type="slidenum">
              <a:rPr lang="de-DE" sz="1200" smtClean="0">
                <a:solidFill>
                  <a:srgbClr val="1F4E79"/>
                </a:solidFill>
              </a:rPr>
              <a:pPr/>
              <a:t>‹Nr.›</a:t>
            </a:fld>
            <a:endParaRPr lang="de-DE" sz="1200" dirty="0">
              <a:solidFill>
                <a:srgbClr val="1F4E79"/>
              </a:solidFill>
            </a:endParaRPr>
          </a:p>
        </p:txBody>
      </p:sp>
      <p:sp>
        <p:nvSpPr>
          <p:cNvPr id="9" name="Titel 3">
            <a:extLst>
              <a:ext uri="{FF2B5EF4-FFF2-40B4-BE49-F238E27FC236}">
                <a16:creationId xmlns:a16="http://schemas.microsoft.com/office/drawing/2014/main" id="{B3CF7A91-204A-8B78-5C4B-9C100B571AC2}"/>
              </a:ext>
            </a:extLst>
          </p:cNvPr>
          <p:cNvSpPr txBox="1">
            <a:spLocks/>
          </p:cNvSpPr>
          <p:nvPr userDrawn="1"/>
        </p:nvSpPr>
        <p:spPr>
          <a:xfrm>
            <a:off x="1" y="-4139"/>
            <a:ext cx="12191999" cy="729901"/>
          </a:xfrm>
          <a:prstGeom prst="rect">
            <a:avLst/>
          </a:prstGeom>
          <a:solidFill>
            <a:srgbClr val="4F7DBC"/>
          </a:solidFill>
          <a:ln w="19050">
            <a:noFill/>
          </a:ln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2700"/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de-DE" sz="2700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64D81BD7-D04C-47E7-A47A-779A75DC5C7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1439" y="31375"/>
            <a:ext cx="1544722" cy="66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057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einfalt@hydrometeo.de" TargetMode="External"/><Relationship Id="rId2" Type="http://schemas.openxmlformats.org/officeDocument/2006/relationships/hyperlink" Target="mailto:a.kappler@hydrometeo.de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ydrometeo.de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C1227C02-ADE8-E3D8-2212-390136ED06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9" b="1"/>
          <a:stretch/>
        </p:blipFill>
        <p:spPr>
          <a:xfrm>
            <a:off x="13231" y="705464"/>
            <a:ext cx="12178768" cy="647208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AAC5AA1-B1B3-0F6B-0E4B-BEA342FD0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5174" y="1908943"/>
            <a:ext cx="9144000" cy="23876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400" b="1" noProof="0" dirty="0">
                <a:latin typeface="Corbel" panose="020B0503020204020204" pitchFamily="34" charset="0"/>
              </a:rPr>
              <a:t>High-resolution precipitation data validation for climate-resilient water management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3600593-03ED-8AEA-E0BB-EAC5781D19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5174" y="4536102"/>
            <a:ext cx="9144000" cy="1655762"/>
          </a:xfrm>
        </p:spPr>
        <p:txBody>
          <a:bodyPr/>
          <a:lstStyle/>
          <a:p>
            <a:r>
              <a:rPr lang="en-US" b="1" noProof="0" dirty="0">
                <a:solidFill>
                  <a:srgbClr val="4F7DBC"/>
                </a:solidFill>
                <a:latin typeface="Corbel" panose="020B0503020204020204" pitchFamily="34" charset="0"/>
              </a:rPr>
              <a:t>by </a:t>
            </a:r>
          </a:p>
          <a:p>
            <a:r>
              <a:rPr lang="en-US" sz="2800" b="1" noProof="0" dirty="0">
                <a:solidFill>
                  <a:schemeClr val="accent5">
                    <a:lumMod val="50000"/>
                  </a:schemeClr>
                </a:solidFill>
                <a:latin typeface="Corbel" panose="020B0503020204020204" pitchFamily="34" charset="0"/>
              </a:rPr>
              <a:t>Anne Kappler and Thomas Einfalt</a:t>
            </a:r>
            <a:endParaRPr lang="en-US" b="1" noProof="0" dirty="0">
              <a:solidFill>
                <a:schemeClr val="accent5">
                  <a:lumMod val="50000"/>
                </a:schemeClr>
              </a:solidFill>
              <a:latin typeface="Corbel" panose="020B0503020204020204" pitchFamily="34" charset="0"/>
            </a:endParaRPr>
          </a:p>
          <a:p>
            <a:r>
              <a:rPr lang="en-US" b="1" noProof="0" dirty="0">
                <a:solidFill>
                  <a:srgbClr val="4F7DBC"/>
                </a:solidFill>
                <a:latin typeface="Corbel" panose="020B0503020204020204" pitchFamily="34" charset="0"/>
              </a:rPr>
              <a:t>hydro &amp; </a:t>
            </a:r>
            <a:r>
              <a:rPr lang="en-US" b="1" noProof="0" dirty="0" err="1">
                <a:solidFill>
                  <a:srgbClr val="4F7DBC"/>
                </a:solidFill>
                <a:latin typeface="Corbel" panose="020B0503020204020204" pitchFamily="34" charset="0"/>
              </a:rPr>
              <a:t>meteo</a:t>
            </a:r>
            <a:r>
              <a:rPr lang="en-US" b="1" noProof="0" dirty="0">
                <a:solidFill>
                  <a:srgbClr val="4F7DBC"/>
                </a:solidFill>
                <a:latin typeface="Corbel" panose="020B0503020204020204" pitchFamily="34" charset="0"/>
              </a:rPr>
              <a:t> GmbH, Lübeck, Germany</a:t>
            </a:r>
          </a:p>
        </p:txBody>
      </p:sp>
    </p:spTree>
    <p:extLst>
      <p:ext uri="{BB962C8B-B14F-4D97-AF65-F5344CB8AC3E}">
        <p14:creationId xmlns:p14="http://schemas.microsoft.com/office/powerpoint/2010/main" val="2672266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8541E-633C-A997-C626-4A5899D8C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0B82725-EEB3-8696-F2E2-B7C871D3E6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109" y="1545333"/>
            <a:ext cx="7759805" cy="4407597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10000"/>
              </a:lnSpc>
            </a:pPr>
            <a:r>
              <a:rPr lang="en-US" sz="3400" noProof="0" dirty="0"/>
              <a:t>Resolution: </a:t>
            </a:r>
          </a:p>
          <a:p>
            <a:pPr lvl="1" algn="just">
              <a:lnSpc>
                <a:spcPct val="110000"/>
              </a:lnSpc>
            </a:pPr>
            <a:r>
              <a:rPr lang="en-US" sz="2600" noProof="0" dirty="0"/>
              <a:t>Spatial: 2km </a:t>
            </a:r>
          </a:p>
          <a:p>
            <a:pPr lvl="1" algn="just">
              <a:lnSpc>
                <a:spcPct val="110000"/>
              </a:lnSpc>
            </a:pPr>
            <a:r>
              <a:rPr lang="en-US" sz="2600" noProof="0" dirty="0"/>
              <a:t>Temporal: 10min </a:t>
            </a:r>
          </a:p>
          <a:p>
            <a:pPr algn="just">
              <a:lnSpc>
                <a:spcPct val="110000"/>
              </a:lnSpc>
            </a:pPr>
            <a:r>
              <a:rPr lang="en-US" sz="3400" noProof="0" dirty="0"/>
              <a:t>One single algorithm is used for the whole day</a:t>
            </a:r>
          </a:p>
          <a:p>
            <a:pPr algn="just">
              <a:lnSpc>
                <a:spcPct val="110000"/>
              </a:lnSpc>
            </a:pPr>
            <a:r>
              <a:rPr lang="en-US" sz="3400" noProof="0" dirty="0"/>
              <a:t>CWP (Cloud Water Phase) and VIS0.6 are not available during night</a:t>
            </a:r>
          </a:p>
          <a:p>
            <a:pPr lvl="1" algn="just">
              <a:lnSpc>
                <a:spcPct val="110000"/>
              </a:lnSpc>
            </a:pPr>
            <a:r>
              <a:rPr lang="en-US" sz="2300" noProof="0" dirty="0"/>
              <a:t>Solution: artificial method which creates pseudo-channels derived from </a:t>
            </a:r>
          </a:p>
          <a:p>
            <a:pPr marL="457200" lvl="1" indent="0" algn="just">
              <a:lnSpc>
                <a:spcPct val="110000"/>
              </a:lnSpc>
              <a:buNone/>
            </a:pPr>
            <a:r>
              <a:rPr lang="en-US" sz="2300" noProof="0" dirty="0"/>
              <a:t>	infrared and water </a:t>
            </a:r>
            <a:r>
              <a:rPr lang="en-US" sz="2300" noProof="0" dirty="0" err="1"/>
              <a:t>vapour</a:t>
            </a:r>
            <a:r>
              <a:rPr lang="en-US" sz="2300" noProof="0" dirty="0"/>
              <a:t> channels</a:t>
            </a:r>
          </a:p>
          <a:p>
            <a:pPr algn="just">
              <a:lnSpc>
                <a:spcPct val="110000"/>
              </a:lnSpc>
            </a:pPr>
            <a:r>
              <a:rPr lang="en-US" sz="2600" noProof="0" dirty="0"/>
              <a:t>Further limitations: </a:t>
            </a:r>
          </a:p>
          <a:p>
            <a:pPr lvl="1" algn="just">
              <a:lnSpc>
                <a:spcPct val="110000"/>
              </a:lnSpc>
            </a:pPr>
            <a:r>
              <a:rPr lang="en-US" sz="2300" noProof="0" dirty="0"/>
              <a:t>Max. precipitation is 50mm/h, and it is measured in 0.2 mm/h steps 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en-US" sz="2000" noProof="0" dirty="0">
              <a:latin typeface="Corbel" panose="020B0503020204020204" pitchFamily="34" charset="0"/>
            </a:endParaRPr>
          </a:p>
          <a:p>
            <a:pPr algn="just">
              <a:lnSpc>
                <a:spcPct val="110000"/>
              </a:lnSpc>
            </a:pPr>
            <a:endParaRPr lang="en-US" sz="2000" noProof="0" dirty="0">
              <a:latin typeface="Corbel" panose="020B0503020204020204" pitchFamily="34" charset="0"/>
            </a:endParaRPr>
          </a:p>
          <a:p>
            <a:pPr marL="457200" lvl="1" indent="0" algn="just">
              <a:lnSpc>
                <a:spcPct val="110000"/>
              </a:lnSpc>
              <a:buNone/>
            </a:pPr>
            <a:r>
              <a:rPr lang="en-US" sz="1600" noProof="0" dirty="0"/>
              <a:t>	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200" noProof="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981D310-2680-9FB6-7552-6B6D320BD805}"/>
              </a:ext>
            </a:extLst>
          </p:cNvPr>
          <p:cNvSpPr txBox="1"/>
          <p:nvPr/>
        </p:nvSpPr>
        <p:spPr>
          <a:xfrm>
            <a:off x="535109" y="5952930"/>
            <a:ext cx="4385105" cy="2308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https://www.nwcsaf.org/crr-ph_description#4.%20List%20of%20inputs%20for%20CRR-Ph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35C5328D-F43E-65F0-CADC-6C7B2FCDD0F4}"/>
              </a:ext>
            </a:extLst>
          </p:cNvPr>
          <p:cNvSpPr txBox="1">
            <a:spLocks/>
          </p:cNvSpPr>
          <p:nvPr/>
        </p:nvSpPr>
        <p:spPr>
          <a:xfrm>
            <a:off x="838200" y="-56614"/>
            <a:ext cx="10515600" cy="92326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4000" noProof="0" dirty="0">
                <a:solidFill>
                  <a:schemeClr val="bg1"/>
                </a:solidFill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CRRPh product and composition</a:t>
            </a:r>
          </a:p>
        </p:txBody>
      </p:sp>
    </p:spTree>
    <p:extLst>
      <p:ext uri="{BB962C8B-B14F-4D97-AF65-F5344CB8AC3E}">
        <p14:creationId xmlns:p14="http://schemas.microsoft.com/office/powerpoint/2010/main" val="1721761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D3BC4-69EF-C958-3C4B-9CC4AE6C0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D0FB8EE-9A37-E77F-148A-6F4F1EC1D0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109" y="1545333"/>
            <a:ext cx="7759805" cy="44075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2400" noProof="0" dirty="0">
              <a:latin typeface="Corbel" panose="020B0503020204020204" pitchFamily="34" charset="0"/>
            </a:endParaRPr>
          </a:p>
          <a:p>
            <a:pPr marL="0" indent="0" algn="just">
              <a:buNone/>
            </a:pPr>
            <a:endParaRPr lang="en-US" sz="1800" noProof="0" dirty="0"/>
          </a:p>
          <a:p>
            <a:pPr marL="0" indent="0">
              <a:buNone/>
            </a:pPr>
            <a:endParaRPr lang="en-US" sz="1200" noProof="0" dirty="0"/>
          </a:p>
        </p:txBody>
      </p:sp>
      <p:sp>
        <p:nvSpPr>
          <p:cNvPr id="7" name="Titel 2">
            <a:extLst>
              <a:ext uri="{FF2B5EF4-FFF2-40B4-BE49-F238E27FC236}">
                <a16:creationId xmlns:a16="http://schemas.microsoft.com/office/drawing/2014/main" id="{C215AD65-6423-12F9-CC1A-473F997C0534}"/>
              </a:ext>
            </a:extLst>
          </p:cNvPr>
          <p:cNvSpPr txBox="1">
            <a:spLocks/>
          </p:cNvSpPr>
          <p:nvPr/>
        </p:nvSpPr>
        <p:spPr>
          <a:xfrm>
            <a:off x="1389560" y="330411"/>
            <a:ext cx="7317380" cy="365125"/>
          </a:xfrm>
          <a:prstGeom prst="rect">
            <a:avLst/>
          </a:prstGeom>
          <a:noFill/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Corbel" panose="020B0503020204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Success and disappointment</a:t>
            </a: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3A2D635C-DD90-E594-9636-9167B3857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8859" y="67962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AB0AD2C0-296D-74D4-F06E-C9E269AC14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11" y="1019346"/>
            <a:ext cx="4404913" cy="3206708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F35AB2C8-BC7D-1141-5A24-554437C0BF9E}"/>
              </a:ext>
            </a:extLst>
          </p:cNvPr>
          <p:cNvSpPr txBox="1"/>
          <p:nvPr/>
        </p:nvSpPr>
        <p:spPr>
          <a:xfrm>
            <a:off x="243009" y="4372107"/>
            <a:ext cx="5508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Transition from day to night or vice versa whenever the solar zenith angle is greater than 70°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Visible effects: 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  <a:sym typeface="Wingdings" panose="05000000000000000000" pitchFamily="2" charset="2"/>
              </a:rPr>
              <a:t>moves from finer to very coarse resolution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  <a:sym typeface="Wingdings" panose="05000000000000000000" pitchFamily="2" charset="2"/>
              </a:rPr>
              <a:t>Changes structural appearance (+overestimation) of the precipitation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It is possible to configure the product to only use the night algorithm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A222391F-A77A-7B8A-F19C-70E223595B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205" y="1037786"/>
            <a:ext cx="4404913" cy="320670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0E5C78D5-6577-6FDB-73F7-67B8B40A09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205" y="1019344"/>
            <a:ext cx="4404915" cy="320671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6B1EED28-A9F2-E293-8399-EEB7169315FF}"/>
              </a:ext>
            </a:extLst>
          </p:cNvPr>
          <p:cNvSpPr/>
          <p:nvPr/>
        </p:nvSpPr>
        <p:spPr>
          <a:xfrm>
            <a:off x="7385050" y="3307740"/>
            <a:ext cx="247650" cy="241910"/>
          </a:xfrm>
          <a:prstGeom prst="ellipse">
            <a:avLst/>
          </a:prstGeom>
          <a:noFill/>
          <a:ln w="19050">
            <a:solidFill>
              <a:srgbClr val="A90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F48C9F6-EC88-55E8-B7E5-2C0D0A5ADDF6}"/>
              </a:ext>
            </a:extLst>
          </p:cNvPr>
          <p:cNvSpPr txBox="1"/>
          <p:nvPr/>
        </p:nvSpPr>
        <p:spPr>
          <a:xfrm>
            <a:off x="5950973" y="4377836"/>
            <a:ext cx="570591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Similar structural features but clear overestimation of the precipitation values within bigger areas of the satellite product and underestimation/ missing precipitation in smaller areas (highlighted circle)</a:t>
            </a:r>
          </a:p>
          <a:p>
            <a:pPr marR="0" lvl="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600" noProof="0" dirty="0">
              <a:solidFill>
                <a:prstClr val="black"/>
              </a:solidFill>
            </a:endParaRPr>
          </a:p>
          <a:p>
            <a:pPr marR="0" lvl="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600" noProof="0" dirty="0">
              <a:solidFill>
                <a:prstClr val="black"/>
              </a:solidFill>
            </a:endParaRP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sz="1600" noProof="0" dirty="0">
                <a:solidFill>
                  <a:prstClr val="black"/>
                </a:solidFill>
                <a:sym typeface="Wingdings" panose="05000000000000000000" pitchFamily="2" charset="2"/>
              </a:rPr>
              <a:t>Complex to use</a:t>
            </a:r>
            <a:r>
              <a:rPr lang="en-US" sz="1600" noProof="0" dirty="0">
                <a:sym typeface="Wingdings" panose="05000000000000000000" pitchFamily="2" charset="2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B8977537-792A-2FD3-DA52-99C2858D42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041" y="1006815"/>
            <a:ext cx="5784850" cy="324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338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7D42B-6A85-8ED7-833D-E97E927FE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FD8F83D5-9830-5308-E902-B1B00413A5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6" y="1415835"/>
            <a:ext cx="3997238" cy="2909927"/>
          </a:xfrm>
          <a:prstGeom prst="rect">
            <a:avLst/>
          </a:prstGeom>
        </p:spPr>
      </p:pic>
      <p:sp>
        <p:nvSpPr>
          <p:cNvPr id="7" name="Titel 2">
            <a:extLst>
              <a:ext uri="{FF2B5EF4-FFF2-40B4-BE49-F238E27FC236}">
                <a16:creationId xmlns:a16="http://schemas.microsoft.com/office/drawing/2014/main" id="{56027C6B-35B4-89A5-E8D0-9F6EFD348B16}"/>
              </a:ext>
            </a:extLst>
          </p:cNvPr>
          <p:cNvSpPr txBox="1">
            <a:spLocks/>
          </p:cNvSpPr>
          <p:nvPr/>
        </p:nvSpPr>
        <p:spPr>
          <a:xfrm>
            <a:off x="1523999" y="321877"/>
            <a:ext cx="7317380" cy="365125"/>
          </a:xfrm>
          <a:prstGeom prst="rect">
            <a:avLst/>
          </a:prstGeom>
          <a:noFill/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Corbel" panose="020B0503020204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Individual input data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A7BA413-281E-CB21-9049-74E57341BE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977" y="1415835"/>
            <a:ext cx="3997237" cy="290992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8C38214-6CF4-E45D-FC1D-FD35AA4D78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574" y="1415834"/>
            <a:ext cx="3997238" cy="2909927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136AC3F4-D486-6088-2BF6-5E57CD7B20F8}"/>
              </a:ext>
            </a:extLst>
          </p:cNvPr>
          <p:cNvSpPr txBox="1"/>
          <p:nvPr/>
        </p:nvSpPr>
        <p:spPr>
          <a:xfrm>
            <a:off x="322820" y="4584354"/>
            <a:ext cx="2402359" cy="1210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Long name: NWC GEO CMIC Cloud Optical Thickness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units: 1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Valid range: 0, 32000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CDD5984-8D99-BA05-6FCB-8927064BE457}"/>
              </a:ext>
            </a:extLst>
          </p:cNvPr>
          <p:cNvSpPr txBox="1"/>
          <p:nvPr/>
        </p:nvSpPr>
        <p:spPr>
          <a:xfrm>
            <a:off x="4429387" y="4532868"/>
            <a:ext cx="2402359" cy="1210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Long name: NWC GEO CMIC cloud Ice Water Path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units: kg/m²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Valid range: 0, 4000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76E7575-F47D-A540-0E46-8036A1322261}"/>
              </a:ext>
            </a:extLst>
          </p:cNvPr>
          <p:cNvSpPr txBox="1"/>
          <p:nvPr/>
        </p:nvSpPr>
        <p:spPr>
          <a:xfrm>
            <a:off x="8535954" y="4532868"/>
            <a:ext cx="2402359" cy="1210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Long name: NWC GEO CMIC Cloud Liquid Water Path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units: kg/m²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Valid range: 0, 4000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E7E37488-C8F9-EE3A-8DC1-3D9F11DFF9EC}"/>
              </a:ext>
            </a:extLst>
          </p:cNvPr>
          <p:cNvSpPr/>
          <p:nvPr/>
        </p:nvSpPr>
        <p:spPr>
          <a:xfrm>
            <a:off x="562231" y="3435176"/>
            <a:ext cx="345990" cy="327453"/>
          </a:xfrm>
          <a:prstGeom prst="ellipse">
            <a:avLst/>
          </a:prstGeom>
          <a:noFill/>
          <a:ln w="19050">
            <a:solidFill>
              <a:srgbClr val="A90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5A4A7033-8DC6-4047-032D-9CFC43C7141B}"/>
              </a:ext>
            </a:extLst>
          </p:cNvPr>
          <p:cNvSpPr/>
          <p:nvPr/>
        </p:nvSpPr>
        <p:spPr>
          <a:xfrm>
            <a:off x="8609953" y="3435176"/>
            <a:ext cx="345990" cy="327453"/>
          </a:xfrm>
          <a:prstGeom prst="ellipse">
            <a:avLst/>
          </a:prstGeom>
          <a:noFill/>
          <a:ln w="19050">
            <a:solidFill>
              <a:srgbClr val="A90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E0CB5660-0563-B558-7A60-7397164515EB}"/>
              </a:ext>
            </a:extLst>
          </p:cNvPr>
          <p:cNvSpPr/>
          <p:nvPr/>
        </p:nvSpPr>
        <p:spPr>
          <a:xfrm>
            <a:off x="4559469" y="3435175"/>
            <a:ext cx="345990" cy="327453"/>
          </a:xfrm>
          <a:prstGeom prst="ellipse">
            <a:avLst/>
          </a:prstGeom>
          <a:noFill/>
          <a:ln w="19050">
            <a:solidFill>
              <a:srgbClr val="A90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6173EDD-4B28-E498-DCBE-66B31696CF30}"/>
              </a:ext>
            </a:extLst>
          </p:cNvPr>
          <p:cNvSpPr txBox="1"/>
          <p:nvPr/>
        </p:nvSpPr>
        <p:spPr>
          <a:xfrm>
            <a:off x="2262316" y="5929120"/>
            <a:ext cx="8083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rPr>
              <a:t>Trying to understand the satellite product by looking at the individual input data</a:t>
            </a:r>
          </a:p>
        </p:txBody>
      </p:sp>
    </p:spTree>
    <p:extLst>
      <p:ext uri="{BB962C8B-B14F-4D97-AF65-F5344CB8AC3E}">
        <p14:creationId xmlns:p14="http://schemas.microsoft.com/office/powerpoint/2010/main" val="1367650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8D9AF-D217-78E6-CEB8-6E1CF5517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63120259-EDA6-7E08-C6BE-C2EAD9F97C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44" y="1349654"/>
            <a:ext cx="5102020" cy="3714192"/>
          </a:xfrm>
          <a:prstGeom prst="rect">
            <a:avLst/>
          </a:prstGeom>
        </p:spPr>
      </p:pic>
      <p:sp>
        <p:nvSpPr>
          <p:cNvPr id="7" name="Titel 2">
            <a:extLst>
              <a:ext uri="{FF2B5EF4-FFF2-40B4-BE49-F238E27FC236}">
                <a16:creationId xmlns:a16="http://schemas.microsoft.com/office/drawing/2014/main" id="{453D5FBD-BEA5-63AB-4AE6-3CB5D4468C77}"/>
              </a:ext>
            </a:extLst>
          </p:cNvPr>
          <p:cNvSpPr txBox="1">
            <a:spLocks/>
          </p:cNvSpPr>
          <p:nvPr/>
        </p:nvSpPr>
        <p:spPr>
          <a:xfrm>
            <a:off x="1524000" y="329717"/>
            <a:ext cx="7317380" cy="365125"/>
          </a:xfrm>
          <a:prstGeom prst="rect">
            <a:avLst/>
          </a:prstGeom>
          <a:noFill/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Corbel" panose="020B0503020204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Binary masks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1FE4D693-8A0D-49AE-50AC-CC9FC0DC71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155" y="1349654"/>
            <a:ext cx="5102023" cy="3714193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8D14487B-5B2E-D1D4-AD7E-1209A7EA4C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3" y="1349656"/>
            <a:ext cx="5102020" cy="3714190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E4F2F375-8053-4026-28C5-F798055BE4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155" y="1347685"/>
            <a:ext cx="5102022" cy="3714192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A7915DED-9D7E-3A8B-5921-673B96B6BE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20" y="1347685"/>
            <a:ext cx="5102023" cy="3714193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D23A968D-9271-2482-A88E-F538B52AB77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241" y="1385841"/>
            <a:ext cx="5102023" cy="3714193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68C9539E-4489-B992-7BF5-D088E42E933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09" y="1347688"/>
            <a:ext cx="5102020" cy="371419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1876EF20-E1C1-90A3-EE18-17F7401FAD7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420" y="1385841"/>
            <a:ext cx="5102022" cy="3714192"/>
          </a:xfrm>
          <a:prstGeom prst="rect">
            <a:avLst/>
          </a:prstGeom>
        </p:spPr>
      </p:pic>
      <p:sp>
        <p:nvSpPr>
          <p:cNvPr id="38" name="Freihandform: Form 37">
            <a:extLst>
              <a:ext uri="{FF2B5EF4-FFF2-40B4-BE49-F238E27FC236}">
                <a16:creationId xmlns:a16="http://schemas.microsoft.com/office/drawing/2014/main" id="{031AB260-9341-1427-F7B0-CCC5A055927E}"/>
              </a:ext>
            </a:extLst>
          </p:cNvPr>
          <p:cNvSpPr/>
          <p:nvPr/>
        </p:nvSpPr>
        <p:spPr>
          <a:xfrm>
            <a:off x="1635617" y="1687132"/>
            <a:ext cx="2002665" cy="3412902"/>
          </a:xfrm>
          <a:custGeom>
            <a:avLst/>
            <a:gdLst>
              <a:gd name="csX0" fmla="*/ 1584101 w 2002665"/>
              <a:gd name="csY0" fmla="*/ 3342068 h 3412902"/>
              <a:gd name="csX1" fmla="*/ 1596980 w 2002665"/>
              <a:gd name="csY1" fmla="*/ 3277674 h 3412902"/>
              <a:gd name="csX2" fmla="*/ 1603420 w 2002665"/>
              <a:gd name="csY2" fmla="*/ 3258355 h 3412902"/>
              <a:gd name="csX3" fmla="*/ 1629177 w 2002665"/>
              <a:gd name="csY3" fmla="*/ 3206840 h 3412902"/>
              <a:gd name="csX4" fmla="*/ 1635617 w 2002665"/>
              <a:gd name="csY4" fmla="*/ 3174643 h 3412902"/>
              <a:gd name="csX5" fmla="*/ 1648496 w 2002665"/>
              <a:gd name="csY5" fmla="*/ 3129567 h 3412902"/>
              <a:gd name="csX6" fmla="*/ 1661375 w 2002665"/>
              <a:gd name="csY6" fmla="*/ 3039414 h 3412902"/>
              <a:gd name="csX7" fmla="*/ 1667814 w 2002665"/>
              <a:gd name="csY7" fmla="*/ 3013657 h 3412902"/>
              <a:gd name="csX8" fmla="*/ 1680693 w 2002665"/>
              <a:gd name="csY8" fmla="*/ 2975020 h 3412902"/>
              <a:gd name="csX9" fmla="*/ 1687132 w 2002665"/>
              <a:gd name="csY9" fmla="*/ 2949262 h 3412902"/>
              <a:gd name="csX10" fmla="*/ 1680693 w 2002665"/>
              <a:gd name="csY10" fmla="*/ 2897747 h 3412902"/>
              <a:gd name="csX11" fmla="*/ 1654935 w 2002665"/>
              <a:gd name="csY11" fmla="*/ 2884868 h 3412902"/>
              <a:gd name="csX12" fmla="*/ 1629177 w 2002665"/>
              <a:gd name="csY12" fmla="*/ 2865550 h 3412902"/>
              <a:gd name="csX13" fmla="*/ 1667814 w 2002665"/>
              <a:gd name="csY13" fmla="*/ 2833353 h 3412902"/>
              <a:gd name="csX14" fmla="*/ 1680693 w 2002665"/>
              <a:gd name="csY14" fmla="*/ 2801155 h 3412902"/>
              <a:gd name="csX15" fmla="*/ 1687132 w 2002665"/>
              <a:gd name="csY15" fmla="*/ 2768958 h 3412902"/>
              <a:gd name="csX16" fmla="*/ 1738648 w 2002665"/>
              <a:gd name="csY16" fmla="*/ 2749640 h 3412902"/>
              <a:gd name="csX17" fmla="*/ 1719329 w 2002665"/>
              <a:gd name="csY17" fmla="*/ 2575775 h 3412902"/>
              <a:gd name="csX18" fmla="*/ 1725769 w 2002665"/>
              <a:gd name="csY18" fmla="*/ 2453426 h 3412902"/>
              <a:gd name="csX19" fmla="*/ 1712890 w 2002665"/>
              <a:gd name="csY19" fmla="*/ 2389031 h 3412902"/>
              <a:gd name="csX20" fmla="*/ 1706451 w 2002665"/>
              <a:gd name="csY20" fmla="*/ 2363274 h 3412902"/>
              <a:gd name="csX21" fmla="*/ 1719329 w 2002665"/>
              <a:gd name="csY21" fmla="*/ 2298879 h 3412902"/>
              <a:gd name="csX22" fmla="*/ 1687132 w 2002665"/>
              <a:gd name="csY22" fmla="*/ 2292440 h 3412902"/>
              <a:gd name="csX23" fmla="*/ 1648496 w 2002665"/>
              <a:gd name="csY23" fmla="*/ 2286000 h 3412902"/>
              <a:gd name="csX24" fmla="*/ 1661375 w 2002665"/>
              <a:gd name="csY24" fmla="*/ 2182969 h 3412902"/>
              <a:gd name="csX25" fmla="*/ 1674253 w 2002665"/>
              <a:gd name="csY25" fmla="*/ 2157212 h 3412902"/>
              <a:gd name="csX26" fmla="*/ 1693572 w 2002665"/>
              <a:gd name="csY26" fmla="*/ 2118575 h 3412902"/>
              <a:gd name="csX27" fmla="*/ 1712890 w 2002665"/>
              <a:gd name="csY27" fmla="*/ 2021983 h 3412902"/>
              <a:gd name="csX28" fmla="*/ 1725769 w 2002665"/>
              <a:gd name="csY28" fmla="*/ 1996226 h 3412902"/>
              <a:gd name="csX29" fmla="*/ 1732208 w 2002665"/>
              <a:gd name="csY29" fmla="*/ 1976907 h 3412902"/>
              <a:gd name="csX30" fmla="*/ 1770845 w 2002665"/>
              <a:gd name="csY30" fmla="*/ 1931831 h 3412902"/>
              <a:gd name="csX31" fmla="*/ 1835239 w 2002665"/>
              <a:gd name="csY31" fmla="*/ 1918953 h 3412902"/>
              <a:gd name="csX32" fmla="*/ 1841679 w 2002665"/>
              <a:gd name="csY32" fmla="*/ 1899634 h 3412902"/>
              <a:gd name="csX33" fmla="*/ 1835239 w 2002665"/>
              <a:gd name="csY33" fmla="*/ 1796603 h 3412902"/>
              <a:gd name="csX34" fmla="*/ 1828800 w 2002665"/>
              <a:gd name="csY34" fmla="*/ 1777285 h 3412902"/>
              <a:gd name="csX35" fmla="*/ 1822360 w 2002665"/>
              <a:gd name="csY35" fmla="*/ 1745088 h 3412902"/>
              <a:gd name="csX36" fmla="*/ 1848118 w 2002665"/>
              <a:gd name="csY36" fmla="*/ 1642057 h 3412902"/>
              <a:gd name="csX37" fmla="*/ 1867437 w 2002665"/>
              <a:gd name="csY37" fmla="*/ 1635617 h 3412902"/>
              <a:gd name="csX38" fmla="*/ 1880315 w 2002665"/>
              <a:gd name="csY38" fmla="*/ 1616299 h 3412902"/>
              <a:gd name="csX39" fmla="*/ 1899634 w 2002665"/>
              <a:gd name="csY39" fmla="*/ 1596981 h 3412902"/>
              <a:gd name="csX40" fmla="*/ 1925391 w 2002665"/>
              <a:gd name="csY40" fmla="*/ 1513268 h 3412902"/>
              <a:gd name="csX41" fmla="*/ 1944710 w 2002665"/>
              <a:gd name="csY41" fmla="*/ 1506829 h 3412902"/>
              <a:gd name="csX42" fmla="*/ 1970468 w 2002665"/>
              <a:gd name="csY42" fmla="*/ 1493950 h 3412902"/>
              <a:gd name="csX43" fmla="*/ 1989786 w 2002665"/>
              <a:gd name="csY43" fmla="*/ 1474631 h 3412902"/>
              <a:gd name="csX44" fmla="*/ 1996225 w 2002665"/>
              <a:gd name="csY44" fmla="*/ 1435995 h 3412902"/>
              <a:gd name="csX45" fmla="*/ 2002665 w 2002665"/>
              <a:gd name="csY45" fmla="*/ 1326524 h 3412902"/>
              <a:gd name="csX46" fmla="*/ 1989786 w 2002665"/>
              <a:gd name="csY46" fmla="*/ 1178417 h 3412902"/>
              <a:gd name="csX47" fmla="*/ 1944710 w 2002665"/>
              <a:gd name="csY47" fmla="*/ 1152660 h 3412902"/>
              <a:gd name="csX48" fmla="*/ 1803042 w 2002665"/>
              <a:gd name="csY48" fmla="*/ 1139781 h 3412902"/>
              <a:gd name="csX49" fmla="*/ 1783724 w 2002665"/>
              <a:gd name="csY49" fmla="*/ 1133341 h 3412902"/>
              <a:gd name="csX50" fmla="*/ 1751527 w 2002665"/>
              <a:gd name="csY50" fmla="*/ 1139781 h 3412902"/>
              <a:gd name="csX51" fmla="*/ 1706451 w 2002665"/>
              <a:gd name="csY51" fmla="*/ 1152660 h 3412902"/>
              <a:gd name="csX52" fmla="*/ 1635617 w 2002665"/>
              <a:gd name="csY52" fmla="*/ 1126902 h 3412902"/>
              <a:gd name="csX53" fmla="*/ 1629177 w 2002665"/>
              <a:gd name="csY53" fmla="*/ 1107583 h 3412902"/>
              <a:gd name="csX54" fmla="*/ 1603420 w 2002665"/>
              <a:gd name="csY54" fmla="*/ 1068947 h 3412902"/>
              <a:gd name="csX55" fmla="*/ 1596980 w 2002665"/>
              <a:gd name="csY55" fmla="*/ 1043189 h 3412902"/>
              <a:gd name="csX56" fmla="*/ 1622738 w 2002665"/>
              <a:gd name="csY56" fmla="*/ 1036750 h 3412902"/>
              <a:gd name="csX57" fmla="*/ 1687132 w 2002665"/>
              <a:gd name="csY57" fmla="*/ 1030310 h 3412902"/>
              <a:gd name="csX58" fmla="*/ 1706451 w 2002665"/>
              <a:gd name="csY58" fmla="*/ 972355 h 3412902"/>
              <a:gd name="csX59" fmla="*/ 1680693 w 2002665"/>
              <a:gd name="csY59" fmla="*/ 965916 h 3412902"/>
              <a:gd name="csX60" fmla="*/ 1622738 w 2002665"/>
              <a:gd name="csY60" fmla="*/ 978795 h 3412902"/>
              <a:gd name="csX61" fmla="*/ 1590541 w 2002665"/>
              <a:gd name="csY61" fmla="*/ 998113 h 3412902"/>
              <a:gd name="csX62" fmla="*/ 1506828 w 2002665"/>
              <a:gd name="csY62" fmla="*/ 1017431 h 3412902"/>
              <a:gd name="csX63" fmla="*/ 1448873 w 2002665"/>
              <a:gd name="csY63" fmla="*/ 985234 h 3412902"/>
              <a:gd name="csX64" fmla="*/ 1461752 w 2002665"/>
              <a:gd name="csY64" fmla="*/ 965916 h 3412902"/>
              <a:gd name="csX65" fmla="*/ 1500389 w 2002665"/>
              <a:gd name="csY65" fmla="*/ 933719 h 3412902"/>
              <a:gd name="csX66" fmla="*/ 1526146 w 2002665"/>
              <a:gd name="csY66" fmla="*/ 920840 h 3412902"/>
              <a:gd name="csX67" fmla="*/ 1551904 w 2002665"/>
              <a:gd name="csY67" fmla="*/ 901522 h 3412902"/>
              <a:gd name="csX68" fmla="*/ 1590541 w 2002665"/>
              <a:gd name="csY68" fmla="*/ 895082 h 3412902"/>
              <a:gd name="csX69" fmla="*/ 1609859 w 2002665"/>
              <a:gd name="csY69" fmla="*/ 888643 h 3412902"/>
              <a:gd name="csX70" fmla="*/ 1719329 w 2002665"/>
              <a:gd name="csY70" fmla="*/ 882203 h 3412902"/>
              <a:gd name="csX71" fmla="*/ 1745087 w 2002665"/>
              <a:gd name="csY71" fmla="*/ 875764 h 3412902"/>
              <a:gd name="csX72" fmla="*/ 1745087 w 2002665"/>
              <a:gd name="csY72" fmla="*/ 804930 h 3412902"/>
              <a:gd name="csX73" fmla="*/ 1719329 w 2002665"/>
              <a:gd name="csY73" fmla="*/ 785612 h 3412902"/>
              <a:gd name="csX74" fmla="*/ 1712890 w 2002665"/>
              <a:gd name="csY74" fmla="*/ 759854 h 3412902"/>
              <a:gd name="csX75" fmla="*/ 1706451 w 2002665"/>
              <a:gd name="csY75" fmla="*/ 740536 h 3412902"/>
              <a:gd name="csX76" fmla="*/ 1719329 w 2002665"/>
              <a:gd name="csY76" fmla="*/ 676141 h 3412902"/>
              <a:gd name="csX77" fmla="*/ 1757966 w 2002665"/>
              <a:gd name="csY77" fmla="*/ 656823 h 3412902"/>
              <a:gd name="csX78" fmla="*/ 1783724 w 2002665"/>
              <a:gd name="csY78" fmla="*/ 624626 h 3412902"/>
              <a:gd name="csX79" fmla="*/ 1790163 w 2002665"/>
              <a:gd name="csY79" fmla="*/ 605307 h 3412902"/>
              <a:gd name="csX80" fmla="*/ 1803042 w 2002665"/>
              <a:gd name="csY80" fmla="*/ 579550 h 3412902"/>
              <a:gd name="csX81" fmla="*/ 1803042 w 2002665"/>
              <a:gd name="csY81" fmla="*/ 476519 h 3412902"/>
              <a:gd name="csX82" fmla="*/ 1777284 w 2002665"/>
              <a:gd name="csY82" fmla="*/ 418564 h 3412902"/>
              <a:gd name="csX83" fmla="*/ 1770845 w 2002665"/>
              <a:gd name="csY83" fmla="*/ 399245 h 3412902"/>
              <a:gd name="csX84" fmla="*/ 1757966 w 2002665"/>
              <a:gd name="csY84" fmla="*/ 373488 h 3412902"/>
              <a:gd name="csX85" fmla="*/ 1706451 w 2002665"/>
              <a:gd name="csY85" fmla="*/ 283336 h 3412902"/>
              <a:gd name="csX86" fmla="*/ 1687132 w 2002665"/>
              <a:gd name="csY86" fmla="*/ 264017 h 3412902"/>
              <a:gd name="csX87" fmla="*/ 1661375 w 2002665"/>
              <a:gd name="csY87" fmla="*/ 257578 h 3412902"/>
              <a:gd name="csX88" fmla="*/ 1609859 w 2002665"/>
              <a:gd name="csY88" fmla="*/ 231820 h 3412902"/>
              <a:gd name="csX89" fmla="*/ 1564783 w 2002665"/>
              <a:gd name="csY89" fmla="*/ 218941 h 3412902"/>
              <a:gd name="csX90" fmla="*/ 1481070 w 2002665"/>
              <a:gd name="csY90" fmla="*/ 186744 h 3412902"/>
              <a:gd name="csX91" fmla="*/ 1326524 w 2002665"/>
              <a:gd name="csY91" fmla="*/ 160986 h 3412902"/>
              <a:gd name="csX92" fmla="*/ 1300766 w 2002665"/>
              <a:gd name="csY92" fmla="*/ 173865 h 3412902"/>
              <a:gd name="csX93" fmla="*/ 1197735 w 2002665"/>
              <a:gd name="csY93" fmla="*/ 206062 h 3412902"/>
              <a:gd name="csX94" fmla="*/ 1191296 w 2002665"/>
              <a:gd name="csY94" fmla="*/ 167426 h 3412902"/>
              <a:gd name="csX95" fmla="*/ 991673 w 2002665"/>
              <a:gd name="csY95" fmla="*/ 135229 h 3412902"/>
              <a:gd name="csX96" fmla="*/ 953037 w 2002665"/>
              <a:gd name="csY96" fmla="*/ 128789 h 3412902"/>
              <a:gd name="csX97" fmla="*/ 740535 w 2002665"/>
              <a:gd name="csY97" fmla="*/ 141668 h 3412902"/>
              <a:gd name="csX98" fmla="*/ 631065 w 2002665"/>
              <a:gd name="csY98" fmla="*/ 135229 h 3412902"/>
              <a:gd name="csX99" fmla="*/ 624625 w 2002665"/>
              <a:gd name="csY99" fmla="*/ 115910 h 3412902"/>
              <a:gd name="csX100" fmla="*/ 611746 w 2002665"/>
              <a:gd name="csY100" fmla="*/ 90153 h 3412902"/>
              <a:gd name="csX101" fmla="*/ 547352 w 2002665"/>
              <a:gd name="csY101" fmla="*/ 32198 h 3412902"/>
              <a:gd name="csX102" fmla="*/ 528034 w 2002665"/>
              <a:gd name="csY102" fmla="*/ 19319 h 3412902"/>
              <a:gd name="csX103" fmla="*/ 489397 w 2002665"/>
              <a:gd name="csY103" fmla="*/ 0 h 3412902"/>
              <a:gd name="csX104" fmla="*/ 418563 w 2002665"/>
              <a:gd name="csY104" fmla="*/ 6440 h 3412902"/>
              <a:gd name="csX105" fmla="*/ 379927 w 2002665"/>
              <a:gd name="csY105" fmla="*/ 57955 h 3412902"/>
              <a:gd name="csX106" fmla="*/ 373487 w 2002665"/>
              <a:gd name="csY106" fmla="*/ 77274 h 3412902"/>
              <a:gd name="csX107" fmla="*/ 418563 w 2002665"/>
              <a:gd name="csY107" fmla="*/ 154547 h 3412902"/>
              <a:gd name="csX108" fmla="*/ 534473 w 2002665"/>
              <a:gd name="csY108" fmla="*/ 193183 h 3412902"/>
              <a:gd name="csX109" fmla="*/ 553791 w 2002665"/>
              <a:gd name="csY109" fmla="*/ 218941 h 3412902"/>
              <a:gd name="csX110" fmla="*/ 502276 w 2002665"/>
              <a:gd name="csY110" fmla="*/ 251138 h 3412902"/>
              <a:gd name="csX111" fmla="*/ 476518 w 2002665"/>
              <a:gd name="csY111" fmla="*/ 264017 h 3412902"/>
              <a:gd name="csX112" fmla="*/ 450760 w 2002665"/>
              <a:gd name="csY112" fmla="*/ 270457 h 3412902"/>
              <a:gd name="csX113" fmla="*/ 321972 w 2002665"/>
              <a:gd name="csY113" fmla="*/ 283336 h 3412902"/>
              <a:gd name="csX114" fmla="*/ 264017 w 2002665"/>
              <a:gd name="csY114" fmla="*/ 315533 h 3412902"/>
              <a:gd name="csX115" fmla="*/ 244698 w 2002665"/>
              <a:gd name="csY115" fmla="*/ 334851 h 3412902"/>
              <a:gd name="csX116" fmla="*/ 238259 w 2002665"/>
              <a:gd name="csY116" fmla="*/ 354169 h 3412902"/>
              <a:gd name="csX117" fmla="*/ 373487 w 2002665"/>
              <a:gd name="csY117" fmla="*/ 405685 h 3412902"/>
              <a:gd name="csX118" fmla="*/ 425003 w 2002665"/>
              <a:gd name="csY118" fmla="*/ 412124 h 3412902"/>
              <a:gd name="csX119" fmla="*/ 611746 w 2002665"/>
              <a:gd name="csY119" fmla="*/ 418564 h 3412902"/>
              <a:gd name="csX120" fmla="*/ 624625 w 2002665"/>
              <a:gd name="csY120" fmla="*/ 437882 h 3412902"/>
              <a:gd name="csX121" fmla="*/ 637504 w 2002665"/>
              <a:gd name="csY121" fmla="*/ 463640 h 3412902"/>
              <a:gd name="csX122" fmla="*/ 631065 w 2002665"/>
              <a:gd name="csY122" fmla="*/ 547353 h 3412902"/>
              <a:gd name="csX123" fmla="*/ 605307 w 2002665"/>
              <a:gd name="csY123" fmla="*/ 560231 h 3412902"/>
              <a:gd name="csX124" fmla="*/ 547352 w 2002665"/>
              <a:gd name="csY124" fmla="*/ 553792 h 3412902"/>
              <a:gd name="csX125" fmla="*/ 521594 w 2002665"/>
              <a:gd name="csY125" fmla="*/ 521595 h 3412902"/>
              <a:gd name="csX126" fmla="*/ 482958 w 2002665"/>
              <a:gd name="csY126" fmla="*/ 476519 h 3412902"/>
              <a:gd name="csX127" fmla="*/ 463639 w 2002665"/>
              <a:gd name="csY127" fmla="*/ 470079 h 3412902"/>
              <a:gd name="csX128" fmla="*/ 367048 w 2002665"/>
              <a:gd name="csY128" fmla="*/ 457200 h 3412902"/>
              <a:gd name="csX129" fmla="*/ 315532 w 2002665"/>
              <a:gd name="csY129" fmla="*/ 476519 h 3412902"/>
              <a:gd name="csX130" fmla="*/ 309093 w 2002665"/>
              <a:gd name="csY130" fmla="*/ 515155 h 3412902"/>
              <a:gd name="csX131" fmla="*/ 296214 w 2002665"/>
              <a:gd name="csY131" fmla="*/ 618186 h 3412902"/>
              <a:gd name="csX132" fmla="*/ 315532 w 2002665"/>
              <a:gd name="csY132" fmla="*/ 637505 h 3412902"/>
              <a:gd name="csX133" fmla="*/ 386366 w 2002665"/>
              <a:gd name="csY133" fmla="*/ 650383 h 3412902"/>
              <a:gd name="csX134" fmla="*/ 399245 w 2002665"/>
              <a:gd name="csY134" fmla="*/ 682581 h 3412902"/>
              <a:gd name="csX135" fmla="*/ 373487 w 2002665"/>
              <a:gd name="csY135" fmla="*/ 701899 h 3412902"/>
              <a:gd name="csX136" fmla="*/ 354169 w 2002665"/>
              <a:gd name="csY136" fmla="*/ 721217 h 3412902"/>
              <a:gd name="csX137" fmla="*/ 315532 w 2002665"/>
              <a:gd name="csY137" fmla="*/ 740536 h 3412902"/>
              <a:gd name="csX138" fmla="*/ 283335 w 2002665"/>
              <a:gd name="csY138" fmla="*/ 746975 h 3412902"/>
              <a:gd name="csX139" fmla="*/ 45076 w 2002665"/>
              <a:gd name="csY139" fmla="*/ 753414 h 3412902"/>
              <a:gd name="csX140" fmla="*/ 25758 w 2002665"/>
              <a:gd name="csY140" fmla="*/ 766293 h 3412902"/>
              <a:gd name="csX141" fmla="*/ 6439 w 2002665"/>
              <a:gd name="csY141" fmla="*/ 772733 h 3412902"/>
              <a:gd name="csX142" fmla="*/ 0 w 2002665"/>
              <a:gd name="csY142" fmla="*/ 804930 h 3412902"/>
              <a:gd name="csX143" fmla="*/ 12879 w 2002665"/>
              <a:gd name="csY143" fmla="*/ 824248 h 3412902"/>
              <a:gd name="csX144" fmla="*/ 32197 w 2002665"/>
              <a:gd name="csY144" fmla="*/ 856445 h 3412902"/>
              <a:gd name="csX145" fmla="*/ 51515 w 2002665"/>
              <a:gd name="csY145" fmla="*/ 869324 h 3412902"/>
              <a:gd name="csX146" fmla="*/ 109470 w 2002665"/>
              <a:gd name="csY146" fmla="*/ 895082 h 3412902"/>
              <a:gd name="csX147" fmla="*/ 135228 w 2002665"/>
              <a:gd name="csY147" fmla="*/ 907961 h 3412902"/>
              <a:gd name="csX148" fmla="*/ 180304 w 2002665"/>
              <a:gd name="csY148" fmla="*/ 953037 h 3412902"/>
              <a:gd name="csX149" fmla="*/ 193183 w 2002665"/>
              <a:gd name="csY149" fmla="*/ 998113 h 3412902"/>
              <a:gd name="csX150" fmla="*/ 173865 w 2002665"/>
              <a:gd name="csY150" fmla="*/ 1075386 h 3412902"/>
              <a:gd name="csX151" fmla="*/ 167425 w 2002665"/>
              <a:gd name="csY151" fmla="*/ 1094705 h 3412902"/>
              <a:gd name="csX152" fmla="*/ 180304 w 2002665"/>
              <a:gd name="csY152" fmla="*/ 1152660 h 3412902"/>
              <a:gd name="csX153" fmla="*/ 199622 w 2002665"/>
              <a:gd name="csY153" fmla="*/ 1165538 h 3412902"/>
              <a:gd name="csX154" fmla="*/ 264017 w 2002665"/>
              <a:gd name="csY154" fmla="*/ 1223493 h 3412902"/>
              <a:gd name="csX155" fmla="*/ 289775 w 2002665"/>
              <a:gd name="csY155" fmla="*/ 1236372 h 3412902"/>
              <a:gd name="csX156" fmla="*/ 328411 w 2002665"/>
              <a:gd name="csY156" fmla="*/ 1229933 h 3412902"/>
              <a:gd name="csX157" fmla="*/ 386366 w 2002665"/>
              <a:gd name="csY157" fmla="*/ 1197736 h 3412902"/>
              <a:gd name="csX158" fmla="*/ 405684 w 2002665"/>
              <a:gd name="csY158" fmla="*/ 1184857 h 3412902"/>
              <a:gd name="csX159" fmla="*/ 431442 w 2002665"/>
              <a:gd name="csY159" fmla="*/ 1178417 h 3412902"/>
              <a:gd name="csX160" fmla="*/ 476518 w 2002665"/>
              <a:gd name="csY160" fmla="*/ 1152660 h 3412902"/>
              <a:gd name="csX161" fmla="*/ 495837 w 2002665"/>
              <a:gd name="csY161" fmla="*/ 1146220 h 3412902"/>
              <a:gd name="csX162" fmla="*/ 547352 w 2002665"/>
              <a:gd name="csY162" fmla="*/ 1081826 h 3412902"/>
              <a:gd name="csX163" fmla="*/ 560231 w 2002665"/>
              <a:gd name="csY163" fmla="*/ 1043189 h 3412902"/>
              <a:gd name="csX164" fmla="*/ 553791 w 2002665"/>
              <a:gd name="csY164" fmla="*/ 965916 h 3412902"/>
              <a:gd name="csX165" fmla="*/ 528034 w 2002665"/>
              <a:gd name="csY165" fmla="*/ 920840 h 3412902"/>
              <a:gd name="csX166" fmla="*/ 528034 w 2002665"/>
              <a:gd name="csY166" fmla="*/ 850006 h 3412902"/>
              <a:gd name="csX167" fmla="*/ 560231 w 2002665"/>
              <a:gd name="csY167" fmla="*/ 862885 h 3412902"/>
              <a:gd name="csX168" fmla="*/ 579549 w 2002665"/>
              <a:gd name="csY168" fmla="*/ 882203 h 3412902"/>
              <a:gd name="csX169" fmla="*/ 618186 w 2002665"/>
              <a:gd name="csY169" fmla="*/ 953037 h 3412902"/>
              <a:gd name="csX170" fmla="*/ 624625 w 2002665"/>
              <a:gd name="csY170" fmla="*/ 1062507 h 3412902"/>
              <a:gd name="csX171" fmla="*/ 643944 w 2002665"/>
              <a:gd name="csY171" fmla="*/ 1107583 h 3412902"/>
              <a:gd name="csX172" fmla="*/ 650383 w 2002665"/>
              <a:gd name="csY172" fmla="*/ 1126902 h 3412902"/>
              <a:gd name="csX173" fmla="*/ 682580 w 2002665"/>
              <a:gd name="csY173" fmla="*/ 1191296 h 3412902"/>
              <a:gd name="csX174" fmla="*/ 701898 w 2002665"/>
              <a:gd name="csY174" fmla="*/ 1210614 h 3412902"/>
              <a:gd name="csX175" fmla="*/ 759853 w 2002665"/>
              <a:gd name="csY175" fmla="*/ 1229933 h 3412902"/>
              <a:gd name="csX176" fmla="*/ 779172 w 2002665"/>
              <a:gd name="csY176" fmla="*/ 1255691 h 3412902"/>
              <a:gd name="csX177" fmla="*/ 792051 w 2002665"/>
              <a:gd name="csY177" fmla="*/ 1320085 h 3412902"/>
              <a:gd name="csX178" fmla="*/ 817808 w 2002665"/>
              <a:gd name="csY178" fmla="*/ 1378040 h 3412902"/>
              <a:gd name="csX179" fmla="*/ 856445 w 2002665"/>
              <a:gd name="csY179" fmla="*/ 1461753 h 3412902"/>
              <a:gd name="csX180" fmla="*/ 862884 w 2002665"/>
              <a:gd name="csY180" fmla="*/ 1481071 h 3412902"/>
              <a:gd name="csX181" fmla="*/ 901521 w 2002665"/>
              <a:gd name="csY181" fmla="*/ 1539026 h 3412902"/>
              <a:gd name="csX182" fmla="*/ 914400 w 2002665"/>
              <a:gd name="csY182" fmla="*/ 1558344 h 3412902"/>
              <a:gd name="csX183" fmla="*/ 940158 w 2002665"/>
              <a:gd name="csY183" fmla="*/ 1616299 h 3412902"/>
              <a:gd name="csX184" fmla="*/ 965915 w 2002665"/>
              <a:gd name="csY184" fmla="*/ 1642057 h 3412902"/>
              <a:gd name="csX185" fmla="*/ 998113 w 2002665"/>
              <a:gd name="csY185" fmla="*/ 1654936 h 3412902"/>
              <a:gd name="csX186" fmla="*/ 1017431 w 2002665"/>
              <a:gd name="csY186" fmla="*/ 1667814 h 3412902"/>
              <a:gd name="csX187" fmla="*/ 1043189 w 2002665"/>
              <a:gd name="csY187" fmla="*/ 1712891 h 3412902"/>
              <a:gd name="csX188" fmla="*/ 1062507 w 2002665"/>
              <a:gd name="csY188" fmla="*/ 1732209 h 3412902"/>
              <a:gd name="csX189" fmla="*/ 1075386 w 2002665"/>
              <a:gd name="csY189" fmla="*/ 1757967 h 3412902"/>
              <a:gd name="csX190" fmla="*/ 1126901 w 2002665"/>
              <a:gd name="csY190" fmla="*/ 1828800 h 3412902"/>
              <a:gd name="csX191" fmla="*/ 1146220 w 2002665"/>
              <a:gd name="csY191" fmla="*/ 1867437 h 3412902"/>
              <a:gd name="csX192" fmla="*/ 1178417 w 2002665"/>
              <a:gd name="csY192" fmla="*/ 1906074 h 3412902"/>
              <a:gd name="csX193" fmla="*/ 1204175 w 2002665"/>
              <a:gd name="csY193" fmla="*/ 1944710 h 3412902"/>
              <a:gd name="csX194" fmla="*/ 1217053 w 2002665"/>
              <a:gd name="csY194" fmla="*/ 1964029 h 3412902"/>
              <a:gd name="csX195" fmla="*/ 1242811 w 2002665"/>
              <a:gd name="csY195" fmla="*/ 2021983 h 3412902"/>
              <a:gd name="csX196" fmla="*/ 1320084 w 2002665"/>
              <a:gd name="csY196" fmla="*/ 2112136 h 3412902"/>
              <a:gd name="csX197" fmla="*/ 1358721 w 2002665"/>
              <a:gd name="csY197" fmla="*/ 2189409 h 3412902"/>
              <a:gd name="csX198" fmla="*/ 1365160 w 2002665"/>
              <a:gd name="csY198" fmla="*/ 2318198 h 3412902"/>
              <a:gd name="csX199" fmla="*/ 1371600 w 2002665"/>
              <a:gd name="csY199" fmla="*/ 2369713 h 3412902"/>
              <a:gd name="csX200" fmla="*/ 1442434 w 2002665"/>
              <a:gd name="csY200" fmla="*/ 2472744 h 3412902"/>
              <a:gd name="csX201" fmla="*/ 1468191 w 2002665"/>
              <a:gd name="csY201" fmla="*/ 2498502 h 3412902"/>
              <a:gd name="csX202" fmla="*/ 1487510 w 2002665"/>
              <a:gd name="csY202" fmla="*/ 2607972 h 3412902"/>
              <a:gd name="csX203" fmla="*/ 1474631 w 2002665"/>
              <a:gd name="csY203" fmla="*/ 2653048 h 3412902"/>
              <a:gd name="csX204" fmla="*/ 1410237 w 2002665"/>
              <a:gd name="csY204" fmla="*/ 2743200 h 3412902"/>
              <a:gd name="csX205" fmla="*/ 1403797 w 2002665"/>
              <a:gd name="csY205" fmla="*/ 2717443 h 3412902"/>
              <a:gd name="csX206" fmla="*/ 1352282 w 2002665"/>
              <a:gd name="csY206" fmla="*/ 2704564 h 3412902"/>
              <a:gd name="csX207" fmla="*/ 1300766 w 2002665"/>
              <a:gd name="csY207" fmla="*/ 2685245 h 3412902"/>
              <a:gd name="csX208" fmla="*/ 1236372 w 2002665"/>
              <a:gd name="csY208" fmla="*/ 2633730 h 3412902"/>
              <a:gd name="csX209" fmla="*/ 1210614 w 2002665"/>
              <a:gd name="csY209" fmla="*/ 2659488 h 3412902"/>
              <a:gd name="csX210" fmla="*/ 1178417 w 2002665"/>
              <a:gd name="csY210" fmla="*/ 2736761 h 3412902"/>
              <a:gd name="csX211" fmla="*/ 1165538 w 2002665"/>
              <a:gd name="csY211" fmla="*/ 2788276 h 3412902"/>
              <a:gd name="csX212" fmla="*/ 1159098 w 2002665"/>
              <a:gd name="csY212" fmla="*/ 2910626 h 3412902"/>
              <a:gd name="csX213" fmla="*/ 1178417 w 2002665"/>
              <a:gd name="csY213" fmla="*/ 3148885 h 3412902"/>
              <a:gd name="csX214" fmla="*/ 1184856 w 2002665"/>
              <a:gd name="csY214" fmla="*/ 3174643 h 3412902"/>
              <a:gd name="csX215" fmla="*/ 1229932 w 2002665"/>
              <a:gd name="csY215" fmla="*/ 3239037 h 3412902"/>
              <a:gd name="csX216" fmla="*/ 1242811 w 2002665"/>
              <a:gd name="csY216" fmla="*/ 3290553 h 3412902"/>
              <a:gd name="csX217" fmla="*/ 1249251 w 2002665"/>
              <a:gd name="csY217" fmla="*/ 3316310 h 3412902"/>
              <a:gd name="csX218" fmla="*/ 1255690 w 2002665"/>
              <a:gd name="csY218" fmla="*/ 3367826 h 3412902"/>
              <a:gd name="csX219" fmla="*/ 1294327 w 2002665"/>
              <a:gd name="csY219" fmla="*/ 3374265 h 3412902"/>
              <a:gd name="csX220" fmla="*/ 1345842 w 2002665"/>
              <a:gd name="csY220" fmla="*/ 3400023 h 3412902"/>
              <a:gd name="csX221" fmla="*/ 1442434 w 2002665"/>
              <a:gd name="csY221" fmla="*/ 3412902 h 3412902"/>
              <a:gd name="csX222" fmla="*/ 1506828 w 2002665"/>
              <a:gd name="csY222" fmla="*/ 3406462 h 3412902"/>
              <a:gd name="csX223" fmla="*/ 1526146 w 2002665"/>
              <a:gd name="csY223" fmla="*/ 3400023 h 3412902"/>
              <a:gd name="csX224" fmla="*/ 1545465 w 2002665"/>
              <a:gd name="csY224" fmla="*/ 3374265 h 3412902"/>
              <a:gd name="csX225" fmla="*/ 1584101 w 2002665"/>
              <a:gd name="csY225" fmla="*/ 3342068 h 341290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  <a:cxn ang="0">
                <a:pos x="csX210" y="csY210"/>
              </a:cxn>
              <a:cxn ang="0">
                <a:pos x="csX211" y="csY211"/>
              </a:cxn>
              <a:cxn ang="0">
                <a:pos x="csX212" y="csY212"/>
              </a:cxn>
              <a:cxn ang="0">
                <a:pos x="csX213" y="csY213"/>
              </a:cxn>
              <a:cxn ang="0">
                <a:pos x="csX214" y="csY214"/>
              </a:cxn>
              <a:cxn ang="0">
                <a:pos x="csX215" y="csY215"/>
              </a:cxn>
              <a:cxn ang="0">
                <a:pos x="csX216" y="csY216"/>
              </a:cxn>
              <a:cxn ang="0">
                <a:pos x="csX217" y="csY217"/>
              </a:cxn>
              <a:cxn ang="0">
                <a:pos x="csX218" y="csY218"/>
              </a:cxn>
              <a:cxn ang="0">
                <a:pos x="csX219" y="csY219"/>
              </a:cxn>
              <a:cxn ang="0">
                <a:pos x="csX220" y="csY220"/>
              </a:cxn>
              <a:cxn ang="0">
                <a:pos x="csX221" y="csY221"/>
              </a:cxn>
              <a:cxn ang="0">
                <a:pos x="csX222" y="csY222"/>
              </a:cxn>
              <a:cxn ang="0">
                <a:pos x="csX223" y="csY223"/>
              </a:cxn>
              <a:cxn ang="0">
                <a:pos x="csX224" y="csY224"/>
              </a:cxn>
              <a:cxn ang="0">
                <a:pos x="csX225" y="csY225"/>
              </a:cxn>
            </a:cxnLst>
            <a:rect l="l" t="t" r="r" b="b"/>
            <a:pathLst>
              <a:path w="2002665" h="3412902">
                <a:moveTo>
                  <a:pt x="1584101" y="3342068"/>
                </a:moveTo>
                <a:cubicBezTo>
                  <a:pt x="1592687" y="3325970"/>
                  <a:pt x="1592058" y="3299003"/>
                  <a:pt x="1596980" y="3277674"/>
                </a:cubicBezTo>
                <a:cubicBezTo>
                  <a:pt x="1598506" y="3271060"/>
                  <a:pt x="1600384" y="3264426"/>
                  <a:pt x="1603420" y="3258355"/>
                </a:cubicBezTo>
                <a:cubicBezTo>
                  <a:pt x="1620448" y="3224298"/>
                  <a:pt x="1621916" y="3235884"/>
                  <a:pt x="1629177" y="3206840"/>
                </a:cubicBezTo>
                <a:cubicBezTo>
                  <a:pt x="1631832" y="3196222"/>
                  <a:pt x="1633243" y="3185327"/>
                  <a:pt x="1635617" y="3174643"/>
                </a:cubicBezTo>
                <a:cubicBezTo>
                  <a:pt x="1641009" y="3150377"/>
                  <a:pt x="1641322" y="3151086"/>
                  <a:pt x="1648496" y="3129567"/>
                </a:cubicBezTo>
                <a:cubicBezTo>
                  <a:pt x="1654122" y="3078929"/>
                  <a:pt x="1652261" y="3080426"/>
                  <a:pt x="1661375" y="3039414"/>
                </a:cubicBezTo>
                <a:cubicBezTo>
                  <a:pt x="1663295" y="3030775"/>
                  <a:pt x="1665271" y="3022134"/>
                  <a:pt x="1667814" y="3013657"/>
                </a:cubicBezTo>
                <a:cubicBezTo>
                  <a:pt x="1671715" y="3000654"/>
                  <a:pt x="1677401" y="2988190"/>
                  <a:pt x="1680693" y="2975020"/>
                </a:cubicBezTo>
                <a:lnTo>
                  <a:pt x="1687132" y="2949262"/>
                </a:lnTo>
                <a:cubicBezTo>
                  <a:pt x="1684986" y="2932090"/>
                  <a:pt x="1688432" y="2913225"/>
                  <a:pt x="1680693" y="2897747"/>
                </a:cubicBezTo>
                <a:cubicBezTo>
                  <a:pt x="1676400" y="2889161"/>
                  <a:pt x="1663075" y="2889956"/>
                  <a:pt x="1654935" y="2884868"/>
                </a:cubicBezTo>
                <a:cubicBezTo>
                  <a:pt x="1645834" y="2879180"/>
                  <a:pt x="1637763" y="2871989"/>
                  <a:pt x="1629177" y="2865550"/>
                </a:cubicBezTo>
                <a:cubicBezTo>
                  <a:pt x="1646056" y="2814916"/>
                  <a:pt x="1617763" y="2883404"/>
                  <a:pt x="1667814" y="2833353"/>
                </a:cubicBezTo>
                <a:cubicBezTo>
                  <a:pt x="1675988" y="2825179"/>
                  <a:pt x="1676400" y="2811888"/>
                  <a:pt x="1680693" y="2801155"/>
                </a:cubicBezTo>
                <a:cubicBezTo>
                  <a:pt x="1682839" y="2790423"/>
                  <a:pt x="1680770" y="2777864"/>
                  <a:pt x="1687132" y="2768958"/>
                </a:cubicBezTo>
                <a:cubicBezTo>
                  <a:pt x="1694453" y="2758709"/>
                  <a:pt x="1727873" y="2752333"/>
                  <a:pt x="1738648" y="2749640"/>
                </a:cubicBezTo>
                <a:cubicBezTo>
                  <a:pt x="1736804" y="2734892"/>
                  <a:pt x="1719329" y="2604488"/>
                  <a:pt x="1719329" y="2575775"/>
                </a:cubicBezTo>
                <a:cubicBezTo>
                  <a:pt x="1719329" y="2534936"/>
                  <a:pt x="1723622" y="2494209"/>
                  <a:pt x="1725769" y="2453426"/>
                </a:cubicBezTo>
                <a:cubicBezTo>
                  <a:pt x="1721476" y="2431961"/>
                  <a:pt x="1717477" y="2410435"/>
                  <a:pt x="1712890" y="2389031"/>
                </a:cubicBezTo>
                <a:cubicBezTo>
                  <a:pt x="1711036" y="2380378"/>
                  <a:pt x="1706451" y="2372124"/>
                  <a:pt x="1706451" y="2363274"/>
                </a:cubicBezTo>
                <a:cubicBezTo>
                  <a:pt x="1706451" y="2333677"/>
                  <a:pt x="1711400" y="2322669"/>
                  <a:pt x="1719329" y="2298879"/>
                </a:cubicBezTo>
                <a:cubicBezTo>
                  <a:pt x="1674750" y="2239441"/>
                  <a:pt x="1720832" y="2284016"/>
                  <a:pt x="1687132" y="2292440"/>
                </a:cubicBezTo>
                <a:cubicBezTo>
                  <a:pt x="1674465" y="2295606"/>
                  <a:pt x="1661375" y="2288147"/>
                  <a:pt x="1648496" y="2286000"/>
                </a:cubicBezTo>
                <a:cubicBezTo>
                  <a:pt x="1652789" y="2251656"/>
                  <a:pt x="1654587" y="2216908"/>
                  <a:pt x="1661375" y="2182969"/>
                </a:cubicBezTo>
                <a:cubicBezTo>
                  <a:pt x="1663257" y="2173556"/>
                  <a:pt x="1670472" y="2166035"/>
                  <a:pt x="1674253" y="2157212"/>
                </a:cubicBezTo>
                <a:cubicBezTo>
                  <a:pt x="1690248" y="2119890"/>
                  <a:pt x="1668824" y="2155695"/>
                  <a:pt x="1693572" y="2118575"/>
                </a:cubicBezTo>
                <a:cubicBezTo>
                  <a:pt x="1697283" y="2096307"/>
                  <a:pt x="1700867" y="2050036"/>
                  <a:pt x="1712890" y="2021983"/>
                </a:cubicBezTo>
                <a:cubicBezTo>
                  <a:pt x="1716671" y="2013160"/>
                  <a:pt x="1721988" y="2005049"/>
                  <a:pt x="1725769" y="1996226"/>
                </a:cubicBezTo>
                <a:cubicBezTo>
                  <a:pt x="1728443" y="1989987"/>
                  <a:pt x="1729172" y="1982978"/>
                  <a:pt x="1732208" y="1976907"/>
                </a:cubicBezTo>
                <a:cubicBezTo>
                  <a:pt x="1740718" y="1959887"/>
                  <a:pt x="1750259" y="1938165"/>
                  <a:pt x="1770845" y="1931831"/>
                </a:cubicBezTo>
                <a:cubicBezTo>
                  <a:pt x="1791767" y="1925394"/>
                  <a:pt x="1813774" y="1923246"/>
                  <a:pt x="1835239" y="1918953"/>
                </a:cubicBezTo>
                <a:cubicBezTo>
                  <a:pt x="1837386" y="1912513"/>
                  <a:pt x="1841679" y="1906422"/>
                  <a:pt x="1841679" y="1899634"/>
                </a:cubicBezTo>
                <a:cubicBezTo>
                  <a:pt x="1841679" y="1865223"/>
                  <a:pt x="1838841" y="1830825"/>
                  <a:pt x="1835239" y="1796603"/>
                </a:cubicBezTo>
                <a:cubicBezTo>
                  <a:pt x="1834528" y="1789853"/>
                  <a:pt x="1830446" y="1783870"/>
                  <a:pt x="1828800" y="1777285"/>
                </a:cubicBezTo>
                <a:cubicBezTo>
                  <a:pt x="1826145" y="1766667"/>
                  <a:pt x="1824507" y="1755820"/>
                  <a:pt x="1822360" y="1745088"/>
                </a:cubicBezTo>
                <a:cubicBezTo>
                  <a:pt x="1825953" y="1705571"/>
                  <a:pt x="1818703" y="1671472"/>
                  <a:pt x="1848118" y="1642057"/>
                </a:cubicBezTo>
                <a:cubicBezTo>
                  <a:pt x="1852918" y="1637257"/>
                  <a:pt x="1860997" y="1637764"/>
                  <a:pt x="1867437" y="1635617"/>
                </a:cubicBezTo>
                <a:cubicBezTo>
                  <a:pt x="1871730" y="1629178"/>
                  <a:pt x="1875361" y="1622244"/>
                  <a:pt x="1880315" y="1616299"/>
                </a:cubicBezTo>
                <a:cubicBezTo>
                  <a:pt x="1886145" y="1609303"/>
                  <a:pt x="1896365" y="1605481"/>
                  <a:pt x="1899634" y="1596981"/>
                </a:cubicBezTo>
                <a:cubicBezTo>
                  <a:pt x="1905701" y="1581207"/>
                  <a:pt x="1903316" y="1530928"/>
                  <a:pt x="1925391" y="1513268"/>
                </a:cubicBezTo>
                <a:cubicBezTo>
                  <a:pt x="1930692" y="1509028"/>
                  <a:pt x="1938471" y="1509503"/>
                  <a:pt x="1944710" y="1506829"/>
                </a:cubicBezTo>
                <a:cubicBezTo>
                  <a:pt x="1953533" y="1503048"/>
                  <a:pt x="1961882" y="1498243"/>
                  <a:pt x="1970468" y="1493950"/>
                </a:cubicBezTo>
                <a:cubicBezTo>
                  <a:pt x="1976907" y="1487510"/>
                  <a:pt x="1986087" y="1482953"/>
                  <a:pt x="1989786" y="1474631"/>
                </a:cubicBezTo>
                <a:cubicBezTo>
                  <a:pt x="1995089" y="1462700"/>
                  <a:pt x="1995094" y="1449002"/>
                  <a:pt x="1996225" y="1435995"/>
                </a:cubicBezTo>
                <a:cubicBezTo>
                  <a:pt x="1999392" y="1399579"/>
                  <a:pt x="2000518" y="1363014"/>
                  <a:pt x="2002665" y="1326524"/>
                </a:cubicBezTo>
                <a:cubicBezTo>
                  <a:pt x="1998372" y="1277155"/>
                  <a:pt x="1999144" y="1227081"/>
                  <a:pt x="1989786" y="1178417"/>
                </a:cubicBezTo>
                <a:cubicBezTo>
                  <a:pt x="1986279" y="1160178"/>
                  <a:pt x="1957855" y="1154177"/>
                  <a:pt x="1944710" y="1152660"/>
                </a:cubicBezTo>
                <a:cubicBezTo>
                  <a:pt x="1897605" y="1147225"/>
                  <a:pt x="1850265" y="1144074"/>
                  <a:pt x="1803042" y="1139781"/>
                </a:cubicBezTo>
                <a:cubicBezTo>
                  <a:pt x="1796603" y="1137634"/>
                  <a:pt x="1790512" y="1133341"/>
                  <a:pt x="1783724" y="1133341"/>
                </a:cubicBezTo>
                <a:cubicBezTo>
                  <a:pt x="1772779" y="1133341"/>
                  <a:pt x="1762211" y="1137407"/>
                  <a:pt x="1751527" y="1139781"/>
                </a:cubicBezTo>
                <a:cubicBezTo>
                  <a:pt x="1727261" y="1145173"/>
                  <a:pt x="1727970" y="1145486"/>
                  <a:pt x="1706451" y="1152660"/>
                </a:cubicBezTo>
                <a:cubicBezTo>
                  <a:pt x="1682840" y="1144074"/>
                  <a:pt x="1657319" y="1139561"/>
                  <a:pt x="1635617" y="1126902"/>
                </a:cubicBezTo>
                <a:cubicBezTo>
                  <a:pt x="1629754" y="1123482"/>
                  <a:pt x="1632474" y="1113517"/>
                  <a:pt x="1629177" y="1107583"/>
                </a:cubicBezTo>
                <a:cubicBezTo>
                  <a:pt x="1621660" y="1094053"/>
                  <a:pt x="1603420" y="1068947"/>
                  <a:pt x="1603420" y="1068947"/>
                </a:cubicBezTo>
                <a:cubicBezTo>
                  <a:pt x="1601273" y="1060361"/>
                  <a:pt x="1592427" y="1050778"/>
                  <a:pt x="1596980" y="1043189"/>
                </a:cubicBezTo>
                <a:cubicBezTo>
                  <a:pt x="1601533" y="1035600"/>
                  <a:pt x="1613977" y="1038002"/>
                  <a:pt x="1622738" y="1036750"/>
                </a:cubicBezTo>
                <a:cubicBezTo>
                  <a:pt x="1644093" y="1033699"/>
                  <a:pt x="1665667" y="1032457"/>
                  <a:pt x="1687132" y="1030310"/>
                </a:cubicBezTo>
                <a:cubicBezTo>
                  <a:pt x="1703727" y="1013716"/>
                  <a:pt x="1730508" y="1001223"/>
                  <a:pt x="1706451" y="972355"/>
                </a:cubicBezTo>
                <a:cubicBezTo>
                  <a:pt x="1700785" y="965556"/>
                  <a:pt x="1689279" y="968062"/>
                  <a:pt x="1680693" y="965916"/>
                </a:cubicBezTo>
                <a:cubicBezTo>
                  <a:pt x="1665847" y="968390"/>
                  <a:pt x="1638594" y="970867"/>
                  <a:pt x="1622738" y="978795"/>
                </a:cubicBezTo>
                <a:cubicBezTo>
                  <a:pt x="1611543" y="984392"/>
                  <a:pt x="1602223" y="993620"/>
                  <a:pt x="1590541" y="998113"/>
                </a:cubicBezTo>
                <a:cubicBezTo>
                  <a:pt x="1573710" y="1004587"/>
                  <a:pt x="1528370" y="1013123"/>
                  <a:pt x="1506828" y="1017431"/>
                </a:cubicBezTo>
                <a:cubicBezTo>
                  <a:pt x="1487510" y="1006699"/>
                  <a:pt x="1463426" y="1001865"/>
                  <a:pt x="1448873" y="985234"/>
                </a:cubicBezTo>
                <a:cubicBezTo>
                  <a:pt x="1443777" y="979410"/>
                  <a:pt x="1456797" y="971861"/>
                  <a:pt x="1461752" y="965916"/>
                </a:cubicBezTo>
                <a:cubicBezTo>
                  <a:pt x="1473861" y="951385"/>
                  <a:pt x="1484271" y="942930"/>
                  <a:pt x="1500389" y="933719"/>
                </a:cubicBezTo>
                <a:cubicBezTo>
                  <a:pt x="1508723" y="928956"/>
                  <a:pt x="1518006" y="925928"/>
                  <a:pt x="1526146" y="920840"/>
                </a:cubicBezTo>
                <a:cubicBezTo>
                  <a:pt x="1535247" y="915152"/>
                  <a:pt x="1541939" y="905508"/>
                  <a:pt x="1551904" y="901522"/>
                </a:cubicBezTo>
                <a:cubicBezTo>
                  <a:pt x="1564027" y="896673"/>
                  <a:pt x="1577795" y="897914"/>
                  <a:pt x="1590541" y="895082"/>
                </a:cubicBezTo>
                <a:cubicBezTo>
                  <a:pt x="1597167" y="893610"/>
                  <a:pt x="1603105" y="889318"/>
                  <a:pt x="1609859" y="888643"/>
                </a:cubicBezTo>
                <a:cubicBezTo>
                  <a:pt x="1646231" y="885006"/>
                  <a:pt x="1682839" y="884350"/>
                  <a:pt x="1719329" y="882203"/>
                </a:cubicBezTo>
                <a:cubicBezTo>
                  <a:pt x="1727915" y="880057"/>
                  <a:pt x="1738829" y="882022"/>
                  <a:pt x="1745087" y="875764"/>
                </a:cubicBezTo>
                <a:cubicBezTo>
                  <a:pt x="1765313" y="855538"/>
                  <a:pt x="1758914" y="825670"/>
                  <a:pt x="1745087" y="804930"/>
                </a:cubicBezTo>
                <a:cubicBezTo>
                  <a:pt x="1739134" y="796000"/>
                  <a:pt x="1727915" y="792051"/>
                  <a:pt x="1719329" y="785612"/>
                </a:cubicBezTo>
                <a:cubicBezTo>
                  <a:pt x="1717183" y="777026"/>
                  <a:pt x="1715321" y="768364"/>
                  <a:pt x="1712890" y="759854"/>
                </a:cubicBezTo>
                <a:cubicBezTo>
                  <a:pt x="1711025" y="753328"/>
                  <a:pt x="1705930" y="747304"/>
                  <a:pt x="1706451" y="740536"/>
                </a:cubicBezTo>
                <a:cubicBezTo>
                  <a:pt x="1708130" y="718710"/>
                  <a:pt x="1710910" y="696347"/>
                  <a:pt x="1719329" y="676141"/>
                </a:cubicBezTo>
                <a:cubicBezTo>
                  <a:pt x="1723356" y="666477"/>
                  <a:pt x="1749670" y="659588"/>
                  <a:pt x="1757966" y="656823"/>
                </a:cubicBezTo>
                <a:cubicBezTo>
                  <a:pt x="1766552" y="646091"/>
                  <a:pt x="1776440" y="636281"/>
                  <a:pt x="1783724" y="624626"/>
                </a:cubicBezTo>
                <a:cubicBezTo>
                  <a:pt x="1787322" y="618870"/>
                  <a:pt x="1787489" y="611546"/>
                  <a:pt x="1790163" y="605307"/>
                </a:cubicBezTo>
                <a:cubicBezTo>
                  <a:pt x="1793944" y="596484"/>
                  <a:pt x="1798749" y="588136"/>
                  <a:pt x="1803042" y="579550"/>
                </a:cubicBezTo>
                <a:cubicBezTo>
                  <a:pt x="1810900" y="532408"/>
                  <a:pt x="1814299" y="532801"/>
                  <a:pt x="1803042" y="476519"/>
                </a:cubicBezTo>
                <a:cubicBezTo>
                  <a:pt x="1799297" y="457796"/>
                  <a:pt x="1784786" y="436069"/>
                  <a:pt x="1777284" y="418564"/>
                </a:cubicBezTo>
                <a:cubicBezTo>
                  <a:pt x="1774610" y="412325"/>
                  <a:pt x="1773519" y="405484"/>
                  <a:pt x="1770845" y="399245"/>
                </a:cubicBezTo>
                <a:cubicBezTo>
                  <a:pt x="1767064" y="390422"/>
                  <a:pt x="1761938" y="382227"/>
                  <a:pt x="1757966" y="373488"/>
                </a:cubicBezTo>
                <a:cubicBezTo>
                  <a:pt x="1733470" y="319598"/>
                  <a:pt x="1745782" y="332500"/>
                  <a:pt x="1706451" y="283336"/>
                </a:cubicBezTo>
                <a:cubicBezTo>
                  <a:pt x="1700762" y="276225"/>
                  <a:pt x="1695039" y="268535"/>
                  <a:pt x="1687132" y="264017"/>
                </a:cubicBezTo>
                <a:cubicBezTo>
                  <a:pt x="1679448" y="259626"/>
                  <a:pt x="1669961" y="259724"/>
                  <a:pt x="1661375" y="257578"/>
                </a:cubicBezTo>
                <a:cubicBezTo>
                  <a:pt x="1644203" y="248992"/>
                  <a:pt x="1628319" y="237094"/>
                  <a:pt x="1609859" y="231820"/>
                </a:cubicBezTo>
                <a:cubicBezTo>
                  <a:pt x="1594834" y="227527"/>
                  <a:pt x="1579146" y="225097"/>
                  <a:pt x="1564783" y="218941"/>
                </a:cubicBezTo>
                <a:cubicBezTo>
                  <a:pt x="1477602" y="181577"/>
                  <a:pt x="1559991" y="199897"/>
                  <a:pt x="1481070" y="186744"/>
                </a:cubicBezTo>
                <a:cubicBezTo>
                  <a:pt x="1366039" y="148400"/>
                  <a:pt x="1418210" y="150799"/>
                  <a:pt x="1326524" y="160986"/>
                </a:cubicBezTo>
                <a:cubicBezTo>
                  <a:pt x="1317938" y="165279"/>
                  <a:pt x="1309975" y="171156"/>
                  <a:pt x="1300766" y="173865"/>
                </a:cubicBezTo>
                <a:cubicBezTo>
                  <a:pt x="1193996" y="205268"/>
                  <a:pt x="1245074" y="174502"/>
                  <a:pt x="1197735" y="206062"/>
                </a:cubicBezTo>
                <a:cubicBezTo>
                  <a:pt x="1195589" y="193183"/>
                  <a:pt x="1197135" y="179104"/>
                  <a:pt x="1191296" y="167426"/>
                </a:cubicBezTo>
                <a:cubicBezTo>
                  <a:pt x="1158543" y="101919"/>
                  <a:pt x="1015219" y="136101"/>
                  <a:pt x="991673" y="135229"/>
                </a:cubicBezTo>
                <a:cubicBezTo>
                  <a:pt x="978794" y="133082"/>
                  <a:pt x="966093" y="128789"/>
                  <a:pt x="953037" y="128789"/>
                </a:cubicBezTo>
                <a:cubicBezTo>
                  <a:pt x="773069" y="128789"/>
                  <a:pt x="818870" y="115558"/>
                  <a:pt x="740535" y="141668"/>
                </a:cubicBezTo>
                <a:cubicBezTo>
                  <a:pt x="704045" y="139522"/>
                  <a:pt x="666748" y="143159"/>
                  <a:pt x="631065" y="135229"/>
                </a:cubicBezTo>
                <a:cubicBezTo>
                  <a:pt x="624439" y="133756"/>
                  <a:pt x="627299" y="122149"/>
                  <a:pt x="624625" y="115910"/>
                </a:cubicBezTo>
                <a:cubicBezTo>
                  <a:pt x="620844" y="107087"/>
                  <a:pt x="617743" y="97649"/>
                  <a:pt x="611746" y="90153"/>
                </a:cubicBezTo>
                <a:cubicBezTo>
                  <a:pt x="591651" y="65034"/>
                  <a:pt x="572284" y="50006"/>
                  <a:pt x="547352" y="32198"/>
                </a:cubicBezTo>
                <a:cubicBezTo>
                  <a:pt x="541054" y="27700"/>
                  <a:pt x="534799" y="23078"/>
                  <a:pt x="528034" y="19319"/>
                </a:cubicBezTo>
                <a:cubicBezTo>
                  <a:pt x="515447" y="12326"/>
                  <a:pt x="502276" y="6440"/>
                  <a:pt x="489397" y="0"/>
                </a:cubicBezTo>
                <a:cubicBezTo>
                  <a:pt x="465786" y="2147"/>
                  <a:pt x="441471" y="331"/>
                  <a:pt x="418563" y="6440"/>
                </a:cubicBezTo>
                <a:cubicBezTo>
                  <a:pt x="391696" y="13605"/>
                  <a:pt x="388028" y="36353"/>
                  <a:pt x="379927" y="57955"/>
                </a:cubicBezTo>
                <a:cubicBezTo>
                  <a:pt x="377544" y="64311"/>
                  <a:pt x="375634" y="70834"/>
                  <a:pt x="373487" y="77274"/>
                </a:cubicBezTo>
                <a:cubicBezTo>
                  <a:pt x="383628" y="117838"/>
                  <a:pt x="377259" y="136589"/>
                  <a:pt x="418563" y="154547"/>
                </a:cubicBezTo>
                <a:cubicBezTo>
                  <a:pt x="455912" y="170786"/>
                  <a:pt x="534473" y="193183"/>
                  <a:pt x="534473" y="193183"/>
                </a:cubicBezTo>
                <a:cubicBezTo>
                  <a:pt x="540912" y="201769"/>
                  <a:pt x="553791" y="208209"/>
                  <a:pt x="553791" y="218941"/>
                </a:cubicBezTo>
                <a:cubicBezTo>
                  <a:pt x="553791" y="235640"/>
                  <a:pt x="508035" y="248579"/>
                  <a:pt x="502276" y="251138"/>
                </a:cubicBezTo>
                <a:cubicBezTo>
                  <a:pt x="493504" y="255037"/>
                  <a:pt x="485506" y="260646"/>
                  <a:pt x="476518" y="264017"/>
                </a:cubicBezTo>
                <a:cubicBezTo>
                  <a:pt x="468231" y="267125"/>
                  <a:pt x="459542" y="269359"/>
                  <a:pt x="450760" y="270457"/>
                </a:cubicBezTo>
                <a:cubicBezTo>
                  <a:pt x="407950" y="275808"/>
                  <a:pt x="364901" y="279043"/>
                  <a:pt x="321972" y="283336"/>
                </a:cubicBezTo>
                <a:cubicBezTo>
                  <a:pt x="303617" y="292513"/>
                  <a:pt x="280196" y="303399"/>
                  <a:pt x="264017" y="315533"/>
                </a:cubicBezTo>
                <a:cubicBezTo>
                  <a:pt x="256732" y="320997"/>
                  <a:pt x="251138" y="328412"/>
                  <a:pt x="244698" y="334851"/>
                </a:cubicBezTo>
                <a:cubicBezTo>
                  <a:pt x="242552" y="341290"/>
                  <a:pt x="237584" y="347415"/>
                  <a:pt x="238259" y="354169"/>
                </a:cubicBezTo>
                <a:cubicBezTo>
                  <a:pt x="246611" y="437684"/>
                  <a:pt x="276685" y="400590"/>
                  <a:pt x="373487" y="405685"/>
                </a:cubicBezTo>
                <a:cubicBezTo>
                  <a:pt x="390659" y="407831"/>
                  <a:pt x="407723" y="411190"/>
                  <a:pt x="425003" y="412124"/>
                </a:cubicBezTo>
                <a:cubicBezTo>
                  <a:pt x="487197" y="415486"/>
                  <a:pt x="549973" y="410593"/>
                  <a:pt x="611746" y="418564"/>
                </a:cubicBezTo>
                <a:cubicBezTo>
                  <a:pt x="619422" y="419554"/>
                  <a:pt x="620785" y="431163"/>
                  <a:pt x="624625" y="437882"/>
                </a:cubicBezTo>
                <a:cubicBezTo>
                  <a:pt x="629388" y="446217"/>
                  <a:pt x="633211" y="455054"/>
                  <a:pt x="637504" y="463640"/>
                </a:cubicBezTo>
                <a:cubicBezTo>
                  <a:pt x="641303" y="482632"/>
                  <a:pt x="656485" y="534644"/>
                  <a:pt x="631065" y="547353"/>
                </a:cubicBezTo>
                <a:lnTo>
                  <a:pt x="605307" y="560231"/>
                </a:lnTo>
                <a:cubicBezTo>
                  <a:pt x="585989" y="558085"/>
                  <a:pt x="565000" y="561937"/>
                  <a:pt x="547352" y="553792"/>
                </a:cubicBezTo>
                <a:cubicBezTo>
                  <a:pt x="534873" y="548032"/>
                  <a:pt x="529841" y="532590"/>
                  <a:pt x="521594" y="521595"/>
                </a:cubicBezTo>
                <a:cubicBezTo>
                  <a:pt x="505886" y="500650"/>
                  <a:pt x="508060" y="494449"/>
                  <a:pt x="482958" y="476519"/>
                </a:cubicBezTo>
                <a:cubicBezTo>
                  <a:pt x="477434" y="472574"/>
                  <a:pt x="470224" y="471725"/>
                  <a:pt x="463639" y="470079"/>
                </a:cubicBezTo>
                <a:cubicBezTo>
                  <a:pt x="428078" y="461189"/>
                  <a:pt x="407272" y="461223"/>
                  <a:pt x="367048" y="457200"/>
                </a:cubicBezTo>
                <a:cubicBezTo>
                  <a:pt x="349876" y="463640"/>
                  <a:pt x="328500" y="463551"/>
                  <a:pt x="315532" y="476519"/>
                </a:cubicBezTo>
                <a:cubicBezTo>
                  <a:pt x="306300" y="485751"/>
                  <a:pt x="310460" y="502170"/>
                  <a:pt x="309093" y="515155"/>
                </a:cubicBezTo>
                <a:cubicBezTo>
                  <a:pt x="298385" y="616878"/>
                  <a:pt x="312412" y="569591"/>
                  <a:pt x="296214" y="618186"/>
                </a:cubicBezTo>
                <a:cubicBezTo>
                  <a:pt x="302653" y="624626"/>
                  <a:pt x="307625" y="632987"/>
                  <a:pt x="315532" y="637505"/>
                </a:cubicBezTo>
                <a:cubicBezTo>
                  <a:pt x="325651" y="643288"/>
                  <a:pt x="384601" y="650131"/>
                  <a:pt x="386366" y="650383"/>
                </a:cubicBezTo>
                <a:cubicBezTo>
                  <a:pt x="390659" y="661116"/>
                  <a:pt x="402049" y="671367"/>
                  <a:pt x="399245" y="682581"/>
                </a:cubicBezTo>
                <a:cubicBezTo>
                  <a:pt x="396642" y="692993"/>
                  <a:pt x="381636" y="694915"/>
                  <a:pt x="373487" y="701899"/>
                </a:cubicBezTo>
                <a:cubicBezTo>
                  <a:pt x="366573" y="707825"/>
                  <a:pt x="361165" y="715387"/>
                  <a:pt x="354169" y="721217"/>
                </a:cubicBezTo>
                <a:cubicBezTo>
                  <a:pt x="340679" y="732459"/>
                  <a:pt x="332127" y="736387"/>
                  <a:pt x="315532" y="740536"/>
                </a:cubicBezTo>
                <a:cubicBezTo>
                  <a:pt x="304914" y="743191"/>
                  <a:pt x="294267" y="746454"/>
                  <a:pt x="283335" y="746975"/>
                </a:cubicBezTo>
                <a:cubicBezTo>
                  <a:pt x="203976" y="750754"/>
                  <a:pt x="124496" y="751268"/>
                  <a:pt x="45076" y="753414"/>
                </a:cubicBezTo>
                <a:cubicBezTo>
                  <a:pt x="38637" y="757707"/>
                  <a:pt x="32680" y="762832"/>
                  <a:pt x="25758" y="766293"/>
                </a:cubicBezTo>
                <a:cubicBezTo>
                  <a:pt x="19687" y="769329"/>
                  <a:pt x="10204" y="767085"/>
                  <a:pt x="6439" y="772733"/>
                </a:cubicBezTo>
                <a:cubicBezTo>
                  <a:pt x="368" y="781840"/>
                  <a:pt x="2146" y="794198"/>
                  <a:pt x="0" y="804930"/>
                </a:cubicBezTo>
                <a:cubicBezTo>
                  <a:pt x="4293" y="811369"/>
                  <a:pt x="8777" y="817685"/>
                  <a:pt x="12879" y="824248"/>
                </a:cubicBezTo>
                <a:cubicBezTo>
                  <a:pt x="19512" y="834861"/>
                  <a:pt x="24052" y="846942"/>
                  <a:pt x="32197" y="856445"/>
                </a:cubicBezTo>
                <a:cubicBezTo>
                  <a:pt x="37234" y="862321"/>
                  <a:pt x="44952" y="865222"/>
                  <a:pt x="51515" y="869324"/>
                </a:cubicBezTo>
                <a:cubicBezTo>
                  <a:pt x="88649" y="892533"/>
                  <a:pt x="73446" y="886076"/>
                  <a:pt x="109470" y="895082"/>
                </a:cubicBezTo>
                <a:cubicBezTo>
                  <a:pt x="118056" y="899375"/>
                  <a:pt x="127241" y="902636"/>
                  <a:pt x="135228" y="907961"/>
                </a:cubicBezTo>
                <a:cubicBezTo>
                  <a:pt x="155990" y="921802"/>
                  <a:pt x="169643" y="931716"/>
                  <a:pt x="180304" y="953037"/>
                </a:cubicBezTo>
                <a:cubicBezTo>
                  <a:pt x="184925" y="962279"/>
                  <a:pt x="191118" y="989854"/>
                  <a:pt x="193183" y="998113"/>
                </a:cubicBezTo>
                <a:cubicBezTo>
                  <a:pt x="184513" y="1050140"/>
                  <a:pt x="190873" y="1024364"/>
                  <a:pt x="173865" y="1075386"/>
                </a:cubicBezTo>
                <a:lnTo>
                  <a:pt x="167425" y="1094705"/>
                </a:lnTo>
                <a:cubicBezTo>
                  <a:pt x="171718" y="1114023"/>
                  <a:pt x="172115" y="1134644"/>
                  <a:pt x="180304" y="1152660"/>
                </a:cubicBezTo>
                <a:cubicBezTo>
                  <a:pt x="183506" y="1159705"/>
                  <a:pt x="193677" y="1160584"/>
                  <a:pt x="199622" y="1165538"/>
                </a:cubicBezTo>
                <a:cubicBezTo>
                  <a:pt x="255991" y="1212511"/>
                  <a:pt x="161926" y="1149246"/>
                  <a:pt x="264017" y="1223493"/>
                </a:cubicBezTo>
                <a:cubicBezTo>
                  <a:pt x="271780" y="1229139"/>
                  <a:pt x="281189" y="1232079"/>
                  <a:pt x="289775" y="1236372"/>
                </a:cubicBezTo>
                <a:cubicBezTo>
                  <a:pt x="302654" y="1234226"/>
                  <a:pt x="316289" y="1234782"/>
                  <a:pt x="328411" y="1229933"/>
                </a:cubicBezTo>
                <a:cubicBezTo>
                  <a:pt x="348930" y="1221726"/>
                  <a:pt x="367277" y="1208871"/>
                  <a:pt x="386366" y="1197736"/>
                </a:cubicBezTo>
                <a:cubicBezTo>
                  <a:pt x="393051" y="1193836"/>
                  <a:pt x="398571" y="1187906"/>
                  <a:pt x="405684" y="1184857"/>
                </a:cubicBezTo>
                <a:cubicBezTo>
                  <a:pt x="413819" y="1181371"/>
                  <a:pt x="422856" y="1180564"/>
                  <a:pt x="431442" y="1178417"/>
                </a:cubicBezTo>
                <a:cubicBezTo>
                  <a:pt x="446467" y="1169831"/>
                  <a:pt x="461040" y="1160399"/>
                  <a:pt x="476518" y="1152660"/>
                </a:cubicBezTo>
                <a:cubicBezTo>
                  <a:pt x="482589" y="1149624"/>
                  <a:pt x="490407" y="1150293"/>
                  <a:pt x="495837" y="1146220"/>
                </a:cubicBezTo>
                <a:cubicBezTo>
                  <a:pt x="517707" y="1129817"/>
                  <a:pt x="536039" y="1106716"/>
                  <a:pt x="547352" y="1081826"/>
                </a:cubicBezTo>
                <a:cubicBezTo>
                  <a:pt x="552970" y="1069467"/>
                  <a:pt x="555938" y="1056068"/>
                  <a:pt x="560231" y="1043189"/>
                </a:cubicBezTo>
                <a:cubicBezTo>
                  <a:pt x="558084" y="1017431"/>
                  <a:pt x="558554" y="991320"/>
                  <a:pt x="553791" y="965916"/>
                </a:cubicBezTo>
                <a:cubicBezTo>
                  <a:pt x="551659" y="954546"/>
                  <a:pt x="534784" y="930965"/>
                  <a:pt x="528034" y="920840"/>
                </a:cubicBezTo>
                <a:cubicBezTo>
                  <a:pt x="506267" y="855543"/>
                  <a:pt x="491772" y="874180"/>
                  <a:pt x="528034" y="850006"/>
                </a:cubicBezTo>
                <a:cubicBezTo>
                  <a:pt x="538766" y="854299"/>
                  <a:pt x="550429" y="856759"/>
                  <a:pt x="560231" y="862885"/>
                </a:cubicBezTo>
                <a:cubicBezTo>
                  <a:pt x="567953" y="867711"/>
                  <a:pt x="574193" y="874838"/>
                  <a:pt x="579549" y="882203"/>
                </a:cubicBezTo>
                <a:cubicBezTo>
                  <a:pt x="610386" y="924605"/>
                  <a:pt x="607003" y="919493"/>
                  <a:pt x="618186" y="953037"/>
                </a:cubicBezTo>
                <a:cubicBezTo>
                  <a:pt x="620332" y="989527"/>
                  <a:pt x="620988" y="1026135"/>
                  <a:pt x="624625" y="1062507"/>
                </a:cubicBezTo>
                <a:cubicBezTo>
                  <a:pt x="625938" y="1075639"/>
                  <a:pt x="639572" y="1097381"/>
                  <a:pt x="643944" y="1107583"/>
                </a:cubicBezTo>
                <a:cubicBezTo>
                  <a:pt x="646618" y="1113822"/>
                  <a:pt x="648237" y="1120462"/>
                  <a:pt x="650383" y="1126902"/>
                </a:cubicBezTo>
                <a:cubicBezTo>
                  <a:pt x="659275" y="1189147"/>
                  <a:pt x="644019" y="1158244"/>
                  <a:pt x="682580" y="1191296"/>
                </a:cubicBezTo>
                <a:cubicBezTo>
                  <a:pt x="689494" y="1197222"/>
                  <a:pt x="693753" y="1206541"/>
                  <a:pt x="701898" y="1210614"/>
                </a:cubicBezTo>
                <a:cubicBezTo>
                  <a:pt x="720112" y="1219721"/>
                  <a:pt x="759853" y="1229933"/>
                  <a:pt x="759853" y="1229933"/>
                </a:cubicBezTo>
                <a:cubicBezTo>
                  <a:pt x="766293" y="1238519"/>
                  <a:pt x="773847" y="1246373"/>
                  <a:pt x="779172" y="1255691"/>
                </a:cubicBezTo>
                <a:cubicBezTo>
                  <a:pt x="788123" y="1271356"/>
                  <a:pt x="789765" y="1308657"/>
                  <a:pt x="792051" y="1320085"/>
                </a:cubicBezTo>
                <a:cubicBezTo>
                  <a:pt x="796053" y="1340097"/>
                  <a:pt x="810282" y="1360839"/>
                  <a:pt x="817808" y="1378040"/>
                </a:cubicBezTo>
                <a:cubicBezTo>
                  <a:pt x="854248" y="1461332"/>
                  <a:pt x="828129" y="1419277"/>
                  <a:pt x="856445" y="1461753"/>
                </a:cubicBezTo>
                <a:cubicBezTo>
                  <a:pt x="858591" y="1468192"/>
                  <a:pt x="859848" y="1475000"/>
                  <a:pt x="862884" y="1481071"/>
                </a:cubicBezTo>
                <a:cubicBezTo>
                  <a:pt x="877397" y="1510097"/>
                  <a:pt x="883549" y="1513866"/>
                  <a:pt x="901521" y="1539026"/>
                </a:cubicBezTo>
                <a:cubicBezTo>
                  <a:pt x="906019" y="1545324"/>
                  <a:pt x="910107" y="1551905"/>
                  <a:pt x="914400" y="1558344"/>
                </a:cubicBezTo>
                <a:cubicBezTo>
                  <a:pt x="923218" y="1584798"/>
                  <a:pt x="923459" y="1596816"/>
                  <a:pt x="940158" y="1616299"/>
                </a:cubicBezTo>
                <a:cubicBezTo>
                  <a:pt x="948060" y="1625518"/>
                  <a:pt x="955812" y="1635322"/>
                  <a:pt x="965915" y="1642057"/>
                </a:cubicBezTo>
                <a:cubicBezTo>
                  <a:pt x="975533" y="1648469"/>
                  <a:pt x="987774" y="1649767"/>
                  <a:pt x="998113" y="1654936"/>
                </a:cubicBezTo>
                <a:cubicBezTo>
                  <a:pt x="1005035" y="1658397"/>
                  <a:pt x="1010992" y="1663521"/>
                  <a:pt x="1017431" y="1667814"/>
                </a:cubicBezTo>
                <a:cubicBezTo>
                  <a:pt x="1025303" y="1683559"/>
                  <a:pt x="1031812" y="1699239"/>
                  <a:pt x="1043189" y="1712891"/>
                </a:cubicBezTo>
                <a:cubicBezTo>
                  <a:pt x="1049019" y="1719887"/>
                  <a:pt x="1057214" y="1724799"/>
                  <a:pt x="1062507" y="1732209"/>
                </a:cubicBezTo>
                <a:cubicBezTo>
                  <a:pt x="1068087" y="1740020"/>
                  <a:pt x="1070623" y="1749632"/>
                  <a:pt x="1075386" y="1757967"/>
                </a:cubicBezTo>
                <a:cubicBezTo>
                  <a:pt x="1086134" y="1776775"/>
                  <a:pt x="1122555" y="1822040"/>
                  <a:pt x="1126901" y="1828800"/>
                </a:cubicBezTo>
                <a:cubicBezTo>
                  <a:pt x="1134688" y="1840912"/>
                  <a:pt x="1138233" y="1855456"/>
                  <a:pt x="1146220" y="1867437"/>
                </a:cubicBezTo>
                <a:cubicBezTo>
                  <a:pt x="1155519" y="1881386"/>
                  <a:pt x="1168358" y="1892662"/>
                  <a:pt x="1178417" y="1906074"/>
                </a:cubicBezTo>
                <a:cubicBezTo>
                  <a:pt x="1187704" y="1918457"/>
                  <a:pt x="1195589" y="1931831"/>
                  <a:pt x="1204175" y="1944710"/>
                </a:cubicBezTo>
                <a:cubicBezTo>
                  <a:pt x="1208468" y="1951149"/>
                  <a:pt x="1214606" y="1956687"/>
                  <a:pt x="1217053" y="1964029"/>
                </a:cubicBezTo>
                <a:cubicBezTo>
                  <a:pt x="1224708" y="1986994"/>
                  <a:pt x="1226775" y="2004489"/>
                  <a:pt x="1242811" y="2021983"/>
                </a:cubicBezTo>
                <a:cubicBezTo>
                  <a:pt x="1296946" y="2081039"/>
                  <a:pt x="1292515" y="2060061"/>
                  <a:pt x="1320084" y="2112136"/>
                </a:cubicBezTo>
                <a:cubicBezTo>
                  <a:pt x="1333558" y="2137587"/>
                  <a:pt x="1358721" y="2189409"/>
                  <a:pt x="1358721" y="2189409"/>
                </a:cubicBezTo>
                <a:cubicBezTo>
                  <a:pt x="1360867" y="2232339"/>
                  <a:pt x="1362098" y="2275324"/>
                  <a:pt x="1365160" y="2318198"/>
                </a:cubicBezTo>
                <a:cubicBezTo>
                  <a:pt x="1366393" y="2335459"/>
                  <a:pt x="1366127" y="2353296"/>
                  <a:pt x="1371600" y="2369713"/>
                </a:cubicBezTo>
                <a:cubicBezTo>
                  <a:pt x="1391772" y="2430228"/>
                  <a:pt x="1402136" y="2432445"/>
                  <a:pt x="1442434" y="2472744"/>
                </a:cubicBezTo>
                <a:lnTo>
                  <a:pt x="1468191" y="2498502"/>
                </a:lnTo>
                <a:cubicBezTo>
                  <a:pt x="1482869" y="2586571"/>
                  <a:pt x="1475948" y="2550169"/>
                  <a:pt x="1487510" y="2607972"/>
                </a:cubicBezTo>
                <a:cubicBezTo>
                  <a:pt x="1483217" y="2622997"/>
                  <a:pt x="1481285" y="2638909"/>
                  <a:pt x="1474631" y="2653048"/>
                </a:cubicBezTo>
                <a:cubicBezTo>
                  <a:pt x="1448033" y="2709569"/>
                  <a:pt x="1444825" y="2708612"/>
                  <a:pt x="1410237" y="2743200"/>
                </a:cubicBezTo>
                <a:cubicBezTo>
                  <a:pt x="1408090" y="2734614"/>
                  <a:pt x="1411161" y="2722352"/>
                  <a:pt x="1403797" y="2717443"/>
                </a:cubicBezTo>
                <a:cubicBezTo>
                  <a:pt x="1389069" y="2707625"/>
                  <a:pt x="1369454" y="2708857"/>
                  <a:pt x="1352282" y="2704564"/>
                </a:cubicBezTo>
                <a:cubicBezTo>
                  <a:pt x="1334598" y="2700143"/>
                  <a:pt x="1315582" y="2697367"/>
                  <a:pt x="1300766" y="2685245"/>
                </a:cubicBezTo>
                <a:cubicBezTo>
                  <a:pt x="1232188" y="2629135"/>
                  <a:pt x="1281823" y="2648880"/>
                  <a:pt x="1236372" y="2633730"/>
                </a:cubicBezTo>
                <a:cubicBezTo>
                  <a:pt x="1227786" y="2642316"/>
                  <a:pt x="1216978" y="2649147"/>
                  <a:pt x="1210614" y="2659488"/>
                </a:cubicBezTo>
                <a:cubicBezTo>
                  <a:pt x="1204172" y="2669956"/>
                  <a:pt x="1184454" y="2714626"/>
                  <a:pt x="1178417" y="2736761"/>
                </a:cubicBezTo>
                <a:cubicBezTo>
                  <a:pt x="1173760" y="2753837"/>
                  <a:pt x="1165538" y="2788276"/>
                  <a:pt x="1165538" y="2788276"/>
                </a:cubicBezTo>
                <a:cubicBezTo>
                  <a:pt x="1163391" y="2829059"/>
                  <a:pt x="1159098" y="2869786"/>
                  <a:pt x="1159098" y="2910626"/>
                </a:cubicBezTo>
                <a:cubicBezTo>
                  <a:pt x="1159098" y="3127302"/>
                  <a:pt x="1125744" y="3069878"/>
                  <a:pt x="1178417" y="3148885"/>
                </a:cubicBezTo>
                <a:cubicBezTo>
                  <a:pt x="1180563" y="3157471"/>
                  <a:pt x="1181194" y="3166586"/>
                  <a:pt x="1184856" y="3174643"/>
                </a:cubicBezTo>
                <a:cubicBezTo>
                  <a:pt x="1203778" y="3216271"/>
                  <a:pt x="1204352" y="3213457"/>
                  <a:pt x="1229932" y="3239037"/>
                </a:cubicBezTo>
                <a:lnTo>
                  <a:pt x="1242811" y="3290553"/>
                </a:lnTo>
                <a:lnTo>
                  <a:pt x="1249251" y="3316310"/>
                </a:lnTo>
                <a:cubicBezTo>
                  <a:pt x="1251397" y="3333482"/>
                  <a:pt x="1245065" y="3354166"/>
                  <a:pt x="1255690" y="3367826"/>
                </a:cubicBezTo>
                <a:cubicBezTo>
                  <a:pt x="1263706" y="3378132"/>
                  <a:pt x="1282031" y="3369874"/>
                  <a:pt x="1294327" y="3374265"/>
                </a:cubicBezTo>
                <a:cubicBezTo>
                  <a:pt x="1312407" y="3380722"/>
                  <a:pt x="1327762" y="3393566"/>
                  <a:pt x="1345842" y="3400023"/>
                </a:cubicBezTo>
                <a:cubicBezTo>
                  <a:pt x="1358891" y="3404683"/>
                  <a:pt x="1438137" y="3412425"/>
                  <a:pt x="1442434" y="3412902"/>
                </a:cubicBezTo>
                <a:cubicBezTo>
                  <a:pt x="1463899" y="3410755"/>
                  <a:pt x="1485507" y="3409742"/>
                  <a:pt x="1506828" y="3406462"/>
                </a:cubicBezTo>
                <a:cubicBezTo>
                  <a:pt x="1513537" y="3405430"/>
                  <a:pt x="1520932" y="3404368"/>
                  <a:pt x="1526146" y="3400023"/>
                </a:cubicBezTo>
                <a:cubicBezTo>
                  <a:pt x="1534391" y="3393152"/>
                  <a:pt x="1538594" y="3382510"/>
                  <a:pt x="1545465" y="3374265"/>
                </a:cubicBezTo>
                <a:cubicBezTo>
                  <a:pt x="1549352" y="3369601"/>
                  <a:pt x="1575515" y="3358166"/>
                  <a:pt x="1584101" y="3342068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0" name="Freihandform: Form 39">
            <a:extLst>
              <a:ext uri="{FF2B5EF4-FFF2-40B4-BE49-F238E27FC236}">
                <a16:creationId xmlns:a16="http://schemas.microsoft.com/office/drawing/2014/main" id="{D2D5BCC0-C919-F1E5-19E9-E5E45370B3E7}"/>
              </a:ext>
            </a:extLst>
          </p:cNvPr>
          <p:cNvSpPr/>
          <p:nvPr/>
        </p:nvSpPr>
        <p:spPr>
          <a:xfrm>
            <a:off x="7025057" y="3898900"/>
            <a:ext cx="883109" cy="1212850"/>
          </a:xfrm>
          <a:custGeom>
            <a:avLst/>
            <a:gdLst>
              <a:gd name="csX0" fmla="*/ 512393 w 883109"/>
              <a:gd name="csY0" fmla="*/ 1162050 h 1212850"/>
              <a:gd name="csX1" fmla="*/ 499693 w 883109"/>
              <a:gd name="csY1" fmla="*/ 1130300 h 1212850"/>
              <a:gd name="csX2" fmla="*/ 480643 w 883109"/>
              <a:gd name="csY2" fmla="*/ 1111250 h 1212850"/>
              <a:gd name="csX3" fmla="*/ 467943 w 883109"/>
              <a:gd name="csY3" fmla="*/ 1085850 h 1212850"/>
              <a:gd name="csX4" fmla="*/ 512393 w 883109"/>
              <a:gd name="csY4" fmla="*/ 1035050 h 1212850"/>
              <a:gd name="csX5" fmla="*/ 677493 w 883109"/>
              <a:gd name="csY5" fmla="*/ 1079500 h 1212850"/>
              <a:gd name="csX6" fmla="*/ 721943 w 883109"/>
              <a:gd name="csY6" fmla="*/ 1111250 h 1212850"/>
              <a:gd name="csX7" fmla="*/ 702893 w 883109"/>
              <a:gd name="csY7" fmla="*/ 1130300 h 1212850"/>
              <a:gd name="csX8" fmla="*/ 715593 w 883109"/>
              <a:gd name="csY8" fmla="*/ 1149350 h 1212850"/>
              <a:gd name="csX9" fmla="*/ 753693 w 883109"/>
              <a:gd name="csY9" fmla="*/ 1136650 h 1212850"/>
              <a:gd name="csX10" fmla="*/ 810843 w 883109"/>
              <a:gd name="csY10" fmla="*/ 1130300 h 1212850"/>
              <a:gd name="csX11" fmla="*/ 810843 w 883109"/>
              <a:gd name="csY11" fmla="*/ 1066800 h 1212850"/>
              <a:gd name="csX12" fmla="*/ 779093 w 883109"/>
              <a:gd name="csY12" fmla="*/ 1054100 h 1212850"/>
              <a:gd name="csX13" fmla="*/ 785443 w 883109"/>
              <a:gd name="csY13" fmla="*/ 1028700 h 1212850"/>
              <a:gd name="csX14" fmla="*/ 810843 w 883109"/>
              <a:gd name="csY14" fmla="*/ 1022350 h 1212850"/>
              <a:gd name="csX15" fmla="*/ 867993 w 883109"/>
              <a:gd name="csY15" fmla="*/ 990600 h 1212850"/>
              <a:gd name="csX16" fmla="*/ 874343 w 883109"/>
              <a:gd name="csY16" fmla="*/ 889000 h 1212850"/>
              <a:gd name="csX17" fmla="*/ 855293 w 883109"/>
              <a:gd name="csY17" fmla="*/ 869950 h 1212850"/>
              <a:gd name="csX18" fmla="*/ 810843 w 883109"/>
              <a:gd name="csY18" fmla="*/ 831850 h 1212850"/>
              <a:gd name="csX19" fmla="*/ 785443 w 883109"/>
              <a:gd name="csY19" fmla="*/ 800100 h 1212850"/>
              <a:gd name="csX20" fmla="*/ 766393 w 883109"/>
              <a:gd name="csY20" fmla="*/ 787400 h 1212850"/>
              <a:gd name="csX21" fmla="*/ 740993 w 883109"/>
              <a:gd name="csY21" fmla="*/ 762000 h 1212850"/>
              <a:gd name="csX22" fmla="*/ 658443 w 883109"/>
              <a:gd name="csY22" fmla="*/ 711200 h 1212850"/>
              <a:gd name="csX23" fmla="*/ 613993 w 883109"/>
              <a:gd name="csY23" fmla="*/ 673100 h 1212850"/>
              <a:gd name="csX24" fmla="*/ 639393 w 883109"/>
              <a:gd name="csY24" fmla="*/ 615950 h 1212850"/>
              <a:gd name="csX25" fmla="*/ 671143 w 883109"/>
              <a:gd name="csY25" fmla="*/ 558800 h 1212850"/>
              <a:gd name="csX26" fmla="*/ 766393 w 883109"/>
              <a:gd name="csY26" fmla="*/ 596900 h 1212850"/>
              <a:gd name="csX27" fmla="*/ 817193 w 883109"/>
              <a:gd name="csY27" fmla="*/ 615950 h 1212850"/>
              <a:gd name="csX28" fmla="*/ 817193 w 883109"/>
              <a:gd name="csY28" fmla="*/ 520700 h 1212850"/>
              <a:gd name="csX29" fmla="*/ 753693 w 883109"/>
              <a:gd name="csY29" fmla="*/ 463550 h 1212850"/>
              <a:gd name="csX30" fmla="*/ 734643 w 883109"/>
              <a:gd name="csY30" fmla="*/ 457200 h 1212850"/>
              <a:gd name="csX31" fmla="*/ 683843 w 883109"/>
              <a:gd name="csY31" fmla="*/ 431800 h 1212850"/>
              <a:gd name="csX32" fmla="*/ 645743 w 883109"/>
              <a:gd name="csY32" fmla="*/ 425450 h 1212850"/>
              <a:gd name="csX33" fmla="*/ 582243 w 883109"/>
              <a:gd name="csY33" fmla="*/ 476250 h 1212850"/>
              <a:gd name="csX34" fmla="*/ 563193 w 883109"/>
              <a:gd name="csY34" fmla="*/ 501650 h 1212850"/>
              <a:gd name="csX35" fmla="*/ 506043 w 883109"/>
              <a:gd name="csY35" fmla="*/ 482600 h 1212850"/>
              <a:gd name="csX36" fmla="*/ 436193 w 883109"/>
              <a:gd name="csY36" fmla="*/ 438150 h 1212850"/>
              <a:gd name="csX37" fmla="*/ 417143 w 883109"/>
              <a:gd name="csY37" fmla="*/ 425450 h 1212850"/>
              <a:gd name="csX38" fmla="*/ 359993 w 883109"/>
              <a:gd name="csY38" fmla="*/ 374650 h 1212850"/>
              <a:gd name="csX39" fmla="*/ 296493 w 883109"/>
              <a:gd name="csY39" fmla="*/ 361950 h 1212850"/>
              <a:gd name="csX40" fmla="*/ 252043 w 883109"/>
              <a:gd name="csY40" fmla="*/ 336550 h 1212850"/>
              <a:gd name="csX41" fmla="*/ 188543 w 883109"/>
              <a:gd name="csY41" fmla="*/ 304800 h 1212850"/>
              <a:gd name="csX42" fmla="*/ 137743 w 883109"/>
              <a:gd name="csY42" fmla="*/ 273050 h 1212850"/>
              <a:gd name="csX43" fmla="*/ 125043 w 883109"/>
              <a:gd name="csY43" fmla="*/ 254000 h 1212850"/>
              <a:gd name="csX44" fmla="*/ 131393 w 883109"/>
              <a:gd name="csY44" fmla="*/ 190500 h 1212850"/>
              <a:gd name="csX45" fmla="*/ 194893 w 883109"/>
              <a:gd name="csY45" fmla="*/ 152400 h 1212850"/>
              <a:gd name="csX46" fmla="*/ 213943 w 883109"/>
              <a:gd name="csY46" fmla="*/ 139700 h 1212850"/>
              <a:gd name="csX47" fmla="*/ 226643 w 883109"/>
              <a:gd name="csY47" fmla="*/ 120650 h 1212850"/>
              <a:gd name="csX48" fmla="*/ 220293 w 883109"/>
              <a:gd name="csY48" fmla="*/ 69850 h 1212850"/>
              <a:gd name="csX49" fmla="*/ 144093 w 883109"/>
              <a:gd name="csY49" fmla="*/ 12700 h 1212850"/>
              <a:gd name="csX50" fmla="*/ 105993 w 883109"/>
              <a:gd name="csY50" fmla="*/ 6350 h 1212850"/>
              <a:gd name="csX51" fmla="*/ 86943 w 883109"/>
              <a:gd name="csY51" fmla="*/ 0 h 1212850"/>
              <a:gd name="csX52" fmla="*/ 61543 w 883109"/>
              <a:gd name="csY52" fmla="*/ 38100 h 1212850"/>
              <a:gd name="csX53" fmla="*/ 17093 w 883109"/>
              <a:gd name="csY53" fmla="*/ 146050 h 1212850"/>
              <a:gd name="csX54" fmla="*/ 10743 w 883109"/>
              <a:gd name="csY54" fmla="*/ 177800 h 1212850"/>
              <a:gd name="csX55" fmla="*/ 10743 w 883109"/>
              <a:gd name="csY55" fmla="*/ 279400 h 1212850"/>
              <a:gd name="csX56" fmla="*/ 42493 w 883109"/>
              <a:gd name="csY56" fmla="*/ 298450 h 1212850"/>
              <a:gd name="csX57" fmla="*/ 99643 w 883109"/>
              <a:gd name="csY57" fmla="*/ 336550 h 1212850"/>
              <a:gd name="csX58" fmla="*/ 131393 w 883109"/>
              <a:gd name="csY58" fmla="*/ 400050 h 1212850"/>
              <a:gd name="csX59" fmla="*/ 144093 w 883109"/>
              <a:gd name="csY59" fmla="*/ 596900 h 1212850"/>
              <a:gd name="csX60" fmla="*/ 150443 w 883109"/>
              <a:gd name="csY60" fmla="*/ 615950 h 1212850"/>
              <a:gd name="csX61" fmla="*/ 163143 w 883109"/>
              <a:gd name="csY61" fmla="*/ 635000 h 1212850"/>
              <a:gd name="csX62" fmla="*/ 169493 w 883109"/>
              <a:gd name="csY62" fmla="*/ 660400 h 1212850"/>
              <a:gd name="csX63" fmla="*/ 207593 w 883109"/>
              <a:gd name="csY63" fmla="*/ 717550 h 1212850"/>
              <a:gd name="csX64" fmla="*/ 220293 w 883109"/>
              <a:gd name="csY64" fmla="*/ 736600 h 1212850"/>
              <a:gd name="csX65" fmla="*/ 302843 w 883109"/>
              <a:gd name="csY65" fmla="*/ 762000 h 1212850"/>
              <a:gd name="csX66" fmla="*/ 334593 w 883109"/>
              <a:gd name="csY66" fmla="*/ 787400 h 1212850"/>
              <a:gd name="csX67" fmla="*/ 340943 w 883109"/>
              <a:gd name="csY67" fmla="*/ 806450 h 1212850"/>
              <a:gd name="csX68" fmla="*/ 353643 w 883109"/>
              <a:gd name="csY68" fmla="*/ 825500 h 1212850"/>
              <a:gd name="csX69" fmla="*/ 309193 w 883109"/>
              <a:gd name="csY69" fmla="*/ 889000 h 1212850"/>
              <a:gd name="csX70" fmla="*/ 296493 w 883109"/>
              <a:gd name="csY70" fmla="*/ 908050 h 1212850"/>
              <a:gd name="csX71" fmla="*/ 277443 w 883109"/>
              <a:gd name="csY71" fmla="*/ 920750 h 1212850"/>
              <a:gd name="csX72" fmla="*/ 239343 w 883109"/>
              <a:gd name="csY72" fmla="*/ 952500 h 1212850"/>
              <a:gd name="csX73" fmla="*/ 213943 w 883109"/>
              <a:gd name="csY73" fmla="*/ 984250 h 1212850"/>
              <a:gd name="csX74" fmla="*/ 207593 w 883109"/>
              <a:gd name="csY74" fmla="*/ 1003300 h 1212850"/>
              <a:gd name="csX75" fmla="*/ 194893 w 883109"/>
              <a:gd name="csY75" fmla="*/ 1022350 h 1212850"/>
              <a:gd name="csX76" fmla="*/ 188543 w 883109"/>
              <a:gd name="csY76" fmla="*/ 1041400 h 1212850"/>
              <a:gd name="csX77" fmla="*/ 169493 w 883109"/>
              <a:gd name="csY77" fmla="*/ 1117600 h 1212850"/>
              <a:gd name="csX78" fmla="*/ 213943 w 883109"/>
              <a:gd name="csY78" fmla="*/ 1193800 h 1212850"/>
              <a:gd name="csX79" fmla="*/ 290143 w 883109"/>
              <a:gd name="csY79" fmla="*/ 1200150 h 1212850"/>
              <a:gd name="csX80" fmla="*/ 448893 w 883109"/>
              <a:gd name="csY80" fmla="*/ 1212850 h 1212850"/>
              <a:gd name="csX81" fmla="*/ 506043 w 883109"/>
              <a:gd name="csY81" fmla="*/ 1206500 h 1212850"/>
              <a:gd name="csX82" fmla="*/ 525093 w 883109"/>
              <a:gd name="csY82" fmla="*/ 1200150 h 1212850"/>
              <a:gd name="csX83" fmla="*/ 531443 w 883109"/>
              <a:gd name="csY83" fmla="*/ 1181100 h 1212850"/>
              <a:gd name="csX84" fmla="*/ 512393 w 883109"/>
              <a:gd name="csY84" fmla="*/ 1162050 h 12128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</a:cxnLst>
            <a:rect l="l" t="t" r="r" b="b"/>
            <a:pathLst>
              <a:path w="883109" h="1212850">
                <a:moveTo>
                  <a:pt x="512393" y="1162050"/>
                </a:moveTo>
                <a:cubicBezTo>
                  <a:pt x="507101" y="1153583"/>
                  <a:pt x="505734" y="1139966"/>
                  <a:pt x="499693" y="1130300"/>
                </a:cubicBezTo>
                <a:cubicBezTo>
                  <a:pt x="494933" y="1122685"/>
                  <a:pt x="485863" y="1118558"/>
                  <a:pt x="480643" y="1111250"/>
                </a:cubicBezTo>
                <a:cubicBezTo>
                  <a:pt x="475141" y="1103547"/>
                  <a:pt x="472176" y="1094317"/>
                  <a:pt x="467943" y="1085850"/>
                </a:cubicBezTo>
                <a:cubicBezTo>
                  <a:pt x="497576" y="1041400"/>
                  <a:pt x="480643" y="1056217"/>
                  <a:pt x="512393" y="1035050"/>
                </a:cubicBezTo>
                <a:lnTo>
                  <a:pt x="677493" y="1079500"/>
                </a:lnTo>
                <a:cubicBezTo>
                  <a:pt x="721091" y="1091762"/>
                  <a:pt x="711785" y="1080777"/>
                  <a:pt x="721943" y="1111250"/>
                </a:cubicBezTo>
                <a:cubicBezTo>
                  <a:pt x="715593" y="1117600"/>
                  <a:pt x="704369" y="1121442"/>
                  <a:pt x="702893" y="1130300"/>
                </a:cubicBezTo>
                <a:cubicBezTo>
                  <a:pt x="701638" y="1137828"/>
                  <a:pt x="708020" y="1148403"/>
                  <a:pt x="715593" y="1149350"/>
                </a:cubicBezTo>
                <a:cubicBezTo>
                  <a:pt x="728877" y="1151010"/>
                  <a:pt x="740566" y="1139275"/>
                  <a:pt x="753693" y="1136650"/>
                </a:cubicBezTo>
                <a:cubicBezTo>
                  <a:pt x="772488" y="1132891"/>
                  <a:pt x="791793" y="1132417"/>
                  <a:pt x="810843" y="1130300"/>
                </a:cubicBezTo>
                <a:cubicBezTo>
                  <a:pt x="826266" y="1107166"/>
                  <a:pt x="837401" y="1100946"/>
                  <a:pt x="810843" y="1066800"/>
                </a:cubicBezTo>
                <a:cubicBezTo>
                  <a:pt x="803845" y="1057802"/>
                  <a:pt x="789676" y="1058333"/>
                  <a:pt x="779093" y="1054100"/>
                </a:cubicBezTo>
                <a:cubicBezTo>
                  <a:pt x="781210" y="1045633"/>
                  <a:pt x="779272" y="1034871"/>
                  <a:pt x="785443" y="1028700"/>
                </a:cubicBezTo>
                <a:cubicBezTo>
                  <a:pt x="791614" y="1022529"/>
                  <a:pt x="802740" y="1025591"/>
                  <a:pt x="810843" y="1022350"/>
                </a:cubicBezTo>
                <a:cubicBezTo>
                  <a:pt x="838922" y="1011118"/>
                  <a:pt x="846184" y="1005139"/>
                  <a:pt x="867993" y="990600"/>
                </a:cubicBezTo>
                <a:cubicBezTo>
                  <a:pt x="882199" y="947983"/>
                  <a:pt x="890322" y="940931"/>
                  <a:pt x="874343" y="889000"/>
                </a:cubicBezTo>
                <a:cubicBezTo>
                  <a:pt x="871702" y="880417"/>
                  <a:pt x="861968" y="875957"/>
                  <a:pt x="855293" y="869950"/>
                </a:cubicBezTo>
                <a:cubicBezTo>
                  <a:pt x="840788" y="856895"/>
                  <a:pt x="824642" y="845649"/>
                  <a:pt x="810843" y="831850"/>
                </a:cubicBezTo>
                <a:cubicBezTo>
                  <a:pt x="801259" y="822266"/>
                  <a:pt x="795027" y="809684"/>
                  <a:pt x="785443" y="800100"/>
                </a:cubicBezTo>
                <a:cubicBezTo>
                  <a:pt x="780047" y="794704"/>
                  <a:pt x="772187" y="792367"/>
                  <a:pt x="766393" y="787400"/>
                </a:cubicBezTo>
                <a:cubicBezTo>
                  <a:pt x="757302" y="779608"/>
                  <a:pt x="750484" y="769300"/>
                  <a:pt x="740993" y="762000"/>
                </a:cubicBezTo>
                <a:cubicBezTo>
                  <a:pt x="626039" y="673573"/>
                  <a:pt x="724964" y="752776"/>
                  <a:pt x="658443" y="711200"/>
                </a:cubicBezTo>
                <a:cubicBezTo>
                  <a:pt x="636720" y="697623"/>
                  <a:pt x="631310" y="690417"/>
                  <a:pt x="613993" y="673100"/>
                </a:cubicBezTo>
                <a:cubicBezTo>
                  <a:pt x="601857" y="612418"/>
                  <a:pt x="603144" y="667735"/>
                  <a:pt x="639393" y="615950"/>
                </a:cubicBezTo>
                <a:cubicBezTo>
                  <a:pt x="711912" y="512351"/>
                  <a:pt x="604404" y="625539"/>
                  <a:pt x="671143" y="558800"/>
                </a:cubicBezTo>
                <a:cubicBezTo>
                  <a:pt x="702893" y="571500"/>
                  <a:pt x="734306" y="585078"/>
                  <a:pt x="766393" y="596900"/>
                </a:cubicBezTo>
                <a:cubicBezTo>
                  <a:pt x="832101" y="621108"/>
                  <a:pt x="750227" y="582467"/>
                  <a:pt x="817193" y="615950"/>
                </a:cubicBezTo>
                <a:cubicBezTo>
                  <a:pt x="823016" y="581012"/>
                  <a:pt x="830440" y="557793"/>
                  <a:pt x="817193" y="520700"/>
                </a:cubicBezTo>
                <a:cubicBezTo>
                  <a:pt x="810135" y="500938"/>
                  <a:pt x="771675" y="469544"/>
                  <a:pt x="753693" y="463550"/>
                </a:cubicBezTo>
                <a:cubicBezTo>
                  <a:pt x="747343" y="461433"/>
                  <a:pt x="740630" y="460193"/>
                  <a:pt x="734643" y="457200"/>
                </a:cubicBezTo>
                <a:cubicBezTo>
                  <a:pt x="699745" y="439751"/>
                  <a:pt x="732184" y="444984"/>
                  <a:pt x="683843" y="431800"/>
                </a:cubicBezTo>
                <a:cubicBezTo>
                  <a:pt x="671421" y="428412"/>
                  <a:pt x="658443" y="427567"/>
                  <a:pt x="645743" y="425450"/>
                </a:cubicBezTo>
                <a:cubicBezTo>
                  <a:pt x="624576" y="442383"/>
                  <a:pt x="602161" y="457864"/>
                  <a:pt x="582243" y="476250"/>
                </a:cubicBezTo>
                <a:cubicBezTo>
                  <a:pt x="574466" y="483428"/>
                  <a:pt x="573740" y="500771"/>
                  <a:pt x="563193" y="501650"/>
                </a:cubicBezTo>
                <a:cubicBezTo>
                  <a:pt x="543182" y="503318"/>
                  <a:pt x="524611" y="490246"/>
                  <a:pt x="506043" y="482600"/>
                </a:cubicBezTo>
                <a:cubicBezTo>
                  <a:pt x="432489" y="452313"/>
                  <a:pt x="475613" y="471000"/>
                  <a:pt x="436193" y="438150"/>
                </a:cubicBezTo>
                <a:cubicBezTo>
                  <a:pt x="430330" y="433264"/>
                  <a:pt x="422847" y="430520"/>
                  <a:pt x="417143" y="425450"/>
                </a:cubicBezTo>
                <a:cubicBezTo>
                  <a:pt x="395505" y="406216"/>
                  <a:pt x="384699" y="387003"/>
                  <a:pt x="359993" y="374650"/>
                </a:cubicBezTo>
                <a:cubicBezTo>
                  <a:pt x="342260" y="365784"/>
                  <a:pt x="312874" y="364290"/>
                  <a:pt x="296493" y="361950"/>
                </a:cubicBezTo>
                <a:cubicBezTo>
                  <a:pt x="281676" y="353483"/>
                  <a:pt x="267125" y="344535"/>
                  <a:pt x="252043" y="336550"/>
                </a:cubicBezTo>
                <a:cubicBezTo>
                  <a:pt x="231128" y="325477"/>
                  <a:pt x="209230" y="316293"/>
                  <a:pt x="188543" y="304800"/>
                </a:cubicBezTo>
                <a:cubicBezTo>
                  <a:pt x="171087" y="295102"/>
                  <a:pt x="137743" y="273050"/>
                  <a:pt x="137743" y="273050"/>
                </a:cubicBezTo>
                <a:cubicBezTo>
                  <a:pt x="133510" y="266700"/>
                  <a:pt x="125628" y="261609"/>
                  <a:pt x="125043" y="254000"/>
                </a:cubicBezTo>
                <a:cubicBezTo>
                  <a:pt x="123411" y="232790"/>
                  <a:pt x="123013" y="210052"/>
                  <a:pt x="131393" y="190500"/>
                </a:cubicBezTo>
                <a:cubicBezTo>
                  <a:pt x="140920" y="168270"/>
                  <a:pt x="176735" y="161479"/>
                  <a:pt x="194893" y="152400"/>
                </a:cubicBezTo>
                <a:cubicBezTo>
                  <a:pt x="201719" y="148987"/>
                  <a:pt x="207593" y="143933"/>
                  <a:pt x="213943" y="139700"/>
                </a:cubicBezTo>
                <a:cubicBezTo>
                  <a:pt x="218176" y="133350"/>
                  <a:pt x="225952" y="128250"/>
                  <a:pt x="226643" y="120650"/>
                </a:cubicBezTo>
                <a:cubicBezTo>
                  <a:pt x="228188" y="103655"/>
                  <a:pt x="227444" y="85344"/>
                  <a:pt x="220293" y="69850"/>
                </a:cubicBezTo>
                <a:cubicBezTo>
                  <a:pt x="210444" y="48510"/>
                  <a:pt x="162809" y="19899"/>
                  <a:pt x="144093" y="12700"/>
                </a:cubicBezTo>
                <a:cubicBezTo>
                  <a:pt x="132076" y="8078"/>
                  <a:pt x="118562" y="9143"/>
                  <a:pt x="105993" y="6350"/>
                </a:cubicBezTo>
                <a:cubicBezTo>
                  <a:pt x="99459" y="4898"/>
                  <a:pt x="93293" y="2117"/>
                  <a:pt x="86943" y="0"/>
                </a:cubicBezTo>
                <a:cubicBezTo>
                  <a:pt x="78476" y="12700"/>
                  <a:pt x="66820" y="23778"/>
                  <a:pt x="61543" y="38100"/>
                </a:cubicBezTo>
                <a:cubicBezTo>
                  <a:pt x="19266" y="152852"/>
                  <a:pt x="71168" y="91975"/>
                  <a:pt x="17093" y="146050"/>
                </a:cubicBezTo>
                <a:cubicBezTo>
                  <a:pt x="14976" y="156633"/>
                  <a:pt x="13084" y="167264"/>
                  <a:pt x="10743" y="177800"/>
                </a:cubicBezTo>
                <a:cubicBezTo>
                  <a:pt x="2394" y="215371"/>
                  <a:pt x="-8547" y="231174"/>
                  <a:pt x="10743" y="279400"/>
                </a:cubicBezTo>
                <a:cubicBezTo>
                  <a:pt x="15327" y="290859"/>
                  <a:pt x="32224" y="291604"/>
                  <a:pt x="42493" y="298450"/>
                </a:cubicBezTo>
                <a:cubicBezTo>
                  <a:pt x="121859" y="351361"/>
                  <a:pt x="7398" y="281203"/>
                  <a:pt x="99643" y="336550"/>
                </a:cubicBezTo>
                <a:cubicBezTo>
                  <a:pt x="102322" y="341239"/>
                  <a:pt x="129861" y="382686"/>
                  <a:pt x="131393" y="400050"/>
                </a:cubicBezTo>
                <a:cubicBezTo>
                  <a:pt x="137172" y="465549"/>
                  <a:pt x="138314" y="531401"/>
                  <a:pt x="144093" y="596900"/>
                </a:cubicBezTo>
                <a:cubicBezTo>
                  <a:pt x="144681" y="603568"/>
                  <a:pt x="147450" y="609963"/>
                  <a:pt x="150443" y="615950"/>
                </a:cubicBezTo>
                <a:cubicBezTo>
                  <a:pt x="153856" y="622776"/>
                  <a:pt x="158910" y="628650"/>
                  <a:pt x="163143" y="635000"/>
                </a:cubicBezTo>
                <a:cubicBezTo>
                  <a:pt x="165260" y="643467"/>
                  <a:pt x="165949" y="652425"/>
                  <a:pt x="169493" y="660400"/>
                </a:cubicBezTo>
                <a:cubicBezTo>
                  <a:pt x="179597" y="683135"/>
                  <a:pt x="193478" y="697788"/>
                  <a:pt x="207593" y="717550"/>
                </a:cubicBezTo>
                <a:cubicBezTo>
                  <a:pt x="212029" y="723760"/>
                  <a:pt x="213821" y="732555"/>
                  <a:pt x="220293" y="736600"/>
                </a:cubicBezTo>
                <a:cubicBezTo>
                  <a:pt x="227692" y="741224"/>
                  <a:pt x="297688" y="760527"/>
                  <a:pt x="302843" y="762000"/>
                </a:cubicBezTo>
                <a:cubicBezTo>
                  <a:pt x="313426" y="770467"/>
                  <a:pt x="325773" y="777110"/>
                  <a:pt x="334593" y="787400"/>
                </a:cubicBezTo>
                <a:cubicBezTo>
                  <a:pt x="338949" y="792482"/>
                  <a:pt x="337950" y="800463"/>
                  <a:pt x="340943" y="806450"/>
                </a:cubicBezTo>
                <a:cubicBezTo>
                  <a:pt x="344356" y="813276"/>
                  <a:pt x="349410" y="819150"/>
                  <a:pt x="353643" y="825500"/>
                </a:cubicBezTo>
                <a:cubicBezTo>
                  <a:pt x="295251" y="913088"/>
                  <a:pt x="356207" y="823181"/>
                  <a:pt x="309193" y="889000"/>
                </a:cubicBezTo>
                <a:cubicBezTo>
                  <a:pt x="304757" y="895210"/>
                  <a:pt x="301889" y="902654"/>
                  <a:pt x="296493" y="908050"/>
                </a:cubicBezTo>
                <a:cubicBezTo>
                  <a:pt x="291097" y="913446"/>
                  <a:pt x="283467" y="916065"/>
                  <a:pt x="277443" y="920750"/>
                </a:cubicBezTo>
                <a:cubicBezTo>
                  <a:pt x="264394" y="930899"/>
                  <a:pt x="252043" y="941917"/>
                  <a:pt x="239343" y="952500"/>
                </a:cubicBezTo>
                <a:cubicBezTo>
                  <a:pt x="223382" y="1000383"/>
                  <a:pt x="246769" y="943218"/>
                  <a:pt x="213943" y="984250"/>
                </a:cubicBezTo>
                <a:cubicBezTo>
                  <a:pt x="209762" y="989477"/>
                  <a:pt x="210586" y="997313"/>
                  <a:pt x="207593" y="1003300"/>
                </a:cubicBezTo>
                <a:cubicBezTo>
                  <a:pt x="204180" y="1010126"/>
                  <a:pt x="198306" y="1015524"/>
                  <a:pt x="194893" y="1022350"/>
                </a:cubicBezTo>
                <a:cubicBezTo>
                  <a:pt x="191900" y="1028337"/>
                  <a:pt x="190466" y="1034989"/>
                  <a:pt x="188543" y="1041400"/>
                </a:cubicBezTo>
                <a:cubicBezTo>
                  <a:pt x="174444" y="1088395"/>
                  <a:pt x="177768" y="1076226"/>
                  <a:pt x="169493" y="1117600"/>
                </a:cubicBezTo>
                <a:cubicBezTo>
                  <a:pt x="184310" y="1143000"/>
                  <a:pt x="189674" y="1177195"/>
                  <a:pt x="213943" y="1193800"/>
                </a:cubicBezTo>
                <a:cubicBezTo>
                  <a:pt x="234978" y="1208193"/>
                  <a:pt x="264781" y="1197614"/>
                  <a:pt x="290143" y="1200150"/>
                </a:cubicBezTo>
                <a:cubicBezTo>
                  <a:pt x="429269" y="1214063"/>
                  <a:pt x="212891" y="1198968"/>
                  <a:pt x="448893" y="1212850"/>
                </a:cubicBezTo>
                <a:cubicBezTo>
                  <a:pt x="467943" y="1210733"/>
                  <a:pt x="487137" y="1209651"/>
                  <a:pt x="506043" y="1206500"/>
                </a:cubicBezTo>
                <a:cubicBezTo>
                  <a:pt x="512645" y="1205400"/>
                  <a:pt x="520360" y="1204883"/>
                  <a:pt x="525093" y="1200150"/>
                </a:cubicBezTo>
                <a:cubicBezTo>
                  <a:pt x="529826" y="1195417"/>
                  <a:pt x="528450" y="1187087"/>
                  <a:pt x="531443" y="1181100"/>
                </a:cubicBezTo>
                <a:cubicBezTo>
                  <a:pt x="532782" y="1178423"/>
                  <a:pt x="517685" y="1170517"/>
                  <a:pt x="512393" y="1162050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2" name="Freihandform: Form 41">
            <a:extLst>
              <a:ext uri="{FF2B5EF4-FFF2-40B4-BE49-F238E27FC236}">
                <a16:creationId xmlns:a16="http://schemas.microsoft.com/office/drawing/2014/main" id="{4479A196-C01A-AEB9-C741-E7A368040787}"/>
              </a:ext>
            </a:extLst>
          </p:cNvPr>
          <p:cNvSpPr/>
          <p:nvPr/>
        </p:nvSpPr>
        <p:spPr>
          <a:xfrm>
            <a:off x="8234847" y="3549650"/>
            <a:ext cx="236053" cy="349250"/>
          </a:xfrm>
          <a:custGeom>
            <a:avLst/>
            <a:gdLst>
              <a:gd name="csX0" fmla="*/ 90003 w 236053"/>
              <a:gd name="csY0" fmla="*/ 323850 h 349250"/>
              <a:gd name="csX1" fmla="*/ 121753 w 236053"/>
              <a:gd name="csY1" fmla="*/ 330200 h 349250"/>
              <a:gd name="csX2" fmla="*/ 147153 w 236053"/>
              <a:gd name="csY2" fmla="*/ 342900 h 349250"/>
              <a:gd name="csX3" fmla="*/ 172553 w 236053"/>
              <a:gd name="csY3" fmla="*/ 349250 h 349250"/>
              <a:gd name="csX4" fmla="*/ 217003 w 236053"/>
              <a:gd name="csY4" fmla="*/ 330200 h 349250"/>
              <a:gd name="csX5" fmla="*/ 236053 w 236053"/>
              <a:gd name="csY5" fmla="*/ 247650 h 349250"/>
              <a:gd name="csX6" fmla="*/ 217003 w 236053"/>
              <a:gd name="csY6" fmla="*/ 222250 h 349250"/>
              <a:gd name="csX7" fmla="*/ 185253 w 236053"/>
              <a:gd name="csY7" fmla="*/ 203200 h 349250"/>
              <a:gd name="csX8" fmla="*/ 166203 w 236053"/>
              <a:gd name="csY8" fmla="*/ 190500 h 349250"/>
              <a:gd name="csX9" fmla="*/ 140803 w 236053"/>
              <a:gd name="csY9" fmla="*/ 139700 h 349250"/>
              <a:gd name="csX10" fmla="*/ 128103 w 236053"/>
              <a:gd name="csY10" fmla="*/ 101600 h 349250"/>
              <a:gd name="csX11" fmla="*/ 109053 w 236053"/>
              <a:gd name="csY11" fmla="*/ 76200 h 349250"/>
              <a:gd name="csX12" fmla="*/ 70953 w 236053"/>
              <a:gd name="csY12" fmla="*/ 12700 h 349250"/>
              <a:gd name="csX13" fmla="*/ 45553 w 236053"/>
              <a:gd name="csY13" fmla="*/ 0 h 349250"/>
              <a:gd name="csX14" fmla="*/ 1103 w 236053"/>
              <a:gd name="csY14" fmla="*/ 31750 h 349250"/>
              <a:gd name="csX15" fmla="*/ 20153 w 236053"/>
              <a:gd name="csY15" fmla="*/ 114300 h 349250"/>
              <a:gd name="csX16" fmla="*/ 39203 w 236053"/>
              <a:gd name="csY16" fmla="*/ 133350 h 349250"/>
              <a:gd name="csX17" fmla="*/ 51903 w 236053"/>
              <a:gd name="csY17" fmla="*/ 177800 h 349250"/>
              <a:gd name="csX18" fmla="*/ 32853 w 236053"/>
              <a:gd name="csY18" fmla="*/ 190500 h 349250"/>
              <a:gd name="csX19" fmla="*/ 26503 w 236053"/>
              <a:gd name="csY19" fmla="*/ 222250 h 349250"/>
              <a:gd name="csX20" fmla="*/ 51903 w 236053"/>
              <a:gd name="csY20" fmla="*/ 260350 h 349250"/>
              <a:gd name="csX21" fmla="*/ 58253 w 236053"/>
              <a:gd name="csY21" fmla="*/ 279400 h 349250"/>
              <a:gd name="csX22" fmla="*/ 83653 w 236053"/>
              <a:gd name="csY22" fmla="*/ 317500 h 349250"/>
              <a:gd name="csX23" fmla="*/ 90003 w 236053"/>
              <a:gd name="csY23" fmla="*/ 323850 h 3492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236053" h="349250">
                <a:moveTo>
                  <a:pt x="90003" y="323850"/>
                </a:moveTo>
                <a:cubicBezTo>
                  <a:pt x="100586" y="325967"/>
                  <a:pt x="111514" y="326787"/>
                  <a:pt x="121753" y="330200"/>
                </a:cubicBezTo>
                <a:cubicBezTo>
                  <a:pt x="130733" y="333193"/>
                  <a:pt x="138290" y="339576"/>
                  <a:pt x="147153" y="342900"/>
                </a:cubicBezTo>
                <a:cubicBezTo>
                  <a:pt x="155325" y="345964"/>
                  <a:pt x="164086" y="347133"/>
                  <a:pt x="172553" y="349250"/>
                </a:cubicBezTo>
                <a:cubicBezTo>
                  <a:pt x="187370" y="342900"/>
                  <a:pt x="204955" y="340910"/>
                  <a:pt x="217003" y="330200"/>
                </a:cubicBezTo>
                <a:cubicBezTo>
                  <a:pt x="231728" y="317111"/>
                  <a:pt x="234747" y="258101"/>
                  <a:pt x="236053" y="247650"/>
                </a:cubicBezTo>
                <a:cubicBezTo>
                  <a:pt x="229703" y="239183"/>
                  <a:pt x="224968" y="229219"/>
                  <a:pt x="217003" y="222250"/>
                </a:cubicBezTo>
                <a:cubicBezTo>
                  <a:pt x="207715" y="214123"/>
                  <a:pt x="195719" y="209741"/>
                  <a:pt x="185253" y="203200"/>
                </a:cubicBezTo>
                <a:cubicBezTo>
                  <a:pt x="178781" y="199155"/>
                  <a:pt x="172553" y="194733"/>
                  <a:pt x="166203" y="190500"/>
                </a:cubicBezTo>
                <a:cubicBezTo>
                  <a:pt x="149260" y="165086"/>
                  <a:pt x="153230" y="173876"/>
                  <a:pt x="140803" y="139700"/>
                </a:cubicBezTo>
                <a:cubicBezTo>
                  <a:pt x="136228" y="127119"/>
                  <a:pt x="136135" y="112310"/>
                  <a:pt x="128103" y="101600"/>
                </a:cubicBezTo>
                <a:lnTo>
                  <a:pt x="109053" y="76200"/>
                </a:lnTo>
                <a:cubicBezTo>
                  <a:pt x="99565" y="47737"/>
                  <a:pt x="99465" y="41212"/>
                  <a:pt x="70953" y="12700"/>
                </a:cubicBezTo>
                <a:cubicBezTo>
                  <a:pt x="64260" y="6007"/>
                  <a:pt x="54020" y="4233"/>
                  <a:pt x="45553" y="0"/>
                </a:cubicBezTo>
                <a:cubicBezTo>
                  <a:pt x="36790" y="4382"/>
                  <a:pt x="3443" y="17708"/>
                  <a:pt x="1103" y="31750"/>
                </a:cubicBezTo>
                <a:cubicBezTo>
                  <a:pt x="-3000" y="56367"/>
                  <a:pt x="4560" y="92469"/>
                  <a:pt x="20153" y="114300"/>
                </a:cubicBezTo>
                <a:cubicBezTo>
                  <a:pt x="25373" y="121608"/>
                  <a:pt x="32853" y="127000"/>
                  <a:pt x="39203" y="133350"/>
                </a:cubicBezTo>
                <a:cubicBezTo>
                  <a:pt x="41178" y="139276"/>
                  <a:pt x="53232" y="173813"/>
                  <a:pt x="51903" y="177800"/>
                </a:cubicBezTo>
                <a:cubicBezTo>
                  <a:pt x="49490" y="185040"/>
                  <a:pt x="39203" y="186267"/>
                  <a:pt x="32853" y="190500"/>
                </a:cubicBezTo>
                <a:cubicBezTo>
                  <a:pt x="30736" y="201083"/>
                  <a:pt x="23663" y="211837"/>
                  <a:pt x="26503" y="222250"/>
                </a:cubicBezTo>
                <a:cubicBezTo>
                  <a:pt x="30519" y="236976"/>
                  <a:pt x="44490" y="247007"/>
                  <a:pt x="51903" y="260350"/>
                </a:cubicBezTo>
                <a:cubicBezTo>
                  <a:pt x="55154" y="266201"/>
                  <a:pt x="55002" y="273549"/>
                  <a:pt x="58253" y="279400"/>
                </a:cubicBezTo>
                <a:cubicBezTo>
                  <a:pt x="65666" y="292743"/>
                  <a:pt x="72860" y="306707"/>
                  <a:pt x="83653" y="317500"/>
                </a:cubicBezTo>
                <a:lnTo>
                  <a:pt x="90003" y="32385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3" name="Freihandform: Form 42">
            <a:extLst>
              <a:ext uri="{FF2B5EF4-FFF2-40B4-BE49-F238E27FC236}">
                <a16:creationId xmlns:a16="http://schemas.microsoft.com/office/drawing/2014/main" id="{CDBAD242-753B-D96F-6248-D0743C5CCFBC}"/>
              </a:ext>
            </a:extLst>
          </p:cNvPr>
          <p:cNvSpPr/>
          <p:nvPr/>
        </p:nvSpPr>
        <p:spPr>
          <a:xfrm>
            <a:off x="7981949" y="3035226"/>
            <a:ext cx="199213" cy="241374"/>
          </a:xfrm>
          <a:custGeom>
            <a:avLst/>
            <a:gdLst>
              <a:gd name="csX0" fmla="*/ 101601 w 199213"/>
              <a:gd name="csY0" fmla="*/ 38174 h 241374"/>
              <a:gd name="csX1" fmla="*/ 31751 w 199213"/>
              <a:gd name="csY1" fmla="*/ 74 h 241374"/>
              <a:gd name="csX2" fmla="*/ 12701 w 199213"/>
              <a:gd name="csY2" fmla="*/ 6424 h 241374"/>
              <a:gd name="csX3" fmla="*/ 1 w 199213"/>
              <a:gd name="csY3" fmla="*/ 31824 h 241374"/>
              <a:gd name="csX4" fmla="*/ 12701 w 199213"/>
              <a:gd name="csY4" fmla="*/ 101674 h 241374"/>
              <a:gd name="csX5" fmla="*/ 31751 w 199213"/>
              <a:gd name="csY5" fmla="*/ 120724 h 241374"/>
              <a:gd name="csX6" fmla="*/ 95251 w 199213"/>
              <a:gd name="csY6" fmla="*/ 165174 h 241374"/>
              <a:gd name="csX7" fmla="*/ 120651 w 199213"/>
              <a:gd name="csY7" fmla="*/ 209624 h 241374"/>
              <a:gd name="csX8" fmla="*/ 133351 w 199213"/>
              <a:gd name="csY8" fmla="*/ 228674 h 241374"/>
              <a:gd name="csX9" fmla="*/ 165101 w 199213"/>
              <a:gd name="csY9" fmla="*/ 241374 h 241374"/>
              <a:gd name="csX10" fmla="*/ 196851 w 199213"/>
              <a:gd name="csY10" fmla="*/ 235024 h 241374"/>
              <a:gd name="csX11" fmla="*/ 190501 w 199213"/>
              <a:gd name="csY11" fmla="*/ 184224 h 241374"/>
              <a:gd name="csX12" fmla="*/ 184151 w 199213"/>
              <a:gd name="csY12" fmla="*/ 165174 h 241374"/>
              <a:gd name="csX13" fmla="*/ 152401 w 199213"/>
              <a:gd name="csY13" fmla="*/ 120724 h 241374"/>
              <a:gd name="csX14" fmla="*/ 139701 w 199213"/>
              <a:gd name="csY14" fmla="*/ 76274 h 241374"/>
              <a:gd name="csX15" fmla="*/ 101601 w 199213"/>
              <a:gd name="csY15" fmla="*/ 38174 h 24137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199213" h="241374">
                <a:moveTo>
                  <a:pt x="101601" y="38174"/>
                </a:moveTo>
                <a:cubicBezTo>
                  <a:pt x="83609" y="25474"/>
                  <a:pt x="66271" y="3910"/>
                  <a:pt x="31751" y="74"/>
                </a:cubicBezTo>
                <a:cubicBezTo>
                  <a:pt x="25098" y="-665"/>
                  <a:pt x="19051" y="4307"/>
                  <a:pt x="12701" y="6424"/>
                </a:cubicBezTo>
                <a:cubicBezTo>
                  <a:pt x="8468" y="14891"/>
                  <a:pt x="858" y="22397"/>
                  <a:pt x="1" y="31824"/>
                </a:cubicBezTo>
                <a:cubicBezTo>
                  <a:pt x="-102" y="32952"/>
                  <a:pt x="7203" y="92053"/>
                  <a:pt x="12701" y="101674"/>
                </a:cubicBezTo>
                <a:cubicBezTo>
                  <a:pt x="17156" y="109471"/>
                  <a:pt x="24633" y="115249"/>
                  <a:pt x="31751" y="120724"/>
                </a:cubicBezTo>
                <a:cubicBezTo>
                  <a:pt x="52230" y="136477"/>
                  <a:pt x="95251" y="165174"/>
                  <a:pt x="95251" y="165174"/>
                </a:cubicBezTo>
                <a:cubicBezTo>
                  <a:pt x="126193" y="211586"/>
                  <a:pt x="88425" y="153228"/>
                  <a:pt x="120651" y="209624"/>
                </a:cubicBezTo>
                <a:cubicBezTo>
                  <a:pt x="124437" y="216250"/>
                  <a:pt x="127141" y="224238"/>
                  <a:pt x="133351" y="228674"/>
                </a:cubicBezTo>
                <a:cubicBezTo>
                  <a:pt x="142626" y="235299"/>
                  <a:pt x="154518" y="237141"/>
                  <a:pt x="165101" y="241374"/>
                </a:cubicBezTo>
                <a:cubicBezTo>
                  <a:pt x="175684" y="239257"/>
                  <a:pt x="192468" y="244887"/>
                  <a:pt x="196851" y="235024"/>
                </a:cubicBezTo>
                <a:cubicBezTo>
                  <a:pt x="203782" y="219430"/>
                  <a:pt x="193554" y="201014"/>
                  <a:pt x="190501" y="184224"/>
                </a:cubicBezTo>
                <a:cubicBezTo>
                  <a:pt x="189304" y="177638"/>
                  <a:pt x="187472" y="170986"/>
                  <a:pt x="184151" y="165174"/>
                </a:cubicBezTo>
                <a:cubicBezTo>
                  <a:pt x="172646" y="145040"/>
                  <a:pt x="162229" y="140380"/>
                  <a:pt x="152401" y="120724"/>
                </a:cubicBezTo>
                <a:cubicBezTo>
                  <a:pt x="146286" y="108493"/>
                  <a:pt x="143770" y="88481"/>
                  <a:pt x="139701" y="76274"/>
                </a:cubicBezTo>
                <a:cubicBezTo>
                  <a:pt x="138204" y="71784"/>
                  <a:pt x="119593" y="50874"/>
                  <a:pt x="101601" y="38174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4" name="Freihandform: Form 43">
            <a:extLst>
              <a:ext uri="{FF2B5EF4-FFF2-40B4-BE49-F238E27FC236}">
                <a16:creationId xmlns:a16="http://schemas.microsoft.com/office/drawing/2014/main" id="{5744FF05-6333-8BD5-C971-565CD45D6993}"/>
              </a:ext>
            </a:extLst>
          </p:cNvPr>
          <p:cNvSpPr/>
          <p:nvPr/>
        </p:nvSpPr>
        <p:spPr>
          <a:xfrm>
            <a:off x="8369147" y="3917950"/>
            <a:ext cx="521512" cy="539750"/>
          </a:xfrm>
          <a:custGeom>
            <a:avLst/>
            <a:gdLst>
              <a:gd name="csX0" fmla="*/ 495453 w 521512"/>
              <a:gd name="csY0" fmla="*/ 190500 h 539750"/>
              <a:gd name="csX1" fmla="*/ 419253 w 521512"/>
              <a:gd name="csY1" fmla="*/ 177800 h 539750"/>
              <a:gd name="csX2" fmla="*/ 343053 w 521512"/>
              <a:gd name="csY2" fmla="*/ 165100 h 539750"/>
              <a:gd name="csX3" fmla="*/ 285903 w 521512"/>
              <a:gd name="csY3" fmla="*/ 127000 h 539750"/>
              <a:gd name="csX4" fmla="*/ 247803 w 521512"/>
              <a:gd name="csY4" fmla="*/ 107950 h 539750"/>
              <a:gd name="csX5" fmla="*/ 209703 w 521512"/>
              <a:gd name="csY5" fmla="*/ 82550 h 539750"/>
              <a:gd name="csX6" fmla="*/ 146203 w 521512"/>
              <a:gd name="csY6" fmla="*/ 57150 h 539750"/>
              <a:gd name="csX7" fmla="*/ 120803 w 521512"/>
              <a:gd name="csY7" fmla="*/ 44450 h 539750"/>
              <a:gd name="csX8" fmla="*/ 89053 w 521512"/>
              <a:gd name="csY8" fmla="*/ 31750 h 539750"/>
              <a:gd name="csX9" fmla="*/ 19203 w 521512"/>
              <a:gd name="csY9" fmla="*/ 0 h 539750"/>
              <a:gd name="csX10" fmla="*/ 6503 w 521512"/>
              <a:gd name="csY10" fmla="*/ 19050 h 539750"/>
              <a:gd name="csX11" fmla="*/ 6503 w 521512"/>
              <a:gd name="csY11" fmla="*/ 101600 h 539750"/>
              <a:gd name="csX12" fmla="*/ 19203 w 521512"/>
              <a:gd name="csY12" fmla="*/ 120650 h 539750"/>
              <a:gd name="csX13" fmla="*/ 44603 w 521512"/>
              <a:gd name="csY13" fmla="*/ 184150 h 539750"/>
              <a:gd name="csX14" fmla="*/ 50953 w 521512"/>
              <a:gd name="csY14" fmla="*/ 203200 h 539750"/>
              <a:gd name="csX15" fmla="*/ 82703 w 521512"/>
              <a:gd name="csY15" fmla="*/ 247650 h 539750"/>
              <a:gd name="csX16" fmla="*/ 101753 w 521512"/>
              <a:gd name="csY16" fmla="*/ 254000 h 539750"/>
              <a:gd name="csX17" fmla="*/ 171603 w 521512"/>
              <a:gd name="csY17" fmla="*/ 304800 h 539750"/>
              <a:gd name="csX18" fmla="*/ 228753 w 521512"/>
              <a:gd name="csY18" fmla="*/ 361950 h 539750"/>
              <a:gd name="csX19" fmla="*/ 254153 w 521512"/>
              <a:gd name="csY19" fmla="*/ 419100 h 539750"/>
              <a:gd name="csX20" fmla="*/ 260503 w 521512"/>
              <a:gd name="csY20" fmla="*/ 438150 h 539750"/>
              <a:gd name="csX21" fmla="*/ 298603 w 521512"/>
              <a:gd name="csY21" fmla="*/ 495300 h 539750"/>
              <a:gd name="csX22" fmla="*/ 349403 w 521512"/>
              <a:gd name="csY22" fmla="*/ 508000 h 539750"/>
              <a:gd name="csX23" fmla="*/ 438303 w 521512"/>
              <a:gd name="csY23" fmla="*/ 539750 h 539750"/>
              <a:gd name="csX24" fmla="*/ 431953 w 521512"/>
              <a:gd name="csY24" fmla="*/ 508000 h 539750"/>
              <a:gd name="csX25" fmla="*/ 412903 w 521512"/>
              <a:gd name="csY25" fmla="*/ 476250 h 539750"/>
              <a:gd name="csX26" fmla="*/ 393853 w 521512"/>
              <a:gd name="csY26" fmla="*/ 450850 h 539750"/>
              <a:gd name="csX27" fmla="*/ 381153 w 521512"/>
              <a:gd name="csY27" fmla="*/ 431800 h 539750"/>
              <a:gd name="csX28" fmla="*/ 374803 w 521512"/>
              <a:gd name="csY28" fmla="*/ 400050 h 539750"/>
              <a:gd name="csX29" fmla="*/ 501803 w 521512"/>
              <a:gd name="csY29" fmla="*/ 355600 h 539750"/>
              <a:gd name="csX30" fmla="*/ 476403 w 521512"/>
              <a:gd name="csY30" fmla="*/ 298450 h 539750"/>
              <a:gd name="csX31" fmla="*/ 374803 w 521512"/>
              <a:gd name="csY31" fmla="*/ 285750 h 539750"/>
              <a:gd name="csX32" fmla="*/ 381153 w 521512"/>
              <a:gd name="csY32" fmla="*/ 266700 h 539750"/>
              <a:gd name="csX33" fmla="*/ 489103 w 521512"/>
              <a:gd name="csY33" fmla="*/ 260350 h 539750"/>
              <a:gd name="csX34" fmla="*/ 514503 w 521512"/>
              <a:gd name="csY34" fmla="*/ 247650 h 539750"/>
              <a:gd name="csX35" fmla="*/ 508153 w 521512"/>
              <a:gd name="csY35" fmla="*/ 203200 h 539750"/>
              <a:gd name="csX36" fmla="*/ 495453 w 521512"/>
              <a:gd name="csY36" fmla="*/ 190500 h 5397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</a:cxnLst>
            <a:rect l="l" t="t" r="r" b="b"/>
            <a:pathLst>
              <a:path w="521512" h="539750">
                <a:moveTo>
                  <a:pt x="495453" y="190500"/>
                </a:moveTo>
                <a:cubicBezTo>
                  <a:pt x="434827" y="178375"/>
                  <a:pt x="494078" y="189615"/>
                  <a:pt x="419253" y="177800"/>
                </a:cubicBezTo>
                <a:lnTo>
                  <a:pt x="343053" y="165100"/>
                </a:lnTo>
                <a:cubicBezTo>
                  <a:pt x="324003" y="152400"/>
                  <a:pt x="306381" y="137239"/>
                  <a:pt x="285903" y="127000"/>
                </a:cubicBezTo>
                <a:cubicBezTo>
                  <a:pt x="273203" y="120650"/>
                  <a:pt x="260068" y="115104"/>
                  <a:pt x="247803" y="107950"/>
                </a:cubicBezTo>
                <a:cubicBezTo>
                  <a:pt x="234619" y="100259"/>
                  <a:pt x="223142" y="89786"/>
                  <a:pt x="209703" y="82550"/>
                </a:cubicBezTo>
                <a:cubicBezTo>
                  <a:pt x="138022" y="43953"/>
                  <a:pt x="189298" y="75619"/>
                  <a:pt x="146203" y="57150"/>
                </a:cubicBezTo>
                <a:cubicBezTo>
                  <a:pt x="137502" y="53421"/>
                  <a:pt x="129453" y="48295"/>
                  <a:pt x="120803" y="44450"/>
                </a:cubicBezTo>
                <a:cubicBezTo>
                  <a:pt x="110387" y="39821"/>
                  <a:pt x="99060" y="37208"/>
                  <a:pt x="89053" y="31750"/>
                </a:cubicBezTo>
                <a:cubicBezTo>
                  <a:pt x="25453" y="-2941"/>
                  <a:pt x="77601" y="11680"/>
                  <a:pt x="19203" y="0"/>
                </a:cubicBezTo>
                <a:cubicBezTo>
                  <a:pt x="14970" y="6350"/>
                  <a:pt x="9183" y="11904"/>
                  <a:pt x="6503" y="19050"/>
                </a:cubicBezTo>
                <a:cubicBezTo>
                  <a:pt x="-3439" y="45562"/>
                  <a:pt x="-798" y="74830"/>
                  <a:pt x="6503" y="101600"/>
                </a:cubicBezTo>
                <a:cubicBezTo>
                  <a:pt x="8511" y="108963"/>
                  <a:pt x="14970" y="114300"/>
                  <a:pt x="19203" y="120650"/>
                </a:cubicBezTo>
                <a:cubicBezTo>
                  <a:pt x="31012" y="167887"/>
                  <a:pt x="18371" y="125128"/>
                  <a:pt x="44603" y="184150"/>
                </a:cubicBezTo>
                <a:cubicBezTo>
                  <a:pt x="47321" y="190267"/>
                  <a:pt x="47960" y="197213"/>
                  <a:pt x="50953" y="203200"/>
                </a:cubicBezTo>
                <a:cubicBezTo>
                  <a:pt x="54262" y="209819"/>
                  <a:pt x="80238" y="245595"/>
                  <a:pt x="82703" y="247650"/>
                </a:cubicBezTo>
                <a:cubicBezTo>
                  <a:pt x="87845" y="251935"/>
                  <a:pt x="95902" y="250749"/>
                  <a:pt x="101753" y="254000"/>
                </a:cubicBezTo>
                <a:cubicBezTo>
                  <a:pt x="119471" y="263843"/>
                  <a:pt x="156046" y="290354"/>
                  <a:pt x="171603" y="304800"/>
                </a:cubicBezTo>
                <a:cubicBezTo>
                  <a:pt x="191345" y="323132"/>
                  <a:pt x="216705" y="337853"/>
                  <a:pt x="228753" y="361950"/>
                </a:cubicBezTo>
                <a:cubicBezTo>
                  <a:pt x="243184" y="390812"/>
                  <a:pt x="241991" y="386669"/>
                  <a:pt x="254153" y="419100"/>
                </a:cubicBezTo>
                <a:cubicBezTo>
                  <a:pt x="256503" y="425367"/>
                  <a:pt x="257130" y="432368"/>
                  <a:pt x="260503" y="438150"/>
                </a:cubicBezTo>
                <a:cubicBezTo>
                  <a:pt x="272039" y="457926"/>
                  <a:pt x="276391" y="489747"/>
                  <a:pt x="298603" y="495300"/>
                </a:cubicBezTo>
                <a:cubicBezTo>
                  <a:pt x="315536" y="499533"/>
                  <a:pt x="333060" y="501871"/>
                  <a:pt x="349403" y="508000"/>
                </a:cubicBezTo>
                <a:cubicBezTo>
                  <a:pt x="412738" y="531750"/>
                  <a:pt x="383046" y="521331"/>
                  <a:pt x="438303" y="539750"/>
                </a:cubicBezTo>
                <a:cubicBezTo>
                  <a:pt x="436186" y="529167"/>
                  <a:pt x="435961" y="518021"/>
                  <a:pt x="431953" y="508000"/>
                </a:cubicBezTo>
                <a:cubicBezTo>
                  <a:pt x="427369" y="496541"/>
                  <a:pt x="419749" y="486519"/>
                  <a:pt x="412903" y="476250"/>
                </a:cubicBezTo>
                <a:cubicBezTo>
                  <a:pt x="407032" y="467444"/>
                  <a:pt x="400004" y="459462"/>
                  <a:pt x="393853" y="450850"/>
                </a:cubicBezTo>
                <a:cubicBezTo>
                  <a:pt x="389417" y="444640"/>
                  <a:pt x="385386" y="438150"/>
                  <a:pt x="381153" y="431800"/>
                </a:cubicBezTo>
                <a:cubicBezTo>
                  <a:pt x="379036" y="421217"/>
                  <a:pt x="377144" y="410586"/>
                  <a:pt x="374803" y="400050"/>
                </a:cubicBezTo>
                <a:cubicBezTo>
                  <a:pt x="359419" y="330824"/>
                  <a:pt x="350261" y="377249"/>
                  <a:pt x="501803" y="355600"/>
                </a:cubicBezTo>
                <a:cubicBezTo>
                  <a:pt x="493336" y="336550"/>
                  <a:pt x="494669" y="308496"/>
                  <a:pt x="476403" y="298450"/>
                </a:cubicBezTo>
                <a:cubicBezTo>
                  <a:pt x="446498" y="282002"/>
                  <a:pt x="407182" y="296543"/>
                  <a:pt x="374803" y="285750"/>
                </a:cubicBezTo>
                <a:cubicBezTo>
                  <a:pt x="368453" y="283633"/>
                  <a:pt x="374619" y="268152"/>
                  <a:pt x="381153" y="266700"/>
                </a:cubicBezTo>
                <a:cubicBezTo>
                  <a:pt x="416340" y="258881"/>
                  <a:pt x="453120" y="262467"/>
                  <a:pt x="489103" y="260350"/>
                </a:cubicBezTo>
                <a:cubicBezTo>
                  <a:pt x="497570" y="256117"/>
                  <a:pt x="507810" y="254343"/>
                  <a:pt x="514503" y="247650"/>
                </a:cubicBezTo>
                <a:cubicBezTo>
                  <a:pt x="531292" y="230861"/>
                  <a:pt x="513316" y="218690"/>
                  <a:pt x="508153" y="203200"/>
                </a:cubicBezTo>
                <a:cubicBezTo>
                  <a:pt x="506814" y="199184"/>
                  <a:pt x="508153" y="194733"/>
                  <a:pt x="495453" y="190500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5" name="Freihandform: Form 44">
            <a:extLst>
              <a:ext uri="{FF2B5EF4-FFF2-40B4-BE49-F238E27FC236}">
                <a16:creationId xmlns:a16="http://schemas.microsoft.com/office/drawing/2014/main" id="{B6FA4036-E4D2-B70F-E733-539122E1FF40}"/>
              </a:ext>
            </a:extLst>
          </p:cNvPr>
          <p:cNvSpPr/>
          <p:nvPr/>
        </p:nvSpPr>
        <p:spPr>
          <a:xfrm>
            <a:off x="8902700" y="4235382"/>
            <a:ext cx="1181100" cy="749368"/>
          </a:xfrm>
          <a:custGeom>
            <a:avLst/>
            <a:gdLst>
              <a:gd name="csX0" fmla="*/ 1181100 w 1181100"/>
              <a:gd name="csY0" fmla="*/ 489018 h 749368"/>
              <a:gd name="csX1" fmla="*/ 1149350 w 1181100"/>
              <a:gd name="csY1" fmla="*/ 482668 h 749368"/>
              <a:gd name="csX2" fmla="*/ 1117600 w 1181100"/>
              <a:gd name="csY2" fmla="*/ 469968 h 749368"/>
              <a:gd name="csX3" fmla="*/ 1079500 w 1181100"/>
              <a:gd name="csY3" fmla="*/ 457268 h 749368"/>
              <a:gd name="csX4" fmla="*/ 1104900 w 1181100"/>
              <a:gd name="csY4" fmla="*/ 317568 h 749368"/>
              <a:gd name="csX5" fmla="*/ 1085850 w 1181100"/>
              <a:gd name="csY5" fmla="*/ 273118 h 749368"/>
              <a:gd name="csX6" fmla="*/ 1028700 w 1181100"/>
              <a:gd name="csY6" fmla="*/ 241368 h 749368"/>
              <a:gd name="csX7" fmla="*/ 952500 w 1181100"/>
              <a:gd name="csY7" fmla="*/ 76268 h 749368"/>
              <a:gd name="csX8" fmla="*/ 927100 w 1181100"/>
              <a:gd name="csY8" fmla="*/ 63568 h 749368"/>
              <a:gd name="csX9" fmla="*/ 927100 w 1181100"/>
              <a:gd name="csY9" fmla="*/ 177868 h 749368"/>
              <a:gd name="csX10" fmla="*/ 939800 w 1181100"/>
              <a:gd name="csY10" fmla="*/ 254068 h 749368"/>
              <a:gd name="csX11" fmla="*/ 927100 w 1181100"/>
              <a:gd name="csY11" fmla="*/ 336618 h 749368"/>
              <a:gd name="csX12" fmla="*/ 914400 w 1181100"/>
              <a:gd name="csY12" fmla="*/ 381068 h 749368"/>
              <a:gd name="csX13" fmla="*/ 920750 w 1181100"/>
              <a:gd name="csY13" fmla="*/ 514418 h 749368"/>
              <a:gd name="csX14" fmla="*/ 908050 w 1181100"/>
              <a:gd name="csY14" fmla="*/ 533468 h 749368"/>
              <a:gd name="csX15" fmla="*/ 882650 w 1181100"/>
              <a:gd name="csY15" fmla="*/ 552518 h 749368"/>
              <a:gd name="csX16" fmla="*/ 857250 w 1181100"/>
              <a:gd name="csY16" fmla="*/ 558868 h 749368"/>
              <a:gd name="csX17" fmla="*/ 825500 w 1181100"/>
              <a:gd name="csY17" fmla="*/ 552518 h 749368"/>
              <a:gd name="csX18" fmla="*/ 819150 w 1181100"/>
              <a:gd name="csY18" fmla="*/ 527118 h 749368"/>
              <a:gd name="csX19" fmla="*/ 787400 w 1181100"/>
              <a:gd name="csY19" fmla="*/ 482668 h 749368"/>
              <a:gd name="csX20" fmla="*/ 781050 w 1181100"/>
              <a:gd name="csY20" fmla="*/ 463618 h 749368"/>
              <a:gd name="csX21" fmla="*/ 768350 w 1181100"/>
              <a:gd name="csY21" fmla="*/ 438218 h 749368"/>
              <a:gd name="csX22" fmla="*/ 762000 w 1181100"/>
              <a:gd name="csY22" fmla="*/ 400118 h 749368"/>
              <a:gd name="csX23" fmla="*/ 749300 w 1181100"/>
              <a:gd name="csY23" fmla="*/ 323918 h 749368"/>
              <a:gd name="csX24" fmla="*/ 717550 w 1181100"/>
              <a:gd name="csY24" fmla="*/ 190568 h 749368"/>
              <a:gd name="csX25" fmla="*/ 685800 w 1181100"/>
              <a:gd name="csY25" fmla="*/ 152468 h 749368"/>
              <a:gd name="csX26" fmla="*/ 660400 w 1181100"/>
              <a:gd name="csY26" fmla="*/ 114368 h 749368"/>
              <a:gd name="csX27" fmla="*/ 615950 w 1181100"/>
              <a:gd name="csY27" fmla="*/ 88968 h 749368"/>
              <a:gd name="csX28" fmla="*/ 558800 w 1181100"/>
              <a:gd name="csY28" fmla="*/ 44518 h 749368"/>
              <a:gd name="csX29" fmla="*/ 533400 w 1181100"/>
              <a:gd name="csY29" fmla="*/ 19118 h 749368"/>
              <a:gd name="csX30" fmla="*/ 495300 w 1181100"/>
              <a:gd name="csY30" fmla="*/ 6418 h 749368"/>
              <a:gd name="csX31" fmla="*/ 349250 w 1181100"/>
              <a:gd name="csY31" fmla="*/ 38168 h 749368"/>
              <a:gd name="csX32" fmla="*/ 342900 w 1181100"/>
              <a:gd name="csY32" fmla="*/ 57218 h 749368"/>
              <a:gd name="csX33" fmla="*/ 361950 w 1181100"/>
              <a:gd name="csY33" fmla="*/ 114368 h 749368"/>
              <a:gd name="csX34" fmla="*/ 374650 w 1181100"/>
              <a:gd name="csY34" fmla="*/ 158818 h 749368"/>
              <a:gd name="csX35" fmla="*/ 476250 w 1181100"/>
              <a:gd name="csY35" fmla="*/ 184218 h 749368"/>
              <a:gd name="csX36" fmla="*/ 495300 w 1181100"/>
              <a:gd name="csY36" fmla="*/ 228668 h 749368"/>
              <a:gd name="csX37" fmla="*/ 463550 w 1181100"/>
              <a:gd name="csY37" fmla="*/ 273118 h 749368"/>
              <a:gd name="csX38" fmla="*/ 311150 w 1181100"/>
              <a:gd name="csY38" fmla="*/ 292168 h 749368"/>
              <a:gd name="csX39" fmla="*/ 266700 w 1181100"/>
              <a:gd name="csY39" fmla="*/ 311218 h 749368"/>
              <a:gd name="csX40" fmla="*/ 247650 w 1181100"/>
              <a:gd name="csY40" fmla="*/ 362018 h 749368"/>
              <a:gd name="csX41" fmla="*/ 228600 w 1181100"/>
              <a:gd name="csY41" fmla="*/ 406468 h 749368"/>
              <a:gd name="csX42" fmla="*/ 177800 w 1181100"/>
              <a:gd name="csY42" fmla="*/ 476318 h 749368"/>
              <a:gd name="csX43" fmla="*/ 152400 w 1181100"/>
              <a:gd name="csY43" fmla="*/ 482668 h 749368"/>
              <a:gd name="csX44" fmla="*/ 107950 w 1181100"/>
              <a:gd name="csY44" fmla="*/ 495368 h 749368"/>
              <a:gd name="csX45" fmla="*/ 76200 w 1181100"/>
              <a:gd name="csY45" fmla="*/ 514418 h 749368"/>
              <a:gd name="csX46" fmla="*/ 63500 w 1181100"/>
              <a:gd name="csY46" fmla="*/ 546168 h 749368"/>
              <a:gd name="csX47" fmla="*/ 50800 w 1181100"/>
              <a:gd name="csY47" fmla="*/ 571568 h 749368"/>
              <a:gd name="csX48" fmla="*/ 38100 w 1181100"/>
              <a:gd name="csY48" fmla="*/ 603318 h 749368"/>
              <a:gd name="csX49" fmla="*/ 12700 w 1181100"/>
              <a:gd name="csY49" fmla="*/ 647768 h 749368"/>
              <a:gd name="csX50" fmla="*/ 0 w 1181100"/>
              <a:gd name="csY50" fmla="*/ 692218 h 749368"/>
              <a:gd name="csX51" fmla="*/ 12700 w 1181100"/>
              <a:gd name="csY51" fmla="*/ 723968 h 749368"/>
              <a:gd name="csX52" fmla="*/ 63500 w 1181100"/>
              <a:gd name="csY52" fmla="*/ 749368 h 749368"/>
              <a:gd name="csX53" fmla="*/ 88900 w 1181100"/>
              <a:gd name="csY53" fmla="*/ 679518 h 749368"/>
              <a:gd name="csX54" fmla="*/ 95250 w 1181100"/>
              <a:gd name="csY54" fmla="*/ 622368 h 749368"/>
              <a:gd name="csX55" fmla="*/ 120650 w 1181100"/>
              <a:gd name="csY55" fmla="*/ 616018 h 749368"/>
              <a:gd name="csX56" fmla="*/ 139700 w 1181100"/>
              <a:gd name="csY56" fmla="*/ 609668 h 749368"/>
              <a:gd name="csX57" fmla="*/ 158750 w 1181100"/>
              <a:gd name="csY57" fmla="*/ 596968 h 749368"/>
              <a:gd name="csX58" fmla="*/ 209550 w 1181100"/>
              <a:gd name="csY58" fmla="*/ 590618 h 749368"/>
              <a:gd name="csX59" fmla="*/ 241300 w 1181100"/>
              <a:gd name="csY59" fmla="*/ 584268 h 749368"/>
              <a:gd name="csX60" fmla="*/ 273050 w 1181100"/>
              <a:gd name="csY60" fmla="*/ 596968 h 749368"/>
              <a:gd name="csX61" fmla="*/ 279400 w 1181100"/>
              <a:gd name="csY61" fmla="*/ 622368 h 749368"/>
              <a:gd name="csX62" fmla="*/ 285750 w 1181100"/>
              <a:gd name="csY62" fmla="*/ 641418 h 749368"/>
              <a:gd name="csX63" fmla="*/ 273050 w 1181100"/>
              <a:gd name="csY63" fmla="*/ 673168 h 749368"/>
              <a:gd name="csX64" fmla="*/ 254000 w 1181100"/>
              <a:gd name="csY64" fmla="*/ 698568 h 749368"/>
              <a:gd name="csX65" fmla="*/ 247650 w 1181100"/>
              <a:gd name="csY65" fmla="*/ 730318 h 7493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</a:cxnLst>
            <a:rect l="l" t="t" r="r" b="b"/>
            <a:pathLst>
              <a:path w="1181100" h="749368">
                <a:moveTo>
                  <a:pt x="1181100" y="489018"/>
                </a:moveTo>
                <a:cubicBezTo>
                  <a:pt x="1170517" y="486901"/>
                  <a:pt x="1159688" y="485769"/>
                  <a:pt x="1149350" y="482668"/>
                </a:cubicBezTo>
                <a:cubicBezTo>
                  <a:pt x="1138432" y="479393"/>
                  <a:pt x="1128312" y="473863"/>
                  <a:pt x="1117600" y="469968"/>
                </a:cubicBezTo>
                <a:cubicBezTo>
                  <a:pt x="1105019" y="465393"/>
                  <a:pt x="1092200" y="461501"/>
                  <a:pt x="1079500" y="457268"/>
                </a:cubicBezTo>
                <a:cubicBezTo>
                  <a:pt x="1100923" y="343013"/>
                  <a:pt x="1092885" y="389656"/>
                  <a:pt x="1104900" y="317568"/>
                </a:cubicBezTo>
                <a:cubicBezTo>
                  <a:pt x="1098550" y="302751"/>
                  <a:pt x="1096058" y="285594"/>
                  <a:pt x="1085850" y="273118"/>
                </a:cubicBezTo>
                <a:cubicBezTo>
                  <a:pt x="1069474" y="253103"/>
                  <a:pt x="1050261" y="248555"/>
                  <a:pt x="1028700" y="241368"/>
                </a:cubicBezTo>
                <a:cubicBezTo>
                  <a:pt x="1007094" y="90123"/>
                  <a:pt x="1048646" y="128039"/>
                  <a:pt x="952500" y="76268"/>
                </a:cubicBezTo>
                <a:cubicBezTo>
                  <a:pt x="944165" y="71780"/>
                  <a:pt x="935567" y="67801"/>
                  <a:pt x="927100" y="63568"/>
                </a:cubicBezTo>
                <a:cubicBezTo>
                  <a:pt x="851243" y="88854"/>
                  <a:pt x="893604" y="60632"/>
                  <a:pt x="927100" y="177868"/>
                </a:cubicBezTo>
                <a:cubicBezTo>
                  <a:pt x="934174" y="202628"/>
                  <a:pt x="935567" y="228668"/>
                  <a:pt x="939800" y="254068"/>
                </a:cubicBezTo>
                <a:cubicBezTo>
                  <a:pt x="936750" y="275416"/>
                  <a:pt x="931505" y="314592"/>
                  <a:pt x="927100" y="336618"/>
                </a:cubicBezTo>
                <a:cubicBezTo>
                  <a:pt x="923113" y="356552"/>
                  <a:pt x="920452" y="362912"/>
                  <a:pt x="914400" y="381068"/>
                </a:cubicBezTo>
                <a:cubicBezTo>
                  <a:pt x="922878" y="436176"/>
                  <a:pt x="934732" y="463152"/>
                  <a:pt x="920750" y="514418"/>
                </a:cubicBezTo>
                <a:cubicBezTo>
                  <a:pt x="918742" y="521781"/>
                  <a:pt x="913446" y="528072"/>
                  <a:pt x="908050" y="533468"/>
                </a:cubicBezTo>
                <a:cubicBezTo>
                  <a:pt x="900566" y="540952"/>
                  <a:pt x="892116" y="547785"/>
                  <a:pt x="882650" y="552518"/>
                </a:cubicBezTo>
                <a:cubicBezTo>
                  <a:pt x="874844" y="556421"/>
                  <a:pt x="865717" y="556751"/>
                  <a:pt x="857250" y="558868"/>
                </a:cubicBezTo>
                <a:cubicBezTo>
                  <a:pt x="846667" y="556751"/>
                  <a:pt x="833791" y="559427"/>
                  <a:pt x="825500" y="552518"/>
                </a:cubicBezTo>
                <a:cubicBezTo>
                  <a:pt x="818796" y="546931"/>
                  <a:pt x="823329" y="534780"/>
                  <a:pt x="819150" y="527118"/>
                </a:cubicBezTo>
                <a:cubicBezTo>
                  <a:pt x="810431" y="511133"/>
                  <a:pt x="797983" y="497485"/>
                  <a:pt x="787400" y="482668"/>
                </a:cubicBezTo>
                <a:cubicBezTo>
                  <a:pt x="785283" y="476318"/>
                  <a:pt x="783687" y="469770"/>
                  <a:pt x="781050" y="463618"/>
                </a:cubicBezTo>
                <a:cubicBezTo>
                  <a:pt x="777321" y="454917"/>
                  <a:pt x="771070" y="447285"/>
                  <a:pt x="768350" y="438218"/>
                </a:cubicBezTo>
                <a:cubicBezTo>
                  <a:pt x="764650" y="425886"/>
                  <a:pt x="763821" y="412864"/>
                  <a:pt x="762000" y="400118"/>
                </a:cubicBezTo>
                <a:cubicBezTo>
                  <a:pt x="752090" y="330748"/>
                  <a:pt x="761056" y="370942"/>
                  <a:pt x="749300" y="323918"/>
                </a:cubicBezTo>
                <a:cubicBezTo>
                  <a:pt x="743623" y="261475"/>
                  <a:pt x="748964" y="246415"/>
                  <a:pt x="717550" y="190568"/>
                </a:cubicBezTo>
                <a:cubicBezTo>
                  <a:pt x="709445" y="176159"/>
                  <a:pt x="695719" y="165693"/>
                  <a:pt x="685800" y="152468"/>
                </a:cubicBezTo>
                <a:cubicBezTo>
                  <a:pt x="676642" y="140257"/>
                  <a:pt x="674052" y="121194"/>
                  <a:pt x="660400" y="114368"/>
                </a:cubicBezTo>
                <a:cubicBezTo>
                  <a:pt x="639307" y="103821"/>
                  <a:pt x="633901" y="102431"/>
                  <a:pt x="615950" y="88968"/>
                </a:cubicBezTo>
                <a:cubicBezTo>
                  <a:pt x="596643" y="74488"/>
                  <a:pt x="575865" y="61583"/>
                  <a:pt x="558800" y="44518"/>
                </a:cubicBezTo>
                <a:cubicBezTo>
                  <a:pt x="550333" y="36051"/>
                  <a:pt x="543667" y="25278"/>
                  <a:pt x="533400" y="19118"/>
                </a:cubicBezTo>
                <a:cubicBezTo>
                  <a:pt x="521921" y="12230"/>
                  <a:pt x="495300" y="6418"/>
                  <a:pt x="495300" y="6418"/>
                </a:cubicBezTo>
                <a:cubicBezTo>
                  <a:pt x="374845" y="12154"/>
                  <a:pt x="377097" y="-26808"/>
                  <a:pt x="349250" y="38168"/>
                </a:cubicBezTo>
                <a:cubicBezTo>
                  <a:pt x="346613" y="44320"/>
                  <a:pt x="345017" y="50868"/>
                  <a:pt x="342900" y="57218"/>
                </a:cubicBezTo>
                <a:cubicBezTo>
                  <a:pt x="349250" y="76268"/>
                  <a:pt x="356433" y="95060"/>
                  <a:pt x="361950" y="114368"/>
                </a:cubicBezTo>
                <a:cubicBezTo>
                  <a:pt x="366183" y="129185"/>
                  <a:pt x="361501" y="150783"/>
                  <a:pt x="374650" y="158818"/>
                </a:cubicBezTo>
                <a:cubicBezTo>
                  <a:pt x="404437" y="177021"/>
                  <a:pt x="442383" y="175751"/>
                  <a:pt x="476250" y="184218"/>
                </a:cubicBezTo>
                <a:cubicBezTo>
                  <a:pt x="477262" y="186241"/>
                  <a:pt x="496338" y="221401"/>
                  <a:pt x="495300" y="228668"/>
                </a:cubicBezTo>
                <a:cubicBezTo>
                  <a:pt x="493614" y="240467"/>
                  <a:pt x="475034" y="267898"/>
                  <a:pt x="463550" y="273118"/>
                </a:cubicBezTo>
                <a:cubicBezTo>
                  <a:pt x="423510" y="291318"/>
                  <a:pt x="345254" y="290037"/>
                  <a:pt x="311150" y="292168"/>
                </a:cubicBezTo>
                <a:cubicBezTo>
                  <a:pt x="295238" y="296146"/>
                  <a:pt x="278240" y="297370"/>
                  <a:pt x="266700" y="311218"/>
                </a:cubicBezTo>
                <a:cubicBezTo>
                  <a:pt x="253833" y="326658"/>
                  <a:pt x="252851" y="343814"/>
                  <a:pt x="247650" y="362018"/>
                </a:cubicBezTo>
                <a:cubicBezTo>
                  <a:pt x="242872" y="378740"/>
                  <a:pt x="237836" y="391074"/>
                  <a:pt x="228600" y="406468"/>
                </a:cubicBezTo>
                <a:cubicBezTo>
                  <a:pt x="223127" y="415590"/>
                  <a:pt x="188365" y="468394"/>
                  <a:pt x="177800" y="476318"/>
                </a:cubicBezTo>
                <a:cubicBezTo>
                  <a:pt x="170818" y="481554"/>
                  <a:pt x="160791" y="480270"/>
                  <a:pt x="152400" y="482668"/>
                </a:cubicBezTo>
                <a:cubicBezTo>
                  <a:pt x="88631" y="500888"/>
                  <a:pt x="187355" y="475517"/>
                  <a:pt x="107950" y="495368"/>
                </a:cubicBezTo>
                <a:cubicBezTo>
                  <a:pt x="97367" y="501718"/>
                  <a:pt x="84327" y="505130"/>
                  <a:pt x="76200" y="514418"/>
                </a:cubicBezTo>
                <a:cubicBezTo>
                  <a:pt x="68694" y="522996"/>
                  <a:pt x="68129" y="535752"/>
                  <a:pt x="63500" y="546168"/>
                </a:cubicBezTo>
                <a:cubicBezTo>
                  <a:pt x="59655" y="554818"/>
                  <a:pt x="54645" y="562918"/>
                  <a:pt x="50800" y="571568"/>
                </a:cubicBezTo>
                <a:cubicBezTo>
                  <a:pt x="46171" y="581984"/>
                  <a:pt x="43198" y="593123"/>
                  <a:pt x="38100" y="603318"/>
                </a:cubicBezTo>
                <a:cubicBezTo>
                  <a:pt x="6214" y="667091"/>
                  <a:pt x="46098" y="569840"/>
                  <a:pt x="12700" y="647768"/>
                </a:cubicBezTo>
                <a:cubicBezTo>
                  <a:pt x="7234" y="660522"/>
                  <a:pt x="3222" y="679329"/>
                  <a:pt x="0" y="692218"/>
                </a:cubicBezTo>
                <a:cubicBezTo>
                  <a:pt x="4233" y="702801"/>
                  <a:pt x="5194" y="715390"/>
                  <a:pt x="12700" y="723968"/>
                </a:cubicBezTo>
                <a:cubicBezTo>
                  <a:pt x="25050" y="738082"/>
                  <a:pt x="46375" y="743660"/>
                  <a:pt x="63500" y="749368"/>
                </a:cubicBezTo>
                <a:cubicBezTo>
                  <a:pt x="77922" y="720524"/>
                  <a:pt x="82015" y="716239"/>
                  <a:pt x="88900" y="679518"/>
                </a:cubicBezTo>
                <a:cubicBezTo>
                  <a:pt x="92432" y="660679"/>
                  <a:pt x="86678" y="639512"/>
                  <a:pt x="95250" y="622368"/>
                </a:cubicBezTo>
                <a:cubicBezTo>
                  <a:pt x="99153" y="614562"/>
                  <a:pt x="112259" y="618416"/>
                  <a:pt x="120650" y="616018"/>
                </a:cubicBezTo>
                <a:cubicBezTo>
                  <a:pt x="127086" y="614179"/>
                  <a:pt x="133713" y="612661"/>
                  <a:pt x="139700" y="609668"/>
                </a:cubicBezTo>
                <a:cubicBezTo>
                  <a:pt x="146526" y="606255"/>
                  <a:pt x="151387" y="598976"/>
                  <a:pt x="158750" y="596968"/>
                </a:cubicBezTo>
                <a:cubicBezTo>
                  <a:pt x="175214" y="592478"/>
                  <a:pt x="192683" y="593213"/>
                  <a:pt x="209550" y="590618"/>
                </a:cubicBezTo>
                <a:cubicBezTo>
                  <a:pt x="220217" y="588977"/>
                  <a:pt x="230717" y="586385"/>
                  <a:pt x="241300" y="584268"/>
                </a:cubicBezTo>
                <a:cubicBezTo>
                  <a:pt x="251883" y="588501"/>
                  <a:pt x="264990" y="588908"/>
                  <a:pt x="273050" y="596968"/>
                </a:cubicBezTo>
                <a:cubicBezTo>
                  <a:pt x="279221" y="603139"/>
                  <a:pt x="277002" y="613977"/>
                  <a:pt x="279400" y="622368"/>
                </a:cubicBezTo>
                <a:cubicBezTo>
                  <a:pt x="281239" y="628804"/>
                  <a:pt x="283633" y="635068"/>
                  <a:pt x="285750" y="641418"/>
                </a:cubicBezTo>
                <a:cubicBezTo>
                  <a:pt x="281517" y="652001"/>
                  <a:pt x="278586" y="663204"/>
                  <a:pt x="273050" y="673168"/>
                </a:cubicBezTo>
                <a:cubicBezTo>
                  <a:pt x="267910" y="682419"/>
                  <a:pt x="259251" y="689379"/>
                  <a:pt x="254000" y="698568"/>
                </a:cubicBezTo>
                <a:cubicBezTo>
                  <a:pt x="246311" y="712023"/>
                  <a:pt x="247650" y="717003"/>
                  <a:pt x="247650" y="730318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7" name="Freihandform: Form 46">
            <a:extLst>
              <a:ext uri="{FF2B5EF4-FFF2-40B4-BE49-F238E27FC236}">
                <a16:creationId xmlns:a16="http://schemas.microsoft.com/office/drawing/2014/main" id="{E44C642E-EB03-61CC-1081-F4E896CE7027}"/>
              </a:ext>
            </a:extLst>
          </p:cNvPr>
          <p:cNvSpPr/>
          <p:nvPr/>
        </p:nvSpPr>
        <p:spPr>
          <a:xfrm>
            <a:off x="8883650" y="2203450"/>
            <a:ext cx="920750" cy="2152650"/>
          </a:xfrm>
          <a:custGeom>
            <a:avLst/>
            <a:gdLst>
              <a:gd name="csX0" fmla="*/ 831850 w 920750"/>
              <a:gd name="csY0" fmla="*/ 514350 h 2152650"/>
              <a:gd name="csX1" fmla="*/ 825500 w 920750"/>
              <a:gd name="csY1" fmla="*/ 482600 h 2152650"/>
              <a:gd name="csX2" fmla="*/ 812800 w 920750"/>
              <a:gd name="csY2" fmla="*/ 463550 h 2152650"/>
              <a:gd name="csX3" fmla="*/ 781050 w 920750"/>
              <a:gd name="csY3" fmla="*/ 412750 h 2152650"/>
              <a:gd name="csX4" fmla="*/ 755650 w 920750"/>
              <a:gd name="csY4" fmla="*/ 393700 h 2152650"/>
              <a:gd name="csX5" fmla="*/ 736600 w 920750"/>
              <a:gd name="csY5" fmla="*/ 425450 h 2152650"/>
              <a:gd name="csX6" fmla="*/ 723900 w 920750"/>
              <a:gd name="csY6" fmla="*/ 482600 h 2152650"/>
              <a:gd name="csX7" fmla="*/ 704850 w 920750"/>
              <a:gd name="csY7" fmla="*/ 476250 h 2152650"/>
              <a:gd name="csX8" fmla="*/ 692150 w 920750"/>
              <a:gd name="csY8" fmla="*/ 450850 h 2152650"/>
              <a:gd name="csX9" fmla="*/ 679450 w 920750"/>
              <a:gd name="csY9" fmla="*/ 431800 h 2152650"/>
              <a:gd name="csX10" fmla="*/ 660400 w 920750"/>
              <a:gd name="csY10" fmla="*/ 406400 h 2152650"/>
              <a:gd name="csX11" fmla="*/ 628650 w 920750"/>
              <a:gd name="csY11" fmla="*/ 349250 h 2152650"/>
              <a:gd name="csX12" fmla="*/ 622300 w 920750"/>
              <a:gd name="csY12" fmla="*/ 311150 h 2152650"/>
              <a:gd name="csX13" fmla="*/ 571500 w 920750"/>
              <a:gd name="csY13" fmla="*/ 254000 h 2152650"/>
              <a:gd name="csX14" fmla="*/ 565150 w 920750"/>
              <a:gd name="csY14" fmla="*/ 234950 h 2152650"/>
              <a:gd name="csX15" fmla="*/ 539750 w 920750"/>
              <a:gd name="csY15" fmla="*/ 209550 h 2152650"/>
              <a:gd name="csX16" fmla="*/ 527050 w 920750"/>
              <a:gd name="csY16" fmla="*/ 190500 h 2152650"/>
              <a:gd name="csX17" fmla="*/ 514350 w 920750"/>
              <a:gd name="csY17" fmla="*/ 82550 h 2152650"/>
              <a:gd name="csX18" fmla="*/ 501650 w 920750"/>
              <a:gd name="csY18" fmla="*/ 57150 h 2152650"/>
              <a:gd name="csX19" fmla="*/ 457200 w 920750"/>
              <a:gd name="csY19" fmla="*/ 19050 h 2152650"/>
              <a:gd name="csX20" fmla="*/ 419100 w 920750"/>
              <a:gd name="csY20" fmla="*/ 6350 h 2152650"/>
              <a:gd name="csX21" fmla="*/ 387350 w 920750"/>
              <a:gd name="csY21" fmla="*/ 82550 h 2152650"/>
              <a:gd name="csX22" fmla="*/ 368300 w 920750"/>
              <a:gd name="csY22" fmla="*/ 88900 h 2152650"/>
              <a:gd name="csX23" fmla="*/ 285750 w 920750"/>
              <a:gd name="csY23" fmla="*/ 82550 h 2152650"/>
              <a:gd name="csX24" fmla="*/ 247650 w 920750"/>
              <a:gd name="csY24" fmla="*/ 63500 h 2152650"/>
              <a:gd name="csX25" fmla="*/ 215900 w 920750"/>
              <a:gd name="csY25" fmla="*/ 57150 h 2152650"/>
              <a:gd name="csX26" fmla="*/ 209550 w 920750"/>
              <a:gd name="csY26" fmla="*/ 38100 h 2152650"/>
              <a:gd name="csX27" fmla="*/ 158750 w 920750"/>
              <a:gd name="csY27" fmla="*/ 0 h 2152650"/>
              <a:gd name="csX28" fmla="*/ 158750 w 920750"/>
              <a:gd name="csY28" fmla="*/ 101600 h 2152650"/>
              <a:gd name="csX29" fmla="*/ 177800 w 920750"/>
              <a:gd name="csY29" fmla="*/ 120650 h 2152650"/>
              <a:gd name="csX30" fmla="*/ 196850 w 920750"/>
              <a:gd name="csY30" fmla="*/ 152400 h 2152650"/>
              <a:gd name="csX31" fmla="*/ 266700 w 920750"/>
              <a:gd name="csY31" fmla="*/ 247650 h 2152650"/>
              <a:gd name="csX32" fmla="*/ 317500 w 920750"/>
              <a:gd name="csY32" fmla="*/ 292100 h 2152650"/>
              <a:gd name="csX33" fmla="*/ 349250 w 920750"/>
              <a:gd name="csY33" fmla="*/ 323850 h 2152650"/>
              <a:gd name="csX34" fmla="*/ 355600 w 920750"/>
              <a:gd name="csY34" fmla="*/ 349250 h 2152650"/>
              <a:gd name="csX35" fmla="*/ 368300 w 920750"/>
              <a:gd name="csY35" fmla="*/ 381000 h 2152650"/>
              <a:gd name="csX36" fmla="*/ 349250 w 920750"/>
              <a:gd name="csY36" fmla="*/ 450850 h 2152650"/>
              <a:gd name="csX37" fmla="*/ 342900 w 920750"/>
              <a:gd name="csY37" fmla="*/ 552450 h 2152650"/>
              <a:gd name="csX38" fmla="*/ 292100 w 920750"/>
              <a:gd name="csY38" fmla="*/ 603250 h 2152650"/>
              <a:gd name="csX39" fmla="*/ 241300 w 920750"/>
              <a:gd name="csY39" fmla="*/ 635000 h 2152650"/>
              <a:gd name="csX40" fmla="*/ 228600 w 920750"/>
              <a:gd name="csY40" fmla="*/ 685800 h 2152650"/>
              <a:gd name="csX41" fmla="*/ 215900 w 920750"/>
              <a:gd name="csY41" fmla="*/ 768350 h 2152650"/>
              <a:gd name="csX42" fmla="*/ 203200 w 920750"/>
              <a:gd name="csY42" fmla="*/ 800100 h 2152650"/>
              <a:gd name="csX43" fmla="*/ 190500 w 920750"/>
              <a:gd name="csY43" fmla="*/ 850900 h 2152650"/>
              <a:gd name="csX44" fmla="*/ 120650 w 920750"/>
              <a:gd name="csY44" fmla="*/ 857250 h 2152650"/>
              <a:gd name="csX45" fmla="*/ 107950 w 920750"/>
              <a:gd name="csY45" fmla="*/ 876300 h 2152650"/>
              <a:gd name="csX46" fmla="*/ 101600 w 920750"/>
              <a:gd name="csY46" fmla="*/ 895350 h 2152650"/>
              <a:gd name="csX47" fmla="*/ 82550 w 920750"/>
              <a:gd name="csY47" fmla="*/ 1098550 h 2152650"/>
              <a:gd name="csX48" fmla="*/ 95250 w 920750"/>
              <a:gd name="csY48" fmla="*/ 1193800 h 2152650"/>
              <a:gd name="csX49" fmla="*/ 107950 w 920750"/>
              <a:gd name="csY49" fmla="*/ 1384300 h 2152650"/>
              <a:gd name="csX50" fmla="*/ 114300 w 920750"/>
              <a:gd name="csY50" fmla="*/ 1447800 h 2152650"/>
              <a:gd name="csX51" fmla="*/ 127000 w 920750"/>
              <a:gd name="csY51" fmla="*/ 1517650 h 2152650"/>
              <a:gd name="csX52" fmla="*/ 133350 w 920750"/>
              <a:gd name="csY52" fmla="*/ 1543050 h 2152650"/>
              <a:gd name="csX53" fmla="*/ 146050 w 920750"/>
              <a:gd name="csY53" fmla="*/ 1638300 h 2152650"/>
              <a:gd name="csX54" fmla="*/ 107950 w 920750"/>
              <a:gd name="csY54" fmla="*/ 1701800 h 2152650"/>
              <a:gd name="csX55" fmla="*/ 88900 w 920750"/>
              <a:gd name="csY55" fmla="*/ 1771650 h 2152650"/>
              <a:gd name="csX56" fmla="*/ 69850 w 920750"/>
              <a:gd name="csY56" fmla="*/ 1790700 h 2152650"/>
              <a:gd name="csX57" fmla="*/ 63500 w 920750"/>
              <a:gd name="csY57" fmla="*/ 1809750 h 2152650"/>
              <a:gd name="csX58" fmla="*/ 19050 w 920750"/>
              <a:gd name="csY58" fmla="*/ 1847850 h 2152650"/>
              <a:gd name="csX59" fmla="*/ 0 w 920750"/>
              <a:gd name="csY59" fmla="*/ 1866900 h 2152650"/>
              <a:gd name="csX60" fmla="*/ 6350 w 920750"/>
              <a:gd name="csY60" fmla="*/ 1949450 h 2152650"/>
              <a:gd name="csX61" fmla="*/ 12700 w 920750"/>
              <a:gd name="csY61" fmla="*/ 1974850 h 2152650"/>
              <a:gd name="csX62" fmla="*/ 95250 w 920750"/>
              <a:gd name="csY62" fmla="*/ 1987550 h 2152650"/>
              <a:gd name="csX63" fmla="*/ 120650 w 920750"/>
              <a:gd name="csY63" fmla="*/ 2012950 h 2152650"/>
              <a:gd name="csX64" fmla="*/ 139700 w 920750"/>
              <a:gd name="csY64" fmla="*/ 2051050 h 2152650"/>
              <a:gd name="csX65" fmla="*/ 146050 w 920750"/>
              <a:gd name="csY65" fmla="*/ 2070100 h 2152650"/>
              <a:gd name="csX66" fmla="*/ 184150 w 920750"/>
              <a:gd name="csY66" fmla="*/ 2095500 h 2152650"/>
              <a:gd name="csX67" fmla="*/ 241300 w 920750"/>
              <a:gd name="csY67" fmla="*/ 2133600 h 2152650"/>
              <a:gd name="csX68" fmla="*/ 285750 w 920750"/>
              <a:gd name="csY68" fmla="*/ 2152650 h 2152650"/>
              <a:gd name="csX69" fmla="*/ 298450 w 920750"/>
              <a:gd name="csY69" fmla="*/ 2057400 h 2152650"/>
              <a:gd name="csX70" fmla="*/ 247650 w 920750"/>
              <a:gd name="csY70" fmla="*/ 2025650 h 2152650"/>
              <a:gd name="csX71" fmla="*/ 215900 w 920750"/>
              <a:gd name="csY71" fmla="*/ 2012950 h 2152650"/>
              <a:gd name="csX72" fmla="*/ 177800 w 920750"/>
              <a:gd name="csY72" fmla="*/ 1993900 h 2152650"/>
              <a:gd name="csX73" fmla="*/ 171450 w 920750"/>
              <a:gd name="csY73" fmla="*/ 1974850 h 2152650"/>
              <a:gd name="csX74" fmla="*/ 190500 w 920750"/>
              <a:gd name="csY74" fmla="*/ 1955800 h 2152650"/>
              <a:gd name="csX75" fmla="*/ 222250 w 920750"/>
              <a:gd name="csY75" fmla="*/ 1930400 h 2152650"/>
              <a:gd name="csX76" fmla="*/ 234950 w 920750"/>
              <a:gd name="csY76" fmla="*/ 1911350 h 2152650"/>
              <a:gd name="csX77" fmla="*/ 311150 w 920750"/>
              <a:gd name="csY77" fmla="*/ 1905000 h 2152650"/>
              <a:gd name="csX78" fmla="*/ 368300 w 920750"/>
              <a:gd name="csY78" fmla="*/ 1905000 h 2152650"/>
              <a:gd name="csX79" fmla="*/ 501650 w 920750"/>
              <a:gd name="csY79" fmla="*/ 1892300 h 2152650"/>
              <a:gd name="csX80" fmla="*/ 501650 w 920750"/>
              <a:gd name="csY80" fmla="*/ 1758950 h 2152650"/>
              <a:gd name="csX81" fmla="*/ 488950 w 920750"/>
              <a:gd name="csY81" fmla="*/ 1733550 h 2152650"/>
              <a:gd name="csX82" fmla="*/ 482600 w 920750"/>
              <a:gd name="csY82" fmla="*/ 1689100 h 2152650"/>
              <a:gd name="csX83" fmla="*/ 508000 w 920750"/>
              <a:gd name="csY83" fmla="*/ 1612900 h 2152650"/>
              <a:gd name="csX84" fmla="*/ 514350 w 920750"/>
              <a:gd name="csY84" fmla="*/ 1568450 h 2152650"/>
              <a:gd name="csX85" fmla="*/ 527050 w 920750"/>
              <a:gd name="csY85" fmla="*/ 1460500 h 2152650"/>
              <a:gd name="csX86" fmla="*/ 539750 w 920750"/>
              <a:gd name="csY86" fmla="*/ 1435100 h 2152650"/>
              <a:gd name="csX87" fmla="*/ 546100 w 920750"/>
              <a:gd name="csY87" fmla="*/ 1416050 h 2152650"/>
              <a:gd name="csX88" fmla="*/ 577850 w 920750"/>
              <a:gd name="csY88" fmla="*/ 1377950 h 2152650"/>
              <a:gd name="csX89" fmla="*/ 609600 w 920750"/>
              <a:gd name="csY89" fmla="*/ 1416050 h 2152650"/>
              <a:gd name="csX90" fmla="*/ 615950 w 920750"/>
              <a:gd name="csY90" fmla="*/ 1441450 h 2152650"/>
              <a:gd name="csX91" fmla="*/ 603250 w 920750"/>
              <a:gd name="csY91" fmla="*/ 1562100 h 2152650"/>
              <a:gd name="csX92" fmla="*/ 596900 w 920750"/>
              <a:gd name="csY92" fmla="*/ 1581150 h 2152650"/>
              <a:gd name="csX93" fmla="*/ 609600 w 920750"/>
              <a:gd name="csY93" fmla="*/ 1701800 h 2152650"/>
              <a:gd name="csX94" fmla="*/ 673100 w 920750"/>
              <a:gd name="csY94" fmla="*/ 1689100 h 2152650"/>
              <a:gd name="csX95" fmla="*/ 762000 w 920750"/>
              <a:gd name="csY95" fmla="*/ 1682750 h 2152650"/>
              <a:gd name="csX96" fmla="*/ 774700 w 920750"/>
              <a:gd name="csY96" fmla="*/ 1612900 h 2152650"/>
              <a:gd name="csX97" fmla="*/ 857250 w 920750"/>
              <a:gd name="csY97" fmla="*/ 1555750 h 2152650"/>
              <a:gd name="csX98" fmla="*/ 876300 w 920750"/>
              <a:gd name="csY98" fmla="*/ 1536700 h 2152650"/>
              <a:gd name="csX99" fmla="*/ 908050 w 920750"/>
              <a:gd name="csY99" fmla="*/ 1473200 h 2152650"/>
              <a:gd name="csX100" fmla="*/ 895350 w 920750"/>
              <a:gd name="csY100" fmla="*/ 1403350 h 2152650"/>
              <a:gd name="csX101" fmla="*/ 876300 w 920750"/>
              <a:gd name="csY101" fmla="*/ 1377950 h 2152650"/>
              <a:gd name="csX102" fmla="*/ 876300 w 920750"/>
              <a:gd name="csY102" fmla="*/ 1250950 h 2152650"/>
              <a:gd name="csX103" fmla="*/ 895350 w 920750"/>
              <a:gd name="csY103" fmla="*/ 1231900 h 2152650"/>
              <a:gd name="csX104" fmla="*/ 920750 w 920750"/>
              <a:gd name="csY104" fmla="*/ 1181100 h 2152650"/>
              <a:gd name="csX105" fmla="*/ 908050 w 920750"/>
              <a:gd name="csY105" fmla="*/ 831850 h 2152650"/>
              <a:gd name="csX106" fmla="*/ 889000 w 920750"/>
              <a:gd name="csY106" fmla="*/ 774700 h 2152650"/>
              <a:gd name="csX107" fmla="*/ 882650 w 920750"/>
              <a:gd name="csY107" fmla="*/ 622300 h 2152650"/>
              <a:gd name="csX108" fmla="*/ 876300 w 920750"/>
              <a:gd name="csY108" fmla="*/ 603250 h 2152650"/>
              <a:gd name="csX109" fmla="*/ 869950 w 920750"/>
              <a:gd name="csY109" fmla="*/ 571500 h 2152650"/>
              <a:gd name="csX110" fmla="*/ 863600 w 920750"/>
              <a:gd name="csY110" fmla="*/ 552450 h 2152650"/>
              <a:gd name="csX111" fmla="*/ 831850 w 920750"/>
              <a:gd name="csY111" fmla="*/ 514350 h 21526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</a:cxnLst>
            <a:rect l="l" t="t" r="r" b="b"/>
            <a:pathLst>
              <a:path w="920750" h="2152650">
                <a:moveTo>
                  <a:pt x="831850" y="514350"/>
                </a:moveTo>
                <a:cubicBezTo>
                  <a:pt x="829733" y="503767"/>
                  <a:pt x="829290" y="492706"/>
                  <a:pt x="825500" y="482600"/>
                </a:cubicBezTo>
                <a:cubicBezTo>
                  <a:pt x="822820" y="475454"/>
                  <a:pt x="816586" y="470176"/>
                  <a:pt x="812800" y="463550"/>
                </a:cubicBezTo>
                <a:cubicBezTo>
                  <a:pt x="799387" y="440077"/>
                  <a:pt x="801286" y="432986"/>
                  <a:pt x="781050" y="412750"/>
                </a:cubicBezTo>
                <a:cubicBezTo>
                  <a:pt x="773566" y="405266"/>
                  <a:pt x="764117" y="400050"/>
                  <a:pt x="755650" y="393700"/>
                </a:cubicBezTo>
                <a:cubicBezTo>
                  <a:pt x="749300" y="404283"/>
                  <a:pt x="741613" y="414172"/>
                  <a:pt x="736600" y="425450"/>
                </a:cubicBezTo>
                <a:cubicBezTo>
                  <a:pt x="733339" y="432787"/>
                  <a:pt x="724904" y="477579"/>
                  <a:pt x="723900" y="482600"/>
                </a:cubicBezTo>
                <a:cubicBezTo>
                  <a:pt x="717550" y="480483"/>
                  <a:pt x="709583" y="480983"/>
                  <a:pt x="704850" y="476250"/>
                </a:cubicBezTo>
                <a:cubicBezTo>
                  <a:pt x="698157" y="469557"/>
                  <a:pt x="696846" y="459069"/>
                  <a:pt x="692150" y="450850"/>
                </a:cubicBezTo>
                <a:cubicBezTo>
                  <a:pt x="688364" y="444224"/>
                  <a:pt x="683886" y="438010"/>
                  <a:pt x="679450" y="431800"/>
                </a:cubicBezTo>
                <a:cubicBezTo>
                  <a:pt x="673299" y="423188"/>
                  <a:pt x="666271" y="415206"/>
                  <a:pt x="660400" y="406400"/>
                </a:cubicBezTo>
                <a:cubicBezTo>
                  <a:pt x="644453" y="382480"/>
                  <a:pt x="640754" y="373459"/>
                  <a:pt x="628650" y="349250"/>
                </a:cubicBezTo>
                <a:cubicBezTo>
                  <a:pt x="626533" y="336550"/>
                  <a:pt x="626700" y="323250"/>
                  <a:pt x="622300" y="311150"/>
                </a:cubicBezTo>
                <a:cubicBezTo>
                  <a:pt x="610734" y="279344"/>
                  <a:pt x="597012" y="274409"/>
                  <a:pt x="571500" y="254000"/>
                </a:cubicBezTo>
                <a:cubicBezTo>
                  <a:pt x="569383" y="247650"/>
                  <a:pt x="569041" y="240397"/>
                  <a:pt x="565150" y="234950"/>
                </a:cubicBezTo>
                <a:cubicBezTo>
                  <a:pt x="558190" y="225207"/>
                  <a:pt x="547542" y="218641"/>
                  <a:pt x="539750" y="209550"/>
                </a:cubicBezTo>
                <a:cubicBezTo>
                  <a:pt x="534783" y="203756"/>
                  <a:pt x="531283" y="196850"/>
                  <a:pt x="527050" y="190500"/>
                </a:cubicBezTo>
                <a:cubicBezTo>
                  <a:pt x="525759" y="175012"/>
                  <a:pt x="523177" y="109030"/>
                  <a:pt x="514350" y="82550"/>
                </a:cubicBezTo>
                <a:cubicBezTo>
                  <a:pt x="511357" y="73570"/>
                  <a:pt x="506667" y="65177"/>
                  <a:pt x="501650" y="57150"/>
                </a:cubicBezTo>
                <a:cubicBezTo>
                  <a:pt x="485664" y="31573"/>
                  <a:pt x="484245" y="29868"/>
                  <a:pt x="457200" y="19050"/>
                </a:cubicBezTo>
                <a:cubicBezTo>
                  <a:pt x="444771" y="14078"/>
                  <a:pt x="419100" y="6350"/>
                  <a:pt x="419100" y="6350"/>
                </a:cubicBezTo>
                <a:cubicBezTo>
                  <a:pt x="408780" y="57948"/>
                  <a:pt x="422990" y="64730"/>
                  <a:pt x="387350" y="82550"/>
                </a:cubicBezTo>
                <a:cubicBezTo>
                  <a:pt x="381363" y="85543"/>
                  <a:pt x="374650" y="86783"/>
                  <a:pt x="368300" y="88900"/>
                </a:cubicBezTo>
                <a:cubicBezTo>
                  <a:pt x="340783" y="86783"/>
                  <a:pt x="312756" y="88235"/>
                  <a:pt x="285750" y="82550"/>
                </a:cubicBezTo>
                <a:cubicBezTo>
                  <a:pt x="271856" y="79625"/>
                  <a:pt x="260994" y="68352"/>
                  <a:pt x="247650" y="63500"/>
                </a:cubicBezTo>
                <a:cubicBezTo>
                  <a:pt x="237507" y="59812"/>
                  <a:pt x="226483" y="59267"/>
                  <a:pt x="215900" y="57150"/>
                </a:cubicBezTo>
                <a:cubicBezTo>
                  <a:pt x="213783" y="50800"/>
                  <a:pt x="213263" y="43669"/>
                  <a:pt x="209550" y="38100"/>
                </a:cubicBezTo>
                <a:cubicBezTo>
                  <a:pt x="197205" y="19582"/>
                  <a:pt x="176992" y="10945"/>
                  <a:pt x="158750" y="0"/>
                </a:cubicBezTo>
                <a:cubicBezTo>
                  <a:pt x="111508" y="15747"/>
                  <a:pt x="126170" y="3859"/>
                  <a:pt x="158750" y="101600"/>
                </a:cubicBezTo>
                <a:cubicBezTo>
                  <a:pt x="161590" y="110119"/>
                  <a:pt x="172412" y="113466"/>
                  <a:pt x="177800" y="120650"/>
                </a:cubicBezTo>
                <a:cubicBezTo>
                  <a:pt x="185205" y="130524"/>
                  <a:pt x="190224" y="141987"/>
                  <a:pt x="196850" y="152400"/>
                </a:cubicBezTo>
                <a:cubicBezTo>
                  <a:pt x="213769" y="178987"/>
                  <a:pt x="247456" y="228406"/>
                  <a:pt x="266700" y="247650"/>
                </a:cubicBezTo>
                <a:cubicBezTo>
                  <a:pt x="321017" y="301967"/>
                  <a:pt x="239975" y="222328"/>
                  <a:pt x="317500" y="292100"/>
                </a:cubicBezTo>
                <a:cubicBezTo>
                  <a:pt x="328625" y="302112"/>
                  <a:pt x="338667" y="313267"/>
                  <a:pt x="349250" y="323850"/>
                </a:cubicBezTo>
                <a:cubicBezTo>
                  <a:pt x="351367" y="332317"/>
                  <a:pt x="352840" y="340971"/>
                  <a:pt x="355600" y="349250"/>
                </a:cubicBezTo>
                <a:cubicBezTo>
                  <a:pt x="359205" y="360064"/>
                  <a:pt x="367426" y="369635"/>
                  <a:pt x="368300" y="381000"/>
                </a:cubicBezTo>
                <a:cubicBezTo>
                  <a:pt x="371571" y="423522"/>
                  <a:pt x="366690" y="424690"/>
                  <a:pt x="349250" y="450850"/>
                </a:cubicBezTo>
                <a:cubicBezTo>
                  <a:pt x="347133" y="484717"/>
                  <a:pt x="348970" y="519065"/>
                  <a:pt x="342900" y="552450"/>
                </a:cubicBezTo>
                <a:cubicBezTo>
                  <a:pt x="334225" y="600164"/>
                  <a:pt x="324613" y="585743"/>
                  <a:pt x="292100" y="603250"/>
                </a:cubicBezTo>
                <a:cubicBezTo>
                  <a:pt x="274518" y="612717"/>
                  <a:pt x="258233" y="624417"/>
                  <a:pt x="241300" y="635000"/>
                </a:cubicBezTo>
                <a:cubicBezTo>
                  <a:pt x="237067" y="651933"/>
                  <a:pt x="231254" y="668548"/>
                  <a:pt x="228600" y="685800"/>
                </a:cubicBezTo>
                <a:cubicBezTo>
                  <a:pt x="224367" y="713317"/>
                  <a:pt x="221939" y="741173"/>
                  <a:pt x="215900" y="768350"/>
                </a:cubicBezTo>
                <a:cubicBezTo>
                  <a:pt x="213427" y="779477"/>
                  <a:pt x="206552" y="789205"/>
                  <a:pt x="203200" y="800100"/>
                </a:cubicBezTo>
                <a:cubicBezTo>
                  <a:pt x="198067" y="816783"/>
                  <a:pt x="204851" y="840965"/>
                  <a:pt x="190500" y="850900"/>
                </a:cubicBezTo>
                <a:cubicBezTo>
                  <a:pt x="171278" y="864208"/>
                  <a:pt x="143933" y="855133"/>
                  <a:pt x="120650" y="857250"/>
                </a:cubicBezTo>
                <a:cubicBezTo>
                  <a:pt x="116417" y="863600"/>
                  <a:pt x="111363" y="869474"/>
                  <a:pt x="107950" y="876300"/>
                </a:cubicBezTo>
                <a:cubicBezTo>
                  <a:pt x="104957" y="882287"/>
                  <a:pt x="102225" y="888686"/>
                  <a:pt x="101600" y="895350"/>
                </a:cubicBezTo>
                <a:cubicBezTo>
                  <a:pt x="81859" y="1105918"/>
                  <a:pt x="109073" y="1018981"/>
                  <a:pt x="82550" y="1098550"/>
                </a:cubicBezTo>
                <a:cubicBezTo>
                  <a:pt x="86783" y="1130300"/>
                  <a:pt x="92913" y="1161854"/>
                  <a:pt x="95250" y="1193800"/>
                </a:cubicBezTo>
                <a:cubicBezTo>
                  <a:pt x="110465" y="1401739"/>
                  <a:pt x="86891" y="1300064"/>
                  <a:pt x="107950" y="1384300"/>
                </a:cubicBezTo>
                <a:cubicBezTo>
                  <a:pt x="110067" y="1405467"/>
                  <a:pt x="111292" y="1426742"/>
                  <a:pt x="114300" y="1447800"/>
                </a:cubicBezTo>
                <a:cubicBezTo>
                  <a:pt x="117647" y="1471227"/>
                  <a:pt x="122359" y="1494445"/>
                  <a:pt x="127000" y="1517650"/>
                </a:cubicBezTo>
                <a:cubicBezTo>
                  <a:pt x="128712" y="1526208"/>
                  <a:pt x="131789" y="1534464"/>
                  <a:pt x="133350" y="1543050"/>
                </a:cubicBezTo>
                <a:cubicBezTo>
                  <a:pt x="136855" y="1562329"/>
                  <a:pt x="143839" y="1620609"/>
                  <a:pt x="146050" y="1638300"/>
                </a:cubicBezTo>
                <a:cubicBezTo>
                  <a:pt x="119818" y="1716995"/>
                  <a:pt x="151533" y="1640784"/>
                  <a:pt x="107950" y="1701800"/>
                </a:cubicBezTo>
                <a:cubicBezTo>
                  <a:pt x="89798" y="1727213"/>
                  <a:pt x="119606" y="1740944"/>
                  <a:pt x="88900" y="1771650"/>
                </a:cubicBezTo>
                <a:lnTo>
                  <a:pt x="69850" y="1790700"/>
                </a:lnTo>
                <a:cubicBezTo>
                  <a:pt x="67733" y="1797050"/>
                  <a:pt x="67213" y="1804181"/>
                  <a:pt x="63500" y="1809750"/>
                </a:cubicBezTo>
                <a:cubicBezTo>
                  <a:pt x="52996" y="1825507"/>
                  <a:pt x="32744" y="1836113"/>
                  <a:pt x="19050" y="1847850"/>
                </a:cubicBezTo>
                <a:cubicBezTo>
                  <a:pt x="12232" y="1853694"/>
                  <a:pt x="6350" y="1860550"/>
                  <a:pt x="0" y="1866900"/>
                </a:cubicBezTo>
                <a:cubicBezTo>
                  <a:pt x="2117" y="1894417"/>
                  <a:pt x="3125" y="1922041"/>
                  <a:pt x="6350" y="1949450"/>
                </a:cubicBezTo>
                <a:cubicBezTo>
                  <a:pt x="7370" y="1958117"/>
                  <a:pt x="4678" y="1971412"/>
                  <a:pt x="12700" y="1974850"/>
                </a:cubicBezTo>
                <a:cubicBezTo>
                  <a:pt x="38289" y="1985817"/>
                  <a:pt x="67733" y="1983317"/>
                  <a:pt x="95250" y="1987550"/>
                </a:cubicBezTo>
                <a:cubicBezTo>
                  <a:pt x="103717" y="1996017"/>
                  <a:pt x="113784" y="2003141"/>
                  <a:pt x="120650" y="2012950"/>
                </a:cubicBezTo>
                <a:cubicBezTo>
                  <a:pt x="128793" y="2024582"/>
                  <a:pt x="133933" y="2038075"/>
                  <a:pt x="139700" y="2051050"/>
                </a:cubicBezTo>
                <a:cubicBezTo>
                  <a:pt x="142418" y="2057167"/>
                  <a:pt x="141317" y="2065367"/>
                  <a:pt x="146050" y="2070100"/>
                </a:cubicBezTo>
                <a:cubicBezTo>
                  <a:pt x="156843" y="2080893"/>
                  <a:pt x="171939" y="2086342"/>
                  <a:pt x="184150" y="2095500"/>
                </a:cubicBezTo>
                <a:cubicBezTo>
                  <a:pt x="205421" y="2111453"/>
                  <a:pt x="216805" y="2121352"/>
                  <a:pt x="241300" y="2133600"/>
                </a:cubicBezTo>
                <a:cubicBezTo>
                  <a:pt x="255718" y="2140809"/>
                  <a:pt x="270933" y="2146300"/>
                  <a:pt x="285750" y="2152650"/>
                </a:cubicBezTo>
                <a:cubicBezTo>
                  <a:pt x="335642" y="2142672"/>
                  <a:pt x="352265" y="2150353"/>
                  <a:pt x="298450" y="2057400"/>
                </a:cubicBezTo>
                <a:cubicBezTo>
                  <a:pt x="288445" y="2040119"/>
                  <a:pt x="265232" y="2035117"/>
                  <a:pt x="247650" y="2025650"/>
                </a:cubicBezTo>
                <a:cubicBezTo>
                  <a:pt x="237614" y="2020246"/>
                  <a:pt x="226277" y="2017667"/>
                  <a:pt x="215900" y="2012950"/>
                </a:cubicBezTo>
                <a:cubicBezTo>
                  <a:pt x="202974" y="2007074"/>
                  <a:pt x="190500" y="2000250"/>
                  <a:pt x="177800" y="1993900"/>
                </a:cubicBezTo>
                <a:cubicBezTo>
                  <a:pt x="175683" y="1987550"/>
                  <a:pt x="169333" y="1981200"/>
                  <a:pt x="171450" y="1974850"/>
                </a:cubicBezTo>
                <a:cubicBezTo>
                  <a:pt x="174290" y="1966331"/>
                  <a:pt x="184751" y="1962699"/>
                  <a:pt x="190500" y="1955800"/>
                </a:cubicBezTo>
                <a:cubicBezTo>
                  <a:pt x="212594" y="1929287"/>
                  <a:pt x="190977" y="1940824"/>
                  <a:pt x="222250" y="1930400"/>
                </a:cubicBezTo>
                <a:cubicBezTo>
                  <a:pt x="226483" y="1924050"/>
                  <a:pt x="229554" y="1916746"/>
                  <a:pt x="234950" y="1911350"/>
                </a:cubicBezTo>
                <a:cubicBezTo>
                  <a:pt x="259449" y="1886851"/>
                  <a:pt x="272784" y="1900737"/>
                  <a:pt x="311150" y="1905000"/>
                </a:cubicBezTo>
                <a:cubicBezTo>
                  <a:pt x="345319" y="1916390"/>
                  <a:pt x="318010" y="1910588"/>
                  <a:pt x="368300" y="1905000"/>
                </a:cubicBezTo>
                <a:cubicBezTo>
                  <a:pt x="412678" y="1900069"/>
                  <a:pt x="501650" y="1892300"/>
                  <a:pt x="501650" y="1892300"/>
                </a:cubicBezTo>
                <a:cubicBezTo>
                  <a:pt x="511182" y="1835106"/>
                  <a:pt x="513920" y="1836663"/>
                  <a:pt x="501650" y="1758950"/>
                </a:cubicBezTo>
                <a:cubicBezTo>
                  <a:pt x="500174" y="1749600"/>
                  <a:pt x="493183" y="1742017"/>
                  <a:pt x="488950" y="1733550"/>
                </a:cubicBezTo>
                <a:cubicBezTo>
                  <a:pt x="486833" y="1718733"/>
                  <a:pt x="481604" y="1704034"/>
                  <a:pt x="482600" y="1689100"/>
                </a:cubicBezTo>
                <a:cubicBezTo>
                  <a:pt x="484907" y="1654494"/>
                  <a:pt x="494376" y="1640149"/>
                  <a:pt x="508000" y="1612900"/>
                </a:cubicBezTo>
                <a:cubicBezTo>
                  <a:pt x="510117" y="1598083"/>
                  <a:pt x="512494" y="1583302"/>
                  <a:pt x="514350" y="1568450"/>
                </a:cubicBezTo>
                <a:cubicBezTo>
                  <a:pt x="518844" y="1532498"/>
                  <a:pt x="520271" y="1496092"/>
                  <a:pt x="527050" y="1460500"/>
                </a:cubicBezTo>
                <a:cubicBezTo>
                  <a:pt x="528821" y="1451201"/>
                  <a:pt x="536021" y="1443801"/>
                  <a:pt x="539750" y="1435100"/>
                </a:cubicBezTo>
                <a:cubicBezTo>
                  <a:pt x="542387" y="1428948"/>
                  <a:pt x="543107" y="1422037"/>
                  <a:pt x="546100" y="1416050"/>
                </a:cubicBezTo>
                <a:cubicBezTo>
                  <a:pt x="554941" y="1398369"/>
                  <a:pt x="563806" y="1391994"/>
                  <a:pt x="577850" y="1377950"/>
                </a:cubicBezTo>
                <a:cubicBezTo>
                  <a:pt x="588433" y="1390650"/>
                  <a:pt x="601095" y="1401874"/>
                  <a:pt x="609600" y="1416050"/>
                </a:cubicBezTo>
                <a:cubicBezTo>
                  <a:pt x="614090" y="1423534"/>
                  <a:pt x="615950" y="1432723"/>
                  <a:pt x="615950" y="1441450"/>
                </a:cubicBezTo>
                <a:cubicBezTo>
                  <a:pt x="615950" y="1468814"/>
                  <a:pt x="610714" y="1528512"/>
                  <a:pt x="603250" y="1562100"/>
                </a:cubicBezTo>
                <a:cubicBezTo>
                  <a:pt x="601798" y="1568634"/>
                  <a:pt x="599017" y="1574800"/>
                  <a:pt x="596900" y="1581150"/>
                </a:cubicBezTo>
                <a:cubicBezTo>
                  <a:pt x="601133" y="1621367"/>
                  <a:pt x="586280" y="1668763"/>
                  <a:pt x="609600" y="1701800"/>
                </a:cubicBezTo>
                <a:cubicBezTo>
                  <a:pt x="622048" y="1719435"/>
                  <a:pt x="651681" y="1691777"/>
                  <a:pt x="673100" y="1689100"/>
                </a:cubicBezTo>
                <a:cubicBezTo>
                  <a:pt x="702579" y="1685415"/>
                  <a:pt x="732367" y="1684867"/>
                  <a:pt x="762000" y="1682750"/>
                </a:cubicBezTo>
                <a:cubicBezTo>
                  <a:pt x="766233" y="1659467"/>
                  <a:pt x="763678" y="1633842"/>
                  <a:pt x="774700" y="1612900"/>
                </a:cubicBezTo>
                <a:cubicBezTo>
                  <a:pt x="802197" y="1560655"/>
                  <a:pt x="815960" y="1564008"/>
                  <a:pt x="857250" y="1555750"/>
                </a:cubicBezTo>
                <a:cubicBezTo>
                  <a:pt x="863600" y="1549400"/>
                  <a:pt x="871150" y="1544057"/>
                  <a:pt x="876300" y="1536700"/>
                </a:cubicBezTo>
                <a:cubicBezTo>
                  <a:pt x="899146" y="1504063"/>
                  <a:pt x="898608" y="1501527"/>
                  <a:pt x="908050" y="1473200"/>
                </a:cubicBezTo>
                <a:cubicBezTo>
                  <a:pt x="907312" y="1468034"/>
                  <a:pt x="901338" y="1415326"/>
                  <a:pt x="895350" y="1403350"/>
                </a:cubicBezTo>
                <a:cubicBezTo>
                  <a:pt x="890617" y="1393884"/>
                  <a:pt x="882650" y="1386417"/>
                  <a:pt x="876300" y="1377950"/>
                </a:cubicBezTo>
                <a:cubicBezTo>
                  <a:pt x="864000" y="1328750"/>
                  <a:pt x="860541" y="1325803"/>
                  <a:pt x="876300" y="1250950"/>
                </a:cubicBezTo>
                <a:cubicBezTo>
                  <a:pt x="878150" y="1242162"/>
                  <a:pt x="889962" y="1239084"/>
                  <a:pt x="895350" y="1231900"/>
                </a:cubicBezTo>
                <a:cubicBezTo>
                  <a:pt x="913345" y="1207907"/>
                  <a:pt x="912937" y="1204539"/>
                  <a:pt x="920750" y="1181100"/>
                </a:cubicBezTo>
                <a:cubicBezTo>
                  <a:pt x="916517" y="1064683"/>
                  <a:pt x="913772" y="948203"/>
                  <a:pt x="908050" y="831850"/>
                </a:cubicBezTo>
                <a:cubicBezTo>
                  <a:pt x="906233" y="794904"/>
                  <a:pt x="905411" y="799317"/>
                  <a:pt x="889000" y="774700"/>
                </a:cubicBezTo>
                <a:cubicBezTo>
                  <a:pt x="886883" y="723900"/>
                  <a:pt x="886406" y="673005"/>
                  <a:pt x="882650" y="622300"/>
                </a:cubicBezTo>
                <a:cubicBezTo>
                  <a:pt x="882156" y="615625"/>
                  <a:pt x="877923" y="609744"/>
                  <a:pt x="876300" y="603250"/>
                </a:cubicBezTo>
                <a:cubicBezTo>
                  <a:pt x="873682" y="592779"/>
                  <a:pt x="872568" y="581971"/>
                  <a:pt x="869950" y="571500"/>
                </a:cubicBezTo>
                <a:cubicBezTo>
                  <a:pt x="868327" y="565006"/>
                  <a:pt x="865717" y="558800"/>
                  <a:pt x="863600" y="552450"/>
                </a:cubicBezTo>
                <a:lnTo>
                  <a:pt x="831850" y="51435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9191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FF5B7F7A-4D16-07C2-1520-BA4BE82395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862" y="1343162"/>
            <a:ext cx="9051811" cy="4894683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D3D193E5-5137-EEA2-6796-6345728253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862" y="1343162"/>
            <a:ext cx="9051811" cy="4894683"/>
          </a:xfrm>
          <a:prstGeom prst="rect">
            <a:avLst/>
          </a:prstGeom>
        </p:spPr>
      </p:pic>
      <p:sp>
        <p:nvSpPr>
          <p:cNvPr id="2" name="Titel 2">
            <a:extLst>
              <a:ext uri="{FF2B5EF4-FFF2-40B4-BE49-F238E27FC236}">
                <a16:creationId xmlns:a16="http://schemas.microsoft.com/office/drawing/2014/main" id="{1CE464E6-76CB-B309-9364-1ED475FEA860}"/>
              </a:ext>
            </a:extLst>
          </p:cNvPr>
          <p:cNvSpPr txBox="1">
            <a:spLocks/>
          </p:cNvSpPr>
          <p:nvPr/>
        </p:nvSpPr>
        <p:spPr>
          <a:xfrm>
            <a:off x="1524000" y="329717"/>
            <a:ext cx="7317380" cy="365125"/>
          </a:xfrm>
          <a:prstGeom prst="rect">
            <a:avLst/>
          </a:prstGeom>
          <a:noFill/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Corbel" panose="020B0503020204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Binary masks</a:t>
            </a:r>
          </a:p>
        </p:txBody>
      </p:sp>
    </p:spTree>
    <p:extLst>
      <p:ext uri="{BB962C8B-B14F-4D97-AF65-F5344CB8AC3E}">
        <p14:creationId xmlns:p14="http://schemas.microsoft.com/office/powerpoint/2010/main" val="2367175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14A427-B9C5-1645-DE90-5DB4257C4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58992"/>
            <a:ext cx="10515600" cy="1009651"/>
          </a:xfrm>
        </p:spPr>
        <p:txBody>
          <a:bodyPr/>
          <a:lstStyle/>
          <a:p>
            <a:pPr>
              <a:defRPr/>
            </a:pPr>
            <a:r>
              <a:rPr lang="en-US" sz="4000" noProof="0" dirty="0">
                <a:solidFill>
                  <a:prstClr val="white"/>
                </a:solidFill>
                <a:latin typeface="Corbel" panose="020B0503020204020204" pitchFamily="34" charset="0"/>
              </a:rPr>
              <a:t>Multi-source precipitation dataset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F079B9F-BCD7-C01B-3BFE-1EF9289F8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2332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 sz="2000" noProof="0" dirty="0">
                <a:sym typeface="Wingdings" panose="05000000000000000000" pitchFamily="2" charset="2"/>
              </a:rPr>
              <a:t>Single-source estimates suffer from inherent limitations such as sparse spatial coverage, limited observational extent, retrieval uncertainties</a:t>
            </a:r>
          </a:p>
          <a:p>
            <a:pPr>
              <a:lnSpc>
                <a:spcPct val="110000"/>
              </a:lnSpc>
            </a:pPr>
            <a:r>
              <a:rPr lang="en-US" sz="2000" noProof="0" dirty="0"/>
              <a:t>The goal is to develop a multi-source precipitation product </a:t>
            </a:r>
          </a:p>
          <a:p>
            <a:pPr>
              <a:lnSpc>
                <a:spcPct val="110000"/>
              </a:lnSpc>
            </a:pPr>
            <a:r>
              <a:rPr lang="en-US" sz="2000" noProof="0" dirty="0">
                <a:sym typeface="Wingdings" panose="05000000000000000000" pitchFamily="2" charset="2"/>
              </a:rPr>
              <a:t>Possible components:</a:t>
            </a:r>
          </a:p>
          <a:p>
            <a:pPr lvl="1">
              <a:lnSpc>
                <a:spcPct val="110000"/>
              </a:lnSpc>
            </a:pPr>
            <a:r>
              <a:rPr lang="en-US" sz="2000" noProof="0" dirty="0">
                <a:sym typeface="Wingdings" panose="05000000000000000000" pitchFamily="2" charset="2"/>
              </a:rPr>
              <a:t>Radar</a:t>
            </a:r>
          </a:p>
          <a:p>
            <a:pPr lvl="1">
              <a:lnSpc>
                <a:spcPct val="110000"/>
              </a:lnSpc>
            </a:pPr>
            <a:r>
              <a:rPr lang="en-US" sz="2000" noProof="0" dirty="0">
                <a:sym typeface="Wingdings" panose="05000000000000000000" pitchFamily="2" charset="2"/>
              </a:rPr>
              <a:t>Satellite</a:t>
            </a:r>
          </a:p>
          <a:p>
            <a:pPr lvl="1">
              <a:lnSpc>
                <a:spcPct val="110000"/>
              </a:lnSpc>
            </a:pPr>
            <a:r>
              <a:rPr lang="en-US" sz="2000" noProof="0" dirty="0">
                <a:sym typeface="Wingdings" panose="05000000000000000000" pitchFamily="2" charset="2"/>
              </a:rPr>
              <a:t>Rain gauges </a:t>
            </a:r>
          </a:p>
          <a:p>
            <a:pPr lvl="1">
              <a:lnSpc>
                <a:spcPct val="110000"/>
              </a:lnSpc>
            </a:pPr>
            <a:r>
              <a:rPr lang="en-US" sz="2000" noProof="0" dirty="0">
                <a:sym typeface="Wingdings" panose="05000000000000000000" pitchFamily="2" charset="2"/>
              </a:rPr>
              <a:t>NWP </a:t>
            </a:r>
          </a:p>
          <a:p>
            <a:pPr lvl="1">
              <a:lnSpc>
                <a:spcPct val="110000"/>
              </a:lnSpc>
            </a:pPr>
            <a:r>
              <a:rPr lang="en-US" sz="2000" noProof="0" dirty="0">
                <a:sym typeface="Wingdings" panose="05000000000000000000" pitchFamily="2" charset="2"/>
              </a:rPr>
              <a:t>Temperature</a:t>
            </a:r>
          </a:p>
          <a:p>
            <a:pPr lvl="1">
              <a:lnSpc>
                <a:spcPct val="110000"/>
              </a:lnSpc>
            </a:pPr>
            <a:r>
              <a:rPr lang="en-US" sz="2000" noProof="0" dirty="0">
                <a:sym typeface="Wingdings" panose="05000000000000000000" pitchFamily="2" charset="2"/>
              </a:rPr>
              <a:t>…</a:t>
            </a:r>
          </a:p>
          <a:p>
            <a:pPr>
              <a:lnSpc>
                <a:spcPct val="110000"/>
              </a:lnSpc>
            </a:pPr>
            <a:r>
              <a:rPr lang="en-US" sz="2000" dirty="0">
                <a:sym typeface="Wingdings" panose="05000000000000000000" pitchFamily="2" charset="2"/>
              </a:rPr>
              <a:t>Zhang, Y. et al. published a paper, analysing and recommending specific</a:t>
            </a:r>
            <a:br>
              <a:rPr lang="en-US" sz="2000" dirty="0">
                <a:sym typeface="Wingdings" panose="05000000000000000000" pitchFamily="2" charset="2"/>
              </a:rPr>
            </a:br>
            <a:r>
              <a:rPr lang="en-US" sz="2000" dirty="0">
                <a:sym typeface="Wingdings" panose="05000000000000000000" pitchFamily="2" charset="2"/>
              </a:rPr>
              <a:t>datasets and blending methods for trial and assessment</a:t>
            </a:r>
          </a:p>
          <a:p>
            <a:pPr lvl="1">
              <a:lnSpc>
                <a:spcPct val="110000"/>
              </a:lnSpc>
            </a:pPr>
            <a:r>
              <a:rPr lang="en-US" sz="2000" dirty="0">
                <a:sym typeface="Wingdings" panose="05000000000000000000" pitchFamily="2" charset="2"/>
              </a:rPr>
              <a:t>multi-source precipitation dataset for Australia (BRAIN: Blended Rain)</a:t>
            </a:r>
            <a:endParaRPr lang="en-US" sz="2000" noProof="0" dirty="0">
              <a:sym typeface="Wingdings" panose="05000000000000000000" pitchFamily="2" charset="2"/>
            </a:endParaRP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08D2920-8D30-05E3-BA41-95AE35567F97}"/>
              </a:ext>
            </a:extLst>
          </p:cNvPr>
          <p:cNvSpPr txBox="1">
            <a:spLocks/>
          </p:cNvSpPr>
          <p:nvPr/>
        </p:nvSpPr>
        <p:spPr>
          <a:xfrm>
            <a:off x="1246824" y="2623381"/>
            <a:ext cx="4772974" cy="3553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noProof="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EE34830-CA03-D4B1-98A4-FAC64A6DAE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4888" y="2417706"/>
            <a:ext cx="2947536" cy="3964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037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9DBA08-51EE-442D-2299-9548D512A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04914"/>
          </a:xfrm>
        </p:spPr>
        <p:txBody>
          <a:bodyPr/>
          <a:lstStyle/>
          <a:p>
            <a:pPr>
              <a:defRPr/>
            </a:pPr>
            <a:r>
              <a:rPr lang="en-US" sz="4000" noProof="0" dirty="0">
                <a:solidFill>
                  <a:prstClr val="white"/>
                </a:solidFill>
                <a:latin typeface="Corbel" panose="020B0503020204020204" pitchFamily="34" charset="0"/>
              </a:rPr>
              <a:t>Outlook for Europe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0DBB2CE-FE07-9745-561B-FBF6E7CFC7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 err="1"/>
              <a:t>Meteosat</a:t>
            </a:r>
            <a:r>
              <a:rPr lang="en-US" noProof="0" dirty="0"/>
              <a:t> Third Generation</a:t>
            </a:r>
          </a:p>
          <a:p>
            <a:pPr lvl="1"/>
            <a:r>
              <a:rPr lang="en-US" noProof="0" dirty="0"/>
              <a:t>For areas without radar coverage</a:t>
            </a:r>
          </a:p>
          <a:p>
            <a:pPr lvl="1"/>
            <a:r>
              <a:rPr lang="en-US" noProof="0" dirty="0"/>
              <a:t>For radar data correction</a:t>
            </a:r>
          </a:p>
          <a:p>
            <a:pPr lvl="1"/>
            <a:r>
              <a:rPr lang="en-US" noProof="0" dirty="0"/>
              <a:t>For an improvement of radar / rain gauge adjustment</a:t>
            </a:r>
          </a:p>
          <a:p>
            <a:pPr lvl="1"/>
            <a:endParaRPr lang="en-US" noProof="0" dirty="0"/>
          </a:p>
          <a:p>
            <a:pPr lvl="1"/>
            <a:r>
              <a:rPr lang="en-US" noProof="0" dirty="0"/>
              <a:t>First steps by the end of 2026</a:t>
            </a:r>
          </a:p>
        </p:txBody>
      </p:sp>
    </p:spTree>
    <p:extLst>
      <p:ext uri="{BB962C8B-B14F-4D97-AF65-F5344CB8AC3E}">
        <p14:creationId xmlns:p14="http://schemas.microsoft.com/office/powerpoint/2010/main" val="251895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A456AD-AB3E-CBE6-1244-3BFA1981C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542" y="681037"/>
            <a:ext cx="6105832" cy="1325563"/>
          </a:xfrm>
        </p:spPr>
        <p:txBody>
          <a:bodyPr/>
          <a:lstStyle/>
          <a:p>
            <a:pPr algn="ctr"/>
            <a:r>
              <a:rPr lang="en-US" noProof="0" dirty="0">
                <a:latin typeface="Corbel" panose="020B0503020204020204" pitchFamily="34" charset="0"/>
              </a:rPr>
              <a:t>Thank you for listening!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D6ED321-28BB-B4E7-E600-9656D9347F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1825625"/>
            <a:ext cx="5181600" cy="4351338"/>
          </a:xfrm>
        </p:spPr>
        <p:txBody>
          <a:bodyPr/>
          <a:lstStyle/>
          <a:p>
            <a:r>
              <a:rPr lang="en-US" noProof="0" dirty="0">
                <a:latin typeface="Corbel" panose="020B0503020204020204" pitchFamily="34" charset="0"/>
              </a:rPr>
              <a:t>Anne-Kathrin Kappler </a:t>
            </a:r>
          </a:p>
          <a:p>
            <a:r>
              <a:rPr lang="en-US" noProof="0" dirty="0">
                <a:latin typeface="Corbel" panose="020B0503020204020204" pitchFamily="34" charset="0"/>
              </a:rPr>
              <a:t>Hydrologist</a:t>
            </a:r>
          </a:p>
          <a:p>
            <a:r>
              <a:rPr lang="en-US" noProof="0" dirty="0">
                <a:latin typeface="Corbel" panose="020B0503020204020204" pitchFamily="34" charset="0"/>
                <a:hlinkClick r:id="rId2"/>
              </a:rPr>
              <a:t>a.kappler@hydrometeo.de</a:t>
            </a:r>
            <a:endParaRPr lang="en-US" noProof="0" dirty="0">
              <a:latin typeface="Corbel" panose="020B0503020204020204" pitchFamily="34" charset="0"/>
            </a:endParaRPr>
          </a:p>
          <a:p>
            <a:r>
              <a:rPr lang="en-US" noProof="0" dirty="0">
                <a:latin typeface="Corbel" panose="020B0503020204020204" pitchFamily="34" charset="0"/>
              </a:rPr>
              <a:t>Tel</a:t>
            </a:r>
            <a:r>
              <a:rPr lang="en-US" noProof="0">
                <a:latin typeface="Corbel" panose="020B0503020204020204" pitchFamily="34" charset="0"/>
              </a:rPr>
              <a:t>.: +49-451 </a:t>
            </a:r>
            <a:r>
              <a:rPr lang="en-US" noProof="0" dirty="0">
                <a:latin typeface="Corbel" panose="020B0503020204020204" pitchFamily="34" charset="0"/>
              </a:rPr>
              <a:t>– 702 73 35</a:t>
            </a:r>
          </a:p>
          <a:p>
            <a:endParaRPr lang="en-US" noProof="0" dirty="0">
              <a:latin typeface="Corbel" panose="020B0503020204020204" pitchFamily="34" charset="0"/>
            </a:endParaRP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76DAF2A6-7F71-11F5-49B3-C697FE2017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en-US" noProof="0" dirty="0">
                <a:latin typeface="Corbel" panose="020B0503020204020204" pitchFamily="34" charset="0"/>
              </a:rPr>
              <a:t>Dr. Thomas Einfalt</a:t>
            </a:r>
          </a:p>
          <a:p>
            <a:r>
              <a:rPr lang="en-US" noProof="0" dirty="0">
                <a:latin typeface="Corbel" panose="020B0503020204020204" pitchFamily="34" charset="0"/>
              </a:rPr>
              <a:t>Senior Consultant &amp; Founder</a:t>
            </a:r>
          </a:p>
          <a:p>
            <a:r>
              <a:rPr lang="en-US" noProof="0" dirty="0">
                <a:latin typeface="Corbel" panose="020B0503020204020204" pitchFamily="34" charset="0"/>
                <a:hlinkClick r:id="rId3"/>
              </a:rPr>
              <a:t>einfalt@hydrometeo.de</a:t>
            </a:r>
            <a:r>
              <a:rPr lang="en-US" noProof="0" dirty="0">
                <a:latin typeface="Corbel" panose="020B0503020204020204" pitchFamily="34" charset="0"/>
              </a:rPr>
              <a:t> </a:t>
            </a:r>
          </a:p>
          <a:p>
            <a:r>
              <a:rPr lang="en-US" noProof="0" dirty="0">
                <a:latin typeface="Corbel" panose="020B0503020204020204" pitchFamily="34" charset="0"/>
              </a:rPr>
              <a:t>Tel.: +49-451 – 702 73 33</a:t>
            </a:r>
            <a:endParaRPr lang="en-US" noProof="0" dirty="0">
              <a:effectLst/>
              <a:latin typeface="Corbel" panose="020B0503020204020204" pitchFamily="34" charset="0"/>
            </a:endParaRPr>
          </a:p>
        </p:txBody>
      </p:sp>
      <p:pic>
        <p:nvPicPr>
          <p:cNvPr id="6" name="Grafik 5" descr="DSC03309_te">
            <a:extLst>
              <a:ext uri="{FF2B5EF4-FFF2-40B4-BE49-F238E27FC236}">
                <a16:creationId xmlns:a16="http://schemas.microsoft.com/office/drawing/2014/main" id="{6AA691BA-EDAF-4000-B658-5875F4312C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1845" y="3952015"/>
            <a:ext cx="2510406" cy="2510406"/>
          </a:xfrm>
          <a:prstGeom prst="ellipse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838100B-A745-07F3-54A4-6ED080A9F0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3" t="23425" r="13250" b="25093"/>
          <a:stretch>
            <a:fillRect/>
          </a:stretch>
        </p:blipFill>
        <p:spPr>
          <a:xfrm>
            <a:off x="7179717" y="3952015"/>
            <a:ext cx="2576015" cy="250683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769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FE8288-FE63-257A-4327-7F41E2DCD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84443"/>
          </a:xfrm>
        </p:spPr>
        <p:txBody>
          <a:bodyPr/>
          <a:lstStyle/>
          <a:p>
            <a:r>
              <a:rPr kumimoji="0" lang="en-US" sz="3600" b="0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 are we ?</a:t>
            </a:r>
            <a:endParaRPr lang="en-US" noProof="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715547-DB4C-5891-363F-2DB4403C6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8697"/>
            <a:ext cx="10515600" cy="5144576"/>
          </a:xfrm>
        </p:spPr>
        <p:txBody>
          <a:bodyPr>
            <a:normAutofit lnSpcReduction="100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0F68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Consulting firm in hydrometeorology </a:t>
            </a:r>
          </a:p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0F68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Since 1999</a:t>
            </a:r>
          </a:p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0F68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Based in Lübeck, Germany</a:t>
            </a:r>
          </a:p>
          <a:p>
            <a:pPr marL="685800" marR="0" lvl="1" indent="-22860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0F68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Analysis and verification of hydrological and meteorological measurements</a:t>
            </a:r>
          </a:p>
          <a:p>
            <a:pPr marL="685800" marR="0" lvl="1" indent="-22860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0F68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Automatic data quality control and correction: weather radar and stations</a:t>
            </a:r>
          </a:p>
          <a:p>
            <a:pPr marL="685800" marR="0" lvl="1" indent="-22860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0F68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Forecast and warning systems</a:t>
            </a:r>
          </a:p>
          <a:p>
            <a:pPr marL="685800" marR="0" lvl="1" indent="-22860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0F68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 change adaptation / climate projection downscaling</a:t>
            </a:r>
          </a:p>
          <a:p>
            <a:pPr marL="685800" marR="0" lvl="1" indent="-22860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0F68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Software development SCOUT /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ScoutView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bel" panose="020B0503020204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0F68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Event analysis / damages</a:t>
            </a:r>
          </a:p>
          <a:p>
            <a:pPr marL="685800" marR="0" lvl="1" indent="-22860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0F68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Education and training </a:t>
            </a:r>
          </a:p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srgbClr val="0E2841">
                  <a:lumMod val="75000"/>
                </a:srgbClr>
              </a:solidFill>
              <a:effectLst/>
              <a:uLnTx/>
              <a:uFillTx/>
              <a:latin typeface="Corbel" panose="020B0503020204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More details on 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https://www.hydrometeo.de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10000"/>
              </a:lnSpc>
            </a:pPr>
            <a:endParaRPr lang="en-US" noProof="0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535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>
            <a:extLst>
              <a:ext uri="{FF2B5EF4-FFF2-40B4-BE49-F238E27FC236}">
                <a16:creationId xmlns:a16="http://schemas.microsoft.com/office/drawing/2014/main" id="{A3E0EB08-C0C5-6913-29E4-B1617B37F6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9" b="1"/>
          <a:stretch/>
        </p:blipFill>
        <p:spPr>
          <a:xfrm>
            <a:off x="13232" y="711517"/>
            <a:ext cx="12178768" cy="617696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8DD6E94-1997-973A-82F7-A0DC538C9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596"/>
            <a:ext cx="10515600" cy="864778"/>
          </a:xfrm>
        </p:spPr>
        <p:txBody>
          <a:bodyPr/>
          <a:lstStyle/>
          <a:p>
            <a:r>
              <a:rPr kumimoji="0" lang="en-US" sz="4000" b="0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REINFORM project</a:t>
            </a:r>
            <a:endParaRPr lang="en-US" noProof="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3007665-58FF-34BA-CD32-CF3DD85C8A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b="1" noProof="0" dirty="0">
                <a:latin typeface="Corbel" panose="020B0503020204020204" pitchFamily="34" charset="0"/>
              </a:rPr>
              <a:t>REINFORM</a:t>
            </a:r>
            <a:r>
              <a:rPr lang="en-US" noProof="0" dirty="0">
                <a:latin typeface="Corbel" panose="020B0503020204020204" pitchFamily="34" charset="0"/>
              </a:rPr>
              <a:t>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b="1" noProof="0" dirty="0" err="1">
                <a:latin typeface="Corbel" panose="020B0503020204020204" pitchFamily="34" charset="0"/>
              </a:rPr>
              <a:t>RE</a:t>
            </a:r>
            <a:r>
              <a:rPr lang="en-US" noProof="0" dirty="0" err="1">
                <a:latin typeface="Corbel" panose="020B0503020204020204" pitchFamily="34" charset="0"/>
              </a:rPr>
              <a:t>mote</a:t>
            </a:r>
            <a:r>
              <a:rPr lang="en-US" noProof="0" dirty="0">
                <a:latin typeface="Corbel" panose="020B0503020204020204" pitchFamily="34" charset="0"/>
              </a:rPr>
              <a:t> Sensing </a:t>
            </a:r>
            <a:r>
              <a:rPr lang="en-US" b="1" noProof="0" dirty="0" err="1">
                <a:latin typeface="Corbel" panose="020B0503020204020204" pitchFamily="34" charset="0"/>
              </a:rPr>
              <a:t>IN</a:t>
            </a:r>
            <a:r>
              <a:rPr lang="en-US" noProof="0" dirty="0" err="1">
                <a:latin typeface="Corbel" panose="020B0503020204020204" pitchFamily="34" charset="0"/>
              </a:rPr>
              <a:t>tegration</a:t>
            </a:r>
            <a:r>
              <a:rPr lang="en-US" noProof="0" dirty="0">
                <a:latin typeface="Corbel" panose="020B0503020204020204" pitchFamily="34" charset="0"/>
              </a:rPr>
              <a:t> </a:t>
            </a:r>
            <a:r>
              <a:rPr lang="en-US" b="1" noProof="0" dirty="0">
                <a:latin typeface="Corbel" panose="020B0503020204020204" pitchFamily="34" charset="0"/>
              </a:rPr>
              <a:t>F</a:t>
            </a:r>
            <a:r>
              <a:rPr lang="en-US" noProof="0" dirty="0">
                <a:latin typeface="Corbel" panose="020B0503020204020204" pitchFamily="34" charset="0"/>
              </a:rPr>
              <a:t>or </a:t>
            </a:r>
            <a:r>
              <a:rPr lang="en-US" b="1" noProof="0" dirty="0">
                <a:latin typeface="Corbel" panose="020B0503020204020204" pitchFamily="34" charset="0"/>
              </a:rPr>
              <a:t>O</a:t>
            </a:r>
            <a:r>
              <a:rPr lang="en-US" noProof="0" dirty="0">
                <a:latin typeface="Corbel" panose="020B0503020204020204" pitchFamily="34" charset="0"/>
              </a:rPr>
              <a:t>ptimized </a:t>
            </a:r>
            <a:r>
              <a:rPr lang="en-US" b="1" noProof="0" dirty="0">
                <a:latin typeface="Corbel" panose="020B0503020204020204" pitchFamily="34" charset="0"/>
              </a:rPr>
              <a:t>R</a:t>
            </a:r>
            <a:r>
              <a:rPr lang="en-US" noProof="0" dirty="0">
                <a:latin typeface="Corbel" panose="020B0503020204020204" pitchFamily="34" charset="0"/>
              </a:rPr>
              <a:t>esource </a:t>
            </a:r>
            <a:r>
              <a:rPr lang="en-US" b="1" noProof="0" dirty="0">
                <a:latin typeface="Corbel" panose="020B0503020204020204" pitchFamily="34" charset="0"/>
              </a:rPr>
              <a:t>M</a:t>
            </a:r>
            <a:r>
              <a:rPr lang="en-US" noProof="0" dirty="0">
                <a:latin typeface="Corbel" panose="020B0503020204020204" pitchFamily="34" charset="0"/>
              </a:rPr>
              <a:t>anagement 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noProof="0" dirty="0">
              <a:latin typeface="Corbel" panose="020B0503020204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i="1" u="sng" noProof="0" dirty="0">
                <a:latin typeface="Corbel" panose="020B0503020204020204" pitchFamily="34" charset="0"/>
              </a:rPr>
              <a:t>Scaling farm water balance toolbox</a:t>
            </a:r>
            <a:r>
              <a:rPr lang="en-US" i="1" noProof="0" dirty="0">
                <a:latin typeface="Corbel" panose="020B0503020204020204" pitchFamily="34" charset="0"/>
              </a:rPr>
              <a:t> for mapping the water productivity and sustainability of the Australian irrigated agricultural sector. 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noProof="0" dirty="0">
              <a:latin typeface="Corbel" panose="020B0503020204020204" pitchFamily="34" charset="0"/>
            </a:endParaRPr>
          </a:p>
          <a:p>
            <a:pPr>
              <a:lnSpc>
                <a:spcPct val="100000"/>
              </a:lnSpc>
            </a:pPr>
            <a:endParaRPr lang="en-US" noProof="0" dirty="0">
              <a:latin typeface="Corbel" panose="020B0503020204020204" pitchFamily="34" charset="0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67A9F422-FC15-28FD-E5F7-1F26B2411DBC}"/>
              </a:ext>
            </a:extLst>
          </p:cNvPr>
          <p:cNvSpPr txBox="1"/>
          <p:nvPr/>
        </p:nvSpPr>
        <p:spPr>
          <a:xfrm>
            <a:off x="838200" y="4422637"/>
            <a:ext cx="10121774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F689B"/>
              </a:buClr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orbel" panose="020B0503020204020204" pitchFamily="34" charset="0"/>
                <a:ea typeface="Calibri"/>
                <a:cs typeface="Calibri"/>
              </a:rPr>
              <a:t>The goal of WaterSENSE consortium: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F689B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Calibri"/>
                <a:cs typeface="Calibri"/>
              </a:rPr>
              <a:t>Develop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40000"/>
                    <a:lumOff val="6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Calibri"/>
                <a:cs typeface="Calibri"/>
              </a:rPr>
              <a:t>an operational, modular, water-monitoring system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Calibri"/>
                <a:cs typeface="Calibri"/>
              </a:rPr>
              <a:t>built on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40000"/>
                    <a:lumOff val="6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Calibri"/>
                <a:cs typeface="Calibri"/>
              </a:rPr>
              <a:t>Copernicus EO data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Calibri"/>
                <a:cs typeface="Calibri"/>
              </a:rPr>
              <a:t>to provide water managers with 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40000"/>
                    <a:lumOff val="6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Calibri"/>
                <a:cs typeface="Calibri"/>
              </a:rPr>
              <a:t>toolbox of reliable and actionable information on water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Calibri"/>
                <a:cs typeface="Calibri"/>
              </a:rPr>
              <a:t>availability and water use, anywhere in the world,  in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40000"/>
                    <a:lumOff val="6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Calibri"/>
                <a:cs typeface="Calibri"/>
              </a:rPr>
              <a:t>support of sustainable water management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40000"/>
                    <a:lumOff val="6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Calibri"/>
                <a:cs typeface="Calibri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Calibri"/>
                <a:cs typeface="Calibri"/>
              </a:rPr>
              <a:t>and transparency across the entire water value chain. 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E2841">
                  <a:lumMod val="75000"/>
                </a:srgbClr>
              </a:solidFill>
              <a:effectLst/>
              <a:uLnTx/>
              <a:uFillTx/>
              <a:latin typeface="Corbel" panose="020B0503020204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61760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624096-85DB-0A36-7BCE-92945D0AC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722" y="-54124"/>
            <a:ext cx="10515600" cy="913940"/>
          </a:xfrm>
        </p:spPr>
        <p:txBody>
          <a:bodyPr/>
          <a:lstStyle/>
          <a:p>
            <a:r>
              <a:rPr kumimoji="0" lang="en-US" sz="4000" b="0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Multi-disciplinary Research-driven Consortium</a:t>
            </a:r>
            <a:endParaRPr lang="en-US" noProof="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pic>
        <p:nvPicPr>
          <p:cNvPr id="4" name="Picture 6" descr="A diagram of water value chain&#10;&#10;AI-generated content may be incorrect.">
            <a:extLst>
              <a:ext uri="{FF2B5EF4-FFF2-40B4-BE49-F238E27FC236}">
                <a16:creationId xmlns:a16="http://schemas.microsoft.com/office/drawing/2014/main" id="{7F5CE264-A15B-BAFA-CB63-3BBBF84304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790"/>
          <a:stretch>
            <a:fillRect/>
          </a:stretch>
        </p:blipFill>
        <p:spPr>
          <a:xfrm>
            <a:off x="2161972" y="1027301"/>
            <a:ext cx="7868055" cy="5300192"/>
          </a:xfrm>
          <a:prstGeom prst="rect">
            <a:avLst/>
          </a:prstGeom>
        </p:spPr>
      </p:pic>
      <p:grpSp>
        <p:nvGrpSpPr>
          <p:cNvPr id="5" name="Groep 14">
            <a:extLst>
              <a:ext uri="{FF2B5EF4-FFF2-40B4-BE49-F238E27FC236}">
                <a16:creationId xmlns:a16="http://schemas.microsoft.com/office/drawing/2014/main" id="{D0DC35F5-38C9-BCBC-83DE-D769D2B3F092}"/>
              </a:ext>
            </a:extLst>
          </p:cNvPr>
          <p:cNvGrpSpPr/>
          <p:nvPr/>
        </p:nvGrpSpPr>
        <p:grpSpPr>
          <a:xfrm>
            <a:off x="7200166" y="1182241"/>
            <a:ext cx="2773610" cy="711574"/>
            <a:chOff x="2596265" y="4547398"/>
            <a:chExt cx="7159808" cy="1934363"/>
          </a:xfrm>
        </p:grpSpPr>
        <p:grpSp>
          <p:nvGrpSpPr>
            <p:cNvPr id="6" name="Group 22">
              <a:extLst>
                <a:ext uri="{FF2B5EF4-FFF2-40B4-BE49-F238E27FC236}">
                  <a16:creationId xmlns:a16="http://schemas.microsoft.com/office/drawing/2014/main" id="{272975F4-2D51-8AEF-3124-E9BA9EF0E772}"/>
                </a:ext>
              </a:extLst>
            </p:cNvPr>
            <p:cNvGrpSpPr/>
            <p:nvPr/>
          </p:nvGrpSpPr>
          <p:grpSpPr>
            <a:xfrm>
              <a:off x="2596265" y="4652626"/>
              <a:ext cx="7159808" cy="1829135"/>
              <a:chOff x="0" y="0"/>
              <a:chExt cx="5714365" cy="1460126"/>
            </a:xfrm>
          </p:grpSpPr>
          <p:sp>
            <p:nvSpPr>
              <p:cNvPr id="8" name="Rectangle: Rounded Corners 24">
                <a:extLst>
                  <a:ext uri="{FF2B5EF4-FFF2-40B4-BE49-F238E27FC236}">
                    <a16:creationId xmlns:a16="http://schemas.microsoft.com/office/drawing/2014/main" id="{798E03D7-8ACC-CB77-1187-A7A2D09D440F}"/>
                  </a:ext>
                </a:extLst>
              </p:cNvPr>
              <p:cNvSpPr/>
              <p:nvPr/>
            </p:nvSpPr>
            <p:spPr>
              <a:xfrm>
                <a:off x="0" y="0"/>
                <a:ext cx="5714365" cy="1460126"/>
              </a:xfrm>
              <a:prstGeom prst="roundRect">
                <a:avLst>
                  <a:gd name="adj" fmla="val 21123"/>
                </a:avLst>
              </a:prstGeom>
              <a:ln w="19050">
                <a:solidFill>
                  <a:srgbClr val="17375E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pic>
            <p:nvPicPr>
              <p:cNvPr id="9" name="image4.png">
                <a:extLst>
                  <a:ext uri="{FF2B5EF4-FFF2-40B4-BE49-F238E27FC236}">
                    <a16:creationId xmlns:a16="http://schemas.microsoft.com/office/drawing/2014/main" id="{16D9AD9C-487D-AC3E-9E12-BA9FB3EDE81A}"/>
                  </a:ext>
                </a:extLst>
              </p:cNvPr>
              <p:cNvPicPr/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243668" y="263339"/>
                <a:ext cx="882650" cy="401320"/>
              </a:xfrm>
              <a:prstGeom prst="rect">
                <a:avLst/>
              </a:prstGeom>
              <a:ln/>
            </p:spPr>
          </p:pic>
          <p:pic>
            <p:nvPicPr>
              <p:cNvPr id="10" name="image1.png">
                <a:extLst>
                  <a:ext uri="{FF2B5EF4-FFF2-40B4-BE49-F238E27FC236}">
                    <a16:creationId xmlns:a16="http://schemas.microsoft.com/office/drawing/2014/main" id="{DCD8CDA0-4ABA-43AB-70F8-660349EDFEB3}"/>
                  </a:ext>
                </a:extLst>
              </p:cNvPr>
              <p:cNvPicPr/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49891" y="330575"/>
                <a:ext cx="1536065" cy="322580"/>
              </a:xfrm>
              <a:prstGeom prst="rect">
                <a:avLst/>
              </a:prstGeom>
              <a:ln/>
            </p:spPr>
          </p:pic>
          <p:pic>
            <p:nvPicPr>
              <p:cNvPr id="11" name="image6.png">
                <a:extLst>
                  <a:ext uri="{FF2B5EF4-FFF2-40B4-BE49-F238E27FC236}">
                    <a16:creationId xmlns:a16="http://schemas.microsoft.com/office/drawing/2014/main" id="{53F928F6-0A5E-A676-F2E7-0C00598418C2}"/>
                  </a:ext>
                </a:extLst>
              </p:cNvPr>
              <p:cNvPicPr/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073773" y="962585"/>
                <a:ext cx="1026795" cy="297815"/>
              </a:xfrm>
              <a:prstGeom prst="rect">
                <a:avLst/>
              </a:prstGeom>
              <a:ln/>
            </p:spPr>
          </p:pic>
          <p:pic>
            <p:nvPicPr>
              <p:cNvPr id="12" name="image10.png">
                <a:extLst>
                  <a:ext uri="{FF2B5EF4-FFF2-40B4-BE49-F238E27FC236}">
                    <a16:creationId xmlns:a16="http://schemas.microsoft.com/office/drawing/2014/main" id="{BD821071-2060-EFC1-4288-2558D18241EE}"/>
                  </a:ext>
                </a:extLst>
              </p:cNvPr>
              <p:cNvPicPr/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24703" y="922244"/>
                <a:ext cx="851535" cy="377825"/>
              </a:xfrm>
              <a:prstGeom prst="rect">
                <a:avLst/>
              </a:prstGeom>
              <a:ln/>
            </p:spPr>
          </p:pic>
          <p:pic>
            <p:nvPicPr>
              <p:cNvPr id="13" name="image8.png">
                <a:extLst>
                  <a:ext uri="{FF2B5EF4-FFF2-40B4-BE49-F238E27FC236}">
                    <a16:creationId xmlns:a16="http://schemas.microsoft.com/office/drawing/2014/main" id="{313C718B-C4A9-E367-A7EA-1B9517E98D27}"/>
                  </a:ext>
                </a:extLst>
              </p:cNvPr>
              <p:cNvPicPr/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487021" y="895350"/>
                <a:ext cx="1374775" cy="427355"/>
              </a:xfrm>
              <a:prstGeom prst="rect">
                <a:avLst/>
              </a:prstGeom>
              <a:ln/>
            </p:spPr>
          </p:pic>
          <p:pic>
            <p:nvPicPr>
              <p:cNvPr id="14" name="image3.png">
                <a:extLst>
                  <a:ext uri="{FF2B5EF4-FFF2-40B4-BE49-F238E27FC236}">
                    <a16:creationId xmlns:a16="http://schemas.microsoft.com/office/drawing/2014/main" id="{B2357AC2-2117-A9FC-A1BF-A9A34AB27F88}"/>
                  </a:ext>
                </a:extLst>
              </p:cNvPr>
              <p:cNvPicPr/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324350" y="908797"/>
                <a:ext cx="934085" cy="405765"/>
              </a:xfrm>
              <a:prstGeom prst="rect">
                <a:avLst/>
              </a:prstGeom>
              <a:ln/>
            </p:spPr>
          </p:pic>
        </p:grpSp>
        <p:pic>
          <p:nvPicPr>
            <p:cNvPr id="7" name="Picture 1">
              <a:extLst>
                <a:ext uri="{FF2B5EF4-FFF2-40B4-BE49-F238E27FC236}">
                  <a16:creationId xmlns:a16="http://schemas.microsoft.com/office/drawing/2014/main" id="{99313713-4B79-3C16-B746-7B1CD0645AD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8077" y="4547398"/>
              <a:ext cx="2517894" cy="14163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62482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80D01-8179-8394-E526-757C014C0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18E87E-640F-7151-FB46-492D95E32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58992"/>
            <a:ext cx="10515600" cy="913940"/>
          </a:xfrm>
        </p:spPr>
        <p:txBody>
          <a:bodyPr/>
          <a:lstStyle/>
          <a:p>
            <a:r>
              <a:rPr kumimoji="0" lang="en-US" sz="4000" b="0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Australian Context</a:t>
            </a:r>
            <a:endParaRPr lang="en-US" noProof="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986D481-39DB-2B52-9D1E-422A80045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335" y="854948"/>
            <a:ext cx="10515600" cy="4351338"/>
          </a:xfrm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0F68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Heavy and localized rain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srgbClr val="0E2841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noProof="0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0CF25216-DD06-069A-19CC-DA9C714B557C}"/>
              </a:ext>
            </a:extLst>
          </p:cNvPr>
          <p:cNvGrpSpPr/>
          <p:nvPr/>
        </p:nvGrpSpPr>
        <p:grpSpPr>
          <a:xfrm>
            <a:off x="1348704" y="1341439"/>
            <a:ext cx="7196911" cy="5240950"/>
            <a:chOff x="903288" y="2246313"/>
            <a:chExt cx="5776912" cy="4206875"/>
          </a:xfrm>
        </p:grpSpPr>
        <p:pic>
          <p:nvPicPr>
            <p:cNvPr id="5" name="Grafik 2">
              <a:extLst>
                <a:ext uri="{FF2B5EF4-FFF2-40B4-BE49-F238E27FC236}">
                  <a16:creationId xmlns:a16="http://schemas.microsoft.com/office/drawing/2014/main" id="{00DFBA7C-3031-8A24-5EA7-D066633C6D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3288" y="2246313"/>
              <a:ext cx="5776912" cy="420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9F3D6697-2C71-50B3-C29B-266613C9E275}"/>
                </a:ext>
              </a:extLst>
            </p:cNvPr>
            <p:cNvGrpSpPr/>
            <p:nvPr/>
          </p:nvGrpSpPr>
          <p:grpSpPr>
            <a:xfrm>
              <a:off x="1029213" y="2365165"/>
              <a:ext cx="3990459" cy="4041195"/>
              <a:chOff x="1029213" y="2365165"/>
              <a:chExt cx="3990459" cy="4041195"/>
            </a:xfrm>
          </p:grpSpPr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795055BC-8509-D5B6-483D-40B68029A5A8}"/>
                  </a:ext>
                </a:extLst>
              </p:cNvPr>
              <p:cNvSpPr/>
              <p:nvPr/>
            </p:nvSpPr>
            <p:spPr>
              <a:xfrm>
                <a:off x="4844992" y="4444255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8" name="Ellipse 7">
                <a:extLst>
                  <a:ext uri="{FF2B5EF4-FFF2-40B4-BE49-F238E27FC236}">
                    <a16:creationId xmlns:a16="http://schemas.microsoft.com/office/drawing/2014/main" id="{5971636E-6D6D-C1B1-402B-399E5CE80B80}"/>
                  </a:ext>
                </a:extLst>
              </p:cNvPr>
              <p:cNvSpPr/>
              <p:nvPr/>
            </p:nvSpPr>
            <p:spPr>
              <a:xfrm>
                <a:off x="4876234" y="5541335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9" name="Ellipse 8">
                <a:extLst>
                  <a:ext uri="{FF2B5EF4-FFF2-40B4-BE49-F238E27FC236}">
                    <a16:creationId xmlns:a16="http://schemas.microsoft.com/office/drawing/2014/main" id="{3D27E087-F64E-196C-34D4-60F85540C240}"/>
                  </a:ext>
                </a:extLst>
              </p:cNvPr>
              <p:cNvSpPr/>
              <p:nvPr/>
            </p:nvSpPr>
            <p:spPr>
              <a:xfrm>
                <a:off x="4470666" y="5457129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243F21C-B866-AF8C-33F3-D7FEC804358A}"/>
                  </a:ext>
                </a:extLst>
              </p:cNvPr>
              <p:cNvSpPr/>
              <p:nvPr/>
            </p:nvSpPr>
            <p:spPr>
              <a:xfrm>
                <a:off x="4261586" y="5380087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1" name="Ellipse 10">
                <a:extLst>
                  <a:ext uri="{FF2B5EF4-FFF2-40B4-BE49-F238E27FC236}">
                    <a16:creationId xmlns:a16="http://schemas.microsoft.com/office/drawing/2014/main" id="{B71EE4B0-793C-9C41-7838-39F7D8642407}"/>
                  </a:ext>
                </a:extLst>
              </p:cNvPr>
              <p:cNvSpPr/>
              <p:nvPr/>
            </p:nvSpPr>
            <p:spPr>
              <a:xfrm>
                <a:off x="3863917" y="5584478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2" name="Ellipse 11">
                <a:extLst>
                  <a:ext uri="{FF2B5EF4-FFF2-40B4-BE49-F238E27FC236}">
                    <a16:creationId xmlns:a16="http://schemas.microsoft.com/office/drawing/2014/main" id="{06BD2F9C-52D6-2226-024F-CE3DD759DA54}"/>
                  </a:ext>
                </a:extLst>
              </p:cNvPr>
              <p:cNvSpPr/>
              <p:nvPr/>
            </p:nvSpPr>
            <p:spPr>
              <a:xfrm>
                <a:off x="3625792" y="5760690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3" name="Ellipse 12">
                <a:extLst>
                  <a:ext uri="{FF2B5EF4-FFF2-40B4-BE49-F238E27FC236}">
                    <a16:creationId xmlns:a16="http://schemas.microsoft.com/office/drawing/2014/main" id="{44E42DFD-A201-5E6A-4997-E49AC8B87BF1}"/>
                  </a:ext>
                </a:extLst>
              </p:cNvPr>
              <p:cNvSpPr/>
              <p:nvPr/>
            </p:nvSpPr>
            <p:spPr>
              <a:xfrm>
                <a:off x="3963929" y="5846415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4" name="Ellipse 13">
                <a:extLst>
                  <a:ext uri="{FF2B5EF4-FFF2-40B4-BE49-F238E27FC236}">
                    <a16:creationId xmlns:a16="http://schemas.microsoft.com/office/drawing/2014/main" id="{547E6607-E3FB-4CBB-0D16-E40CA3D740A5}"/>
                  </a:ext>
                </a:extLst>
              </p:cNvPr>
              <p:cNvSpPr/>
              <p:nvPr/>
            </p:nvSpPr>
            <p:spPr>
              <a:xfrm>
                <a:off x="4245967" y="5955952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5" name="Ellipse 14">
                <a:extLst>
                  <a:ext uri="{FF2B5EF4-FFF2-40B4-BE49-F238E27FC236}">
                    <a16:creationId xmlns:a16="http://schemas.microsoft.com/office/drawing/2014/main" id="{8F7DB224-BA2A-8D69-0FB5-7AA73DB41B0D}"/>
                  </a:ext>
                </a:extLst>
              </p:cNvPr>
              <p:cNvSpPr/>
              <p:nvPr/>
            </p:nvSpPr>
            <p:spPr>
              <a:xfrm>
                <a:off x="4036417" y="6276438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5F5970BE-3CE6-51B0-B62D-BE378815B8D6}"/>
                  </a:ext>
                </a:extLst>
              </p:cNvPr>
              <p:cNvSpPr/>
              <p:nvPr/>
            </p:nvSpPr>
            <p:spPr>
              <a:xfrm>
                <a:off x="3881917" y="6009738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4E256227-BE7E-C073-72AD-46FF847C0F22}"/>
                  </a:ext>
                </a:extLst>
              </p:cNvPr>
              <p:cNvSpPr/>
              <p:nvPr/>
            </p:nvSpPr>
            <p:spPr>
              <a:xfrm>
                <a:off x="3566517" y="5976602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8" name="Ellipse 17">
                <a:extLst>
                  <a:ext uri="{FF2B5EF4-FFF2-40B4-BE49-F238E27FC236}">
                    <a16:creationId xmlns:a16="http://schemas.microsoft.com/office/drawing/2014/main" id="{B3C23C03-08FF-19B7-565D-0596AFB3C6DF}"/>
                  </a:ext>
                </a:extLst>
              </p:cNvPr>
              <p:cNvSpPr/>
              <p:nvPr/>
            </p:nvSpPr>
            <p:spPr>
              <a:xfrm>
                <a:off x="3123604" y="6370360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00284A06-6389-BABA-707E-F519EB4A22D1}"/>
                  </a:ext>
                </a:extLst>
              </p:cNvPr>
              <p:cNvSpPr/>
              <p:nvPr/>
            </p:nvSpPr>
            <p:spPr>
              <a:xfrm>
                <a:off x="2797372" y="6163192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0" name="Ellipse 19">
                <a:extLst>
                  <a:ext uri="{FF2B5EF4-FFF2-40B4-BE49-F238E27FC236}">
                    <a16:creationId xmlns:a16="http://schemas.microsoft.com/office/drawing/2014/main" id="{4D824350-768F-4A5B-A1F0-EB86F36C63E5}"/>
                  </a:ext>
                </a:extLst>
              </p:cNvPr>
              <p:cNvSpPr/>
              <p:nvPr/>
            </p:nvSpPr>
            <p:spPr>
              <a:xfrm>
                <a:off x="2349697" y="5828415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1" name="Ellipse 20">
                <a:extLst>
                  <a:ext uri="{FF2B5EF4-FFF2-40B4-BE49-F238E27FC236}">
                    <a16:creationId xmlns:a16="http://schemas.microsoft.com/office/drawing/2014/main" id="{669C9A86-04C8-141D-8271-57F4F5F19409}"/>
                  </a:ext>
                </a:extLst>
              </p:cNvPr>
              <p:cNvSpPr/>
              <p:nvPr/>
            </p:nvSpPr>
            <p:spPr>
              <a:xfrm>
                <a:off x="2349697" y="5523335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2" name="Ellipse 21">
                <a:extLst>
                  <a:ext uri="{FF2B5EF4-FFF2-40B4-BE49-F238E27FC236}">
                    <a16:creationId xmlns:a16="http://schemas.microsoft.com/office/drawing/2014/main" id="{FE88FC0A-1781-7D62-FE62-EFD509DFFC35}"/>
                  </a:ext>
                </a:extLst>
              </p:cNvPr>
              <p:cNvSpPr/>
              <p:nvPr/>
            </p:nvSpPr>
            <p:spPr>
              <a:xfrm>
                <a:off x="3192659" y="5039941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4EA6BB02-CD6F-0180-E509-45C4249E2873}"/>
                  </a:ext>
                </a:extLst>
              </p:cNvPr>
              <p:cNvSpPr/>
              <p:nvPr/>
            </p:nvSpPr>
            <p:spPr>
              <a:xfrm>
                <a:off x="3402209" y="5170909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226AF324-4928-1BB9-D441-998617C1D711}"/>
                  </a:ext>
                </a:extLst>
              </p:cNvPr>
              <p:cNvSpPr/>
              <p:nvPr/>
            </p:nvSpPr>
            <p:spPr>
              <a:xfrm>
                <a:off x="4240609" y="4939927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5" name="Ellipse 24">
                <a:extLst>
                  <a:ext uri="{FF2B5EF4-FFF2-40B4-BE49-F238E27FC236}">
                    <a16:creationId xmlns:a16="http://schemas.microsoft.com/office/drawing/2014/main" id="{062F48E5-A8B8-1E51-210C-0310CDC3D283}"/>
                  </a:ext>
                </a:extLst>
              </p:cNvPr>
              <p:cNvSpPr/>
              <p:nvPr/>
            </p:nvSpPr>
            <p:spPr>
              <a:xfrm>
                <a:off x="4072417" y="4856583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6" name="Ellipse 25">
                <a:extLst>
                  <a:ext uri="{FF2B5EF4-FFF2-40B4-BE49-F238E27FC236}">
                    <a16:creationId xmlns:a16="http://schemas.microsoft.com/office/drawing/2014/main" id="{41CD348D-F77F-FF40-F223-55911C769D97}"/>
                  </a:ext>
                </a:extLst>
              </p:cNvPr>
              <p:cNvSpPr/>
              <p:nvPr/>
            </p:nvSpPr>
            <p:spPr>
              <a:xfrm>
                <a:off x="3845917" y="4643603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7" name="Ellipse 26">
                <a:extLst>
                  <a:ext uri="{FF2B5EF4-FFF2-40B4-BE49-F238E27FC236}">
                    <a16:creationId xmlns:a16="http://schemas.microsoft.com/office/drawing/2014/main" id="{8A5F848F-98E5-DF24-02BC-848D88572D4A}"/>
                  </a:ext>
                </a:extLst>
              </p:cNvPr>
              <p:cNvSpPr/>
              <p:nvPr/>
            </p:nvSpPr>
            <p:spPr>
              <a:xfrm>
                <a:off x="4329311" y="4408255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8" name="Ellipse 27">
                <a:extLst>
                  <a:ext uri="{FF2B5EF4-FFF2-40B4-BE49-F238E27FC236}">
                    <a16:creationId xmlns:a16="http://schemas.microsoft.com/office/drawing/2014/main" id="{1C461002-D94B-D4A2-B914-C17BACA2171E}"/>
                  </a:ext>
                </a:extLst>
              </p:cNvPr>
              <p:cNvSpPr/>
              <p:nvPr/>
            </p:nvSpPr>
            <p:spPr>
              <a:xfrm>
                <a:off x="3921639" y="4193942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6C6D1485-FD9B-7E4D-C508-7A19BA14C525}"/>
                  </a:ext>
                </a:extLst>
              </p:cNvPr>
              <p:cNvSpPr/>
              <p:nvPr/>
            </p:nvSpPr>
            <p:spPr>
              <a:xfrm>
                <a:off x="3228659" y="4679603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30" name="Ellipse 29">
                <a:extLst>
                  <a:ext uri="{FF2B5EF4-FFF2-40B4-BE49-F238E27FC236}">
                    <a16:creationId xmlns:a16="http://schemas.microsoft.com/office/drawing/2014/main" id="{3C0112D4-ACD2-6FFA-7ABA-94171375BFB8}"/>
                  </a:ext>
                </a:extLst>
              </p:cNvPr>
              <p:cNvSpPr/>
              <p:nvPr/>
            </p:nvSpPr>
            <p:spPr>
              <a:xfrm>
                <a:off x="2128521" y="4574828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31" name="Ellipse 30">
                <a:extLst>
                  <a:ext uri="{FF2B5EF4-FFF2-40B4-BE49-F238E27FC236}">
                    <a16:creationId xmlns:a16="http://schemas.microsoft.com/office/drawing/2014/main" id="{7643528C-727D-59BA-9041-FF2B69977FB0}"/>
                  </a:ext>
                </a:extLst>
              </p:cNvPr>
              <p:cNvSpPr/>
              <p:nvPr/>
            </p:nvSpPr>
            <p:spPr>
              <a:xfrm>
                <a:off x="4636014" y="3586723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32" name="Ellipse 31">
                <a:extLst>
                  <a:ext uri="{FF2B5EF4-FFF2-40B4-BE49-F238E27FC236}">
                    <a16:creationId xmlns:a16="http://schemas.microsoft.com/office/drawing/2014/main" id="{7640A512-451D-993C-9B5E-7CFC1E88A1D3}"/>
                  </a:ext>
                </a:extLst>
              </p:cNvPr>
              <p:cNvSpPr/>
              <p:nvPr/>
            </p:nvSpPr>
            <p:spPr>
              <a:xfrm>
                <a:off x="4912234" y="3293829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232011B2-05E5-CD24-FD10-B23262DE251D}"/>
                  </a:ext>
                </a:extLst>
              </p:cNvPr>
              <p:cNvSpPr/>
              <p:nvPr/>
            </p:nvSpPr>
            <p:spPr>
              <a:xfrm>
                <a:off x="4907472" y="3140402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34" name="Ellipse 33">
                <a:extLst>
                  <a:ext uri="{FF2B5EF4-FFF2-40B4-BE49-F238E27FC236}">
                    <a16:creationId xmlns:a16="http://schemas.microsoft.com/office/drawing/2014/main" id="{D2D446D0-D099-285B-8651-0A63587CFEBF}"/>
                  </a:ext>
                </a:extLst>
              </p:cNvPr>
              <p:cNvSpPr/>
              <p:nvPr/>
            </p:nvSpPr>
            <p:spPr>
              <a:xfrm>
                <a:off x="4983672" y="3040389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35" name="Ellipse 34">
                <a:extLst>
                  <a:ext uri="{FF2B5EF4-FFF2-40B4-BE49-F238E27FC236}">
                    <a16:creationId xmlns:a16="http://schemas.microsoft.com/office/drawing/2014/main" id="{A15FEBD7-5C3D-D3A5-E637-ACAE0A42AB11}"/>
                  </a:ext>
                </a:extLst>
              </p:cNvPr>
              <p:cNvSpPr/>
              <p:nvPr/>
            </p:nvSpPr>
            <p:spPr>
              <a:xfrm>
                <a:off x="4365311" y="3146006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36" name="Ellipse 35">
                <a:extLst>
                  <a:ext uri="{FF2B5EF4-FFF2-40B4-BE49-F238E27FC236}">
                    <a16:creationId xmlns:a16="http://schemas.microsoft.com/office/drawing/2014/main" id="{284F85ED-5388-B4C8-9834-F7296875B3D6}"/>
                  </a:ext>
                </a:extLst>
              </p:cNvPr>
              <p:cNvSpPr/>
              <p:nvPr/>
            </p:nvSpPr>
            <p:spPr>
              <a:xfrm>
                <a:off x="3793821" y="3550723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37" name="Ellipse 36">
                <a:extLst>
                  <a:ext uri="{FF2B5EF4-FFF2-40B4-BE49-F238E27FC236}">
                    <a16:creationId xmlns:a16="http://schemas.microsoft.com/office/drawing/2014/main" id="{0BD8A7BD-9529-7726-5464-0A426CCD3DC7}"/>
                  </a:ext>
                </a:extLst>
              </p:cNvPr>
              <p:cNvSpPr/>
              <p:nvPr/>
            </p:nvSpPr>
            <p:spPr>
              <a:xfrm>
                <a:off x="2969909" y="3848101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38" name="Ellipse 37">
                <a:extLst>
                  <a:ext uri="{FF2B5EF4-FFF2-40B4-BE49-F238E27FC236}">
                    <a16:creationId xmlns:a16="http://schemas.microsoft.com/office/drawing/2014/main" id="{96830413-AF53-3612-E9BD-B17AADEF7CB4}"/>
                  </a:ext>
                </a:extLst>
              </p:cNvPr>
              <p:cNvSpPr/>
              <p:nvPr/>
            </p:nvSpPr>
            <p:spPr>
              <a:xfrm>
                <a:off x="3469971" y="3156021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39" name="Ellipse 38">
                <a:extLst>
                  <a:ext uri="{FF2B5EF4-FFF2-40B4-BE49-F238E27FC236}">
                    <a16:creationId xmlns:a16="http://schemas.microsoft.com/office/drawing/2014/main" id="{7ACBA9EF-F311-BB8D-ABB4-AB33B9C56657}"/>
                  </a:ext>
                </a:extLst>
              </p:cNvPr>
              <p:cNvSpPr/>
              <p:nvPr/>
            </p:nvSpPr>
            <p:spPr>
              <a:xfrm>
                <a:off x="3427084" y="2810740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40" name="Ellipse 39">
                <a:extLst>
                  <a:ext uri="{FF2B5EF4-FFF2-40B4-BE49-F238E27FC236}">
                    <a16:creationId xmlns:a16="http://schemas.microsoft.com/office/drawing/2014/main" id="{218163AB-D49E-B751-062E-DF36D4F3316E}"/>
                  </a:ext>
                </a:extLst>
              </p:cNvPr>
              <p:cNvSpPr/>
              <p:nvPr/>
            </p:nvSpPr>
            <p:spPr>
              <a:xfrm>
                <a:off x="2722234" y="2929803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41" name="Ellipse 40">
                <a:extLst>
                  <a:ext uri="{FF2B5EF4-FFF2-40B4-BE49-F238E27FC236}">
                    <a16:creationId xmlns:a16="http://schemas.microsoft.com/office/drawing/2014/main" id="{52032196-846B-E907-BCB0-4A4F7F019287}"/>
                  </a:ext>
                </a:extLst>
              </p:cNvPr>
              <p:cNvSpPr/>
              <p:nvPr/>
            </p:nvSpPr>
            <p:spPr>
              <a:xfrm>
                <a:off x="3705690" y="2401165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42" name="Ellipse 41">
                <a:extLst>
                  <a:ext uri="{FF2B5EF4-FFF2-40B4-BE49-F238E27FC236}">
                    <a16:creationId xmlns:a16="http://schemas.microsoft.com/office/drawing/2014/main" id="{7F05A560-9BDC-DD6F-DEDB-2E213F8E4259}"/>
                  </a:ext>
                </a:extLst>
              </p:cNvPr>
              <p:cNvSpPr/>
              <p:nvPr/>
            </p:nvSpPr>
            <p:spPr>
              <a:xfrm>
                <a:off x="2331697" y="2491653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43" name="Ellipse 42">
                <a:extLst>
                  <a:ext uri="{FF2B5EF4-FFF2-40B4-BE49-F238E27FC236}">
                    <a16:creationId xmlns:a16="http://schemas.microsoft.com/office/drawing/2014/main" id="{23AE5B26-4A8A-EF17-886A-833CF6E1BBF1}"/>
                  </a:ext>
                </a:extLst>
              </p:cNvPr>
              <p:cNvSpPr/>
              <p:nvPr/>
            </p:nvSpPr>
            <p:spPr>
              <a:xfrm>
                <a:off x="2250489" y="2365165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44" name="Ellipse 43">
                <a:extLst>
                  <a:ext uri="{FF2B5EF4-FFF2-40B4-BE49-F238E27FC236}">
                    <a16:creationId xmlns:a16="http://schemas.microsoft.com/office/drawing/2014/main" id="{EE255A39-9F7C-EA24-444F-4A8EB51D09B2}"/>
                  </a:ext>
                </a:extLst>
              </p:cNvPr>
              <p:cNvSpPr/>
              <p:nvPr/>
            </p:nvSpPr>
            <p:spPr>
              <a:xfrm>
                <a:off x="1998426" y="2774740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45" name="Ellipse 44">
                <a:extLst>
                  <a:ext uri="{FF2B5EF4-FFF2-40B4-BE49-F238E27FC236}">
                    <a16:creationId xmlns:a16="http://schemas.microsoft.com/office/drawing/2014/main" id="{4921B618-BF96-05F9-6EFB-4D2B4CD3E88F}"/>
                  </a:ext>
                </a:extLst>
              </p:cNvPr>
              <p:cNvSpPr/>
              <p:nvPr/>
            </p:nvSpPr>
            <p:spPr>
              <a:xfrm>
                <a:off x="1767445" y="2679490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46" name="Ellipse 45">
                <a:extLst>
                  <a:ext uri="{FF2B5EF4-FFF2-40B4-BE49-F238E27FC236}">
                    <a16:creationId xmlns:a16="http://schemas.microsoft.com/office/drawing/2014/main" id="{F251A271-876C-C0D4-7499-14F1C0CDEFA5}"/>
                  </a:ext>
                </a:extLst>
              </p:cNvPr>
              <p:cNvSpPr/>
              <p:nvPr/>
            </p:nvSpPr>
            <p:spPr>
              <a:xfrm>
                <a:off x="1962391" y="4370738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47" name="Ellipse 46">
                <a:extLst>
                  <a:ext uri="{FF2B5EF4-FFF2-40B4-BE49-F238E27FC236}">
                    <a16:creationId xmlns:a16="http://schemas.microsoft.com/office/drawing/2014/main" id="{5D40D077-D627-3953-93B0-C37CCF8F903A}"/>
                  </a:ext>
                </a:extLst>
              </p:cNvPr>
              <p:cNvSpPr/>
              <p:nvPr/>
            </p:nvSpPr>
            <p:spPr>
              <a:xfrm>
                <a:off x="1383747" y="3923063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48" name="Ellipse 47">
                <a:extLst>
                  <a:ext uri="{FF2B5EF4-FFF2-40B4-BE49-F238E27FC236}">
                    <a16:creationId xmlns:a16="http://schemas.microsoft.com/office/drawing/2014/main" id="{FD48F06E-B218-0ACD-4451-CCD1D9ABD676}"/>
                  </a:ext>
                </a:extLst>
              </p:cNvPr>
              <p:cNvSpPr/>
              <p:nvPr/>
            </p:nvSpPr>
            <p:spPr>
              <a:xfrm>
                <a:off x="1217060" y="4737450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49" name="Ellipse 48">
                <a:extLst>
                  <a:ext uri="{FF2B5EF4-FFF2-40B4-BE49-F238E27FC236}">
                    <a16:creationId xmlns:a16="http://schemas.microsoft.com/office/drawing/2014/main" id="{BEA09119-48A5-5D67-FA45-6687A920B074}"/>
                  </a:ext>
                </a:extLst>
              </p:cNvPr>
              <p:cNvSpPr/>
              <p:nvPr/>
            </p:nvSpPr>
            <p:spPr>
              <a:xfrm>
                <a:off x="1926391" y="6109402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50" name="Ellipse 49">
                <a:extLst>
                  <a:ext uri="{FF2B5EF4-FFF2-40B4-BE49-F238E27FC236}">
                    <a16:creationId xmlns:a16="http://schemas.microsoft.com/office/drawing/2014/main" id="{5E21550D-2D7A-2B3F-21A8-51503B3758D5}"/>
                  </a:ext>
                </a:extLst>
              </p:cNvPr>
              <p:cNvSpPr/>
              <p:nvPr/>
            </p:nvSpPr>
            <p:spPr>
              <a:xfrm>
                <a:off x="1365747" y="5937952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51" name="Ellipse 50">
                <a:extLst>
                  <a:ext uri="{FF2B5EF4-FFF2-40B4-BE49-F238E27FC236}">
                    <a16:creationId xmlns:a16="http://schemas.microsoft.com/office/drawing/2014/main" id="{C5EF0B86-E1AF-7124-9EB1-E12E625DFBD3}"/>
                  </a:ext>
                </a:extLst>
              </p:cNvPr>
              <p:cNvSpPr/>
              <p:nvPr/>
            </p:nvSpPr>
            <p:spPr>
              <a:xfrm>
                <a:off x="1132385" y="5441258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52" name="Ellipse 51">
                <a:extLst>
                  <a:ext uri="{FF2B5EF4-FFF2-40B4-BE49-F238E27FC236}">
                    <a16:creationId xmlns:a16="http://schemas.microsoft.com/office/drawing/2014/main" id="{C699FC13-53A6-4C99-89E8-7B4C220E7857}"/>
                  </a:ext>
                </a:extLst>
              </p:cNvPr>
              <p:cNvSpPr/>
              <p:nvPr/>
            </p:nvSpPr>
            <p:spPr>
              <a:xfrm>
                <a:off x="1150385" y="5380087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53" name="Ellipse 52">
                <a:extLst>
                  <a:ext uri="{FF2B5EF4-FFF2-40B4-BE49-F238E27FC236}">
                    <a16:creationId xmlns:a16="http://schemas.microsoft.com/office/drawing/2014/main" id="{FFCF85D2-C097-3ED6-7C8A-B3591E3942BB}"/>
                  </a:ext>
                </a:extLst>
              </p:cNvPr>
              <p:cNvSpPr/>
              <p:nvPr/>
            </p:nvSpPr>
            <p:spPr>
              <a:xfrm>
                <a:off x="1029213" y="2756740"/>
                <a:ext cx="36000" cy="36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</p:grpSp>
      <p:cxnSp>
        <p:nvCxnSpPr>
          <p:cNvPr id="54" name="Straight Arrow Connector 6">
            <a:extLst>
              <a:ext uri="{FF2B5EF4-FFF2-40B4-BE49-F238E27FC236}">
                <a16:creationId xmlns:a16="http://schemas.microsoft.com/office/drawing/2014/main" id="{09BB7E5F-457B-814A-6BB4-9C16AB1FE541}"/>
              </a:ext>
            </a:extLst>
          </p:cNvPr>
          <p:cNvCxnSpPr>
            <a:cxnSpLocks/>
            <a:endCxn id="55" idx="1"/>
          </p:cNvCxnSpPr>
          <p:nvPr/>
        </p:nvCxnSpPr>
        <p:spPr>
          <a:xfrm flipV="1">
            <a:off x="7949153" y="3484540"/>
            <a:ext cx="507699" cy="8779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8">
            <a:extLst>
              <a:ext uri="{FF2B5EF4-FFF2-40B4-BE49-F238E27FC236}">
                <a16:creationId xmlns:a16="http://schemas.microsoft.com/office/drawing/2014/main" id="{66DA7752-D05A-70F7-F779-B8C8529D2A7F}"/>
              </a:ext>
            </a:extLst>
          </p:cNvPr>
          <p:cNvSpPr txBox="1"/>
          <p:nvPr/>
        </p:nvSpPr>
        <p:spPr>
          <a:xfrm>
            <a:off x="8456852" y="2699710"/>
            <a:ext cx="332677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noProof="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The significant rain around Tamworth region missed all the gauges on 01 January 2021</a:t>
            </a:r>
            <a:endParaRPr lang="en-US" sz="2400" noProof="0" dirty="0"/>
          </a:p>
        </p:txBody>
      </p:sp>
    </p:spTree>
    <p:extLst>
      <p:ext uri="{BB962C8B-B14F-4D97-AF65-F5344CB8AC3E}">
        <p14:creationId xmlns:p14="http://schemas.microsoft.com/office/powerpoint/2010/main" val="2559660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9491D-6BCA-2C5F-C78A-62E8AA934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B12931-A22C-BB95-498F-C064EE9B8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58992"/>
            <a:ext cx="10515600" cy="913940"/>
          </a:xfrm>
        </p:spPr>
        <p:txBody>
          <a:bodyPr/>
          <a:lstStyle/>
          <a:p>
            <a:r>
              <a:rPr kumimoji="0" lang="en-US" sz="4000" b="0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Australian Context</a:t>
            </a:r>
            <a:endParaRPr lang="en-US" noProof="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9FA8F12-A7E9-DF1F-705E-1B8647C9A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335" y="854948"/>
            <a:ext cx="10515600" cy="4351338"/>
          </a:xfrm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0F689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Precipitation measurements and agriculture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srgbClr val="0E2841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noProof="0" dirty="0"/>
          </a:p>
        </p:txBody>
      </p:sp>
      <p:pic>
        <p:nvPicPr>
          <p:cNvPr id="57" name="Grafik 56">
            <a:extLst>
              <a:ext uri="{FF2B5EF4-FFF2-40B4-BE49-F238E27FC236}">
                <a16:creationId xmlns:a16="http://schemas.microsoft.com/office/drawing/2014/main" id="{C6EE91CA-E6FD-B577-AD6B-0612832021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391" y="1380046"/>
            <a:ext cx="6809719" cy="4885975"/>
          </a:xfrm>
          <a:prstGeom prst="rect">
            <a:avLst/>
          </a:prstGeom>
        </p:spPr>
      </p:pic>
      <p:sp>
        <p:nvSpPr>
          <p:cNvPr id="58" name="Ellipse 57">
            <a:extLst>
              <a:ext uri="{FF2B5EF4-FFF2-40B4-BE49-F238E27FC236}">
                <a16:creationId xmlns:a16="http://schemas.microsoft.com/office/drawing/2014/main" id="{C9FC8B05-C320-F957-26DF-C43769382AB8}"/>
              </a:ext>
            </a:extLst>
          </p:cNvPr>
          <p:cNvSpPr/>
          <p:nvPr/>
        </p:nvSpPr>
        <p:spPr>
          <a:xfrm>
            <a:off x="3975708" y="3731342"/>
            <a:ext cx="1622323" cy="1224116"/>
          </a:xfrm>
          <a:prstGeom prst="ellipse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56" name="Grafik 55">
            <a:extLst>
              <a:ext uri="{FF2B5EF4-FFF2-40B4-BE49-F238E27FC236}">
                <a16:creationId xmlns:a16="http://schemas.microsoft.com/office/drawing/2014/main" id="{9C8F88F6-9408-AE49-6FDE-90D608A4AB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64"/>
          <a:stretch>
            <a:fillRect/>
          </a:stretch>
        </p:blipFill>
        <p:spPr>
          <a:xfrm>
            <a:off x="6430568" y="1044514"/>
            <a:ext cx="5144731" cy="537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81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F4926-6034-8FC5-2134-075DB009B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DA5E4F-CCFD-239E-C813-D7E92FEA6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42126"/>
            <a:ext cx="10515600" cy="913940"/>
          </a:xfrm>
        </p:spPr>
        <p:txBody>
          <a:bodyPr/>
          <a:lstStyle/>
          <a:p>
            <a:r>
              <a:rPr kumimoji="0" lang="en-US" sz="4000" b="0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Validation base: radar </a:t>
            </a:r>
            <a:r>
              <a:rPr kumimoji="0" lang="en-US" sz="4000" b="0" i="0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composit</a:t>
            </a:r>
            <a:endParaRPr lang="en-US" noProof="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pic>
        <p:nvPicPr>
          <p:cNvPr id="5" name="Picture 12" descr="A map with numbers and a number of colored circles&#10;&#10;AI-generated content may be incorrect.">
            <a:extLst>
              <a:ext uri="{FF2B5EF4-FFF2-40B4-BE49-F238E27FC236}">
                <a16:creationId xmlns:a16="http://schemas.microsoft.com/office/drawing/2014/main" id="{B619320B-C4E9-6A06-A19A-11BAEA5023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077" y="1488140"/>
            <a:ext cx="6538989" cy="4791338"/>
          </a:xfrm>
          <a:prstGeom prst="rect">
            <a:avLst/>
          </a:prstGeom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06B763C2-6168-76CE-09D1-D09D506CD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7135" y="1488140"/>
            <a:ext cx="6537533" cy="4791338"/>
          </a:xfrm>
          <a:prstGeom prst="rect">
            <a:avLst/>
          </a:prstGeom>
        </p:spPr>
      </p:pic>
      <p:sp>
        <p:nvSpPr>
          <p:cNvPr id="9" name="TextBox 4">
            <a:extLst>
              <a:ext uri="{FF2B5EF4-FFF2-40B4-BE49-F238E27FC236}">
                <a16:creationId xmlns:a16="http://schemas.microsoft.com/office/drawing/2014/main" id="{8395E46A-E79F-4D24-B75A-E04809B7DAC9}"/>
              </a:ext>
            </a:extLst>
          </p:cNvPr>
          <p:cNvSpPr txBox="1"/>
          <p:nvPr/>
        </p:nvSpPr>
        <p:spPr>
          <a:xfrm>
            <a:off x="5679756" y="887589"/>
            <a:ext cx="42503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Adjusted radar with BOM and NSW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raingauge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 stations -2024</a:t>
            </a:r>
          </a:p>
        </p:txBody>
      </p:sp>
      <p:sp>
        <p:nvSpPr>
          <p:cNvPr id="11" name="TextBox 13">
            <a:extLst>
              <a:ext uri="{FF2B5EF4-FFF2-40B4-BE49-F238E27FC236}">
                <a16:creationId xmlns:a16="http://schemas.microsoft.com/office/drawing/2014/main" id="{564AD34B-528A-4612-DCA2-83E9AFAB8130}"/>
              </a:ext>
            </a:extLst>
          </p:cNvPr>
          <p:cNvSpPr txBox="1"/>
          <p:nvPr/>
        </p:nvSpPr>
        <p:spPr>
          <a:xfrm>
            <a:off x="1126826" y="1010700"/>
            <a:ext cx="42503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Original radar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composit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cs typeface="Calibri" panose="020F0502020204030204" pitchFamily="34" charset="0"/>
              </a:rPr>
              <a:t> - 2024</a:t>
            </a:r>
          </a:p>
        </p:txBody>
      </p:sp>
    </p:spTree>
    <p:extLst>
      <p:ext uri="{BB962C8B-B14F-4D97-AF65-F5344CB8AC3E}">
        <p14:creationId xmlns:p14="http://schemas.microsoft.com/office/powerpoint/2010/main" val="3588204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EC63F-8BE4-A911-62FC-90D0FE159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A89169-9E37-D2C0-4278-3E63D60B5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-248500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sz="4000" noProof="0" dirty="0">
                <a:solidFill>
                  <a:schemeClr val="bg1"/>
                </a:solidFill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Available Satellite products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9DD510-DE98-826C-F00C-2183A7B6AF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9658" y="1278194"/>
            <a:ext cx="5798574" cy="489876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10000"/>
              </a:lnSpc>
              <a:spcBef>
                <a:spcPct val="20000"/>
              </a:spcBef>
              <a:buClr>
                <a:srgbClr val="0F689B"/>
              </a:buClr>
              <a:defRPr/>
            </a:pPr>
            <a:r>
              <a:rPr lang="en-US" sz="7200" b="1" noProof="0" dirty="0">
                <a:latin typeface="Corbel" panose="020B0503020204020204" pitchFamily="34" charset="0"/>
              </a:rPr>
              <a:t>Geostationary satellite </a:t>
            </a:r>
          </a:p>
          <a:p>
            <a:pPr lvl="1">
              <a:lnSpc>
                <a:spcPct val="110000"/>
              </a:lnSpc>
              <a:spcBef>
                <a:spcPct val="20000"/>
              </a:spcBef>
              <a:buClr>
                <a:srgbClr val="0F689B"/>
              </a:buClr>
              <a:defRPr/>
            </a:pPr>
            <a:r>
              <a:rPr lang="en-US" sz="7200" noProof="0" dirty="0">
                <a:latin typeface="Corbel" panose="020B0503020204020204" pitchFamily="34" charset="0"/>
              </a:rPr>
              <a:t>provides frequent observations (every 10 min)</a:t>
            </a:r>
          </a:p>
          <a:p>
            <a:pPr lvl="1">
              <a:lnSpc>
                <a:spcPct val="110000"/>
              </a:lnSpc>
              <a:spcBef>
                <a:spcPct val="20000"/>
              </a:spcBef>
              <a:buClr>
                <a:srgbClr val="0F689B"/>
              </a:buClr>
              <a:defRPr/>
            </a:pPr>
            <a:r>
              <a:rPr lang="en-US" sz="7200" noProof="0" dirty="0">
                <a:latin typeface="Corbel" panose="020B0503020204020204" pitchFamily="34" charset="0"/>
              </a:rPr>
              <a:t>relies on visible and infrared bands, mainly capture cloud tops and struggle to detect precipitation cores </a:t>
            </a:r>
          </a:p>
          <a:p>
            <a:pPr marL="457200" lvl="1" indent="0">
              <a:lnSpc>
                <a:spcPct val="110000"/>
              </a:lnSpc>
              <a:spcBef>
                <a:spcPct val="20000"/>
              </a:spcBef>
              <a:buClr>
                <a:srgbClr val="0F689B"/>
              </a:buClr>
              <a:buNone/>
              <a:defRPr/>
            </a:pPr>
            <a:r>
              <a:rPr lang="en-US" sz="7200" noProof="0" dirty="0">
                <a:latin typeface="Corbel" panose="020B0503020204020204" pitchFamily="34" charset="0"/>
              </a:rPr>
              <a:t> </a:t>
            </a:r>
          </a:p>
          <a:p>
            <a:pPr>
              <a:lnSpc>
                <a:spcPct val="110000"/>
              </a:lnSpc>
              <a:spcBef>
                <a:spcPct val="20000"/>
              </a:spcBef>
              <a:buClr>
                <a:srgbClr val="0F689B"/>
              </a:buClr>
              <a:defRPr/>
            </a:pPr>
            <a:r>
              <a:rPr lang="en-US" sz="7200" b="1" noProof="0" dirty="0">
                <a:latin typeface="Corbel" panose="020B0503020204020204" pitchFamily="34" charset="0"/>
              </a:rPr>
              <a:t>Low earth orbit satellite</a:t>
            </a:r>
          </a:p>
          <a:p>
            <a:pPr lvl="1">
              <a:lnSpc>
                <a:spcPct val="110000"/>
              </a:lnSpc>
              <a:spcBef>
                <a:spcPct val="20000"/>
              </a:spcBef>
              <a:buClr>
                <a:srgbClr val="0F689B"/>
              </a:buClr>
              <a:defRPr/>
            </a:pPr>
            <a:r>
              <a:rPr lang="en-US" sz="7200" noProof="0" dirty="0">
                <a:latin typeface="Corbel" panose="020B0503020204020204" pitchFamily="34" charset="0"/>
              </a:rPr>
              <a:t>E.g. GPM mission</a:t>
            </a:r>
          </a:p>
          <a:p>
            <a:pPr lvl="1">
              <a:lnSpc>
                <a:spcPct val="110000"/>
              </a:lnSpc>
              <a:spcBef>
                <a:spcPct val="20000"/>
              </a:spcBef>
              <a:buClr>
                <a:srgbClr val="0F689B"/>
              </a:buClr>
              <a:defRPr/>
            </a:pPr>
            <a:r>
              <a:rPr lang="en-US" sz="7200" noProof="0" dirty="0">
                <a:latin typeface="Corbel" panose="020B0503020204020204" pitchFamily="34" charset="0"/>
              </a:rPr>
              <a:t>carries microwave imagers + radar</a:t>
            </a:r>
          </a:p>
          <a:p>
            <a:pPr lvl="1">
              <a:lnSpc>
                <a:spcPct val="110000"/>
              </a:lnSpc>
              <a:spcBef>
                <a:spcPct val="20000"/>
              </a:spcBef>
              <a:buClr>
                <a:srgbClr val="0F689B"/>
              </a:buClr>
              <a:defRPr/>
            </a:pPr>
            <a:r>
              <a:rPr lang="en-US" sz="7200" noProof="0" dirty="0">
                <a:latin typeface="Corbel" panose="020B0503020204020204" pitchFamily="34" charset="0"/>
              </a:rPr>
              <a:t>better characterization of precipitation data/ structure</a:t>
            </a:r>
          </a:p>
          <a:p>
            <a:pPr lvl="1">
              <a:lnSpc>
                <a:spcPct val="110000"/>
              </a:lnSpc>
              <a:spcBef>
                <a:spcPct val="20000"/>
              </a:spcBef>
              <a:buClr>
                <a:srgbClr val="0F689B"/>
              </a:buClr>
              <a:defRPr/>
            </a:pPr>
            <a:r>
              <a:rPr lang="en-US" sz="7200" noProof="0" dirty="0">
                <a:latin typeface="Corbel" panose="020B0503020204020204" pitchFamily="34" charset="0"/>
              </a:rPr>
              <a:t>longer revisit time </a:t>
            </a:r>
          </a:p>
          <a:p>
            <a:pPr>
              <a:lnSpc>
                <a:spcPct val="110000"/>
              </a:lnSpc>
              <a:spcBef>
                <a:spcPct val="20000"/>
              </a:spcBef>
              <a:buClr>
                <a:srgbClr val="0F689B"/>
              </a:buClr>
              <a:buFont typeface="Wingdings" panose="05000000000000000000" pitchFamily="2" charset="2"/>
              <a:buChar char="Ø"/>
              <a:defRPr/>
            </a:pPr>
            <a:r>
              <a:rPr lang="en-US" sz="7200" noProof="0" dirty="0">
                <a:latin typeface="Corbel" panose="020B0503020204020204" pitchFamily="34" charset="0"/>
              </a:rPr>
              <a:t>Since we need precipitation measurements with a high resolution, geostationary is the best choice </a:t>
            </a:r>
          </a:p>
          <a:p>
            <a:pPr>
              <a:lnSpc>
                <a:spcPct val="110000"/>
              </a:lnSpc>
              <a:spcBef>
                <a:spcPct val="20000"/>
              </a:spcBef>
              <a:buClr>
                <a:srgbClr val="0F689B"/>
              </a:buClr>
              <a:buFont typeface="Wingdings" panose="05000000000000000000" pitchFamily="2" charset="2"/>
              <a:buChar char="Ø"/>
              <a:defRPr/>
            </a:pPr>
            <a:r>
              <a:rPr lang="en-US" sz="7200" noProof="0" dirty="0">
                <a:latin typeface="Corbel" panose="020B0503020204020204" pitchFamily="34" charset="0"/>
              </a:rPr>
              <a:t>For Australia, Himawari-9 is the best geostationary satellite</a:t>
            </a:r>
          </a:p>
          <a:p>
            <a:endParaRPr lang="en-US" sz="7200" noProof="0" dirty="0">
              <a:latin typeface="Corbel" panose="020B0503020204020204" pitchFamily="34" charset="0"/>
            </a:endParaRPr>
          </a:p>
          <a:p>
            <a:endParaRPr lang="en-US" sz="7200" noProof="0" dirty="0">
              <a:latin typeface="Corbel" panose="020B0503020204020204" pitchFamily="34" charset="0"/>
            </a:endParaRPr>
          </a:p>
          <a:p>
            <a:endParaRPr lang="en-US" sz="1500" noProof="0" dirty="0">
              <a:latin typeface="Corbel" panose="020B0503020204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CB2553D-9F99-FB82-78A1-42647E9306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1" r="201" b="2"/>
          <a:stretch>
            <a:fillRect/>
          </a:stretch>
        </p:blipFill>
        <p:spPr>
          <a:xfrm>
            <a:off x="6258232" y="1360970"/>
            <a:ext cx="5636342" cy="4733215"/>
          </a:xfrm>
          <a:prstGeom prst="rect">
            <a:avLst/>
          </a:prstGeom>
          <a:noFill/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7F61FEBE-88D3-DBF6-861C-0BA52C81CBBA}"/>
              </a:ext>
            </a:extLst>
          </p:cNvPr>
          <p:cNvSpPr txBox="1"/>
          <p:nvPr/>
        </p:nvSpPr>
        <p:spPr>
          <a:xfrm>
            <a:off x="9205451" y="6094185"/>
            <a:ext cx="268912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noProof="0" dirty="0">
                <a:latin typeface="Corbel" panose="020B0503020204020204" pitchFamily="34" charset="0"/>
              </a:rPr>
              <a:t>By Japan Meteorological Agency, CC BY 4.0</a:t>
            </a:r>
          </a:p>
        </p:txBody>
      </p:sp>
    </p:spTree>
    <p:extLst>
      <p:ext uri="{BB962C8B-B14F-4D97-AF65-F5344CB8AC3E}">
        <p14:creationId xmlns:p14="http://schemas.microsoft.com/office/powerpoint/2010/main" val="1689658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C2E25B3-48D9-409B-8262-EB594CBF8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109" y="1292311"/>
            <a:ext cx="7759805" cy="5196644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0000"/>
              </a:lnSpc>
            </a:pPr>
            <a:r>
              <a:rPr lang="en-US" sz="2400" noProof="0" dirty="0">
                <a:latin typeface="Corbel" panose="020B0503020204020204" pitchFamily="34" charset="0"/>
              </a:rPr>
              <a:t>Convective Rainfall Rate from Cloud Physical Properties (CRRPh) </a:t>
            </a:r>
          </a:p>
          <a:p>
            <a:pPr>
              <a:lnSpc>
                <a:spcPct val="110000"/>
              </a:lnSpc>
            </a:pPr>
            <a:r>
              <a:rPr lang="en-US" sz="2400" noProof="0" dirty="0">
                <a:latin typeface="Corbel" panose="020B0503020204020204" pitchFamily="34" charset="0"/>
              </a:rPr>
              <a:t>Nowcasting tool (NWC SAF) by EUMETSAT that provides information on convective, and stratiform areas associated to convection, instantaneous rain rates and hourly accumulations</a:t>
            </a:r>
          </a:p>
          <a:p>
            <a:pPr algn="just">
              <a:lnSpc>
                <a:spcPct val="110000"/>
              </a:lnSpc>
            </a:pPr>
            <a:r>
              <a:rPr lang="en-US" sz="2400" noProof="0" dirty="0">
                <a:latin typeface="Corbel" panose="020B0503020204020204" pitchFamily="34" charset="0"/>
              </a:rPr>
              <a:t>based on Principal Component Analysis </a:t>
            </a:r>
          </a:p>
          <a:p>
            <a:pPr algn="just">
              <a:lnSpc>
                <a:spcPct val="110000"/>
              </a:lnSpc>
            </a:pPr>
            <a:r>
              <a:rPr lang="en-US" sz="2400" noProof="0" dirty="0">
                <a:latin typeface="Corbel" panose="020B0503020204020204" pitchFamily="34" charset="0"/>
              </a:rPr>
              <a:t>Input data: </a:t>
            </a:r>
          </a:p>
          <a:p>
            <a:pPr lvl="1" algn="just">
              <a:lnSpc>
                <a:spcPct val="110000"/>
              </a:lnSpc>
            </a:pPr>
            <a:r>
              <a:rPr lang="en-US" sz="1600" noProof="0" dirty="0">
                <a:latin typeface="Corbel" panose="020B0503020204020204" pitchFamily="34" charset="0"/>
              </a:rPr>
              <a:t>GEO-cloud microphysics (CMIC Cloud Optical Thickness, CMIC Effective Radius, </a:t>
            </a:r>
          </a:p>
          <a:p>
            <a:pPr marL="457200" lvl="1" indent="0" algn="just">
              <a:lnSpc>
                <a:spcPct val="110000"/>
              </a:lnSpc>
              <a:buNone/>
            </a:pPr>
            <a:r>
              <a:rPr lang="en-US" sz="1600" noProof="0" dirty="0">
                <a:latin typeface="Corbel" panose="020B0503020204020204" pitchFamily="34" charset="0"/>
              </a:rPr>
              <a:t>	CMIC Phase) </a:t>
            </a:r>
          </a:p>
          <a:p>
            <a:pPr lvl="1" algn="just">
              <a:lnSpc>
                <a:spcPct val="110000"/>
              </a:lnSpc>
            </a:pPr>
            <a:r>
              <a:rPr lang="en-US" sz="1600" noProof="0" dirty="0">
                <a:latin typeface="Corbel" panose="020B0503020204020204" pitchFamily="34" charset="0"/>
              </a:rPr>
              <a:t>Satellite imagery (Himawari 8/9, SEVIRI channels)</a:t>
            </a:r>
          </a:p>
          <a:p>
            <a:pPr lvl="2" algn="just">
              <a:lnSpc>
                <a:spcPct val="110000"/>
              </a:lnSpc>
            </a:pPr>
            <a:r>
              <a:rPr lang="en-US" sz="1200" noProof="0" dirty="0">
                <a:latin typeface="Corbel" panose="020B0503020204020204" pitchFamily="34" charset="0"/>
              </a:rPr>
              <a:t>IR8.7, IR9.7, IR10.8,IR12.0,IR13.4 (Brightness temperature)</a:t>
            </a:r>
          </a:p>
          <a:p>
            <a:pPr lvl="2" algn="just">
              <a:lnSpc>
                <a:spcPct val="110000"/>
              </a:lnSpc>
            </a:pPr>
            <a:r>
              <a:rPr lang="en-US" sz="1200" noProof="0" dirty="0">
                <a:latin typeface="Corbel" panose="020B0503020204020204" pitchFamily="34" charset="0"/>
              </a:rPr>
              <a:t>VIS0.6 (Normalized reflectance and corrected with Sun distance)</a:t>
            </a:r>
          </a:p>
          <a:p>
            <a:pPr lvl="2" algn="just">
              <a:lnSpc>
                <a:spcPct val="110000"/>
              </a:lnSpc>
            </a:pPr>
            <a:r>
              <a:rPr lang="en-US" sz="1200" noProof="0" dirty="0">
                <a:latin typeface="Corbel" panose="020B0503020204020204" pitchFamily="34" charset="0"/>
              </a:rPr>
              <a:t>WV6.2,WV7.3 (Brightness temperature)</a:t>
            </a:r>
            <a:r>
              <a:rPr lang="en-US" sz="1600" noProof="0" dirty="0">
                <a:latin typeface="Corbel" panose="020B0503020204020204" pitchFamily="34" charset="0"/>
              </a:rPr>
              <a:t>	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200" noProof="0" dirty="0">
              <a:latin typeface="Corbel" panose="020B0503020204020204" pitchFamily="34" charset="0"/>
            </a:endParaRPr>
          </a:p>
        </p:txBody>
      </p:sp>
      <p:sp>
        <p:nvSpPr>
          <p:cNvPr id="7" name="Titel 2">
            <a:extLst>
              <a:ext uri="{FF2B5EF4-FFF2-40B4-BE49-F238E27FC236}">
                <a16:creationId xmlns:a16="http://schemas.microsoft.com/office/drawing/2014/main" id="{F722CD14-2CCF-41C2-B07E-05A68F612F42}"/>
              </a:ext>
            </a:extLst>
          </p:cNvPr>
          <p:cNvSpPr txBox="1">
            <a:spLocks/>
          </p:cNvSpPr>
          <p:nvPr/>
        </p:nvSpPr>
        <p:spPr>
          <a:xfrm>
            <a:off x="1524000" y="369045"/>
            <a:ext cx="7317380" cy="365125"/>
          </a:xfrm>
          <a:prstGeom prst="rect">
            <a:avLst/>
          </a:prstGeom>
          <a:noFill/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Corbel" panose="020B0503020204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j-ea"/>
              <a:cs typeface="+mj-cs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A90CED1-E97E-331B-6F99-CF5AE906DC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913" y="2981962"/>
            <a:ext cx="4081087" cy="2970968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39A4AC35-6201-4031-78E8-193774DBC251}"/>
              </a:ext>
            </a:extLst>
          </p:cNvPr>
          <p:cNvSpPr txBox="1"/>
          <p:nvPr/>
        </p:nvSpPr>
        <p:spPr>
          <a:xfrm>
            <a:off x="7673328" y="6105526"/>
            <a:ext cx="4385105" cy="2308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https://www.nwcsaf.org/crr-ph_description#4.%20List%20of%20inputs%20for%20CRR-Ph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9BD4D54A-DD29-7AF7-1E2F-02CD86D71B56}"/>
              </a:ext>
            </a:extLst>
          </p:cNvPr>
          <p:cNvSpPr txBox="1">
            <a:spLocks/>
          </p:cNvSpPr>
          <p:nvPr/>
        </p:nvSpPr>
        <p:spPr>
          <a:xfrm>
            <a:off x="838200" y="-56614"/>
            <a:ext cx="10515600" cy="92326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4000" noProof="0" dirty="0">
                <a:solidFill>
                  <a:schemeClr val="bg1"/>
                </a:solidFill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CRRPh product and composition</a:t>
            </a:r>
          </a:p>
        </p:txBody>
      </p:sp>
    </p:spTree>
    <p:extLst>
      <p:ext uri="{BB962C8B-B14F-4D97-AF65-F5344CB8AC3E}">
        <p14:creationId xmlns:p14="http://schemas.microsoft.com/office/powerpoint/2010/main" val="510861310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4B700FFDE0C74C9EF2FA06374AFA7A" ma:contentTypeVersion="7" ma:contentTypeDescription="Create a new document." ma:contentTypeScope="" ma:versionID="d6ddd87e75fe9bc2648a3952b5d0e68d">
  <xsd:schema xmlns:xsd="http://www.w3.org/2001/XMLSchema" xmlns:xs="http://www.w3.org/2001/XMLSchema" xmlns:p="http://schemas.microsoft.com/office/2006/metadata/properties" xmlns:ns2="29248ca7-61df-4d47-bbf4-0538a5bb2a05" targetNamespace="http://schemas.microsoft.com/office/2006/metadata/properties" ma:root="true" ma:fieldsID="d5e1ef69c44881f9513d64d8eb334a3c" ns2:_="">
    <xsd:import namespace="29248ca7-61df-4d47-bbf4-0538a5bb2a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48ca7-61df-4d47-bbf4-0538a5bb2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E9B1E0A-3E18-4087-969C-6F1CE7BB5FF5}"/>
</file>

<file path=customXml/itemProps2.xml><?xml version="1.0" encoding="utf-8"?>
<ds:datastoreItem xmlns:ds="http://schemas.openxmlformats.org/officeDocument/2006/customXml" ds:itemID="{148AD407-01DC-406D-AC7E-A3F7EFD27982}"/>
</file>

<file path=customXml/itemProps3.xml><?xml version="1.0" encoding="utf-8"?>
<ds:datastoreItem xmlns:ds="http://schemas.openxmlformats.org/officeDocument/2006/customXml" ds:itemID="{703668C7-17B2-40A1-BB17-84AB2F523ADF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903</Words>
  <Application>Microsoft Office PowerPoint</Application>
  <PresentationFormat>Breitbild</PresentationFormat>
  <Paragraphs>127</Paragraphs>
  <Slides>17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4" baseType="lpstr">
      <vt:lpstr>Aptos</vt:lpstr>
      <vt:lpstr>Arial</vt:lpstr>
      <vt:lpstr>Calibri</vt:lpstr>
      <vt:lpstr>Calibri Light</vt:lpstr>
      <vt:lpstr>Corbel</vt:lpstr>
      <vt:lpstr>Wingdings</vt:lpstr>
      <vt:lpstr>Benutzerdefiniertes Design</vt:lpstr>
      <vt:lpstr>High-resolution precipitation data validation for climate-resilient water management</vt:lpstr>
      <vt:lpstr>Who are we ?</vt:lpstr>
      <vt:lpstr>The REINFORM project</vt:lpstr>
      <vt:lpstr>Multi-disciplinary Research-driven Consortium</vt:lpstr>
      <vt:lpstr>Australian Context</vt:lpstr>
      <vt:lpstr>Australian Context</vt:lpstr>
      <vt:lpstr>Validation base: radar composit</vt:lpstr>
      <vt:lpstr>Available Satellite products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Multi-source precipitation dataset</vt:lpstr>
      <vt:lpstr>Outlook for Europe</vt:lpstr>
      <vt:lpstr>Thank you for listening!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A.Kappler</dc:creator>
  <cp:lastModifiedBy>A.Kappler</cp:lastModifiedBy>
  <cp:revision>29</cp:revision>
  <dcterms:created xsi:type="dcterms:W3CDTF">2026-06-30T13:37:42Z</dcterms:created>
  <dcterms:modified xsi:type="dcterms:W3CDTF">2026-07-07T13:50:27Z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0x010100484B700FFDE0C74C9EF2FA06374AFA7A</vt:lpwstr>
  </property>
</Properties>
</file>