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86" r:id="rId3"/>
    <p:sldId id="257" r:id="rId4"/>
    <p:sldId id="279" r:id="rId5"/>
    <p:sldId id="287" r:id="rId6"/>
    <p:sldId id="289" r:id="rId7"/>
    <p:sldId id="290" r:id="rId8"/>
    <p:sldId id="288" r:id="rId9"/>
    <p:sldId id="291" r:id="rId10"/>
    <p:sldId id="29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B91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E155BC-AD59-41C1-9E4E-E50A99EAD6CB}" v="2" dt="2026-06-23T13:52:25.2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4660"/>
  </p:normalViewPr>
  <p:slideViewPr>
    <p:cSldViewPr snapToGrid="0">
      <p:cViewPr varScale="1">
        <p:scale>
          <a:sx n="75" d="100"/>
          <a:sy n="75" d="100"/>
        </p:scale>
        <p:origin x="898" y="4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tters, Daniel C." userId="325cd0b5-d47b-478e-b6c2-5287df4e9db8" providerId="ADAL" clId="{C1411752-EF5E-4A63-B772-E76716D9961B}"/>
    <pc:docChg chg="undo custSel addSld delSld modSld sldOrd">
      <pc:chgData name="Watters, Daniel C." userId="325cd0b5-d47b-478e-b6c2-5287df4e9db8" providerId="ADAL" clId="{C1411752-EF5E-4A63-B772-E76716D9961B}" dt="2026-06-23T13:53:10.297" v="3561" actId="22"/>
      <pc:docMkLst>
        <pc:docMk/>
      </pc:docMkLst>
      <pc:sldChg chg="addSp delSp modSp mod">
        <pc:chgData name="Watters, Daniel C." userId="325cd0b5-d47b-478e-b6c2-5287df4e9db8" providerId="ADAL" clId="{C1411752-EF5E-4A63-B772-E76716D9961B}" dt="2026-06-23T13:52:01.156" v="3542" actId="20577"/>
        <pc:sldMkLst>
          <pc:docMk/>
          <pc:sldMk cId="4020645651" sldId="256"/>
        </pc:sldMkLst>
        <pc:spChg chg="mod">
          <ac:chgData name="Watters, Daniel C." userId="325cd0b5-d47b-478e-b6c2-5287df4e9db8" providerId="ADAL" clId="{C1411752-EF5E-4A63-B772-E76716D9961B}" dt="2026-06-09T18:52:01.936" v="3406"/>
          <ac:spMkLst>
            <pc:docMk/>
            <pc:sldMk cId="4020645651" sldId="256"/>
            <ac:spMk id="2" creationId="{E76A8139-6B89-A244-9003-1CD6B93A4746}"/>
          </ac:spMkLst>
        </pc:spChg>
        <pc:spChg chg="add mod">
          <ac:chgData name="Watters, Daniel C." userId="325cd0b5-d47b-478e-b6c2-5287df4e9db8" providerId="ADAL" clId="{C1411752-EF5E-4A63-B772-E76716D9961B}" dt="2026-06-23T13:52:01.156" v="3542" actId="20577"/>
          <ac:spMkLst>
            <pc:docMk/>
            <pc:sldMk cId="4020645651" sldId="256"/>
            <ac:spMk id="6" creationId="{50ED8013-726A-E056-EFFA-80E32412F264}"/>
          </ac:spMkLst>
        </pc:spChg>
      </pc:sldChg>
      <pc:sldChg chg="addSp delSp modSp mod">
        <pc:chgData name="Watters, Daniel C." userId="325cd0b5-d47b-478e-b6c2-5287df4e9db8" providerId="ADAL" clId="{C1411752-EF5E-4A63-B772-E76716D9961B}" dt="2026-06-23T13:52:35.830" v="3547" actId="22"/>
        <pc:sldMkLst>
          <pc:docMk/>
          <pc:sldMk cId="2304530328" sldId="257"/>
        </pc:sldMkLst>
        <pc:spChg chg="add del mod">
          <ac:chgData name="Watters, Daniel C." userId="325cd0b5-d47b-478e-b6c2-5287df4e9db8" providerId="ADAL" clId="{C1411752-EF5E-4A63-B772-E76716D9961B}" dt="2026-06-23T13:19:21.821" v="3523" actId="478"/>
          <ac:spMkLst>
            <pc:docMk/>
            <pc:sldMk cId="2304530328" sldId="257"/>
            <ac:spMk id="6" creationId="{BA9F8158-11F4-7C03-720B-5801A49C97D7}"/>
          </ac:spMkLst>
        </pc:spChg>
        <pc:spChg chg="add del mod">
          <ac:chgData name="Watters, Daniel C." userId="325cd0b5-d47b-478e-b6c2-5287df4e9db8" providerId="ADAL" clId="{C1411752-EF5E-4A63-B772-E76716D9961B}" dt="2026-06-23T13:52:35.436" v="3546" actId="478"/>
          <ac:spMkLst>
            <pc:docMk/>
            <pc:sldMk cId="2304530328" sldId="257"/>
            <ac:spMk id="8" creationId="{7795E62E-A269-3E8C-7775-8A0C695A7362}"/>
          </ac:spMkLst>
        </pc:spChg>
        <pc:spChg chg="add">
          <ac:chgData name="Watters, Daniel C." userId="325cd0b5-d47b-478e-b6c2-5287df4e9db8" providerId="ADAL" clId="{C1411752-EF5E-4A63-B772-E76716D9961B}" dt="2026-06-23T13:52:35.830" v="3547" actId="22"/>
          <ac:spMkLst>
            <pc:docMk/>
            <pc:sldMk cId="2304530328" sldId="257"/>
            <ac:spMk id="13" creationId="{56844044-E7C7-60B5-1975-46625590DF7F}"/>
          </ac:spMkLst>
        </pc:spChg>
      </pc:sldChg>
      <pc:sldChg chg="addSp delSp modSp mod">
        <pc:chgData name="Watters, Daniel C." userId="325cd0b5-d47b-478e-b6c2-5287df4e9db8" providerId="ADAL" clId="{C1411752-EF5E-4A63-B772-E76716D9961B}" dt="2026-06-23T13:52:39.595" v="3549" actId="22"/>
        <pc:sldMkLst>
          <pc:docMk/>
          <pc:sldMk cId="1872328203" sldId="279"/>
        </pc:sldMkLst>
        <pc:spChg chg="add del mod">
          <ac:chgData name="Watters, Daniel C." userId="325cd0b5-d47b-478e-b6c2-5287df4e9db8" providerId="ADAL" clId="{C1411752-EF5E-4A63-B772-E76716D9961B}" dt="2026-06-23T13:19:25.418" v="3525" actId="478"/>
          <ac:spMkLst>
            <pc:docMk/>
            <pc:sldMk cId="1872328203" sldId="279"/>
            <ac:spMk id="5" creationId="{A6AEAA77-BF9E-5F42-2743-35AF6241B467}"/>
          </ac:spMkLst>
        </pc:spChg>
        <pc:spChg chg="add del">
          <ac:chgData name="Watters, Daniel C." userId="325cd0b5-d47b-478e-b6c2-5287df4e9db8" providerId="ADAL" clId="{C1411752-EF5E-4A63-B772-E76716D9961B}" dt="2026-06-23T13:52:39.211" v="3548" actId="478"/>
          <ac:spMkLst>
            <pc:docMk/>
            <pc:sldMk cId="1872328203" sldId="279"/>
            <ac:spMk id="6" creationId="{307F8DE9-9E8D-0764-60DA-E5AB72B5AB89}"/>
          </ac:spMkLst>
        </pc:spChg>
        <pc:spChg chg="add">
          <ac:chgData name="Watters, Daniel C." userId="325cd0b5-d47b-478e-b6c2-5287df4e9db8" providerId="ADAL" clId="{C1411752-EF5E-4A63-B772-E76716D9961B}" dt="2026-06-23T13:52:39.595" v="3549" actId="22"/>
          <ac:spMkLst>
            <pc:docMk/>
            <pc:sldMk cId="1872328203" sldId="279"/>
            <ac:spMk id="18" creationId="{3382D9FE-6229-1930-1CFE-DDE106934615}"/>
          </ac:spMkLst>
        </pc:spChg>
      </pc:sldChg>
      <pc:sldChg chg="addSp delSp modSp mod modAnim">
        <pc:chgData name="Watters, Daniel C." userId="325cd0b5-d47b-478e-b6c2-5287df4e9db8" providerId="ADAL" clId="{C1411752-EF5E-4A63-B772-E76716D9961B}" dt="2026-06-23T13:52:15.584" v="3544" actId="20577"/>
        <pc:sldMkLst>
          <pc:docMk/>
          <pc:sldMk cId="1051064617" sldId="286"/>
        </pc:sldMkLst>
        <pc:spChg chg="add del mod">
          <ac:chgData name="Watters, Daniel C." userId="325cd0b5-d47b-478e-b6c2-5287df4e9db8" providerId="ADAL" clId="{C1411752-EF5E-4A63-B772-E76716D9961B}" dt="2026-06-23T13:52:15.584" v="3544" actId="20577"/>
          <ac:spMkLst>
            <pc:docMk/>
            <pc:sldMk cId="1051064617" sldId="286"/>
            <ac:spMk id="9" creationId="{83F77A3A-78EB-AA22-FAC3-612A8D1704BD}"/>
          </ac:spMkLst>
        </pc:spChg>
      </pc:sldChg>
      <pc:sldChg chg="addSp delSp modSp mod">
        <pc:chgData name="Watters, Daniel C." userId="325cd0b5-d47b-478e-b6c2-5287df4e9db8" providerId="ADAL" clId="{C1411752-EF5E-4A63-B772-E76716D9961B}" dt="2026-06-23T13:52:44.459" v="3551" actId="22"/>
        <pc:sldMkLst>
          <pc:docMk/>
          <pc:sldMk cId="4237477574" sldId="287"/>
        </pc:sldMkLst>
        <pc:spChg chg="add del mod">
          <ac:chgData name="Watters, Daniel C." userId="325cd0b5-d47b-478e-b6c2-5287df4e9db8" providerId="ADAL" clId="{C1411752-EF5E-4A63-B772-E76716D9961B}" dt="2026-06-23T13:19:29.313" v="3527" actId="478"/>
          <ac:spMkLst>
            <pc:docMk/>
            <pc:sldMk cId="4237477574" sldId="287"/>
            <ac:spMk id="7" creationId="{65699FE7-8C30-20F1-B544-44FB3056FACE}"/>
          </ac:spMkLst>
        </pc:spChg>
        <pc:spChg chg="add del">
          <ac:chgData name="Watters, Daniel C." userId="325cd0b5-d47b-478e-b6c2-5287df4e9db8" providerId="ADAL" clId="{C1411752-EF5E-4A63-B772-E76716D9961B}" dt="2026-06-23T13:52:43.423" v="3550" actId="478"/>
          <ac:spMkLst>
            <pc:docMk/>
            <pc:sldMk cId="4237477574" sldId="287"/>
            <ac:spMk id="12" creationId="{4B1B9505-681B-A6AB-8CD3-43DD7EBEFDB8}"/>
          </ac:spMkLst>
        </pc:spChg>
        <pc:spChg chg="add">
          <ac:chgData name="Watters, Daniel C." userId="325cd0b5-d47b-478e-b6c2-5287df4e9db8" providerId="ADAL" clId="{C1411752-EF5E-4A63-B772-E76716D9961B}" dt="2026-06-23T13:52:44.459" v="3551" actId="22"/>
          <ac:spMkLst>
            <pc:docMk/>
            <pc:sldMk cId="4237477574" sldId="287"/>
            <ac:spMk id="16" creationId="{90D1604C-13EB-3F53-4479-1B7D82FD40B3}"/>
          </ac:spMkLst>
        </pc:spChg>
      </pc:sldChg>
      <pc:sldChg chg="addSp delSp modSp mod">
        <pc:chgData name="Watters, Daniel C." userId="325cd0b5-d47b-478e-b6c2-5287df4e9db8" providerId="ADAL" clId="{C1411752-EF5E-4A63-B772-E76716D9961B}" dt="2026-06-23T13:53:00.072" v="3557" actId="22"/>
        <pc:sldMkLst>
          <pc:docMk/>
          <pc:sldMk cId="2769532247" sldId="288"/>
        </pc:sldMkLst>
        <pc:spChg chg="add del mod">
          <ac:chgData name="Watters, Daniel C." userId="325cd0b5-d47b-478e-b6c2-5287df4e9db8" providerId="ADAL" clId="{C1411752-EF5E-4A63-B772-E76716D9961B}" dt="2026-06-23T13:19:43.396" v="3533" actId="478"/>
          <ac:spMkLst>
            <pc:docMk/>
            <pc:sldMk cId="2769532247" sldId="288"/>
            <ac:spMk id="9" creationId="{7BBF3F6D-A689-1EB9-C768-B991469279B4}"/>
          </ac:spMkLst>
        </pc:spChg>
        <pc:spChg chg="add del">
          <ac:chgData name="Watters, Daniel C." userId="325cd0b5-d47b-478e-b6c2-5287df4e9db8" providerId="ADAL" clId="{C1411752-EF5E-4A63-B772-E76716D9961B}" dt="2026-06-23T13:52:59.663" v="3556" actId="478"/>
          <ac:spMkLst>
            <pc:docMk/>
            <pc:sldMk cId="2769532247" sldId="288"/>
            <ac:spMk id="14" creationId="{B1E7F139-AE4D-5E0D-FFBE-E9574F433904}"/>
          </ac:spMkLst>
        </pc:spChg>
        <pc:spChg chg="add">
          <ac:chgData name="Watters, Daniel C." userId="325cd0b5-d47b-478e-b6c2-5287df4e9db8" providerId="ADAL" clId="{C1411752-EF5E-4A63-B772-E76716D9961B}" dt="2026-06-23T13:53:00.072" v="3557" actId="22"/>
          <ac:spMkLst>
            <pc:docMk/>
            <pc:sldMk cId="2769532247" sldId="288"/>
            <ac:spMk id="18" creationId="{D3574387-FBF4-722F-159A-9633F621BAE3}"/>
          </ac:spMkLst>
        </pc:spChg>
      </pc:sldChg>
      <pc:sldChg chg="addSp delSp modSp mod">
        <pc:chgData name="Watters, Daniel C." userId="325cd0b5-d47b-478e-b6c2-5287df4e9db8" providerId="ADAL" clId="{C1411752-EF5E-4A63-B772-E76716D9961B}" dt="2026-06-23T13:52:50.754" v="3553" actId="22"/>
        <pc:sldMkLst>
          <pc:docMk/>
          <pc:sldMk cId="2871125123" sldId="289"/>
        </pc:sldMkLst>
        <pc:spChg chg="add del mod">
          <ac:chgData name="Watters, Daniel C." userId="325cd0b5-d47b-478e-b6c2-5287df4e9db8" providerId="ADAL" clId="{C1411752-EF5E-4A63-B772-E76716D9961B}" dt="2026-06-23T13:19:34.324" v="3529" actId="478"/>
          <ac:spMkLst>
            <pc:docMk/>
            <pc:sldMk cId="2871125123" sldId="289"/>
            <ac:spMk id="7" creationId="{3CA08112-CF04-80C4-872D-D51B54FF6814}"/>
          </ac:spMkLst>
        </pc:spChg>
        <pc:spChg chg="add del">
          <ac:chgData name="Watters, Daniel C." userId="325cd0b5-d47b-478e-b6c2-5287df4e9db8" providerId="ADAL" clId="{C1411752-EF5E-4A63-B772-E76716D9961B}" dt="2026-06-23T13:52:50.376" v="3552" actId="478"/>
          <ac:spMkLst>
            <pc:docMk/>
            <pc:sldMk cId="2871125123" sldId="289"/>
            <ac:spMk id="13" creationId="{6E9E6518-DDBA-BB8F-C1B5-4C30E3CB2AAB}"/>
          </ac:spMkLst>
        </pc:spChg>
        <pc:spChg chg="add">
          <ac:chgData name="Watters, Daniel C." userId="325cd0b5-d47b-478e-b6c2-5287df4e9db8" providerId="ADAL" clId="{C1411752-EF5E-4A63-B772-E76716D9961B}" dt="2026-06-23T13:52:50.754" v="3553" actId="22"/>
          <ac:spMkLst>
            <pc:docMk/>
            <pc:sldMk cId="2871125123" sldId="289"/>
            <ac:spMk id="17" creationId="{3EB24D64-70D1-3F79-CC2F-9E6BDBBBAC60}"/>
          </ac:spMkLst>
        </pc:spChg>
      </pc:sldChg>
      <pc:sldChg chg="addSp delSp modSp mod">
        <pc:chgData name="Watters, Daniel C." userId="325cd0b5-d47b-478e-b6c2-5287df4e9db8" providerId="ADAL" clId="{C1411752-EF5E-4A63-B772-E76716D9961B}" dt="2026-06-23T13:52:55.765" v="3555" actId="22"/>
        <pc:sldMkLst>
          <pc:docMk/>
          <pc:sldMk cId="1154826905" sldId="290"/>
        </pc:sldMkLst>
        <pc:spChg chg="add del mod">
          <ac:chgData name="Watters, Daniel C." userId="325cd0b5-d47b-478e-b6c2-5287df4e9db8" providerId="ADAL" clId="{C1411752-EF5E-4A63-B772-E76716D9961B}" dt="2026-06-23T13:19:38.152" v="3531" actId="478"/>
          <ac:spMkLst>
            <pc:docMk/>
            <pc:sldMk cId="1154826905" sldId="290"/>
            <ac:spMk id="7" creationId="{7D56090E-8327-97A4-6538-3AC21EC80E0B}"/>
          </ac:spMkLst>
        </pc:spChg>
        <pc:spChg chg="add del">
          <ac:chgData name="Watters, Daniel C." userId="325cd0b5-d47b-478e-b6c2-5287df4e9db8" providerId="ADAL" clId="{C1411752-EF5E-4A63-B772-E76716D9961B}" dt="2026-06-23T13:52:55.183" v="3554" actId="478"/>
          <ac:spMkLst>
            <pc:docMk/>
            <pc:sldMk cId="1154826905" sldId="290"/>
            <ac:spMk id="13" creationId="{7C5651DA-47B4-576B-C821-AA30BE281CE4}"/>
          </ac:spMkLst>
        </pc:spChg>
        <pc:spChg chg="add">
          <ac:chgData name="Watters, Daniel C." userId="325cd0b5-d47b-478e-b6c2-5287df4e9db8" providerId="ADAL" clId="{C1411752-EF5E-4A63-B772-E76716D9961B}" dt="2026-06-23T13:52:55.765" v="3555" actId="22"/>
          <ac:spMkLst>
            <pc:docMk/>
            <pc:sldMk cId="1154826905" sldId="290"/>
            <ac:spMk id="16" creationId="{5833C975-1274-0ED9-7998-9C47A4C1BFFD}"/>
          </ac:spMkLst>
        </pc:spChg>
      </pc:sldChg>
      <pc:sldChg chg="addSp delSp modSp mod">
        <pc:chgData name="Watters, Daniel C." userId="325cd0b5-d47b-478e-b6c2-5287df4e9db8" providerId="ADAL" clId="{C1411752-EF5E-4A63-B772-E76716D9961B}" dt="2026-06-23T13:53:04.148" v="3559" actId="22"/>
        <pc:sldMkLst>
          <pc:docMk/>
          <pc:sldMk cId="4238776666" sldId="291"/>
        </pc:sldMkLst>
        <pc:spChg chg="add del mod">
          <ac:chgData name="Watters, Daniel C." userId="325cd0b5-d47b-478e-b6c2-5287df4e9db8" providerId="ADAL" clId="{C1411752-EF5E-4A63-B772-E76716D9961B}" dt="2026-06-23T13:19:47.787" v="3535" actId="478"/>
          <ac:spMkLst>
            <pc:docMk/>
            <pc:sldMk cId="4238776666" sldId="291"/>
            <ac:spMk id="9" creationId="{E6710DEF-DDBF-A0E7-F4AA-4B1019C09C9C}"/>
          </ac:spMkLst>
        </pc:spChg>
        <pc:spChg chg="add del">
          <ac:chgData name="Watters, Daniel C." userId="325cd0b5-d47b-478e-b6c2-5287df4e9db8" providerId="ADAL" clId="{C1411752-EF5E-4A63-B772-E76716D9961B}" dt="2026-06-23T13:53:03.476" v="3558" actId="478"/>
          <ac:spMkLst>
            <pc:docMk/>
            <pc:sldMk cId="4238776666" sldId="291"/>
            <ac:spMk id="20" creationId="{8413D034-EADD-400B-9437-EB8702FA914A}"/>
          </ac:spMkLst>
        </pc:spChg>
        <pc:spChg chg="add">
          <ac:chgData name="Watters, Daniel C." userId="325cd0b5-d47b-478e-b6c2-5287df4e9db8" providerId="ADAL" clId="{C1411752-EF5E-4A63-B772-E76716D9961B}" dt="2026-06-23T13:53:04.148" v="3559" actId="22"/>
          <ac:spMkLst>
            <pc:docMk/>
            <pc:sldMk cId="4238776666" sldId="291"/>
            <ac:spMk id="23" creationId="{FD064083-4EE6-C69A-4ECB-6A779CC30614}"/>
          </ac:spMkLst>
        </pc:spChg>
      </pc:sldChg>
      <pc:sldChg chg="addSp delSp modSp mod">
        <pc:chgData name="Watters, Daniel C." userId="325cd0b5-d47b-478e-b6c2-5287df4e9db8" providerId="ADAL" clId="{C1411752-EF5E-4A63-B772-E76716D9961B}" dt="2026-06-23T13:53:10.297" v="3561" actId="22"/>
        <pc:sldMkLst>
          <pc:docMk/>
          <pc:sldMk cId="3008062452" sldId="292"/>
        </pc:sldMkLst>
        <pc:spChg chg="add del mod">
          <ac:chgData name="Watters, Daniel C." userId="325cd0b5-d47b-478e-b6c2-5287df4e9db8" providerId="ADAL" clId="{C1411752-EF5E-4A63-B772-E76716D9961B}" dt="2026-06-23T13:19:52.822" v="3537" actId="478"/>
          <ac:spMkLst>
            <pc:docMk/>
            <pc:sldMk cId="3008062452" sldId="292"/>
            <ac:spMk id="3" creationId="{25C63CAF-5582-AF53-4D13-8F634FB67C1F}"/>
          </ac:spMkLst>
        </pc:spChg>
        <pc:spChg chg="add del">
          <ac:chgData name="Watters, Daniel C." userId="325cd0b5-d47b-478e-b6c2-5287df4e9db8" providerId="ADAL" clId="{C1411752-EF5E-4A63-B772-E76716D9961B}" dt="2026-06-23T13:53:09.858" v="3560" actId="478"/>
          <ac:spMkLst>
            <pc:docMk/>
            <pc:sldMk cId="3008062452" sldId="292"/>
            <ac:spMk id="11" creationId="{FD4D44B8-3A2F-EBAF-F994-1D244AE0A4E1}"/>
          </ac:spMkLst>
        </pc:spChg>
        <pc:spChg chg="add">
          <ac:chgData name="Watters, Daniel C." userId="325cd0b5-d47b-478e-b6c2-5287df4e9db8" providerId="ADAL" clId="{C1411752-EF5E-4A63-B772-E76716D9961B}" dt="2026-06-23T13:53:10.297" v="3561" actId="22"/>
          <ac:spMkLst>
            <pc:docMk/>
            <pc:sldMk cId="3008062452" sldId="292"/>
            <ac:spMk id="13" creationId="{8233C889-B752-D438-9169-6E9A8935D33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242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4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78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024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275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437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5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9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78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961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13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6/23/2026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543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3E0473-C315-42D8-A82A-A2FE49DC6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23A251-68F2-43E5-812B-4BBAE1A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A blue and green background&#10;&#10;AI-generated content may be incorrect.">
            <a:extLst>
              <a:ext uri="{FF2B5EF4-FFF2-40B4-BE49-F238E27FC236}">
                <a16:creationId xmlns:a16="http://schemas.microsoft.com/office/drawing/2014/main" id="{AB940969-D559-84A3-B63E-4DA8CD13468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27441" r="-1" b="16295"/>
          <a:stretch/>
        </p:blipFill>
        <p:spPr>
          <a:xfrm>
            <a:off x="3049" y="0"/>
            <a:ext cx="12188951" cy="6857990"/>
          </a:xfrm>
          <a:prstGeom prst="rect">
            <a:avLst/>
          </a:prstGeom>
        </p:spPr>
      </p:pic>
      <p:grpSp>
        <p:nvGrpSpPr>
          <p:cNvPr id="13" name="decorative circle">
            <a:extLst>
              <a:ext uri="{FF2B5EF4-FFF2-40B4-BE49-F238E27FC236}">
                <a16:creationId xmlns:a16="http://schemas.microsoft.com/office/drawing/2014/main" id="{0350AF23-2606-421F-AB7B-23D9B48F3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14102" y="236341"/>
            <a:ext cx="11340713" cy="5464029"/>
            <a:chOff x="314102" y="236341"/>
            <a:chExt cx="11340713" cy="546402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26A544A-3C76-4502-A741-F4DB0E2CD2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0448" y="3803994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17B8593-D171-47B5-8D1A-E34E7B138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4102" y="3044381"/>
              <a:ext cx="226735" cy="226735"/>
            </a:xfrm>
            <a:prstGeom prst="ellipse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FEF60D4-64F6-450F-B86D-383EEA1C8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88374" y="386135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97D4A7C-B520-46CB-9A94-711F53997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65714" y="236341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B7B976F-E84B-4936-90D7-C8298A5E7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1535" y="2516671"/>
              <a:ext cx="466441" cy="46644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C91FFEC-59DF-4D22-A925-F51520769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30142" y="458803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8931E95-0847-47E4-8AEC-312312A03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02046" y="5394590"/>
              <a:ext cx="305780" cy="30578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C094915-EF93-49A0-9B90-C44FB9B50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08287" y="5160714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76A8139-6B89-A244-9003-1CD6B93A4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9141" y="852576"/>
            <a:ext cx="9422768" cy="904936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FFFFFF"/>
                </a:solidFill>
              </a:rPr>
              <a:t>An Extreme Precipitation Event Database for the Contiguous U.S.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3069E4-2B6E-5629-C27B-5449018382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454" y="1916999"/>
            <a:ext cx="11883092" cy="171438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+mj-lt"/>
              </a:rPr>
              <a:t>Daniel Watters</a:t>
            </a:r>
            <a:r>
              <a:rPr lang="en-US" b="1" baseline="30000" dirty="0">
                <a:solidFill>
                  <a:srgbClr val="FFFFFF"/>
                </a:solidFill>
                <a:latin typeface="+mj-lt"/>
              </a:rPr>
              <a:t>1</a:t>
            </a:r>
            <a:r>
              <a:rPr lang="en-US" dirty="0">
                <a:solidFill>
                  <a:srgbClr val="FFFFFF"/>
                </a:solidFill>
                <a:latin typeface="+mj-lt"/>
              </a:rPr>
              <a:t>, Pierre Kirstetter</a:t>
            </a:r>
            <a:r>
              <a:rPr lang="en-US" baseline="30000" dirty="0">
                <a:solidFill>
                  <a:srgbClr val="FFFFFF"/>
                </a:solidFill>
                <a:latin typeface="+mj-lt"/>
              </a:rPr>
              <a:t>1-4</a:t>
            </a:r>
            <a:r>
              <a:rPr lang="en-US" dirty="0">
                <a:solidFill>
                  <a:srgbClr val="FFFFFF"/>
                </a:solidFill>
                <a:latin typeface="+mj-lt"/>
              </a:rPr>
              <a:t>, Andy Wood</a:t>
            </a:r>
            <a:r>
              <a:rPr lang="en-US" baseline="30000" dirty="0">
                <a:solidFill>
                  <a:srgbClr val="FFFFFF"/>
                </a:solidFill>
                <a:latin typeface="+mj-lt"/>
              </a:rPr>
              <a:t>5,6</a:t>
            </a:r>
            <a:r>
              <a:rPr lang="en-US" dirty="0">
                <a:solidFill>
                  <a:srgbClr val="FFFFFF"/>
                </a:solidFill>
                <a:latin typeface="+mj-lt"/>
              </a:rPr>
              <a:t>, Andy Newman</a:t>
            </a:r>
            <a:r>
              <a:rPr lang="en-US" baseline="30000" dirty="0">
                <a:solidFill>
                  <a:srgbClr val="FFFFFF"/>
                </a:solidFill>
                <a:latin typeface="+mj-lt"/>
              </a:rPr>
              <a:t>5</a:t>
            </a:r>
            <a:r>
              <a:rPr lang="en-US" dirty="0">
                <a:solidFill>
                  <a:srgbClr val="FFFFFF"/>
                </a:solidFill>
                <a:latin typeface="+mj-lt"/>
              </a:rPr>
              <a:t>, &amp; Guoqiang Tang</a:t>
            </a:r>
            <a:r>
              <a:rPr lang="en-US" baseline="30000" dirty="0">
                <a:solidFill>
                  <a:srgbClr val="FFFFFF"/>
                </a:solidFill>
                <a:latin typeface="+mj-lt"/>
              </a:rPr>
              <a:t>7</a:t>
            </a:r>
          </a:p>
          <a:p>
            <a:endParaRPr lang="en-US" sz="28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Subtitle 3">
            <a:extLst>
              <a:ext uri="{FF2B5EF4-FFF2-40B4-BE49-F238E27FC236}">
                <a16:creationId xmlns:a16="http://schemas.microsoft.com/office/drawing/2014/main" id="{87259520-548C-0938-CD74-B119D3D75A15}"/>
              </a:ext>
            </a:extLst>
          </p:cNvPr>
          <p:cNvSpPr txBox="1">
            <a:spLocks/>
          </p:cNvSpPr>
          <p:nvPr/>
        </p:nvSpPr>
        <p:spPr>
          <a:xfrm>
            <a:off x="6088477" y="3334979"/>
            <a:ext cx="5690543" cy="222009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aseline="300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14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Advanced Radar Research Center, University of Oklahoma (OU) </a:t>
            </a:r>
          </a:p>
          <a:p>
            <a:pPr algn="l"/>
            <a:r>
              <a:rPr lang="en-US" sz="1400" baseline="300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14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School of Meteorology, OU </a:t>
            </a:r>
          </a:p>
          <a:p>
            <a:pPr algn="l"/>
            <a:r>
              <a:rPr lang="en-US" sz="1400" baseline="300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14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School of Civil Engineering and Environmental Sciences, OU</a:t>
            </a:r>
          </a:p>
          <a:p>
            <a:pPr algn="l"/>
            <a:r>
              <a:rPr lang="en-US" sz="1400" baseline="300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US" sz="14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NOAA National Severe Storms Laboratory</a:t>
            </a:r>
          </a:p>
          <a:p>
            <a:pPr algn="l"/>
            <a:r>
              <a:rPr lang="en-US" sz="1400" baseline="300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5</a:t>
            </a:r>
            <a:r>
              <a:rPr lang="en-US" sz="14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NCAR</a:t>
            </a:r>
          </a:p>
          <a:p>
            <a:pPr algn="l"/>
            <a:r>
              <a:rPr lang="en-US" sz="1400" baseline="300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6</a:t>
            </a:r>
            <a:r>
              <a:rPr lang="en-US" sz="14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Colorado School of Mines</a:t>
            </a:r>
          </a:p>
          <a:p>
            <a:pPr algn="l"/>
            <a:r>
              <a:rPr lang="en-US" sz="1400" baseline="300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7</a:t>
            </a:r>
            <a:r>
              <a:rPr lang="en-US" sz="1400" dirty="0">
                <a:solidFill>
                  <a:schemeClr val="bg1"/>
                </a:solidFill>
                <a:latin typeface="Gill Sans Nova" panose="020B0602020104020203" pitchFamily="34" charset="0"/>
                <a:ea typeface="Verdana" panose="020B0604030504040204" pitchFamily="34" charset="0"/>
                <a:cs typeface="Tahoma" panose="020B0604030504040204" pitchFamily="34" charset="0"/>
              </a:rPr>
              <a:t>Wuhan University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0ED8013-726A-E056-EFFA-80E32412F264}"/>
              </a:ext>
            </a:extLst>
          </p:cNvPr>
          <p:cNvSpPr txBox="1">
            <a:spLocks/>
          </p:cNvSpPr>
          <p:nvPr/>
        </p:nvSpPr>
        <p:spPr>
          <a:xfrm>
            <a:off x="2879943" y="6422928"/>
            <a:ext cx="6341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chemeClr val="bg1"/>
                </a:solidFill>
                <a:latin typeface="Gill Sans Nova" panose="020B0602020104020203" pitchFamily="34" charset="0"/>
              </a:rPr>
              <a:t>IPWG-12 Workshop | Krakow, Poland | July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188650-5454-30F3-5475-B1BA7DE41B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709" y="3048426"/>
            <a:ext cx="708771" cy="914400"/>
          </a:xfrm>
          <a:prstGeom prst="rect">
            <a:avLst/>
          </a:prstGeom>
        </p:spPr>
      </p:pic>
      <p:pic>
        <p:nvPicPr>
          <p:cNvPr id="8" name="Picture 4" descr="Advanced Radar Research Center">
            <a:extLst>
              <a:ext uri="{FF2B5EF4-FFF2-40B4-BE49-F238E27FC236}">
                <a16:creationId xmlns:a16="http://schemas.microsoft.com/office/drawing/2014/main" id="{2F574EBD-E037-9BF1-FD6D-A36FF31CC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356" y="300789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mber Highlight: NCAR - ESIP">
            <a:extLst>
              <a:ext uri="{FF2B5EF4-FFF2-40B4-BE49-F238E27FC236}">
                <a16:creationId xmlns:a16="http://schemas.microsoft.com/office/drawing/2014/main" id="{2AABAB48-4706-838B-4FB2-FC191B599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009" y="4157503"/>
            <a:ext cx="2282696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ines - New Logo Usage">
            <a:extLst>
              <a:ext uri="{FF2B5EF4-FFF2-40B4-BE49-F238E27FC236}">
                <a16:creationId xmlns:a16="http://schemas.microsoft.com/office/drawing/2014/main" id="{60BF4C2C-CB82-C6C3-A229-3C3098103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705" y="4978020"/>
            <a:ext cx="2286000" cy="83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Wuhan University - Wikipedia">
            <a:extLst>
              <a:ext uri="{FF2B5EF4-FFF2-40B4-BE49-F238E27FC236}">
                <a16:creationId xmlns:a16="http://schemas.microsoft.com/office/drawing/2014/main" id="{D44E12BE-0936-39B6-E22D-178674E64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505" y="3017852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645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5DE7DA-591A-668D-241D-6D31F56C0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reen background&#10;&#10;AI-generated content may be incorrect.">
            <a:extLst>
              <a:ext uri="{FF2B5EF4-FFF2-40B4-BE49-F238E27FC236}">
                <a16:creationId xmlns:a16="http://schemas.microsoft.com/office/drawing/2014/main" id="{D47F60DA-4A83-B4C3-8F0B-9564C8632A1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4" t="53915" r="-5" b="34034"/>
          <a:stretch/>
        </p:blipFill>
        <p:spPr>
          <a:xfrm>
            <a:off x="12319" y="0"/>
            <a:ext cx="12188951" cy="14688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F64D09-E2B8-6BC8-9FFD-8A77CB785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08" y="71656"/>
            <a:ext cx="1165967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Future 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2FE332-6CFB-58D6-E0CE-764A8565F579}"/>
              </a:ext>
            </a:extLst>
          </p:cNvPr>
          <p:cNvSpPr txBox="1"/>
          <p:nvPr/>
        </p:nvSpPr>
        <p:spPr>
          <a:xfrm>
            <a:off x="343908" y="1584155"/>
            <a:ext cx="5394207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chemeClr val="bg1"/>
                </a:solidFill>
                <a:latin typeface="+mj-lt"/>
              </a:rPr>
              <a:t>Sub-Daily Extractions</a:t>
            </a:r>
          </a:p>
          <a:p>
            <a:endParaRPr lang="en-US" b="1" u="sng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</a:rPr>
              <a:t>Max 2-min/hourly/daily intensity </a:t>
            </a:r>
          </a:p>
          <a:p>
            <a:r>
              <a:rPr lang="en-US" dirty="0">
                <a:solidFill>
                  <a:schemeClr val="bg1"/>
                </a:solidFill>
                <a:latin typeface="+mj-lt"/>
              </a:rPr>
              <a:t>   (and corresponding timing)</a:t>
            </a:r>
          </a:p>
          <a:p>
            <a:endParaRPr lang="en-US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</a:rPr>
              <a:t>Percentiles of precipitation characteristics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</a:rPr>
              <a:t>System evolution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</a:rPr>
              <a:t>Temporal evolution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</a:rPr>
              <a:t>Distance travelled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</a:rPr>
              <a:t>Size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</a:rPr>
              <a:t>Period</a:t>
            </a:r>
          </a:p>
          <a:p>
            <a:endParaRPr lang="en-US" dirty="0">
              <a:solidFill>
                <a:schemeClr val="bg1"/>
              </a:solidFill>
              <a:latin typeface="+mj-lt"/>
            </a:endParaRPr>
          </a:p>
          <a:p>
            <a:r>
              <a:rPr lang="en-US" u="sng" dirty="0">
                <a:solidFill>
                  <a:schemeClr val="bg1"/>
                </a:solidFill>
                <a:latin typeface="+mj-lt"/>
              </a:rPr>
              <a:t>Automate Detection of Daily Events</a:t>
            </a:r>
          </a:p>
          <a:p>
            <a:endParaRPr lang="en-US" u="sng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</a:rPr>
              <a:t>Percentile based approach with GPEP and other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u="sng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Picture 5" descr="A map of the area&#10;&#10;AI-generated content may be incorrect.">
            <a:extLst>
              <a:ext uri="{FF2B5EF4-FFF2-40B4-BE49-F238E27FC236}">
                <a16:creationId xmlns:a16="http://schemas.microsoft.com/office/drawing/2014/main" id="{1720B746-7D01-3B08-DA0A-197364B91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"/>
          <a:stretch>
            <a:fillRect/>
          </a:stretch>
        </p:blipFill>
        <p:spPr>
          <a:xfrm>
            <a:off x="5627612" y="1863785"/>
            <a:ext cx="6106767" cy="38341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A500B9-E6DA-0A8B-11A9-759B36340697}"/>
              </a:ext>
            </a:extLst>
          </p:cNvPr>
          <p:cNvSpPr txBox="1"/>
          <p:nvPr/>
        </p:nvSpPr>
        <p:spPr>
          <a:xfrm>
            <a:off x="8272129" y="5697925"/>
            <a:ext cx="33449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+mj-lt"/>
              </a:rPr>
              <a:t>Evolution of Hurricane Harvey in Aug/Sep 2017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05E9C4B-B1F4-5F6D-4BB0-03DB5DEFA86F}"/>
              </a:ext>
            </a:extLst>
          </p:cNvPr>
          <p:cNvSpPr txBox="1">
            <a:spLocks/>
          </p:cNvSpPr>
          <p:nvPr/>
        </p:nvSpPr>
        <p:spPr>
          <a:xfrm>
            <a:off x="4091609" y="63596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Daniel Watters – daniel.watters@ou.edu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EA9189-E66B-6233-1677-715CEB3DE952}"/>
              </a:ext>
            </a:extLst>
          </p:cNvPr>
          <p:cNvSpPr txBox="1">
            <a:spLocks/>
          </p:cNvSpPr>
          <p:nvPr/>
        </p:nvSpPr>
        <p:spPr>
          <a:xfrm>
            <a:off x="8663609" y="63596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93129F-23E4-4140-8C68-B222DE49B5EB}" type="slidenum">
              <a:rPr lang="en-GB" smtClean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pPr/>
              <a:t>10</a:t>
            </a:fld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8233C889-B752-D438-9169-6E9A8935D339}"/>
              </a:ext>
            </a:extLst>
          </p:cNvPr>
          <p:cNvSpPr txBox="1">
            <a:spLocks/>
          </p:cNvSpPr>
          <p:nvPr/>
        </p:nvSpPr>
        <p:spPr>
          <a:xfrm>
            <a:off x="343908" y="6356982"/>
            <a:ext cx="4188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IPWG-12 Workshop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062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29E672-49A3-B373-95CC-3E5EC564F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reen background&#10;&#10;AI-generated content may be incorrect.">
            <a:extLst>
              <a:ext uri="{FF2B5EF4-FFF2-40B4-BE49-F238E27FC236}">
                <a16:creationId xmlns:a16="http://schemas.microsoft.com/office/drawing/2014/main" id="{1DB9C6C4-A356-4023-358B-396D9834B0E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4" t="53915" r="-5" b="34034"/>
          <a:stretch/>
        </p:blipFill>
        <p:spPr>
          <a:xfrm>
            <a:off x="12319" y="0"/>
            <a:ext cx="12188951" cy="14688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FD15D8-47EE-C8C6-E2C2-BEA3A49B2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08" y="71656"/>
            <a:ext cx="1165967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D055AD-0257-2A4C-2767-A626E05DE9D4}"/>
              </a:ext>
            </a:extLst>
          </p:cNvPr>
          <p:cNvSpPr txBox="1"/>
          <p:nvPr/>
        </p:nvSpPr>
        <p:spPr>
          <a:xfrm>
            <a:off x="537555" y="3264654"/>
            <a:ext cx="1095478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Novelties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First database to quantify record of CONUS extreme precipitation events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Bridge in-depth and consistent process characterization from sub-hourly to daily timescales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bg1"/>
              </a:solidFill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Benefits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Study extreme precipitation processes in high spatiotemporal resolution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Evaluate and develop models and new precipitation datasets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Validate spaceborne precipitation retrievals from a process perspective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Support emergency management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AC4055-4BDD-A9EC-4EBD-964C47E4AF71}"/>
              </a:ext>
            </a:extLst>
          </p:cNvPr>
          <p:cNvSpPr txBox="1"/>
          <p:nvPr/>
        </p:nvSpPr>
        <p:spPr>
          <a:xfrm>
            <a:off x="537555" y="1807061"/>
            <a:ext cx="10954789" cy="1200329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  <a:latin typeface="+mj-lt"/>
              </a:rPr>
              <a:t>Aim: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Produce a </a:t>
            </a:r>
            <a:r>
              <a:rPr lang="en-US" sz="2400" u="sng" dirty="0">
                <a:solidFill>
                  <a:schemeClr val="bg1"/>
                </a:solidFill>
                <a:latin typeface="+mj-lt"/>
              </a:rPr>
              <a:t>sub-hourly extreme precipitation event database for CONUS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to mutually support the newly-developed Geospatial Probabilistic Estimation Package (GPEP) daily multi-decadal probabilistic surface precipitation product (and vice versa). 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3F77A3A-78EB-AA22-FAC3-612A8D1704BD}"/>
              </a:ext>
            </a:extLst>
          </p:cNvPr>
          <p:cNvSpPr txBox="1">
            <a:spLocks/>
          </p:cNvSpPr>
          <p:nvPr/>
        </p:nvSpPr>
        <p:spPr>
          <a:xfrm>
            <a:off x="343908" y="6356982"/>
            <a:ext cx="4188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IPWG-12 Workshop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BF3031B-7F2E-643A-B285-0D13B3D414BE}"/>
              </a:ext>
            </a:extLst>
          </p:cNvPr>
          <p:cNvSpPr txBox="1">
            <a:spLocks/>
          </p:cNvSpPr>
          <p:nvPr/>
        </p:nvSpPr>
        <p:spPr>
          <a:xfrm>
            <a:off x="4091609" y="63596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Daniel Watters – daniel.watters@ou.edu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524310A-E500-8F34-9C80-5DA65FD82F8A}"/>
              </a:ext>
            </a:extLst>
          </p:cNvPr>
          <p:cNvSpPr txBox="1">
            <a:spLocks/>
          </p:cNvSpPr>
          <p:nvPr/>
        </p:nvSpPr>
        <p:spPr>
          <a:xfrm>
            <a:off x="8663609" y="63596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93129F-23E4-4140-8C68-B222DE49B5EB}" type="slidenum">
              <a:rPr lang="en-GB" smtClean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pPr/>
              <a:t>2</a:t>
            </a:fld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06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reen background&#10;&#10;AI-generated content may be incorrect.">
            <a:extLst>
              <a:ext uri="{FF2B5EF4-FFF2-40B4-BE49-F238E27FC236}">
                <a16:creationId xmlns:a16="http://schemas.microsoft.com/office/drawing/2014/main" id="{0608018A-98B6-8485-409D-D9B847486D9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4" t="53915" r="-5" b="34034"/>
          <a:stretch/>
        </p:blipFill>
        <p:spPr>
          <a:xfrm>
            <a:off x="12319" y="0"/>
            <a:ext cx="12188951" cy="14688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1E4EBC-5208-C7EC-C537-E0C802A1D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959" y="71656"/>
            <a:ext cx="11659670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MRMS: The Multi-Radar Multi-Sensor System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15436E18-B836-A12F-F06C-61D64086ED0A}"/>
              </a:ext>
            </a:extLst>
          </p:cNvPr>
          <p:cNvSpPr txBox="1"/>
          <p:nvPr/>
        </p:nvSpPr>
        <p:spPr>
          <a:xfrm>
            <a:off x="564976" y="2455940"/>
            <a:ext cx="652421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000" b="1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Domain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: 20-55°N, 130-60°W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Resolution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: 0.01°, 2-min update cycle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Data sources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~180 polarimetric radars every 2-min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~9000 gauges every hour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RAP model hourly 3D analyses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21A210-2BDD-9C62-87D0-D66E34CC7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977" y="1619540"/>
            <a:ext cx="4295047" cy="45424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F2132F9-86A3-7F28-6959-8DB77D18C5D1}"/>
              </a:ext>
            </a:extLst>
          </p:cNvPr>
          <p:cNvSpPr txBox="1"/>
          <p:nvPr/>
        </p:nvSpPr>
        <p:spPr>
          <a:xfrm>
            <a:off x="2724405" y="5641674"/>
            <a:ext cx="46551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+mj-lt"/>
              </a:rPr>
              <a:t>Top: MRMS inputs including radars (crosshairs) and gauges (red circles)</a:t>
            </a:r>
          </a:p>
          <a:p>
            <a:r>
              <a:rPr lang="en-US" sz="1200" dirty="0">
                <a:solidFill>
                  <a:schemeClr val="bg1"/>
                </a:solidFill>
                <a:latin typeface="+mj-lt"/>
              </a:rPr>
              <a:t>Bottom: </a:t>
            </a:r>
            <a:r>
              <a:rPr lang="en-US" sz="1200" dirty="0" err="1">
                <a:solidFill>
                  <a:schemeClr val="bg1"/>
                </a:solidFill>
                <a:latin typeface="+mj-lt"/>
              </a:rPr>
              <a:t>Reflectivities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 from MRMS mosaic for a frontal system at 0800 UTC on April 11, 2011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70B95F-B2BC-5DB2-46DA-7BCC55B3263F}"/>
              </a:ext>
            </a:extLst>
          </p:cNvPr>
          <p:cNvSpPr txBox="1"/>
          <p:nvPr/>
        </p:nvSpPr>
        <p:spPr>
          <a:xfrm>
            <a:off x="1146225" y="1640483"/>
            <a:ext cx="5057612" cy="83099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+mj-lt"/>
              </a:rPr>
              <a:t>MRMS = Mosaic of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+mj-lt"/>
              </a:rPr>
              <a:t>Ground Radars + Gauges + Model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C81ECD0-0A72-6592-8496-D98A9F2F1938}"/>
              </a:ext>
            </a:extLst>
          </p:cNvPr>
          <p:cNvSpPr txBox="1">
            <a:spLocks/>
          </p:cNvSpPr>
          <p:nvPr/>
        </p:nvSpPr>
        <p:spPr>
          <a:xfrm>
            <a:off x="4091609" y="63596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Daniel Watters – daniel.watters@ou.edu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262B5B6-AD2C-77BD-A481-38D3C8170E84}"/>
              </a:ext>
            </a:extLst>
          </p:cNvPr>
          <p:cNvSpPr txBox="1">
            <a:spLocks/>
          </p:cNvSpPr>
          <p:nvPr/>
        </p:nvSpPr>
        <p:spPr>
          <a:xfrm>
            <a:off x="8663609" y="63596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93129F-23E4-4140-8C68-B222DE49B5EB}" type="slidenum">
              <a:rPr lang="en-GB" smtClean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pPr/>
              <a:t>3</a:t>
            </a:fld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56844044-E7C7-60B5-1975-46625590DF7F}"/>
              </a:ext>
            </a:extLst>
          </p:cNvPr>
          <p:cNvSpPr txBox="1">
            <a:spLocks/>
          </p:cNvSpPr>
          <p:nvPr/>
        </p:nvSpPr>
        <p:spPr>
          <a:xfrm>
            <a:off x="343908" y="6356982"/>
            <a:ext cx="4188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IPWG-12 Workshop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530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E6CDBF-DA7A-576E-4D89-9F27460EF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reen background&#10;&#10;AI-generated content may be incorrect.">
            <a:extLst>
              <a:ext uri="{FF2B5EF4-FFF2-40B4-BE49-F238E27FC236}">
                <a16:creationId xmlns:a16="http://schemas.microsoft.com/office/drawing/2014/main" id="{26524B53-C936-480F-CBFE-CEF7ECD60CF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4" t="53915" r="-5" b="34034"/>
          <a:stretch/>
        </p:blipFill>
        <p:spPr>
          <a:xfrm>
            <a:off x="12319" y="0"/>
            <a:ext cx="12188951" cy="14688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9FD779-F984-E4EE-A635-46BED8B6E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08" y="71656"/>
            <a:ext cx="1165967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Method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234DAC-1E1D-F1DD-5901-9A26207E36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584" t="43511" r="34141" b="15366"/>
          <a:stretch>
            <a:fillRect/>
          </a:stretch>
        </p:blipFill>
        <p:spPr>
          <a:xfrm>
            <a:off x="535481" y="2886779"/>
            <a:ext cx="4726306" cy="295891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C9966D3-6F81-29EC-A83F-6D7079307A9A}"/>
              </a:ext>
            </a:extLst>
          </p:cNvPr>
          <p:cNvSpPr/>
          <p:nvPr/>
        </p:nvSpPr>
        <p:spPr>
          <a:xfrm>
            <a:off x="303415" y="1574170"/>
            <a:ext cx="5671274" cy="778213"/>
          </a:xfrm>
          <a:prstGeom prst="roundRect">
            <a:avLst/>
          </a:prstGeom>
          <a:solidFill>
            <a:srgbClr val="4B918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5F141B-5178-CF0A-5A5C-E71594DF54CC}"/>
              </a:ext>
            </a:extLst>
          </p:cNvPr>
          <p:cNvSpPr txBox="1"/>
          <p:nvPr/>
        </p:nvSpPr>
        <p:spPr>
          <a:xfrm>
            <a:off x="247841" y="1558757"/>
            <a:ext cx="5782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+mj-lt"/>
              </a:rPr>
              <a:t>Daily Scale</a:t>
            </a:r>
            <a:endParaRPr lang="en-US" sz="2400" b="1" dirty="0">
              <a:latin typeface="+mj-lt"/>
            </a:endParaRPr>
          </a:p>
          <a:p>
            <a:pPr algn="ctr"/>
            <a:r>
              <a:rPr lang="en-US" sz="2400" dirty="0">
                <a:latin typeface="+mj-lt"/>
              </a:rPr>
              <a:t>Automatically Detect Extreme Event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C05C44-85F1-47F3-CFF8-24801B3FBA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2571" r="50" b="5980"/>
          <a:stretch>
            <a:fillRect/>
          </a:stretch>
        </p:blipFill>
        <p:spPr>
          <a:xfrm>
            <a:off x="5400072" y="2583589"/>
            <a:ext cx="436983" cy="366815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9C8A0E34-544B-0FAF-6155-7A6DE6F22571}"/>
              </a:ext>
            </a:extLst>
          </p:cNvPr>
          <p:cNvSpPr/>
          <p:nvPr/>
        </p:nvSpPr>
        <p:spPr>
          <a:xfrm>
            <a:off x="2398222" y="3963278"/>
            <a:ext cx="814647" cy="901931"/>
          </a:xfrm>
          <a:prstGeom prst="ellipse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EB7DA1-1C7C-F33A-639B-E88CB2D009EE}"/>
              </a:ext>
            </a:extLst>
          </p:cNvPr>
          <p:cNvSpPr txBox="1"/>
          <p:nvPr/>
        </p:nvSpPr>
        <p:spPr>
          <a:xfrm>
            <a:off x="3044108" y="4939951"/>
            <a:ext cx="2109580" cy="830997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Texas Floods</a:t>
            </a:r>
          </a:p>
          <a:p>
            <a:pPr algn="ctr"/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July 2025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B85F679-10B0-F651-293D-C320A658D96C}"/>
              </a:ext>
            </a:extLst>
          </p:cNvPr>
          <p:cNvSpPr/>
          <p:nvPr/>
        </p:nvSpPr>
        <p:spPr>
          <a:xfrm>
            <a:off x="6217311" y="1574169"/>
            <a:ext cx="5671274" cy="778213"/>
          </a:xfrm>
          <a:prstGeom prst="roundRect">
            <a:avLst/>
          </a:prstGeom>
          <a:solidFill>
            <a:srgbClr val="4B918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9526AD-8AFC-7978-AF50-CFCFF3DBDCE7}"/>
              </a:ext>
            </a:extLst>
          </p:cNvPr>
          <p:cNvSpPr txBox="1"/>
          <p:nvPr/>
        </p:nvSpPr>
        <p:spPr>
          <a:xfrm>
            <a:off x="6173743" y="1547776"/>
            <a:ext cx="5782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+mj-lt"/>
              </a:rPr>
              <a:t>Sub-Daily Scale (2-min, Hourly)</a:t>
            </a:r>
            <a:r>
              <a:rPr lang="en-US" sz="2400" b="1" dirty="0">
                <a:latin typeface="+mj-lt"/>
              </a:rPr>
              <a:t> </a:t>
            </a:r>
          </a:p>
          <a:p>
            <a:pPr algn="ctr"/>
            <a:r>
              <a:rPr lang="en-US" sz="2400" dirty="0">
                <a:latin typeface="+mj-lt"/>
              </a:rPr>
              <a:t>Detailed Diagnosis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07DC7B0-C963-BBA1-2138-B0E226CF632B}"/>
              </a:ext>
            </a:extLst>
          </p:cNvPr>
          <p:cNvCxnSpPr>
            <a:cxnSpLocks/>
          </p:cNvCxnSpPr>
          <p:nvPr/>
        </p:nvCxnSpPr>
        <p:spPr>
          <a:xfrm>
            <a:off x="5490109" y="1950012"/>
            <a:ext cx="1233370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70414B1-C882-A448-10DB-82B7F01F80B4}"/>
              </a:ext>
            </a:extLst>
          </p:cNvPr>
          <p:cNvCxnSpPr/>
          <p:nvPr/>
        </p:nvCxnSpPr>
        <p:spPr>
          <a:xfrm>
            <a:off x="6106794" y="2209293"/>
            <a:ext cx="0" cy="4206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3B0747D-B2AC-574F-EC14-904E7B5251AB}"/>
              </a:ext>
            </a:extLst>
          </p:cNvPr>
          <p:cNvSpPr txBox="1"/>
          <p:nvPr/>
        </p:nvSpPr>
        <p:spPr>
          <a:xfrm>
            <a:off x="2909455" y="5878869"/>
            <a:ext cx="23557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+mj-lt"/>
              </a:rPr>
              <a:t>Daily accumulation for July 4, 2025</a:t>
            </a:r>
          </a:p>
        </p:txBody>
      </p:sp>
      <p:pic>
        <p:nvPicPr>
          <p:cNvPr id="29" name="Picture 28" descr="A map of texas flood&#10;&#10;AI-generated content may be incorrect.">
            <a:extLst>
              <a:ext uri="{FF2B5EF4-FFF2-40B4-BE49-F238E27FC236}">
                <a16:creationId xmlns:a16="http://schemas.microsoft.com/office/drawing/2014/main" id="{594BC5E0-54BB-EA4C-AC24-6EB8A95E18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1" r="20807"/>
          <a:stretch>
            <a:fillRect/>
          </a:stretch>
        </p:blipFill>
        <p:spPr>
          <a:xfrm>
            <a:off x="7171515" y="2667383"/>
            <a:ext cx="3952754" cy="347394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AAE25FC-F345-24DF-EB53-1A60309C762A}"/>
              </a:ext>
            </a:extLst>
          </p:cNvPr>
          <p:cNvSpPr txBox="1"/>
          <p:nvPr/>
        </p:nvSpPr>
        <p:spPr>
          <a:xfrm>
            <a:off x="6723479" y="6152936"/>
            <a:ext cx="44528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+mj-lt"/>
              </a:rPr>
              <a:t>Convective fraction from 2-min files for July 3-13, 2025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B040A19-2563-77EF-92E7-17EBCEAF34B5}"/>
              </a:ext>
            </a:extLst>
          </p:cNvPr>
          <p:cNvSpPr txBox="1">
            <a:spLocks/>
          </p:cNvSpPr>
          <p:nvPr/>
        </p:nvSpPr>
        <p:spPr>
          <a:xfrm>
            <a:off x="4091609" y="63596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Daniel Watters – daniel.watters@ou.edu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337B538-236F-FD09-E1F0-4408900A4744}"/>
              </a:ext>
            </a:extLst>
          </p:cNvPr>
          <p:cNvSpPr txBox="1">
            <a:spLocks/>
          </p:cNvSpPr>
          <p:nvPr/>
        </p:nvSpPr>
        <p:spPr>
          <a:xfrm>
            <a:off x="8663609" y="63596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93129F-23E4-4140-8C68-B222DE49B5EB}" type="slidenum">
              <a:rPr lang="en-GB" smtClean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pPr/>
              <a:t>4</a:t>
            </a:fld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3382D9FE-6229-1930-1CFE-DDE106934615}"/>
              </a:ext>
            </a:extLst>
          </p:cNvPr>
          <p:cNvSpPr txBox="1">
            <a:spLocks/>
          </p:cNvSpPr>
          <p:nvPr/>
        </p:nvSpPr>
        <p:spPr>
          <a:xfrm>
            <a:off x="343908" y="6356982"/>
            <a:ext cx="4188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IPWG-12 Workshop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328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C1EDF0-786C-6DDD-C070-6423B85EE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reen background&#10;&#10;AI-generated content may be incorrect.">
            <a:extLst>
              <a:ext uri="{FF2B5EF4-FFF2-40B4-BE49-F238E27FC236}">
                <a16:creationId xmlns:a16="http://schemas.microsoft.com/office/drawing/2014/main" id="{E358D454-1669-9D33-E1AF-D818D8F2A3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4" t="53915" r="-5" b="34034"/>
          <a:stretch/>
        </p:blipFill>
        <p:spPr>
          <a:xfrm>
            <a:off x="12319" y="0"/>
            <a:ext cx="12188951" cy="14688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EA4DB8-A125-7B79-5386-2998309C7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08" y="71656"/>
            <a:ext cx="11659670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Event Period Extraction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Texas Floods 2025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A map of the united states&#10;&#10;AI-generated content may be incorrect.">
            <a:extLst>
              <a:ext uri="{FF2B5EF4-FFF2-40B4-BE49-F238E27FC236}">
                <a16:creationId xmlns:a16="http://schemas.microsoft.com/office/drawing/2014/main" id="{573D561E-AFAA-51A6-0365-5FAA2F6C4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6" t="231" r="13920"/>
          <a:stretch>
            <a:fillRect/>
          </a:stretch>
        </p:blipFill>
        <p:spPr>
          <a:xfrm>
            <a:off x="892317" y="2582597"/>
            <a:ext cx="4775492" cy="3402939"/>
          </a:xfrm>
          <a:prstGeom prst="rect">
            <a:avLst/>
          </a:prstGeom>
        </p:spPr>
      </p:pic>
      <p:pic>
        <p:nvPicPr>
          <p:cNvPr id="11" name="Picture 10" descr="A map of texas flood&#10;&#10;AI-generated content may be incorrect.">
            <a:extLst>
              <a:ext uri="{FF2B5EF4-FFF2-40B4-BE49-F238E27FC236}">
                <a16:creationId xmlns:a16="http://schemas.microsoft.com/office/drawing/2014/main" id="{3976514E-5BB6-F9F1-5130-8679F9259A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2241"/>
          <a:stretch>
            <a:fillRect/>
          </a:stretch>
        </p:blipFill>
        <p:spPr>
          <a:xfrm>
            <a:off x="7313184" y="2516316"/>
            <a:ext cx="3865146" cy="353549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2358D7-2E48-76BB-348F-A0569264379D}"/>
              </a:ext>
            </a:extLst>
          </p:cNvPr>
          <p:cNvSpPr txBox="1"/>
          <p:nvPr/>
        </p:nvSpPr>
        <p:spPr>
          <a:xfrm>
            <a:off x="3357608" y="1530606"/>
            <a:ext cx="5760719" cy="46166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Event Characteristics: Accumulation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C6BA7F-4646-BC26-B5AC-E828C34DFE68}"/>
              </a:ext>
            </a:extLst>
          </p:cNvPr>
          <p:cNvSpPr/>
          <p:nvPr/>
        </p:nvSpPr>
        <p:spPr>
          <a:xfrm>
            <a:off x="8026852" y="3076579"/>
            <a:ext cx="2249662" cy="19894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66D367-93B5-E6B9-9EE3-FD8108587672}"/>
              </a:ext>
            </a:extLst>
          </p:cNvPr>
          <p:cNvSpPr txBox="1"/>
          <p:nvPr/>
        </p:nvSpPr>
        <p:spPr>
          <a:xfrm>
            <a:off x="234845" y="2040467"/>
            <a:ext cx="57607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  <a:latin typeface="+mj-lt"/>
              </a:rPr>
              <a:t>CONUS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A62A5D-3FD4-646C-FCDB-B800B5FB1788}"/>
              </a:ext>
            </a:extLst>
          </p:cNvPr>
          <p:cNvSpPr txBox="1"/>
          <p:nvPr/>
        </p:nvSpPr>
        <p:spPr>
          <a:xfrm>
            <a:off x="6335536" y="2040466"/>
            <a:ext cx="57607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  <a:latin typeface="+mj-lt"/>
              </a:rPr>
              <a:t>Texas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98E8E7-FDD2-D21F-888B-EDD91CC73200}"/>
              </a:ext>
            </a:extLst>
          </p:cNvPr>
          <p:cNvSpPr txBox="1"/>
          <p:nvPr/>
        </p:nvSpPr>
        <p:spPr>
          <a:xfrm>
            <a:off x="3357608" y="6115420"/>
            <a:ext cx="56318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</a:rPr>
              <a:t>Accumulation = Sum of hourly MRMS precipitation rates across event period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062870-3277-D220-88B2-C53B20422139}"/>
              </a:ext>
            </a:extLst>
          </p:cNvPr>
          <p:cNvSpPr txBox="1"/>
          <p:nvPr/>
        </p:nvSpPr>
        <p:spPr>
          <a:xfrm>
            <a:off x="8911936" y="6115421"/>
            <a:ext cx="24778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</a:rPr>
              <a:t>MRMS resolution = 0.01° x 0.01°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71696D5-8491-C73E-1D64-7ED45D844AD0}"/>
              </a:ext>
            </a:extLst>
          </p:cNvPr>
          <p:cNvSpPr txBox="1">
            <a:spLocks/>
          </p:cNvSpPr>
          <p:nvPr/>
        </p:nvSpPr>
        <p:spPr>
          <a:xfrm>
            <a:off x="4091609" y="63596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Daniel Watters – daniel.watters@ou.edu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209A3B-15DF-2E87-BD34-B4E63F32DE71}"/>
              </a:ext>
            </a:extLst>
          </p:cNvPr>
          <p:cNvSpPr txBox="1">
            <a:spLocks/>
          </p:cNvSpPr>
          <p:nvPr/>
        </p:nvSpPr>
        <p:spPr>
          <a:xfrm>
            <a:off x="8663609" y="63596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93129F-23E4-4140-8C68-B222DE49B5EB}" type="slidenum">
              <a:rPr lang="en-GB" smtClean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pPr/>
              <a:t>5</a:t>
            </a:fld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90D1604C-13EB-3F53-4479-1B7D82FD40B3}"/>
              </a:ext>
            </a:extLst>
          </p:cNvPr>
          <p:cNvSpPr txBox="1">
            <a:spLocks/>
          </p:cNvSpPr>
          <p:nvPr/>
        </p:nvSpPr>
        <p:spPr>
          <a:xfrm>
            <a:off x="343908" y="6356982"/>
            <a:ext cx="4188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IPWG-12 Workshop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477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136D8C-1442-EEBE-5B8F-DF687B016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reen background&#10;&#10;AI-generated content may be incorrect.">
            <a:extLst>
              <a:ext uri="{FF2B5EF4-FFF2-40B4-BE49-F238E27FC236}">
                <a16:creationId xmlns:a16="http://schemas.microsoft.com/office/drawing/2014/main" id="{95F54771-7EC6-9A0B-3B00-3853E779900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4" t="53915" r="-5" b="34034"/>
          <a:stretch/>
        </p:blipFill>
        <p:spPr>
          <a:xfrm>
            <a:off x="12319" y="0"/>
            <a:ext cx="12188951" cy="14688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3364A0-63C5-69A6-3FAB-4767DCB1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08" y="71656"/>
            <a:ext cx="11659670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Event Period Extraction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Texas Floods 2025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34259D-458D-BE57-A89D-F212C6236917}"/>
              </a:ext>
            </a:extLst>
          </p:cNvPr>
          <p:cNvSpPr txBox="1"/>
          <p:nvPr/>
        </p:nvSpPr>
        <p:spPr>
          <a:xfrm>
            <a:off x="3887805" y="1578801"/>
            <a:ext cx="4895462" cy="46166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Event Characteristics: Volume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DE033C-97AE-B30A-DAB1-8F4A9A406D39}"/>
              </a:ext>
            </a:extLst>
          </p:cNvPr>
          <p:cNvSpPr/>
          <p:nvPr/>
        </p:nvSpPr>
        <p:spPr>
          <a:xfrm>
            <a:off x="7833904" y="3196244"/>
            <a:ext cx="2763982" cy="23692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E5DC4D-A6D2-D9E6-AAB0-96E222FCD374}"/>
              </a:ext>
            </a:extLst>
          </p:cNvPr>
          <p:cNvSpPr txBox="1"/>
          <p:nvPr/>
        </p:nvSpPr>
        <p:spPr>
          <a:xfrm>
            <a:off x="234845" y="2040467"/>
            <a:ext cx="57607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  <a:latin typeface="+mj-lt"/>
              </a:rPr>
              <a:t>CONUS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58C16C-B4C7-9845-01BB-E8842F92AE93}"/>
              </a:ext>
            </a:extLst>
          </p:cNvPr>
          <p:cNvSpPr txBox="1"/>
          <p:nvPr/>
        </p:nvSpPr>
        <p:spPr>
          <a:xfrm>
            <a:off x="6335536" y="2040466"/>
            <a:ext cx="57607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  <a:latin typeface="+mj-lt"/>
              </a:rPr>
              <a:t>Texas</a:t>
            </a:r>
          </a:p>
        </p:txBody>
      </p:sp>
      <p:pic>
        <p:nvPicPr>
          <p:cNvPr id="6" name="Picture 5" descr="A map of the united states&#10;&#10;AI-generated content may be incorrect.">
            <a:extLst>
              <a:ext uri="{FF2B5EF4-FFF2-40B4-BE49-F238E27FC236}">
                <a16:creationId xmlns:a16="http://schemas.microsoft.com/office/drawing/2014/main" id="{FAE14DFA-ECD3-7FCD-3F5B-69B8C170B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0" r="11466"/>
          <a:stretch>
            <a:fillRect/>
          </a:stretch>
        </p:blipFill>
        <p:spPr>
          <a:xfrm>
            <a:off x="863792" y="2612056"/>
            <a:ext cx="4977339" cy="3401568"/>
          </a:xfrm>
          <a:prstGeom prst="rect">
            <a:avLst/>
          </a:prstGeom>
        </p:spPr>
      </p:pic>
      <p:pic>
        <p:nvPicPr>
          <p:cNvPr id="8" name="Picture 7" descr="A map of texas flood&#10;&#10;AI-generated content may be incorrect.">
            <a:extLst>
              <a:ext uri="{FF2B5EF4-FFF2-40B4-BE49-F238E27FC236}">
                <a16:creationId xmlns:a16="http://schemas.microsoft.com/office/drawing/2014/main" id="{18A3B5C8-09BB-7126-683F-4A6A84FAD3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3" r="19481"/>
          <a:stretch>
            <a:fillRect/>
          </a:stretch>
        </p:blipFill>
        <p:spPr>
          <a:xfrm>
            <a:off x="7196084" y="2549964"/>
            <a:ext cx="4212504" cy="35387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DD74D39-C629-1ED3-E03E-545E69E57789}"/>
              </a:ext>
            </a:extLst>
          </p:cNvPr>
          <p:cNvSpPr/>
          <p:nvPr/>
        </p:nvSpPr>
        <p:spPr>
          <a:xfrm>
            <a:off x="8084522" y="3112316"/>
            <a:ext cx="2154242" cy="20662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4BC3D0-F5EC-6272-F105-3DF3019CADD1}"/>
              </a:ext>
            </a:extLst>
          </p:cNvPr>
          <p:cNvSpPr txBox="1"/>
          <p:nvPr/>
        </p:nvSpPr>
        <p:spPr>
          <a:xfrm>
            <a:off x="3456232" y="6136525"/>
            <a:ext cx="56318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</a:rPr>
              <a:t>Volume [m</a:t>
            </a:r>
            <a:r>
              <a:rPr lang="en-US" sz="1200" baseline="30000" dirty="0">
                <a:solidFill>
                  <a:schemeClr val="bg1"/>
                </a:solidFill>
                <a:latin typeface="+mj-lt"/>
              </a:rPr>
              <a:t>3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] = Accumulation [m] x Pixel Area [~ 10</a:t>
            </a:r>
            <a:r>
              <a:rPr lang="en-US" sz="1200" baseline="30000" dirty="0">
                <a:solidFill>
                  <a:schemeClr val="bg1"/>
                </a:solidFill>
                <a:latin typeface="+mj-lt"/>
              </a:rPr>
              <a:t>6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m</a:t>
            </a:r>
            <a:r>
              <a:rPr lang="en-US" sz="1200" baseline="30000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7BC292-1AF3-165D-47A5-A51C59318101}"/>
              </a:ext>
            </a:extLst>
          </p:cNvPr>
          <p:cNvSpPr txBox="1"/>
          <p:nvPr/>
        </p:nvSpPr>
        <p:spPr>
          <a:xfrm>
            <a:off x="9124281" y="6136525"/>
            <a:ext cx="24778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</a:rPr>
              <a:t>MRMS resolution = 0.01° x 0.01°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E99C598-19E5-004D-1A17-0EFBF73AC9B5}"/>
              </a:ext>
            </a:extLst>
          </p:cNvPr>
          <p:cNvSpPr txBox="1">
            <a:spLocks/>
          </p:cNvSpPr>
          <p:nvPr/>
        </p:nvSpPr>
        <p:spPr>
          <a:xfrm>
            <a:off x="4091609" y="63596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Daniel Watters – daniel.watters@ou.edu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4D734C4-97F1-9A67-CF48-46DF184CCF1F}"/>
              </a:ext>
            </a:extLst>
          </p:cNvPr>
          <p:cNvSpPr txBox="1">
            <a:spLocks/>
          </p:cNvSpPr>
          <p:nvPr/>
        </p:nvSpPr>
        <p:spPr>
          <a:xfrm>
            <a:off x="8663609" y="63596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93129F-23E4-4140-8C68-B222DE49B5EB}" type="slidenum">
              <a:rPr lang="en-GB" smtClean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pPr/>
              <a:t>6</a:t>
            </a:fld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3EB24D64-70D1-3F79-CC2F-9E6BDBBBAC60}"/>
              </a:ext>
            </a:extLst>
          </p:cNvPr>
          <p:cNvSpPr txBox="1">
            <a:spLocks/>
          </p:cNvSpPr>
          <p:nvPr/>
        </p:nvSpPr>
        <p:spPr>
          <a:xfrm>
            <a:off x="343908" y="6356982"/>
            <a:ext cx="4188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IPWG-12 Workshop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125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27F7CF-432A-C594-F8C7-91D8272C4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reen background&#10;&#10;AI-generated content may be incorrect.">
            <a:extLst>
              <a:ext uri="{FF2B5EF4-FFF2-40B4-BE49-F238E27FC236}">
                <a16:creationId xmlns:a16="http://schemas.microsoft.com/office/drawing/2014/main" id="{A376CBFD-5981-405B-1B9E-7835C6A1141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4" t="53915" r="-5" b="34034"/>
          <a:stretch/>
        </p:blipFill>
        <p:spPr>
          <a:xfrm>
            <a:off x="12319" y="0"/>
            <a:ext cx="12188951" cy="14688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0BB661-1FA6-F470-A346-9E9D75618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08" y="71656"/>
            <a:ext cx="11659670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Event Period Extraction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Texas Floods 2025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D46BA0-809A-2335-B4AD-51A6487A7269}"/>
              </a:ext>
            </a:extLst>
          </p:cNvPr>
          <p:cNvSpPr txBox="1"/>
          <p:nvPr/>
        </p:nvSpPr>
        <p:spPr>
          <a:xfrm>
            <a:off x="3728220" y="1578801"/>
            <a:ext cx="5214631" cy="46166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Event Characteristics: Occurrence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88F344-8A7C-AFB6-10F2-3D773A5C4B5B}"/>
              </a:ext>
            </a:extLst>
          </p:cNvPr>
          <p:cNvSpPr txBox="1"/>
          <p:nvPr/>
        </p:nvSpPr>
        <p:spPr>
          <a:xfrm>
            <a:off x="234845" y="2040467"/>
            <a:ext cx="57607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  <a:latin typeface="+mj-lt"/>
              </a:rPr>
              <a:t>CONUS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3563FB-5FA8-B4A3-21C1-70A32FB70DAD}"/>
              </a:ext>
            </a:extLst>
          </p:cNvPr>
          <p:cNvSpPr txBox="1"/>
          <p:nvPr/>
        </p:nvSpPr>
        <p:spPr>
          <a:xfrm>
            <a:off x="6335536" y="2040466"/>
            <a:ext cx="57607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  <a:latin typeface="+mj-lt"/>
              </a:rPr>
              <a:t>Texas</a:t>
            </a:r>
          </a:p>
        </p:txBody>
      </p:sp>
      <p:pic>
        <p:nvPicPr>
          <p:cNvPr id="5" name="Picture 4" descr="A map of the united states&#10;&#10;AI-generated content may be incorrect.">
            <a:extLst>
              <a:ext uri="{FF2B5EF4-FFF2-40B4-BE49-F238E27FC236}">
                <a16:creationId xmlns:a16="http://schemas.microsoft.com/office/drawing/2014/main" id="{93B460A1-FE3C-38BF-4D0F-EF77467A3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1" r="14261"/>
          <a:stretch>
            <a:fillRect/>
          </a:stretch>
        </p:blipFill>
        <p:spPr>
          <a:xfrm>
            <a:off x="859304" y="2502131"/>
            <a:ext cx="4775279" cy="3401568"/>
          </a:xfrm>
          <a:prstGeom prst="rect">
            <a:avLst/>
          </a:prstGeom>
        </p:spPr>
      </p:pic>
      <p:pic>
        <p:nvPicPr>
          <p:cNvPr id="9" name="Picture 8" descr="A map of texas flood&#10;&#10;AI-generated content may be incorrect.">
            <a:extLst>
              <a:ext uri="{FF2B5EF4-FFF2-40B4-BE49-F238E27FC236}">
                <a16:creationId xmlns:a16="http://schemas.microsoft.com/office/drawing/2014/main" id="{A40D1ADB-6CCD-29FC-836E-DB78C2A031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9" r="22788"/>
          <a:stretch>
            <a:fillRect/>
          </a:stretch>
        </p:blipFill>
        <p:spPr>
          <a:xfrm>
            <a:off x="7307781" y="2502131"/>
            <a:ext cx="3816227" cy="3493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0A90100-D3D3-E96F-D5C7-91E6E970B0F7}"/>
              </a:ext>
            </a:extLst>
          </p:cNvPr>
          <p:cNvSpPr/>
          <p:nvPr/>
        </p:nvSpPr>
        <p:spPr>
          <a:xfrm>
            <a:off x="8238524" y="3057351"/>
            <a:ext cx="1840848" cy="21016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551C51-69C5-5BBC-8AA5-DC90C1796AF5}"/>
              </a:ext>
            </a:extLst>
          </p:cNvPr>
          <p:cNvSpPr txBox="1"/>
          <p:nvPr/>
        </p:nvSpPr>
        <p:spPr>
          <a:xfrm>
            <a:off x="8942851" y="5995139"/>
            <a:ext cx="24778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</a:rPr>
              <a:t>MRMS resolution = 0.01° x 0.01°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D95191-EB88-34DE-3AAC-B58852581F5C}"/>
              </a:ext>
            </a:extLst>
          </p:cNvPr>
          <p:cNvSpPr txBox="1"/>
          <p:nvPr/>
        </p:nvSpPr>
        <p:spPr>
          <a:xfrm>
            <a:off x="3674518" y="5986475"/>
            <a:ext cx="48429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</a:rPr>
              <a:t>Occurrence = Percentage of hourly MRMS estimates that have precipitation across event period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7A236FD-D518-6378-E073-9DC3E2BF1761}"/>
              </a:ext>
            </a:extLst>
          </p:cNvPr>
          <p:cNvSpPr txBox="1">
            <a:spLocks/>
          </p:cNvSpPr>
          <p:nvPr/>
        </p:nvSpPr>
        <p:spPr>
          <a:xfrm>
            <a:off x="4091609" y="63596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Daniel Watters – daniel.watters@ou.edu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5187E43-D313-64B2-B4E4-F426475E5963}"/>
              </a:ext>
            </a:extLst>
          </p:cNvPr>
          <p:cNvSpPr txBox="1">
            <a:spLocks/>
          </p:cNvSpPr>
          <p:nvPr/>
        </p:nvSpPr>
        <p:spPr>
          <a:xfrm>
            <a:off x="8663609" y="63596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93129F-23E4-4140-8C68-B222DE49B5EB}" type="slidenum">
              <a:rPr lang="en-GB" smtClean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pPr/>
              <a:t>7</a:t>
            </a:fld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5833C975-1274-0ED9-7998-9C47A4C1BFFD}"/>
              </a:ext>
            </a:extLst>
          </p:cNvPr>
          <p:cNvSpPr txBox="1">
            <a:spLocks/>
          </p:cNvSpPr>
          <p:nvPr/>
        </p:nvSpPr>
        <p:spPr>
          <a:xfrm>
            <a:off x="343908" y="6356982"/>
            <a:ext cx="4188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IPWG-12 Workshop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826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00603C-BE96-8BA9-85EE-731DF788B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reen background&#10;&#10;AI-generated content may be incorrect.">
            <a:extLst>
              <a:ext uri="{FF2B5EF4-FFF2-40B4-BE49-F238E27FC236}">
                <a16:creationId xmlns:a16="http://schemas.microsoft.com/office/drawing/2014/main" id="{6BD135C9-DD61-DB34-FCE1-630A587DC8F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4" t="53915" r="-5" b="34034"/>
          <a:stretch/>
        </p:blipFill>
        <p:spPr>
          <a:xfrm>
            <a:off x="12319" y="0"/>
            <a:ext cx="12188951" cy="14688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23594B-BA32-446B-1D17-A6913C680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08" y="71656"/>
            <a:ext cx="11659670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Sub-Daily Extraction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Texas Floods 2025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F86BB6-23BD-DFA5-A1D2-C1A512A65CCD}"/>
              </a:ext>
            </a:extLst>
          </p:cNvPr>
          <p:cNvSpPr txBox="1"/>
          <p:nvPr/>
        </p:nvSpPr>
        <p:spPr>
          <a:xfrm>
            <a:off x="4207754" y="1595426"/>
            <a:ext cx="3776491" cy="46166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Precipitation Typology</a:t>
            </a:r>
          </a:p>
        </p:txBody>
      </p:sp>
      <p:pic>
        <p:nvPicPr>
          <p:cNvPr id="8" name="Picture 7" descr="A map of texas flood&#10;&#10;AI-generated content may be incorrect.">
            <a:extLst>
              <a:ext uri="{FF2B5EF4-FFF2-40B4-BE49-F238E27FC236}">
                <a16:creationId xmlns:a16="http://schemas.microsoft.com/office/drawing/2014/main" id="{73C1FD78-ABD1-D502-CF0A-FCE41929B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4" r="21761"/>
          <a:stretch>
            <a:fillRect/>
          </a:stretch>
        </p:blipFill>
        <p:spPr>
          <a:xfrm>
            <a:off x="1208071" y="2590991"/>
            <a:ext cx="3855829" cy="3493008"/>
          </a:xfrm>
          <a:prstGeom prst="rect">
            <a:avLst/>
          </a:prstGeom>
        </p:spPr>
      </p:pic>
      <p:pic>
        <p:nvPicPr>
          <p:cNvPr id="10" name="Picture 9" descr="A map of texas flood&#10;&#10;AI-generated content may be incorrect.">
            <a:extLst>
              <a:ext uri="{FF2B5EF4-FFF2-40B4-BE49-F238E27FC236}">
                <a16:creationId xmlns:a16="http://schemas.microsoft.com/office/drawing/2014/main" id="{83879071-E820-6EF6-B6B6-94197DD34B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7" r="22685"/>
          <a:stretch>
            <a:fillRect/>
          </a:stretch>
        </p:blipFill>
        <p:spPr>
          <a:xfrm>
            <a:off x="6968790" y="2590991"/>
            <a:ext cx="3818694" cy="34930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5F43B59-E5CD-D3D4-C3AA-4CFAD5ED0515}"/>
              </a:ext>
            </a:extLst>
          </p:cNvPr>
          <p:cNvSpPr txBox="1"/>
          <p:nvPr/>
        </p:nvSpPr>
        <p:spPr>
          <a:xfrm>
            <a:off x="255627" y="2129326"/>
            <a:ext cx="57607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  <a:latin typeface="+mj-lt"/>
              </a:rPr>
              <a:t>Convective Accumulation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CE5276-8AA0-18D8-F491-7A804D99BAAF}"/>
              </a:ext>
            </a:extLst>
          </p:cNvPr>
          <p:cNvSpPr txBox="1"/>
          <p:nvPr/>
        </p:nvSpPr>
        <p:spPr>
          <a:xfrm>
            <a:off x="6020797" y="2129326"/>
            <a:ext cx="57607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  <a:latin typeface="+mj-lt"/>
              </a:rPr>
              <a:t>Stratiform Accumulation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2BEC0C-7B8B-69F7-D592-BE23342E940B}"/>
              </a:ext>
            </a:extLst>
          </p:cNvPr>
          <p:cNvSpPr/>
          <p:nvPr/>
        </p:nvSpPr>
        <p:spPr>
          <a:xfrm>
            <a:off x="1472267" y="3141677"/>
            <a:ext cx="3082955" cy="19158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239544-2C14-F381-1AD2-018B1973253C}"/>
              </a:ext>
            </a:extLst>
          </p:cNvPr>
          <p:cNvSpPr txBox="1"/>
          <p:nvPr/>
        </p:nvSpPr>
        <p:spPr>
          <a:xfrm>
            <a:off x="1941377" y="6133913"/>
            <a:ext cx="8149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</a:rPr>
              <a:t>Typology Accumulation = Sum of hourly MRMS precipitation rates across event period x Fraction of 2-min. MRMS typologies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0C6AC8-CF2D-9F81-BD15-EBA711F3448C}"/>
              </a:ext>
            </a:extLst>
          </p:cNvPr>
          <p:cNvSpPr/>
          <p:nvPr/>
        </p:nvSpPr>
        <p:spPr>
          <a:xfrm>
            <a:off x="7294228" y="3141677"/>
            <a:ext cx="3015842" cy="19158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0375467-1812-1B0D-01F4-690EE8921BFC}"/>
              </a:ext>
            </a:extLst>
          </p:cNvPr>
          <p:cNvSpPr txBox="1">
            <a:spLocks/>
          </p:cNvSpPr>
          <p:nvPr/>
        </p:nvSpPr>
        <p:spPr>
          <a:xfrm>
            <a:off x="4091609" y="63596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Daniel Watters – daniel.watters@ou.edu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33FE0EE-D451-31C0-5DE6-C39367BA0B2D}"/>
              </a:ext>
            </a:extLst>
          </p:cNvPr>
          <p:cNvSpPr txBox="1">
            <a:spLocks/>
          </p:cNvSpPr>
          <p:nvPr/>
        </p:nvSpPr>
        <p:spPr>
          <a:xfrm>
            <a:off x="8663609" y="63596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93129F-23E4-4140-8C68-B222DE49B5EB}" type="slidenum">
              <a:rPr lang="en-GB" smtClean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pPr/>
              <a:t>8</a:t>
            </a:fld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D3574387-FBF4-722F-159A-9633F621BAE3}"/>
              </a:ext>
            </a:extLst>
          </p:cNvPr>
          <p:cNvSpPr txBox="1">
            <a:spLocks/>
          </p:cNvSpPr>
          <p:nvPr/>
        </p:nvSpPr>
        <p:spPr>
          <a:xfrm>
            <a:off x="343908" y="6356982"/>
            <a:ext cx="4188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IPWG-12 Workshop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532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5DB847-55FB-6BE2-FD61-25BB7C029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reen background&#10;&#10;AI-generated content may be incorrect.">
            <a:extLst>
              <a:ext uri="{FF2B5EF4-FFF2-40B4-BE49-F238E27FC236}">
                <a16:creationId xmlns:a16="http://schemas.microsoft.com/office/drawing/2014/main" id="{9C02A5AF-EA49-6FB3-D212-39101796CB5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4" t="53915" r="-5" b="34034"/>
          <a:stretch/>
        </p:blipFill>
        <p:spPr>
          <a:xfrm>
            <a:off x="12319" y="0"/>
            <a:ext cx="12188951" cy="14688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F38511-9D7A-FBCB-4FF4-59D328330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08" y="71656"/>
            <a:ext cx="11659670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Sub-Daily Extraction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Texas Floods 2025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232696-527F-744A-382F-FCB01FAD3C64}"/>
              </a:ext>
            </a:extLst>
          </p:cNvPr>
          <p:cNvSpPr txBox="1"/>
          <p:nvPr/>
        </p:nvSpPr>
        <p:spPr>
          <a:xfrm>
            <a:off x="3135986" y="1596003"/>
            <a:ext cx="6137435" cy="46166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Precipitation Typology Contribution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2E9497-9B7C-B5DE-76DC-A0D03108699B}"/>
              </a:ext>
            </a:extLst>
          </p:cNvPr>
          <p:cNvSpPr txBox="1"/>
          <p:nvPr/>
        </p:nvSpPr>
        <p:spPr>
          <a:xfrm>
            <a:off x="5900365" y="2096343"/>
            <a:ext cx="57607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  <a:latin typeface="+mj-lt"/>
              </a:rPr>
              <a:t>Convective Fraction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F38EB2-C79C-2A24-B1EF-482AB5343890}"/>
              </a:ext>
            </a:extLst>
          </p:cNvPr>
          <p:cNvSpPr txBox="1"/>
          <p:nvPr/>
        </p:nvSpPr>
        <p:spPr>
          <a:xfrm>
            <a:off x="255626" y="2096343"/>
            <a:ext cx="57607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  <a:latin typeface="+mj-lt"/>
              </a:rPr>
              <a:t>Accumulation</a:t>
            </a:r>
          </a:p>
        </p:txBody>
      </p:sp>
      <p:pic>
        <p:nvPicPr>
          <p:cNvPr id="13" name="Picture 12" descr="A map of texas flood&#10;&#10;AI-generated content may be incorrect.">
            <a:extLst>
              <a:ext uri="{FF2B5EF4-FFF2-40B4-BE49-F238E27FC236}">
                <a16:creationId xmlns:a16="http://schemas.microsoft.com/office/drawing/2014/main" id="{3E6AB820-34A0-3227-5013-DF0E36F2B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2241"/>
          <a:stretch>
            <a:fillRect/>
          </a:stretch>
        </p:blipFill>
        <p:spPr>
          <a:xfrm>
            <a:off x="1193691" y="2553489"/>
            <a:ext cx="3818693" cy="349300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6C4B861-BA91-A736-89AF-26D472130E15}"/>
              </a:ext>
            </a:extLst>
          </p:cNvPr>
          <p:cNvSpPr txBox="1"/>
          <p:nvPr/>
        </p:nvSpPr>
        <p:spPr>
          <a:xfrm>
            <a:off x="10606353" y="3055538"/>
            <a:ext cx="1670290" cy="46166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+mj-lt"/>
              </a:rPr>
              <a:t>Convective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1C04B1-5605-EAC6-847C-47E3259FAB16}"/>
              </a:ext>
            </a:extLst>
          </p:cNvPr>
          <p:cNvSpPr txBox="1"/>
          <p:nvPr/>
        </p:nvSpPr>
        <p:spPr>
          <a:xfrm>
            <a:off x="10658513" y="5397562"/>
            <a:ext cx="145482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+mj-lt"/>
              </a:rPr>
              <a:t>Stratiform</a:t>
            </a:r>
          </a:p>
        </p:txBody>
      </p:sp>
      <p:pic>
        <p:nvPicPr>
          <p:cNvPr id="17" name="Picture 16" descr="A map of texas flood&#10;&#10;AI-generated content may be incorrect.">
            <a:extLst>
              <a:ext uri="{FF2B5EF4-FFF2-40B4-BE49-F238E27FC236}">
                <a16:creationId xmlns:a16="http://schemas.microsoft.com/office/drawing/2014/main" id="{00581948-45BD-A006-0050-373BB30CFD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1" r="20807"/>
          <a:stretch>
            <a:fillRect/>
          </a:stretch>
        </p:blipFill>
        <p:spPr>
          <a:xfrm>
            <a:off x="6682674" y="2551911"/>
            <a:ext cx="3974449" cy="3493008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86296970-D0EB-AE57-8EEF-9D4477B6FE02}"/>
              </a:ext>
            </a:extLst>
          </p:cNvPr>
          <p:cNvSpPr/>
          <p:nvPr/>
        </p:nvSpPr>
        <p:spPr>
          <a:xfrm rot="20069681">
            <a:off x="8434346" y="4066774"/>
            <a:ext cx="402843" cy="71195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DC86EA8-5453-7E89-468E-D6542F8BED3C}"/>
              </a:ext>
            </a:extLst>
          </p:cNvPr>
          <p:cNvSpPr/>
          <p:nvPr/>
        </p:nvSpPr>
        <p:spPr>
          <a:xfrm rot="20277090">
            <a:off x="8827306" y="3987377"/>
            <a:ext cx="341855" cy="622075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AEE961-ED89-5283-BDF2-EECB7E660362}"/>
              </a:ext>
            </a:extLst>
          </p:cNvPr>
          <p:cNvSpPr txBox="1"/>
          <p:nvPr/>
        </p:nvSpPr>
        <p:spPr>
          <a:xfrm>
            <a:off x="7036494" y="6087594"/>
            <a:ext cx="61140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j-lt"/>
              </a:rPr>
              <a:t>Percentage of 2-min. MRMS convective flags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567D26-27FE-AA7A-E6F5-6999D5E87693}"/>
              </a:ext>
            </a:extLst>
          </p:cNvPr>
          <p:cNvSpPr txBox="1"/>
          <p:nvPr/>
        </p:nvSpPr>
        <p:spPr>
          <a:xfrm>
            <a:off x="384472" y="6118372"/>
            <a:ext cx="56318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</a:rPr>
              <a:t>Accumulation = Sum of hourly MRMS precipitation rates across event period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CFDB9ED-348B-07F4-9814-632D690D13B2}"/>
              </a:ext>
            </a:extLst>
          </p:cNvPr>
          <p:cNvSpPr/>
          <p:nvPr/>
        </p:nvSpPr>
        <p:spPr>
          <a:xfrm rot="20069681">
            <a:off x="2880236" y="4203064"/>
            <a:ext cx="402843" cy="71195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953BC96-EDCC-7EDC-3F58-FA4F1CD55DDD}"/>
              </a:ext>
            </a:extLst>
          </p:cNvPr>
          <p:cNvSpPr/>
          <p:nvPr/>
        </p:nvSpPr>
        <p:spPr>
          <a:xfrm rot="20277090">
            <a:off x="3254270" y="4111712"/>
            <a:ext cx="341855" cy="622075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1E75996-0509-BDE0-2560-14E50C00C94B}"/>
              </a:ext>
            </a:extLst>
          </p:cNvPr>
          <p:cNvSpPr txBox="1">
            <a:spLocks/>
          </p:cNvSpPr>
          <p:nvPr/>
        </p:nvSpPr>
        <p:spPr>
          <a:xfrm>
            <a:off x="4091609" y="63596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Daniel Watters – daniel.watters@ou.edu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B0E205F-2400-F2B1-07B9-E2D6BDB55FDA}"/>
              </a:ext>
            </a:extLst>
          </p:cNvPr>
          <p:cNvSpPr txBox="1">
            <a:spLocks/>
          </p:cNvSpPr>
          <p:nvPr/>
        </p:nvSpPr>
        <p:spPr>
          <a:xfrm>
            <a:off x="8663609" y="63596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93129F-23E4-4140-8C68-B222DE49B5EB}" type="slidenum">
              <a:rPr lang="en-GB" smtClean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pPr/>
              <a:t>9</a:t>
            </a:fld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FD064083-4EE6-C69A-4ECB-6A779CC30614}"/>
              </a:ext>
            </a:extLst>
          </p:cNvPr>
          <p:cNvSpPr txBox="1">
            <a:spLocks/>
          </p:cNvSpPr>
          <p:nvPr/>
        </p:nvSpPr>
        <p:spPr>
          <a:xfrm>
            <a:off x="343908" y="6356982"/>
            <a:ext cx="4188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5A5A5">
                    <a:lumMod val="75000"/>
                  </a:srgbClr>
                </a:solidFill>
                <a:latin typeface="Gill Sans Nova" panose="020B0602020104020203" pitchFamily="34" charset="0"/>
              </a:rPr>
              <a:t>IPWG-12 Workshop</a:t>
            </a:r>
            <a:endParaRPr lang="en-GB" dirty="0">
              <a:solidFill>
                <a:srgbClr val="A5A5A5">
                  <a:lumMod val="75000"/>
                </a:srgbClr>
              </a:solidFill>
              <a:latin typeface="Gill Sans Nova" panose="020B06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776666"/>
      </p:ext>
    </p:extLst>
  </p:cSld>
  <p:clrMapOvr>
    <a:masterClrMapping/>
  </p:clrMapOvr>
</p:sld>
</file>

<file path=ppt/theme/theme1.xml><?xml version="1.0" encoding="utf-8"?>
<a:theme xmlns:a="http://schemas.openxmlformats.org/drawingml/2006/main" name="ConfettiVTI">
  <a:themeElements>
    <a:clrScheme name="Custom 30">
      <a:dk1>
        <a:sysClr val="windowText" lastClr="000000"/>
      </a:dk1>
      <a:lt1>
        <a:sysClr val="window" lastClr="FFFFFF"/>
      </a:lt1>
      <a:dk2>
        <a:srgbClr val="420023"/>
      </a:dk2>
      <a:lt2>
        <a:srgbClr val="FDFBF9"/>
      </a:lt2>
      <a:accent1>
        <a:srgbClr val="97446E"/>
      </a:accent1>
      <a:accent2>
        <a:srgbClr val="A40056"/>
      </a:accent2>
      <a:accent3>
        <a:srgbClr val="24BEEE"/>
      </a:accent3>
      <a:accent4>
        <a:srgbClr val="91274F"/>
      </a:accent4>
      <a:accent5>
        <a:srgbClr val="F39E29"/>
      </a:accent5>
      <a:accent6>
        <a:srgbClr val="E87450"/>
      </a:accent6>
      <a:hlink>
        <a:srgbClr val="F55D5D"/>
      </a:hlink>
      <a:folHlink>
        <a:srgbClr val="EA3A60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3" ma:contentTypeDescription="Create a new document." ma:contentTypeScope="" ma:versionID="a946f130817c7f471a58539889e17cf0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56a9e03d8ba85269668c284c680c2e2f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9B7492C-3BCC-427B-B50D-D9628876392C}"/>
</file>

<file path=customXml/itemProps2.xml><?xml version="1.0" encoding="utf-8"?>
<ds:datastoreItem xmlns:ds="http://schemas.openxmlformats.org/officeDocument/2006/customXml" ds:itemID="{118F161D-F19E-4BAC-A912-ABE7849160E1}"/>
</file>

<file path=customXml/itemProps3.xml><?xml version="1.0" encoding="utf-8"?>
<ds:datastoreItem xmlns:ds="http://schemas.openxmlformats.org/officeDocument/2006/customXml" ds:itemID="{CA17D3F8-947F-4433-85A8-BCA72AE53140}"/>
</file>

<file path=docProps/app.xml><?xml version="1.0" encoding="utf-8"?>
<Properties xmlns="http://schemas.openxmlformats.org/officeDocument/2006/extended-properties" xmlns:vt="http://schemas.openxmlformats.org/officeDocument/2006/docPropsVTypes">
  <TotalTime>2559</TotalTime>
  <Words>614</Words>
  <Application>Microsoft Office PowerPoint</Application>
  <PresentationFormat>Widescreen</PresentationFormat>
  <Paragraphs>122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Gill Sans Nova</vt:lpstr>
      <vt:lpstr>ConfettiVTI</vt:lpstr>
      <vt:lpstr>An Extreme Precipitation Event Database for the Contiguous U.S.</vt:lpstr>
      <vt:lpstr>Overview</vt:lpstr>
      <vt:lpstr>MRMS: The Multi-Radar Multi-Sensor System</vt:lpstr>
      <vt:lpstr>Method</vt:lpstr>
      <vt:lpstr>Event Period Extraction Texas Floods 2025</vt:lpstr>
      <vt:lpstr>Event Period Extraction Texas Floods 2025</vt:lpstr>
      <vt:lpstr>Event Period Extraction Texas Floods 2025</vt:lpstr>
      <vt:lpstr>Sub-Daily Extraction Texas Floods 2025</vt:lpstr>
      <vt:lpstr>Sub-Daily Extraction Texas Floods 2025</vt:lpstr>
      <vt:lpstr>Future Work</vt:lpstr>
    </vt:vector>
  </TitlesOfParts>
  <Company>University of Oklahoma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Watters, Daniel C.</dc:creator>
  <cp:lastModifiedBy>Watters, Daniel C.</cp:lastModifiedBy>
  <cp:revision>2</cp:revision>
  <dcterms:created xsi:type="dcterms:W3CDTF">2025-05-06T19:58:47Z</dcterms:created>
  <dcterms:modified xsi:type="dcterms:W3CDTF">2026-06-23T13:53:11Z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</Properties>
</file>