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86" r:id="rId4"/>
    <p:sldId id="387" r:id="rId5"/>
    <p:sldId id="258" r:id="rId6"/>
    <p:sldId id="380" r:id="rId7"/>
    <p:sldId id="381" r:id="rId8"/>
    <p:sldId id="259" r:id="rId9"/>
    <p:sldId id="382" r:id="rId10"/>
    <p:sldId id="260" r:id="rId11"/>
    <p:sldId id="389" r:id="rId12"/>
    <p:sldId id="390" r:id="rId13"/>
    <p:sldId id="391" r:id="rId14"/>
    <p:sldId id="262" r:id="rId15"/>
    <p:sldId id="395" r:id="rId16"/>
    <p:sldId id="392" r:id="rId17"/>
    <p:sldId id="396" r:id="rId18"/>
    <p:sldId id="393" r:id="rId19"/>
    <p:sldId id="397" r:id="rId20"/>
    <p:sldId id="394" r:id="rId21"/>
    <p:sldId id="398" r:id="rId22"/>
    <p:sldId id="403" r:id="rId23"/>
    <p:sldId id="267" r:id="rId24"/>
    <p:sldId id="383" r:id="rId25"/>
    <p:sldId id="414" r:id="rId26"/>
    <p:sldId id="388" r:id="rId27"/>
    <p:sldId id="268" r:id="rId28"/>
    <p:sldId id="399" r:id="rId29"/>
    <p:sldId id="400" r:id="rId30"/>
    <p:sldId id="401" r:id="rId31"/>
    <p:sldId id="402" r:id="rId32"/>
    <p:sldId id="413" r:id="rId33"/>
    <p:sldId id="415" r:id="rId34"/>
    <p:sldId id="405" r:id="rId35"/>
    <p:sldId id="406" r:id="rId36"/>
    <p:sldId id="407" r:id="rId37"/>
    <p:sldId id="408" r:id="rId38"/>
    <p:sldId id="409" r:id="rId39"/>
    <p:sldId id="410" r:id="rId40"/>
    <p:sldId id="411" r:id="rId41"/>
    <p:sldId id="412" r:id="rId42"/>
    <p:sldId id="336" r:id="rId43"/>
    <p:sldId id="338" r:id="rId44"/>
    <p:sldId id="352" r:id="rId45"/>
    <p:sldId id="356" r:id="rId46"/>
    <p:sldId id="333" r:id="rId4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25" d="100"/>
          <a:sy n="125" d="100"/>
        </p:scale>
        <p:origin x="42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52EA-E1E3-4C97-9668-DC87FCF9C0A4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1238E-0D1A-4F60-98E0-9D9AB158E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5929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52EA-E1E3-4C97-9668-DC87FCF9C0A4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1238E-0D1A-4F60-98E0-9D9AB158E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5001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52EA-E1E3-4C97-9668-DC87FCF9C0A4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1238E-0D1A-4F60-98E0-9D9AB158E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6202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52EA-E1E3-4C97-9668-DC87FCF9C0A4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1238E-0D1A-4F60-98E0-9D9AB158E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0239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52EA-E1E3-4C97-9668-DC87FCF9C0A4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1238E-0D1A-4F60-98E0-9D9AB158E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9106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52EA-E1E3-4C97-9668-DC87FCF9C0A4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1238E-0D1A-4F60-98E0-9D9AB158E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639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52EA-E1E3-4C97-9668-DC87FCF9C0A4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1238E-0D1A-4F60-98E0-9D9AB158E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8172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52EA-E1E3-4C97-9668-DC87FCF9C0A4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1238E-0D1A-4F60-98E0-9D9AB158E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8685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52EA-E1E3-4C97-9668-DC87FCF9C0A4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1238E-0D1A-4F60-98E0-9D9AB158E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1657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52EA-E1E3-4C97-9668-DC87FCF9C0A4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1238E-0D1A-4F60-98E0-9D9AB158E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229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52EA-E1E3-4C97-9668-DC87FCF9C0A4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1238E-0D1A-4F60-98E0-9D9AB158E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0545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552EA-E1E3-4C97-9668-DC87FCF9C0A4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1238E-0D1A-4F60-98E0-9D9AB158E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0640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AEACF3-8AB5-4ED4-B6A4-9061D8DF7F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703385"/>
            <a:ext cx="7772400" cy="2283655"/>
          </a:xfrm>
        </p:spPr>
        <p:txBody>
          <a:bodyPr>
            <a:noAutofit/>
          </a:bodyPr>
          <a:lstStyle/>
          <a:p>
            <a:pPr>
              <a:lnSpc>
                <a:spcPts val="4000"/>
              </a:lnSpc>
            </a:pPr>
            <a:r>
              <a:rPr kumimoji="1" lang="en-US" altLang="ja-JP" sz="3600" b="1" dirty="0">
                <a:latin typeface="+mn-lt"/>
              </a:rPr>
              <a:t>Validation of </a:t>
            </a:r>
            <a:r>
              <a:rPr kumimoji="1" lang="en-US" altLang="ja-JP" sz="3600" b="1" dirty="0" err="1">
                <a:latin typeface="+mn-lt"/>
              </a:rPr>
              <a:t>GSMaP</a:t>
            </a:r>
            <a:r>
              <a:rPr kumimoji="1" lang="en-US" altLang="ja-JP" sz="3600" b="1" dirty="0">
                <a:latin typeface="+mn-lt"/>
              </a:rPr>
              <a:t> Using a </a:t>
            </a:r>
            <a:r>
              <a:rPr lang="en-US" altLang="ja-JP" sz="3600" b="1" dirty="0">
                <a:latin typeface="+mn-lt"/>
              </a:rPr>
              <a:t>1</a:t>
            </a:r>
            <a:r>
              <a:rPr kumimoji="1" lang="en-US" altLang="ja-JP" sz="3600" b="1" dirty="0">
                <a:latin typeface="+mn-lt"/>
              </a:rPr>
              <a:t>-Minute Precipitation Rate Product (1MPR) Combining Ground-based Radar and Rain Gauge Data over Japan</a:t>
            </a:r>
            <a:endParaRPr kumimoji="1" lang="ja-JP" altLang="en-US" sz="3600" b="1" dirty="0">
              <a:latin typeface="+mn-lt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2EDF8A6-B788-4F4E-8516-12BCE7D8E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769" y="3429000"/>
            <a:ext cx="8572499" cy="29963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ja-JP" dirty="0"/>
              <a:t>IPWG 12 (Krakow, Poland), July 7</a:t>
            </a:r>
            <a:r>
              <a:rPr lang="en-US" altLang="ja-JP" baseline="30000" dirty="0"/>
              <a:t>th</a:t>
            </a:r>
            <a:r>
              <a:rPr lang="en-US" altLang="ja-JP" dirty="0"/>
              <a:t>, 2026</a:t>
            </a:r>
          </a:p>
          <a:p>
            <a:pPr>
              <a:lnSpc>
                <a:spcPct val="150000"/>
              </a:lnSpc>
            </a:pPr>
            <a:r>
              <a:rPr lang="en-US" altLang="ja-JP" dirty="0"/>
              <a:t>4.3, Session 4 (Product Assessments)</a:t>
            </a:r>
            <a:endParaRPr lang="en-US" altLang="ja-JP" sz="2800" dirty="0"/>
          </a:p>
          <a:p>
            <a:pPr>
              <a:lnSpc>
                <a:spcPct val="150000"/>
              </a:lnSpc>
            </a:pPr>
            <a:r>
              <a:rPr kumimoji="1" lang="en-US" altLang="ja-JP" sz="2800" dirty="0"/>
              <a:t>Shinta SETO (Nagasaki University, Japan)</a:t>
            </a:r>
          </a:p>
          <a:p>
            <a:pPr>
              <a:lnSpc>
                <a:spcPct val="150000"/>
              </a:lnSpc>
            </a:pPr>
            <a:r>
              <a:rPr lang="en-US" altLang="ja-JP" sz="2800" dirty="0"/>
              <a:t>Nobuyuki UTSUMI (Institute of Science Tokyo, Japan)</a:t>
            </a:r>
            <a:endParaRPr kumimoji="1" lang="en-US" altLang="ja-JP" sz="28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15F73D5-1DEA-41B8-8E48-7CC4B3B78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053" y="-317"/>
            <a:ext cx="261937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106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A662C3-40DF-4CAD-893A-2FA45DFE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1" y="0"/>
            <a:ext cx="7886700" cy="1325563"/>
          </a:xfrm>
        </p:spPr>
        <p:txBody>
          <a:bodyPr/>
          <a:lstStyle/>
          <a:p>
            <a:r>
              <a:rPr kumimoji="1" lang="en-US" altLang="ja-JP" b="1" dirty="0">
                <a:solidFill>
                  <a:srgbClr val="7030A0"/>
                </a:solidFill>
              </a:rPr>
              <a:t>Validation of </a:t>
            </a:r>
            <a:r>
              <a:rPr kumimoji="1" lang="en-US" altLang="ja-JP" b="1" dirty="0" err="1">
                <a:solidFill>
                  <a:srgbClr val="7030A0"/>
                </a:solidFill>
              </a:rPr>
              <a:t>GSMaP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3EACB426-93CC-4F9A-92D2-DDDA395EE1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010" y="2340000"/>
            <a:ext cx="3798759" cy="426720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419A065D-C15B-436E-9135-B09FCB70C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8010" y="2340000"/>
            <a:ext cx="3798759" cy="42672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4D6A501-0606-42FA-A643-0600388CBF8F}"/>
              </a:ext>
            </a:extLst>
          </p:cNvPr>
          <p:cNvSpPr txBox="1"/>
          <p:nvPr/>
        </p:nvSpPr>
        <p:spPr>
          <a:xfrm>
            <a:off x="704504" y="1645573"/>
            <a:ext cx="3532265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1-min average, lag=0 min</a:t>
            </a:r>
            <a:endParaRPr kumimoji="1" lang="ja-JP" altLang="en-US" b="1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9E1FAA32-BC1D-4DD7-ADD5-85C782554B73}"/>
              </a:ext>
            </a:extLst>
          </p:cNvPr>
          <p:cNvSpPr txBox="1"/>
          <p:nvPr/>
        </p:nvSpPr>
        <p:spPr>
          <a:xfrm>
            <a:off x="5229763" y="1624312"/>
            <a:ext cx="3532265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1-min average, lag=15 min</a:t>
            </a:r>
            <a:endParaRPr kumimoji="1" lang="ja-JP" altLang="en-US" b="1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86ED432-1316-4A17-BD46-A7A8BB425B79}"/>
              </a:ext>
            </a:extLst>
          </p:cNvPr>
          <p:cNvSpPr txBox="1"/>
          <p:nvPr/>
        </p:nvSpPr>
        <p:spPr>
          <a:xfrm>
            <a:off x="2337390" y="1993644"/>
            <a:ext cx="1924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>
                <a:solidFill>
                  <a:srgbClr val="FF0000"/>
                </a:solidFill>
              </a:rPr>
              <a:t>CC</a:t>
            </a:r>
            <a:r>
              <a:rPr kumimoji="1" lang="ja-JP" altLang="en-US" dirty="0">
                <a:solidFill>
                  <a:srgbClr val="FF0000"/>
                </a:solidFill>
              </a:rPr>
              <a:t> </a:t>
            </a:r>
            <a:r>
              <a:rPr kumimoji="1" lang="en-US" altLang="ja-JP" dirty="0">
                <a:solidFill>
                  <a:srgbClr val="FF0000"/>
                </a:solidFill>
              </a:rPr>
              <a:t>=</a:t>
            </a:r>
            <a:r>
              <a:rPr kumimoji="1" lang="ja-JP" altLang="en-US" dirty="0">
                <a:solidFill>
                  <a:srgbClr val="FF0000"/>
                </a:solidFill>
              </a:rPr>
              <a:t> </a:t>
            </a:r>
            <a:r>
              <a:rPr kumimoji="1" lang="en-US" altLang="ja-JP" dirty="0">
                <a:solidFill>
                  <a:srgbClr val="FF0000"/>
                </a:solidFill>
              </a:rPr>
              <a:t>0.672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E32BE24-A03C-41F1-9018-434EEFC42A61}"/>
              </a:ext>
            </a:extLst>
          </p:cNvPr>
          <p:cNvSpPr txBox="1"/>
          <p:nvPr/>
        </p:nvSpPr>
        <p:spPr>
          <a:xfrm>
            <a:off x="6837390" y="1997766"/>
            <a:ext cx="1924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dirty="0">
                <a:solidFill>
                  <a:srgbClr val="FF0000"/>
                </a:solidFill>
              </a:rPr>
              <a:t> </a:t>
            </a:r>
            <a:r>
              <a:rPr kumimoji="1" lang="en-US" altLang="ja-JP" dirty="0">
                <a:solidFill>
                  <a:srgbClr val="FF0000"/>
                </a:solidFill>
              </a:rPr>
              <a:t>CC</a:t>
            </a:r>
            <a:r>
              <a:rPr kumimoji="1" lang="ja-JP" altLang="en-US" dirty="0">
                <a:solidFill>
                  <a:srgbClr val="FF0000"/>
                </a:solidFill>
              </a:rPr>
              <a:t> </a:t>
            </a:r>
            <a:r>
              <a:rPr kumimoji="1" lang="en-US" altLang="ja-JP" dirty="0">
                <a:solidFill>
                  <a:srgbClr val="FF0000"/>
                </a:solidFill>
              </a:rPr>
              <a:t>=</a:t>
            </a:r>
            <a:r>
              <a:rPr kumimoji="1" lang="ja-JP" altLang="en-US" dirty="0">
                <a:solidFill>
                  <a:srgbClr val="FF0000"/>
                </a:solidFill>
              </a:rPr>
              <a:t> </a:t>
            </a:r>
            <a:r>
              <a:rPr kumimoji="1" lang="en-US" altLang="ja-JP" dirty="0">
                <a:solidFill>
                  <a:srgbClr val="FF0000"/>
                </a:solidFill>
              </a:rPr>
              <a:t>0.715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ED167A64-29E0-4B88-A436-ACDF40498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7051" y="969818"/>
            <a:ext cx="4798844" cy="520729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ja-JP" dirty="0"/>
              <a:t>Over Ocean, AMSR2</a:t>
            </a:r>
          </a:p>
          <a:p>
            <a:pPr lvl="1" algn="ctr"/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52412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A662C3-40DF-4CAD-893A-2FA45DFE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1" y="0"/>
            <a:ext cx="7886700" cy="1325563"/>
          </a:xfrm>
        </p:spPr>
        <p:txBody>
          <a:bodyPr/>
          <a:lstStyle/>
          <a:p>
            <a:r>
              <a:rPr kumimoji="1" lang="en-US" altLang="ja-JP" b="1" dirty="0">
                <a:solidFill>
                  <a:srgbClr val="7030A0"/>
                </a:solidFill>
              </a:rPr>
              <a:t>Validation of </a:t>
            </a:r>
            <a:r>
              <a:rPr kumimoji="1" lang="en-US" altLang="ja-JP" b="1" dirty="0" err="1">
                <a:solidFill>
                  <a:srgbClr val="7030A0"/>
                </a:solidFill>
              </a:rPr>
              <a:t>GSMaP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3EACB426-93CC-4F9A-92D2-DDDA395EE1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010" y="2340000"/>
            <a:ext cx="3798759" cy="4267199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419A065D-C15B-436E-9135-B09FCB70C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8010" y="2340000"/>
            <a:ext cx="3798759" cy="4267199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4D6A501-0606-42FA-A643-0600388CBF8F}"/>
              </a:ext>
            </a:extLst>
          </p:cNvPr>
          <p:cNvSpPr txBox="1"/>
          <p:nvPr/>
        </p:nvSpPr>
        <p:spPr>
          <a:xfrm>
            <a:off x="704504" y="1645573"/>
            <a:ext cx="3532265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10-min average, lag=0 min</a:t>
            </a:r>
            <a:endParaRPr kumimoji="1" lang="ja-JP" altLang="en-US" b="1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9E1FAA32-BC1D-4DD7-ADD5-85C782554B73}"/>
              </a:ext>
            </a:extLst>
          </p:cNvPr>
          <p:cNvSpPr txBox="1"/>
          <p:nvPr/>
        </p:nvSpPr>
        <p:spPr>
          <a:xfrm>
            <a:off x="5229763" y="1624312"/>
            <a:ext cx="3532265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10-min average, lag=15 min</a:t>
            </a:r>
            <a:endParaRPr kumimoji="1" lang="ja-JP" altLang="en-US" b="1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86ED432-1316-4A17-BD46-A7A8BB425B79}"/>
              </a:ext>
            </a:extLst>
          </p:cNvPr>
          <p:cNvSpPr txBox="1"/>
          <p:nvPr/>
        </p:nvSpPr>
        <p:spPr>
          <a:xfrm>
            <a:off x="2337390" y="1993644"/>
            <a:ext cx="1924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>
                <a:solidFill>
                  <a:srgbClr val="FF0000"/>
                </a:solidFill>
              </a:rPr>
              <a:t>CC</a:t>
            </a:r>
            <a:r>
              <a:rPr kumimoji="1" lang="ja-JP" altLang="en-US" dirty="0">
                <a:solidFill>
                  <a:srgbClr val="FF0000"/>
                </a:solidFill>
              </a:rPr>
              <a:t> </a:t>
            </a:r>
            <a:r>
              <a:rPr kumimoji="1" lang="en-US" altLang="ja-JP" dirty="0">
                <a:solidFill>
                  <a:srgbClr val="FF0000"/>
                </a:solidFill>
              </a:rPr>
              <a:t>=</a:t>
            </a:r>
            <a:r>
              <a:rPr kumimoji="1" lang="ja-JP" altLang="en-US" dirty="0">
                <a:solidFill>
                  <a:srgbClr val="FF0000"/>
                </a:solidFill>
              </a:rPr>
              <a:t> </a:t>
            </a:r>
            <a:r>
              <a:rPr kumimoji="1" lang="en-US" altLang="ja-JP" dirty="0">
                <a:solidFill>
                  <a:srgbClr val="FF0000"/>
                </a:solidFill>
              </a:rPr>
              <a:t>0.674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E32BE24-A03C-41F1-9018-434EEFC42A61}"/>
              </a:ext>
            </a:extLst>
          </p:cNvPr>
          <p:cNvSpPr txBox="1"/>
          <p:nvPr/>
        </p:nvSpPr>
        <p:spPr>
          <a:xfrm>
            <a:off x="6837390" y="1997766"/>
            <a:ext cx="1924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dirty="0">
                <a:solidFill>
                  <a:srgbClr val="FF0000"/>
                </a:solidFill>
              </a:rPr>
              <a:t> </a:t>
            </a:r>
            <a:r>
              <a:rPr kumimoji="1" lang="en-US" altLang="ja-JP" dirty="0">
                <a:solidFill>
                  <a:srgbClr val="FF0000"/>
                </a:solidFill>
              </a:rPr>
              <a:t>CC</a:t>
            </a:r>
            <a:r>
              <a:rPr kumimoji="1" lang="ja-JP" altLang="en-US" dirty="0">
                <a:solidFill>
                  <a:srgbClr val="FF0000"/>
                </a:solidFill>
              </a:rPr>
              <a:t> </a:t>
            </a:r>
            <a:r>
              <a:rPr kumimoji="1" lang="en-US" altLang="ja-JP" dirty="0">
                <a:solidFill>
                  <a:srgbClr val="FF0000"/>
                </a:solidFill>
              </a:rPr>
              <a:t>=</a:t>
            </a:r>
            <a:r>
              <a:rPr kumimoji="1" lang="ja-JP" altLang="en-US" dirty="0">
                <a:solidFill>
                  <a:srgbClr val="FF0000"/>
                </a:solidFill>
              </a:rPr>
              <a:t> </a:t>
            </a:r>
            <a:r>
              <a:rPr kumimoji="1" lang="en-US" altLang="ja-JP" dirty="0">
                <a:solidFill>
                  <a:srgbClr val="FF0000"/>
                </a:solidFill>
              </a:rPr>
              <a:t>0.718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C436DA65-6BC9-410B-BBF6-2BCC39EB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7051" y="969818"/>
            <a:ext cx="4798844" cy="520729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ja-JP" dirty="0"/>
              <a:t>Over Ocean, AMSR2</a:t>
            </a:r>
          </a:p>
          <a:p>
            <a:pPr lvl="1" algn="ctr"/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887072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A662C3-40DF-4CAD-893A-2FA45DFE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1" y="0"/>
            <a:ext cx="7886700" cy="1325563"/>
          </a:xfrm>
        </p:spPr>
        <p:txBody>
          <a:bodyPr/>
          <a:lstStyle/>
          <a:p>
            <a:r>
              <a:rPr kumimoji="1" lang="en-US" altLang="ja-JP" b="1" dirty="0">
                <a:solidFill>
                  <a:srgbClr val="7030A0"/>
                </a:solidFill>
              </a:rPr>
              <a:t>Validation of </a:t>
            </a:r>
            <a:r>
              <a:rPr kumimoji="1" lang="en-US" altLang="ja-JP" b="1" dirty="0" err="1">
                <a:solidFill>
                  <a:srgbClr val="7030A0"/>
                </a:solidFill>
              </a:rPr>
              <a:t>GSMaP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3EACB426-93CC-4F9A-92D2-DDDA395EE1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010" y="2340000"/>
            <a:ext cx="3798758" cy="4267199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419A065D-C15B-436E-9135-B09FCB70C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8010" y="2340000"/>
            <a:ext cx="3798758" cy="4267199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4D6A501-0606-42FA-A643-0600388CBF8F}"/>
              </a:ext>
            </a:extLst>
          </p:cNvPr>
          <p:cNvSpPr txBox="1"/>
          <p:nvPr/>
        </p:nvSpPr>
        <p:spPr>
          <a:xfrm>
            <a:off x="704504" y="1645573"/>
            <a:ext cx="3532265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30-min average, lag=0 min</a:t>
            </a:r>
            <a:endParaRPr kumimoji="1" lang="ja-JP" altLang="en-US" b="1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9E1FAA32-BC1D-4DD7-ADD5-85C782554B73}"/>
              </a:ext>
            </a:extLst>
          </p:cNvPr>
          <p:cNvSpPr txBox="1"/>
          <p:nvPr/>
        </p:nvSpPr>
        <p:spPr>
          <a:xfrm>
            <a:off x="5229763" y="1624312"/>
            <a:ext cx="3532265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30-min average, lag=15 min</a:t>
            </a:r>
            <a:endParaRPr kumimoji="1" lang="ja-JP" altLang="en-US" b="1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86ED432-1316-4A17-BD46-A7A8BB425B79}"/>
              </a:ext>
            </a:extLst>
          </p:cNvPr>
          <p:cNvSpPr txBox="1"/>
          <p:nvPr/>
        </p:nvSpPr>
        <p:spPr>
          <a:xfrm>
            <a:off x="2337390" y="1993644"/>
            <a:ext cx="1924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>
                <a:solidFill>
                  <a:srgbClr val="FF0000"/>
                </a:solidFill>
              </a:rPr>
              <a:t>CC</a:t>
            </a:r>
            <a:r>
              <a:rPr kumimoji="1" lang="ja-JP" altLang="en-US" dirty="0">
                <a:solidFill>
                  <a:srgbClr val="FF0000"/>
                </a:solidFill>
              </a:rPr>
              <a:t> </a:t>
            </a:r>
            <a:r>
              <a:rPr kumimoji="1" lang="en-US" altLang="ja-JP" dirty="0">
                <a:solidFill>
                  <a:srgbClr val="FF0000"/>
                </a:solidFill>
              </a:rPr>
              <a:t>=</a:t>
            </a:r>
            <a:r>
              <a:rPr kumimoji="1" lang="ja-JP" altLang="en-US" dirty="0">
                <a:solidFill>
                  <a:srgbClr val="FF0000"/>
                </a:solidFill>
              </a:rPr>
              <a:t> </a:t>
            </a:r>
            <a:r>
              <a:rPr kumimoji="1" lang="en-US" altLang="ja-JP" dirty="0">
                <a:solidFill>
                  <a:srgbClr val="FF0000"/>
                </a:solidFill>
              </a:rPr>
              <a:t>0.689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E32BE24-A03C-41F1-9018-434EEFC42A61}"/>
              </a:ext>
            </a:extLst>
          </p:cNvPr>
          <p:cNvSpPr txBox="1"/>
          <p:nvPr/>
        </p:nvSpPr>
        <p:spPr>
          <a:xfrm>
            <a:off x="6837390" y="1997766"/>
            <a:ext cx="1924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dirty="0">
                <a:solidFill>
                  <a:srgbClr val="FF0000"/>
                </a:solidFill>
              </a:rPr>
              <a:t> </a:t>
            </a:r>
            <a:r>
              <a:rPr kumimoji="1" lang="en-US" altLang="ja-JP" dirty="0">
                <a:solidFill>
                  <a:srgbClr val="FF0000"/>
                </a:solidFill>
              </a:rPr>
              <a:t>CC</a:t>
            </a:r>
            <a:r>
              <a:rPr kumimoji="1" lang="ja-JP" altLang="en-US" dirty="0">
                <a:solidFill>
                  <a:srgbClr val="FF0000"/>
                </a:solidFill>
              </a:rPr>
              <a:t> </a:t>
            </a:r>
            <a:r>
              <a:rPr kumimoji="1" lang="en-US" altLang="ja-JP" dirty="0">
                <a:solidFill>
                  <a:srgbClr val="FF0000"/>
                </a:solidFill>
              </a:rPr>
              <a:t>=</a:t>
            </a:r>
            <a:r>
              <a:rPr kumimoji="1" lang="ja-JP" altLang="en-US" dirty="0">
                <a:solidFill>
                  <a:srgbClr val="FF0000"/>
                </a:solidFill>
              </a:rPr>
              <a:t> </a:t>
            </a:r>
            <a:r>
              <a:rPr kumimoji="1" lang="en-US" altLang="ja-JP" dirty="0">
                <a:solidFill>
                  <a:srgbClr val="FF0000"/>
                </a:solidFill>
              </a:rPr>
              <a:t>0.720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B8588B9E-1AFB-476A-B0A5-B4A8A84F3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7051" y="969818"/>
            <a:ext cx="4798844" cy="520729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ja-JP" dirty="0"/>
              <a:t>Over Ocean, AMSR2</a:t>
            </a:r>
          </a:p>
          <a:p>
            <a:pPr lvl="1" algn="ctr"/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955674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A662C3-40DF-4CAD-893A-2FA45DFE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1" y="0"/>
            <a:ext cx="7886700" cy="1325563"/>
          </a:xfrm>
        </p:spPr>
        <p:txBody>
          <a:bodyPr/>
          <a:lstStyle/>
          <a:p>
            <a:r>
              <a:rPr kumimoji="1" lang="en-US" altLang="ja-JP" b="1" dirty="0">
                <a:solidFill>
                  <a:srgbClr val="7030A0"/>
                </a:solidFill>
              </a:rPr>
              <a:t>Validation of </a:t>
            </a:r>
            <a:r>
              <a:rPr kumimoji="1" lang="en-US" altLang="ja-JP" b="1" dirty="0" err="1">
                <a:solidFill>
                  <a:srgbClr val="7030A0"/>
                </a:solidFill>
              </a:rPr>
              <a:t>GSMaP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FE5D6D4-FCD1-4405-8D8E-CF642EE7E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7051" y="969818"/>
            <a:ext cx="4798844" cy="520729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ja-JP" dirty="0"/>
              <a:t>Over Ocean, AMSR2</a:t>
            </a:r>
          </a:p>
          <a:p>
            <a:pPr lvl="1" algn="ctr"/>
            <a:endParaRPr lang="en-US" altLang="ja-JP" dirty="0"/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3EACB426-93CC-4F9A-92D2-DDDA395EE1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010" y="2340000"/>
            <a:ext cx="3798758" cy="4267198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419A065D-C15B-436E-9135-B09FCB70C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8010" y="2340000"/>
            <a:ext cx="3798758" cy="4267198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4D6A501-0606-42FA-A643-0600388CBF8F}"/>
              </a:ext>
            </a:extLst>
          </p:cNvPr>
          <p:cNvSpPr txBox="1"/>
          <p:nvPr/>
        </p:nvSpPr>
        <p:spPr>
          <a:xfrm>
            <a:off x="704504" y="1645573"/>
            <a:ext cx="3532265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60-min average, lag=0 min</a:t>
            </a:r>
            <a:endParaRPr kumimoji="1" lang="ja-JP" altLang="en-US" b="1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9E1FAA32-BC1D-4DD7-ADD5-85C782554B73}"/>
              </a:ext>
            </a:extLst>
          </p:cNvPr>
          <p:cNvSpPr txBox="1"/>
          <p:nvPr/>
        </p:nvSpPr>
        <p:spPr>
          <a:xfrm>
            <a:off x="5229763" y="1624312"/>
            <a:ext cx="3532265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60-min average, lag=15 min</a:t>
            </a:r>
            <a:endParaRPr kumimoji="1" lang="ja-JP" altLang="en-US" b="1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86ED432-1316-4A17-BD46-A7A8BB425B79}"/>
              </a:ext>
            </a:extLst>
          </p:cNvPr>
          <p:cNvSpPr txBox="1"/>
          <p:nvPr/>
        </p:nvSpPr>
        <p:spPr>
          <a:xfrm>
            <a:off x="2337390" y="1993644"/>
            <a:ext cx="1924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>
                <a:solidFill>
                  <a:srgbClr val="FF0000"/>
                </a:solidFill>
              </a:rPr>
              <a:t>CC</a:t>
            </a:r>
            <a:r>
              <a:rPr kumimoji="1" lang="ja-JP" altLang="en-US" dirty="0">
                <a:solidFill>
                  <a:srgbClr val="FF0000"/>
                </a:solidFill>
              </a:rPr>
              <a:t> </a:t>
            </a:r>
            <a:r>
              <a:rPr kumimoji="1" lang="en-US" altLang="ja-JP" dirty="0">
                <a:solidFill>
                  <a:srgbClr val="FF0000"/>
                </a:solidFill>
              </a:rPr>
              <a:t>=</a:t>
            </a:r>
            <a:r>
              <a:rPr kumimoji="1" lang="ja-JP" altLang="en-US" dirty="0">
                <a:solidFill>
                  <a:srgbClr val="FF0000"/>
                </a:solidFill>
              </a:rPr>
              <a:t> </a:t>
            </a:r>
            <a:r>
              <a:rPr kumimoji="1" lang="en-US" altLang="ja-JP" dirty="0">
                <a:solidFill>
                  <a:srgbClr val="FF0000"/>
                </a:solidFill>
              </a:rPr>
              <a:t>0.696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E32BE24-A03C-41F1-9018-434EEFC42A61}"/>
              </a:ext>
            </a:extLst>
          </p:cNvPr>
          <p:cNvSpPr txBox="1"/>
          <p:nvPr/>
        </p:nvSpPr>
        <p:spPr>
          <a:xfrm>
            <a:off x="6837390" y="1997766"/>
            <a:ext cx="1924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dirty="0">
                <a:solidFill>
                  <a:srgbClr val="FF0000"/>
                </a:solidFill>
              </a:rPr>
              <a:t> </a:t>
            </a:r>
            <a:r>
              <a:rPr kumimoji="1" lang="en-US" altLang="ja-JP" dirty="0">
                <a:solidFill>
                  <a:srgbClr val="FF0000"/>
                </a:solidFill>
              </a:rPr>
              <a:t>CC</a:t>
            </a:r>
            <a:r>
              <a:rPr kumimoji="1" lang="ja-JP" altLang="en-US" dirty="0">
                <a:solidFill>
                  <a:srgbClr val="FF0000"/>
                </a:solidFill>
              </a:rPr>
              <a:t> </a:t>
            </a:r>
            <a:r>
              <a:rPr kumimoji="1" lang="en-US" altLang="ja-JP" dirty="0">
                <a:solidFill>
                  <a:srgbClr val="FF0000"/>
                </a:solidFill>
              </a:rPr>
              <a:t>=</a:t>
            </a:r>
            <a:r>
              <a:rPr kumimoji="1" lang="ja-JP" altLang="en-US" dirty="0">
                <a:solidFill>
                  <a:srgbClr val="FF0000"/>
                </a:solidFill>
              </a:rPr>
              <a:t> </a:t>
            </a:r>
            <a:r>
              <a:rPr kumimoji="1" lang="en-US" altLang="ja-JP" dirty="0">
                <a:solidFill>
                  <a:srgbClr val="FF0000"/>
                </a:solidFill>
              </a:rPr>
              <a:t>0.710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043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3CF9EA22-EE50-433F-B1B5-61DDD9B2B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4" y="1553756"/>
            <a:ext cx="6307672" cy="524225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AA662C3-40DF-4CAD-893A-2FA45DFE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1" y="0"/>
            <a:ext cx="7886700" cy="1325563"/>
          </a:xfrm>
        </p:spPr>
        <p:txBody>
          <a:bodyPr/>
          <a:lstStyle/>
          <a:p>
            <a:r>
              <a:rPr lang="en-US" altLang="ja-JP" b="1" dirty="0">
                <a:solidFill>
                  <a:srgbClr val="7030A0"/>
                </a:solidFill>
              </a:rPr>
              <a:t>Time scale and time lag</a:t>
            </a:r>
            <a:r>
              <a:rPr kumimoji="1" lang="en-US" altLang="ja-JP" b="1" dirty="0">
                <a:solidFill>
                  <a:srgbClr val="7030A0"/>
                </a:solidFill>
              </a:rPr>
              <a:t> of </a:t>
            </a:r>
            <a:r>
              <a:rPr kumimoji="1" lang="en-US" altLang="ja-JP" b="1" dirty="0" err="1">
                <a:solidFill>
                  <a:srgbClr val="7030A0"/>
                </a:solidFill>
              </a:rPr>
              <a:t>GSMaP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1DE56391-907B-482F-A78E-F69FD477A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443" y="963154"/>
            <a:ext cx="4756639" cy="520729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ja-JP" dirty="0">
                <a:solidFill>
                  <a:schemeClr val="bg1"/>
                </a:solidFill>
                <a:highlight>
                  <a:srgbClr val="000000"/>
                </a:highlight>
              </a:rPr>
              <a:t>Ocean, AMSR2</a:t>
            </a:r>
          </a:p>
          <a:p>
            <a:pPr lvl="1" algn="ctr"/>
            <a:endParaRPr lang="en-US" altLang="ja-JP" dirty="0">
              <a:solidFill>
                <a:schemeClr val="bg1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2F170AF-3ABF-486E-BAB5-BB238AE94466}"/>
              </a:ext>
            </a:extLst>
          </p:cNvPr>
          <p:cNvSpPr txBox="1"/>
          <p:nvPr/>
        </p:nvSpPr>
        <p:spPr>
          <a:xfrm>
            <a:off x="246949" y="1376187"/>
            <a:ext cx="627284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CC</a:t>
            </a:r>
            <a:r>
              <a:rPr kumimoji="1" lang="ja-JP" altLang="en-US" b="1" dirty="0"/>
              <a:t> </a:t>
            </a:r>
            <a:r>
              <a:rPr kumimoji="1" lang="en-US" altLang="ja-JP" b="1" dirty="0"/>
              <a:t>with different time scale and time lag</a:t>
            </a:r>
            <a:endParaRPr kumimoji="1" lang="ja-JP" altLang="en-US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6D61BD0-FE5B-4933-9E2F-909FD7A167C2}"/>
              </a:ext>
            </a:extLst>
          </p:cNvPr>
          <p:cNvSpPr txBox="1"/>
          <p:nvPr/>
        </p:nvSpPr>
        <p:spPr>
          <a:xfrm>
            <a:off x="2202766" y="2110154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0 min.</a:t>
            </a:r>
            <a:endParaRPr kumimoji="1" lang="ja-JP" altLang="en-US" sz="11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134E6C7-B38E-40C9-A64E-3113606D800C}"/>
              </a:ext>
            </a:extLst>
          </p:cNvPr>
          <p:cNvSpPr txBox="1"/>
          <p:nvPr/>
        </p:nvSpPr>
        <p:spPr>
          <a:xfrm>
            <a:off x="4183967" y="2113085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30 min.</a:t>
            </a:r>
            <a:endParaRPr kumimoji="1" lang="ja-JP" altLang="en-US" sz="110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8306E28-4C1A-4807-9B79-C63F01995AC6}"/>
              </a:ext>
            </a:extLst>
          </p:cNvPr>
          <p:cNvSpPr txBox="1"/>
          <p:nvPr/>
        </p:nvSpPr>
        <p:spPr>
          <a:xfrm>
            <a:off x="5971733" y="2107224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60 min.</a:t>
            </a:r>
            <a:endParaRPr kumimoji="1" lang="ja-JP" altLang="en-US" sz="11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6CD4108-C2F0-4523-94AB-0FF1F803CF3E}"/>
              </a:ext>
            </a:extLst>
          </p:cNvPr>
          <p:cNvSpPr txBox="1"/>
          <p:nvPr/>
        </p:nvSpPr>
        <p:spPr>
          <a:xfrm>
            <a:off x="347590" y="2107224"/>
            <a:ext cx="684336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-30 min.</a:t>
            </a:r>
            <a:endParaRPr kumimoji="1" lang="ja-JP" altLang="en-US" sz="11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810BD89-061F-400B-BABD-68662E521CF0}"/>
              </a:ext>
            </a:extLst>
          </p:cNvPr>
          <p:cNvSpPr txBox="1"/>
          <p:nvPr/>
        </p:nvSpPr>
        <p:spPr>
          <a:xfrm>
            <a:off x="734451" y="4889791"/>
            <a:ext cx="3837549" cy="1323439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			Maximum CC	(time lag)</a:t>
            </a:r>
          </a:p>
          <a:p>
            <a:r>
              <a:rPr kumimoji="1" lang="en-US" altLang="ja-JP" sz="1600" dirty="0"/>
              <a:t>1-min </a:t>
            </a:r>
            <a:r>
              <a:rPr kumimoji="1" lang="en-US" altLang="ja-JP" sz="1600" dirty="0" err="1"/>
              <a:t>ave.</a:t>
            </a:r>
            <a:r>
              <a:rPr kumimoji="1" lang="en-US" altLang="ja-JP" sz="1600" dirty="0"/>
              <a:t>		0.716		(+13 min.)</a:t>
            </a:r>
          </a:p>
          <a:p>
            <a:r>
              <a:rPr kumimoji="1" lang="en-US" altLang="ja-JP" sz="1600" dirty="0">
                <a:solidFill>
                  <a:srgbClr val="7030A0"/>
                </a:solidFill>
              </a:rPr>
              <a:t>10-min </a:t>
            </a:r>
            <a:r>
              <a:rPr kumimoji="1" lang="en-US" altLang="ja-JP" sz="1600" dirty="0" err="1">
                <a:solidFill>
                  <a:srgbClr val="7030A0"/>
                </a:solidFill>
              </a:rPr>
              <a:t>ave.</a:t>
            </a:r>
            <a:r>
              <a:rPr kumimoji="1" lang="en-US" altLang="ja-JP" sz="1600" dirty="0">
                <a:solidFill>
                  <a:srgbClr val="7030A0"/>
                </a:solidFill>
              </a:rPr>
              <a:t>	0.718		(+14</a:t>
            </a:r>
            <a:r>
              <a:rPr kumimoji="1" lang="ja-JP" altLang="en-US" sz="1600" dirty="0">
                <a:solidFill>
                  <a:srgbClr val="7030A0"/>
                </a:solidFill>
              </a:rPr>
              <a:t> </a:t>
            </a:r>
            <a:r>
              <a:rPr kumimoji="1" lang="en-US" altLang="ja-JP" sz="1600" dirty="0">
                <a:solidFill>
                  <a:srgbClr val="7030A0"/>
                </a:solidFill>
              </a:rPr>
              <a:t>min.)</a:t>
            </a:r>
          </a:p>
          <a:p>
            <a:r>
              <a:rPr kumimoji="1" lang="en-US" altLang="ja-JP" sz="1600" dirty="0">
                <a:solidFill>
                  <a:srgbClr val="00B050"/>
                </a:solidFill>
              </a:rPr>
              <a:t>30-min </a:t>
            </a:r>
            <a:r>
              <a:rPr kumimoji="1" lang="en-US" altLang="ja-JP" sz="1600" dirty="0" err="1">
                <a:solidFill>
                  <a:srgbClr val="00B050"/>
                </a:solidFill>
              </a:rPr>
              <a:t>ave.</a:t>
            </a:r>
            <a:r>
              <a:rPr kumimoji="1" lang="en-US" altLang="ja-JP" sz="1600" dirty="0"/>
              <a:t>	</a:t>
            </a:r>
            <a:r>
              <a:rPr kumimoji="1" lang="en-US" altLang="ja-JP" sz="1600" dirty="0">
                <a:solidFill>
                  <a:srgbClr val="00B050"/>
                </a:solidFill>
              </a:rPr>
              <a:t>0.721		(+13 min.)</a:t>
            </a:r>
          </a:p>
          <a:p>
            <a:r>
              <a:rPr kumimoji="1" lang="en-US" altLang="ja-JP" sz="1600" dirty="0">
                <a:solidFill>
                  <a:srgbClr val="FF0000"/>
                </a:solidFill>
              </a:rPr>
              <a:t>60-min </a:t>
            </a:r>
            <a:r>
              <a:rPr kumimoji="1" lang="en-US" altLang="ja-JP" sz="1600" dirty="0" err="1">
                <a:solidFill>
                  <a:srgbClr val="FF0000"/>
                </a:solidFill>
              </a:rPr>
              <a:t>ave.</a:t>
            </a:r>
            <a:r>
              <a:rPr kumimoji="1" lang="en-US" altLang="ja-JP" sz="1600" dirty="0"/>
              <a:t>	</a:t>
            </a:r>
            <a:r>
              <a:rPr kumimoji="1" lang="en-US" altLang="ja-JP" sz="1600" dirty="0">
                <a:solidFill>
                  <a:srgbClr val="FF0000"/>
                </a:solidFill>
              </a:rPr>
              <a:t>0.710		(+13 min.)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8E906CC-5815-4CCF-B9A8-1284F039F4E7}"/>
              </a:ext>
            </a:extLst>
          </p:cNvPr>
          <p:cNvGrpSpPr/>
          <p:nvPr/>
        </p:nvGrpSpPr>
        <p:grpSpPr>
          <a:xfrm>
            <a:off x="3337560" y="2053884"/>
            <a:ext cx="5730240" cy="4293576"/>
            <a:chOff x="3337560" y="2053884"/>
            <a:chExt cx="5730240" cy="4293576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FDB62CDF-D6E8-4DC2-B600-D4771F84B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3756" y="4037618"/>
              <a:ext cx="2744044" cy="2280551"/>
            </a:xfrm>
            <a:prstGeom prst="rect">
              <a:avLst/>
            </a:prstGeom>
          </p:spPr>
        </p:pic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0AEA7596-CC24-473B-897A-6EB2E1878B0D}"/>
                </a:ext>
              </a:extLst>
            </p:cNvPr>
            <p:cNvCxnSpPr>
              <a:cxnSpLocks/>
            </p:cNvCxnSpPr>
            <p:nvPr/>
          </p:nvCxnSpPr>
          <p:spPr>
            <a:xfrm>
              <a:off x="3337560" y="2053884"/>
              <a:ext cx="0" cy="4293576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EA63B610-75CE-4C6B-A935-A280781BA33E}"/>
                </a:ext>
              </a:extLst>
            </p:cNvPr>
            <p:cNvSpPr txBox="1"/>
            <p:nvPr/>
          </p:nvSpPr>
          <p:spPr>
            <a:xfrm>
              <a:off x="6714333" y="3668286"/>
              <a:ext cx="20383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/>
                <a:t>Time Lag = + 13 min.</a:t>
              </a:r>
              <a:endParaRPr kumimoji="1" lang="ja-JP" altLang="en-US" dirty="0"/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7CDDD43A-B411-45FD-A1E9-70CE82138B2A}"/>
                </a:ext>
              </a:extLst>
            </p:cNvPr>
            <p:cNvSpPr txBox="1"/>
            <p:nvPr/>
          </p:nvSpPr>
          <p:spPr>
            <a:xfrm>
              <a:off x="7002780" y="4572000"/>
              <a:ext cx="1749938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en-US" altLang="ja-JP" sz="1200" dirty="0"/>
                <a:t>Maximum CC = 0.721</a:t>
              </a:r>
            </a:p>
            <a:p>
              <a:r>
                <a:rPr kumimoji="1" lang="en-US" altLang="ja-JP" sz="1200" dirty="0"/>
                <a:t>(Average time = 25 min.)</a:t>
              </a:r>
              <a:endParaRPr kumimoji="1" lang="ja-JP" altLang="en-US" sz="1200" dirty="0"/>
            </a:p>
          </p:txBody>
        </p:sp>
        <p:cxnSp>
          <p:nvCxnSpPr>
            <p:cNvPr id="8" name="コネクタ: カギ線 7">
              <a:extLst>
                <a:ext uri="{FF2B5EF4-FFF2-40B4-BE49-F238E27FC236}">
                  <a16:creationId xmlns:a16="http://schemas.microsoft.com/office/drawing/2014/main" id="{B44CD6F9-5033-4666-91F3-ED17EE36C375}"/>
                </a:ext>
              </a:extLst>
            </p:cNvPr>
            <p:cNvCxnSpPr>
              <a:endCxn id="13" idx="0"/>
            </p:cNvCxnSpPr>
            <p:nvPr/>
          </p:nvCxnSpPr>
          <p:spPr>
            <a:xfrm>
              <a:off x="3337560" y="2453640"/>
              <a:ext cx="4395966" cy="1214646"/>
            </a:xfrm>
            <a:prstGeom prst="bentConnector2">
              <a:avLst/>
            </a:prstGeom>
            <a:ln w="1905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8155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3CF9EA22-EE50-433F-B1B5-61DDD9B2B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64" y="1553756"/>
            <a:ext cx="6307672" cy="524225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AA662C3-40DF-4CAD-893A-2FA45DFE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1" y="0"/>
            <a:ext cx="7886700" cy="1325563"/>
          </a:xfrm>
        </p:spPr>
        <p:txBody>
          <a:bodyPr/>
          <a:lstStyle/>
          <a:p>
            <a:r>
              <a:rPr lang="en-US" altLang="ja-JP" b="1" dirty="0">
                <a:solidFill>
                  <a:srgbClr val="7030A0"/>
                </a:solidFill>
              </a:rPr>
              <a:t>Time scale and time lag</a:t>
            </a:r>
            <a:r>
              <a:rPr kumimoji="1" lang="en-US" altLang="ja-JP" b="1" dirty="0">
                <a:solidFill>
                  <a:srgbClr val="7030A0"/>
                </a:solidFill>
              </a:rPr>
              <a:t> of </a:t>
            </a:r>
            <a:r>
              <a:rPr kumimoji="1" lang="en-US" altLang="ja-JP" b="1" dirty="0" err="1">
                <a:solidFill>
                  <a:srgbClr val="7030A0"/>
                </a:solidFill>
              </a:rPr>
              <a:t>GSMaP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1DE56391-907B-482F-A78E-F69FD477A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823" y="963154"/>
            <a:ext cx="4756639" cy="520729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ja-JP" dirty="0">
                <a:solidFill>
                  <a:schemeClr val="bg1"/>
                </a:solidFill>
                <a:highlight>
                  <a:srgbClr val="000000"/>
                </a:highlight>
              </a:rPr>
              <a:t>Land, AMSR2</a:t>
            </a:r>
          </a:p>
          <a:p>
            <a:pPr lvl="1" algn="ctr"/>
            <a:endParaRPr lang="en-US" altLang="ja-JP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2F170AF-3ABF-486E-BAB5-BB238AE94466}"/>
              </a:ext>
            </a:extLst>
          </p:cNvPr>
          <p:cNvSpPr txBox="1"/>
          <p:nvPr/>
        </p:nvSpPr>
        <p:spPr>
          <a:xfrm>
            <a:off x="239329" y="1376187"/>
            <a:ext cx="627284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CC</a:t>
            </a:r>
            <a:r>
              <a:rPr kumimoji="1" lang="ja-JP" altLang="en-US" b="1" dirty="0"/>
              <a:t> </a:t>
            </a:r>
            <a:r>
              <a:rPr kumimoji="1" lang="en-US" altLang="ja-JP" b="1" dirty="0"/>
              <a:t>with different time scale and time lag</a:t>
            </a:r>
            <a:endParaRPr kumimoji="1" lang="ja-JP" altLang="en-US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6D61BD0-FE5B-4933-9E2F-909FD7A167C2}"/>
              </a:ext>
            </a:extLst>
          </p:cNvPr>
          <p:cNvSpPr txBox="1"/>
          <p:nvPr/>
        </p:nvSpPr>
        <p:spPr>
          <a:xfrm>
            <a:off x="2195146" y="2110154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0 min.</a:t>
            </a:r>
            <a:endParaRPr kumimoji="1" lang="ja-JP" altLang="en-US" sz="11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134E6C7-B38E-40C9-A64E-3113606D800C}"/>
              </a:ext>
            </a:extLst>
          </p:cNvPr>
          <p:cNvSpPr txBox="1"/>
          <p:nvPr/>
        </p:nvSpPr>
        <p:spPr>
          <a:xfrm>
            <a:off x="4176347" y="2113085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30 min.</a:t>
            </a:r>
            <a:endParaRPr kumimoji="1" lang="ja-JP" altLang="en-US" sz="110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8306E28-4C1A-4807-9B79-C63F01995AC6}"/>
              </a:ext>
            </a:extLst>
          </p:cNvPr>
          <p:cNvSpPr txBox="1"/>
          <p:nvPr/>
        </p:nvSpPr>
        <p:spPr>
          <a:xfrm>
            <a:off x="5964113" y="2107224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60 min.</a:t>
            </a:r>
            <a:endParaRPr kumimoji="1" lang="ja-JP" altLang="en-US" sz="11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6CD4108-C2F0-4523-94AB-0FF1F803CF3E}"/>
              </a:ext>
            </a:extLst>
          </p:cNvPr>
          <p:cNvSpPr txBox="1"/>
          <p:nvPr/>
        </p:nvSpPr>
        <p:spPr>
          <a:xfrm>
            <a:off x="339970" y="2107224"/>
            <a:ext cx="684336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-30 min.</a:t>
            </a:r>
            <a:endParaRPr kumimoji="1" lang="ja-JP" altLang="en-US" sz="1100" dirty="0"/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A2239325-226F-4967-A3D3-55D819C16B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3756" y="4037618"/>
            <a:ext cx="2744044" cy="2280550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6636C17-AA47-4733-A853-9C5CADF3CE56}"/>
              </a:ext>
            </a:extLst>
          </p:cNvPr>
          <p:cNvSpPr txBox="1"/>
          <p:nvPr/>
        </p:nvSpPr>
        <p:spPr>
          <a:xfrm>
            <a:off x="6714333" y="3668286"/>
            <a:ext cx="203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Time Lag = + 10 min.</a:t>
            </a:r>
            <a:endParaRPr kumimoji="1"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B6EBF6E-0F39-40A4-BA5F-6442B1A1F73D}"/>
              </a:ext>
            </a:extLst>
          </p:cNvPr>
          <p:cNvSpPr txBox="1"/>
          <p:nvPr/>
        </p:nvSpPr>
        <p:spPr>
          <a:xfrm>
            <a:off x="6858556" y="4409540"/>
            <a:ext cx="174993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Maximum CC = 0.527</a:t>
            </a:r>
          </a:p>
          <a:p>
            <a:r>
              <a:rPr kumimoji="1" lang="en-US" altLang="ja-JP" sz="1200" dirty="0"/>
              <a:t>(Average time = 14 min.)</a:t>
            </a:r>
            <a:endParaRPr kumimoji="1" lang="ja-JP" altLang="en-US" sz="1200" dirty="0"/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C032D7EE-9241-4370-951F-FE8183C1A64B}"/>
              </a:ext>
            </a:extLst>
          </p:cNvPr>
          <p:cNvCxnSpPr>
            <a:cxnSpLocks/>
          </p:cNvCxnSpPr>
          <p:nvPr/>
        </p:nvCxnSpPr>
        <p:spPr>
          <a:xfrm>
            <a:off x="3139440" y="2053884"/>
            <a:ext cx="0" cy="429357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810BD89-061F-400B-BABD-68662E521CF0}"/>
              </a:ext>
            </a:extLst>
          </p:cNvPr>
          <p:cNvSpPr txBox="1"/>
          <p:nvPr/>
        </p:nvSpPr>
        <p:spPr>
          <a:xfrm>
            <a:off x="753207" y="2594331"/>
            <a:ext cx="3818792" cy="1323439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			Maximum CC	(time lag)</a:t>
            </a:r>
          </a:p>
          <a:p>
            <a:r>
              <a:rPr kumimoji="1" lang="en-US" altLang="ja-JP" sz="1600" dirty="0"/>
              <a:t>1-min </a:t>
            </a:r>
            <a:r>
              <a:rPr kumimoji="1" lang="en-US" altLang="ja-JP" sz="1600" dirty="0" err="1"/>
              <a:t>ave.</a:t>
            </a:r>
            <a:r>
              <a:rPr kumimoji="1" lang="en-US" altLang="ja-JP" sz="1600" dirty="0"/>
              <a:t>		0.526		(+10 min.)</a:t>
            </a:r>
          </a:p>
          <a:p>
            <a:r>
              <a:rPr kumimoji="1" lang="en-US" altLang="ja-JP" sz="1600" dirty="0">
                <a:solidFill>
                  <a:srgbClr val="7030A0"/>
                </a:solidFill>
              </a:rPr>
              <a:t>10-min </a:t>
            </a:r>
            <a:r>
              <a:rPr kumimoji="1" lang="en-US" altLang="ja-JP" sz="1600" dirty="0" err="1">
                <a:solidFill>
                  <a:srgbClr val="7030A0"/>
                </a:solidFill>
              </a:rPr>
              <a:t>ave.</a:t>
            </a:r>
            <a:r>
              <a:rPr kumimoji="1" lang="en-US" altLang="ja-JP" sz="1600" dirty="0">
                <a:solidFill>
                  <a:srgbClr val="7030A0"/>
                </a:solidFill>
              </a:rPr>
              <a:t>	0.526		(+10</a:t>
            </a:r>
            <a:r>
              <a:rPr kumimoji="1" lang="ja-JP" altLang="en-US" sz="1600" dirty="0">
                <a:solidFill>
                  <a:srgbClr val="7030A0"/>
                </a:solidFill>
              </a:rPr>
              <a:t> </a:t>
            </a:r>
            <a:r>
              <a:rPr kumimoji="1" lang="en-US" altLang="ja-JP" sz="1600" dirty="0">
                <a:solidFill>
                  <a:srgbClr val="7030A0"/>
                </a:solidFill>
              </a:rPr>
              <a:t>min.)</a:t>
            </a:r>
          </a:p>
          <a:p>
            <a:r>
              <a:rPr kumimoji="1" lang="en-US" altLang="ja-JP" sz="1600" dirty="0">
                <a:solidFill>
                  <a:srgbClr val="00B050"/>
                </a:solidFill>
              </a:rPr>
              <a:t>30-min </a:t>
            </a:r>
            <a:r>
              <a:rPr kumimoji="1" lang="en-US" altLang="ja-JP" sz="1600" dirty="0" err="1">
                <a:solidFill>
                  <a:srgbClr val="00B050"/>
                </a:solidFill>
              </a:rPr>
              <a:t>ave.</a:t>
            </a:r>
            <a:r>
              <a:rPr kumimoji="1" lang="en-US" altLang="ja-JP" sz="1600" dirty="0"/>
              <a:t>	</a:t>
            </a:r>
            <a:r>
              <a:rPr kumimoji="1" lang="en-US" altLang="ja-JP" sz="1600" dirty="0">
                <a:solidFill>
                  <a:srgbClr val="00B050"/>
                </a:solidFill>
              </a:rPr>
              <a:t>0.525		(+08 min.)</a:t>
            </a:r>
          </a:p>
          <a:p>
            <a:r>
              <a:rPr kumimoji="1" lang="en-US" altLang="ja-JP" sz="1600" dirty="0">
                <a:solidFill>
                  <a:srgbClr val="FF0000"/>
                </a:solidFill>
              </a:rPr>
              <a:t>60-min </a:t>
            </a:r>
            <a:r>
              <a:rPr kumimoji="1" lang="en-US" altLang="ja-JP" sz="1600" dirty="0" err="1">
                <a:solidFill>
                  <a:srgbClr val="FF0000"/>
                </a:solidFill>
              </a:rPr>
              <a:t>ave.</a:t>
            </a:r>
            <a:r>
              <a:rPr kumimoji="1" lang="en-US" altLang="ja-JP" sz="1600" dirty="0"/>
              <a:t>	</a:t>
            </a:r>
            <a:r>
              <a:rPr kumimoji="1" lang="en-US" altLang="ja-JP" sz="1600" dirty="0">
                <a:solidFill>
                  <a:srgbClr val="FF0000"/>
                </a:solidFill>
              </a:rPr>
              <a:t>0.513		(+04 min.)</a:t>
            </a:r>
          </a:p>
        </p:txBody>
      </p:sp>
      <p:cxnSp>
        <p:nvCxnSpPr>
          <p:cNvPr id="17" name="コネクタ: カギ線 16">
            <a:extLst>
              <a:ext uri="{FF2B5EF4-FFF2-40B4-BE49-F238E27FC236}">
                <a16:creationId xmlns:a16="http://schemas.microsoft.com/office/drawing/2014/main" id="{0F1B6BF1-A1BF-45A8-9CFE-87C45E650020}"/>
              </a:ext>
            </a:extLst>
          </p:cNvPr>
          <p:cNvCxnSpPr>
            <a:cxnSpLocks/>
          </p:cNvCxnSpPr>
          <p:nvPr/>
        </p:nvCxnSpPr>
        <p:spPr>
          <a:xfrm>
            <a:off x="3139440" y="2453640"/>
            <a:ext cx="4594086" cy="1214646"/>
          </a:xfrm>
          <a:prstGeom prst="bentConnector3">
            <a:avLst>
              <a:gd name="adj1" fmla="val 99925"/>
            </a:avLst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2526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3CF9EA22-EE50-433F-B1B5-61DDD9B2B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64" y="1553756"/>
            <a:ext cx="6307672" cy="524225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AA662C3-40DF-4CAD-893A-2FA45DFE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1" y="0"/>
            <a:ext cx="7886700" cy="1325563"/>
          </a:xfrm>
        </p:spPr>
        <p:txBody>
          <a:bodyPr/>
          <a:lstStyle/>
          <a:p>
            <a:r>
              <a:rPr lang="en-US" altLang="ja-JP" b="1" dirty="0">
                <a:solidFill>
                  <a:srgbClr val="7030A0"/>
                </a:solidFill>
              </a:rPr>
              <a:t>Time scale and time lag</a:t>
            </a:r>
            <a:r>
              <a:rPr kumimoji="1" lang="en-US" altLang="ja-JP" b="1" dirty="0">
                <a:solidFill>
                  <a:srgbClr val="7030A0"/>
                </a:solidFill>
              </a:rPr>
              <a:t> of </a:t>
            </a:r>
            <a:r>
              <a:rPr kumimoji="1" lang="en-US" altLang="ja-JP" b="1" dirty="0" err="1">
                <a:solidFill>
                  <a:srgbClr val="7030A0"/>
                </a:solidFill>
              </a:rPr>
              <a:t>GSMaP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1DE56391-907B-482F-A78E-F69FD477A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823" y="963154"/>
            <a:ext cx="4756639" cy="520729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ja-JP" dirty="0">
                <a:solidFill>
                  <a:schemeClr val="bg1"/>
                </a:solidFill>
                <a:highlight>
                  <a:srgbClr val="000000"/>
                </a:highlight>
              </a:rPr>
              <a:t>Ocean, GMI</a:t>
            </a:r>
          </a:p>
          <a:p>
            <a:pPr lvl="1" algn="ctr"/>
            <a:endParaRPr lang="en-US" altLang="ja-JP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2F170AF-3ABF-486E-BAB5-BB238AE94466}"/>
              </a:ext>
            </a:extLst>
          </p:cNvPr>
          <p:cNvSpPr txBox="1"/>
          <p:nvPr/>
        </p:nvSpPr>
        <p:spPr>
          <a:xfrm>
            <a:off x="239329" y="1376187"/>
            <a:ext cx="627284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CC</a:t>
            </a:r>
            <a:r>
              <a:rPr kumimoji="1" lang="ja-JP" altLang="en-US" b="1" dirty="0"/>
              <a:t> </a:t>
            </a:r>
            <a:r>
              <a:rPr kumimoji="1" lang="en-US" altLang="ja-JP" b="1" dirty="0"/>
              <a:t>with different time scale and time lag</a:t>
            </a:r>
            <a:endParaRPr kumimoji="1" lang="ja-JP" altLang="en-US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6D61BD0-FE5B-4933-9E2F-909FD7A167C2}"/>
              </a:ext>
            </a:extLst>
          </p:cNvPr>
          <p:cNvSpPr txBox="1"/>
          <p:nvPr/>
        </p:nvSpPr>
        <p:spPr>
          <a:xfrm>
            <a:off x="2195146" y="2110154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0 min.</a:t>
            </a:r>
            <a:endParaRPr kumimoji="1" lang="ja-JP" altLang="en-US" sz="11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134E6C7-B38E-40C9-A64E-3113606D800C}"/>
              </a:ext>
            </a:extLst>
          </p:cNvPr>
          <p:cNvSpPr txBox="1"/>
          <p:nvPr/>
        </p:nvSpPr>
        <p:spPr>
          <a:xfrm>
            <a:off x="4176347" y="2113085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30 min.</a:t>
            </a:r>
            <a:endParaRPr kumimoji="1" lang="ja-JP" altLang="en-US" sz="110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8306E28-4C1A-4807-9B79-C63F01995AC6}"/>
              </a:ext>
            </a:extLst>
          </p:cNvPr>
          <p:cNvSpPr txBox="1"/>
          <p:nvPr/>
        </p:nvSpPr>
        <p:spPr>
          <a:xfrm>
            <a:off x="5964113" y="2107224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60 min.</a:t>
            </a:r>
            <a:endParaRPr kumimoji="1" lang="ja-JP" altLang="en-US" sz="11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6CD4108-C2F0-4523-94AB-0FF1F803CF3E}"/>
              </a:ext>
            </a:extLst>
          </p:cNvPr>
          <p:cNvSpPr txBox="1"/>
          <p:nvPr/>
        </p:nvSpPr>
        <p:spPr>
          <a:xfrm>
            <a:off x="339970" y="2107224"/>
            <a:ext cx="684336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-30 min.</a:t>
            </a:r>
            <a:endParaRPr kumimoji="1" lang="ja-JP" altLang="en-US" sz="1100" dirty="0"/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E2A07F98-5386-4732-8AA1-F630425638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3756" y="4037618"/>
            <a:ext cx="2744043" cy="2280550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578A68-BBD3-4D98-8E07-B0F22B491E5C}"/>
              </a:ext>
            </a:extLst>
          </p:cNvPr>
          <p:cNvSpPr txBox="1"/>
          <p:nvPr/>
        </p:nvSpPr>
        <p:spPr>
          <a:xfrm>
            <a:off x="6714333" y="3668286"/>
            <a:ext cx="203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Time Lag = + 13 min.</a:t>
            </a:r>
            <a:endParaRPr kumimoji="1"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E05E9A7-9528-402B-8CCA-0E9F38F5E5CD}"/>
              </a:ext>
            </a:extLst>
          </p:cNvPr>
          <p:cNvSpPr txBox="1"/>
          <p:nvPr/>
        </p:nvSpPr>
        <p:spPr>
          <a:xfrm>
            <a:off x="6858556" y="4409540"/>
            <a:ext cx="174993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Maximum CC = 0.770</a:t>
            </a:r>
          </a:p>
          <a:p>
            <a:r>
              <a:rPr kumimoji="1" lang="en-US" altLang="ja-JP" sz="1200" dirty="0"/>
              <a:t>(Average time = 26 min.)</a:t>
            </a:r>
            <a:endParaRPr kumimoji="1" lang="ja-JP" altLang="en-US" sz="1200" dirty="0"/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0752A284-D674-433E-A4F1-022ED6C5A649}"/>
              </a:ext>
            </a:extLst>
          </p:cNvPr>
          <p:cNvCxnSpPr>
            <a:cxnSpLocks/>
          </p:cNvCxnSpPr>
          <p:nvPr/>
        </p:nvCxnSpPr>
        <p:spPr>
          <a:xfrm>
            <a:off x="3329940" y="2053884"/>
            <a:ext cx="0" cy="429357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810BD89-061F-400B-BABD-68662E521CF0}"/>
              </a:ext>
            </a:extLst>
          </p:cNvPr>
          <p:cNvSpPr txBox="1"/>
          <p:nvPr/>
        </p:nvSpPr>
        <p:spPr>
          <a:xfrm>
            <a:off x="726831" y="4889791"/>
            <a:ext cx="3845166" cy="1323439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			Maximum CC	(time lag)</a:t>
            </a:r>
          </a:p>
          <a:p>
            <a:r>
              <a:rPr kumimoji="1" lang="en-US" altLang="ja-JP" sz="1600" dirty="0"/>
              <a:t>1-min </a:t>
            </a:r>
            <a:r>
              <a:rPr kumimoji="1" lang="en-US" altLang="ja-JP" sz="1600" dirty="0" err="1"/>
              <a:t>ave.</a:t>
            </a:r>
            <a:r>
              <a:rPr kumimoji="1" lang="en-US" altLang="ja-JP" sz="1600" dirty="0"/>
              <a:t>		0.763		(+12 min.)</a:t>
            </a:r>
          </a:p>
          <a:p>
            <a:r>
              <a:rPr kumimoji="1" lang="en-US" altLang="ja-JP" sz="1600" dirty="0">
                <a:solidFill>
                  <a:srgbClr val="7030A0"/>
                </a:solidFill>
              </a:rPr>
              <a:t>10-min </a:t>
            </a:r>
            <a:r>
              <a:rPr kumimoji="1" lang="en-US" altLang="ja-JP" sz="1600" dirty="0" err="1">
                <a:solidFill>
                  <a:srgbClr val="7030A0"/>
                </a:solidFill>
              </a:rPr>
              <a:t>ave.</a:t>
            </a:r>
            <a:r>
              <a:rPr kumimoji="1" lang="en-US" altLang="ja-JP" sz="1600" dirty="0">
                <a:solidFill>
                  <a:srgbClr val="7030A0"/>
                </a:solidFill>
              </a:rPr>
              <a:t>	0.766		(+13</a:t>
            </a:r>
            <a:r>
              <a:rPr kumimoji="1" lang="ja-JP" altLang="en-US" sz="1600" dirty="0">
                <a:solidFill>
                  <a:srgbClr val="7030A0"/>
                </a:solidFill>
              </a:rPr>
              <a:t> </a:t>
            </a:r>
            <a:r>
              <a:rPr kumimoji="1" lang="en-US" altLang="ja-JP" sz="1600" dirty="0">
                <a:solidFill>
                  <a:srgbClr val="7030A0"/>
                </a:solidFill>
              </a:rPr>
              <a:t>min.)</a:t>
            </a:r>
          </a:p>
          <a:p>
            <a:r>
              <a:rPr kumimoji="1" lang="en-US" altLang="ja-JP" sz="1600" dirty="0">
                <a:solidFill>
                  <a:srgbClr val="00B050"/>
                </a:solidFill>
              </a:rPr>
              <a:t>30-min </a:t>
            </a:r>
            <a:r>
              <a:rPr kumimoji="1" lang="en-US" altLang="ja-JP" sz="1600" dirty="0" err="1">
                <a:solidFill>
                  <a:srgbClr val="00B050"/>
                </a:solidFill>
              </a:rPr>
              <a:t>ave.</a:t>
            </a:r>
            <a:r>
              <a:rPr kumimoji="1" lang="en-US" altLang="ja-JP" sz="1600" dirty="0"/>
              <a:t>	</a:t>
            </a:r>
            <a:r>
              <a:rPr kumimoji="1" lang="en-US" altLang="ja-JP" sz="1600" dirty="0">
                <a:solidFill>
                  <a:srgbClr val="00B050"/>
                </a:solidFill>
              </a:rPr>
              <a:t>0.770		(+13 min.)</a:t>
            </a:r>
          </a:p>
          <a:p>
            <a:r>
              <a:rPr kumimoji="1" lang="en-US" altLang="ja-JP" sz="1600" dirty="0">
                <a:solidFill>
                  <a:srgbClr val="FF0000"/>
                </a:solidFill>
              </a:rPr>
              <a:t>60-min </a:t>
            </a:r>
            <a:r>
              <a:rPr kumimoji="1" lang="en-US" altLang="ja-JP" sz="1600" dirty="0" err="1">
                <a:solidFill>
                  <a:srgbClr val="FF0000"/>
                </a:solidFill>
              </a:rPr>
              <a:t>ave.</a:t>
            </a:r>
            <a:r>
              <a:rPr kumimoji="1" lang="en-US" altLang="ja-JP" sz="1600" dirty="0"/>
              <a:t>	</a:t>
            </a:r>
            <a:r>
              <a:rPr kumimoji="1" lang="en-US" altLang="ja-JP" sz="1600" dirty="0">
                <a:solidFill>
                  <a:srgbClr val="FF0000"/>
                </a:solidFill>
              </a:rPr>
              <a:t>0.758		(+13 min.)</a:t>
            </a:r>
          </a:p>
        </p:txBody>
      </p:sp>
      <p:cxnSp>
        <p:nvCxnSpPr>
          <p:cNvPr id="17" name="コネクタ: カギ線 16">
            <a:extLst>
              <a:ext uri="{FF2B5EF4-FFF2-40B4-BE49-F238E27FC236}">
                <a16:creationId xmlns:a16="http://schemas.microsoft.com/office/drawing/2014/main" id="{2D667FBC-6472-4B07-8191-B2412D83964E}"/>
              </a:ext>
            </a:extLst>
          </p:cNvPr>
          <p:cNvCxnSpPr/>
          <p:nvPr/>
        </p:nvCxnSpPr>
        <p:spPr>
          <a:xfrm>
            <a:off x="3337560" y="2453640"/>
            <a:ext cx="4395966" cy="1214646"/>
          </a:xfrm>
          <a:prstGeom prst="bentConnector2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525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3CF9EA22-EE50-433F-B1B5-61DDD9B2B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64" y="1553756"/>
            <a:ext cx="6307671" cy="524225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AA662C3-40DF-4CAD-893A-2FA45DFE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1" y="0"/>
            <a:ext cx="7886700" cy="1325563"/>
          </a:xfrm>
        </p:spPr>
        <p:txBody>
          <a:bodyPr/>
          <a:lstStyle/>
          <a:p>
            <a:r>
              <a:rPr lang="en-US" altLang="ja-JP" b="1" dirty="0">
                <a:solidFill>
                  <a:srgbClr val="7030A0"/>
                </a:solidFill>
              </a:rPr>
              <a:t>Time scale and time lag</a:t>
            </a:r>
            <a:r>
              <a:rPr kumimoji="1" lang="en-US" altLang="ja-JP" b="1" dirty="0">
                <a:solidFill>
                  <a:srgbClr val="7030A0"/>
                </a:solidFill>
              </a:rPr>
              <a:t> of </a:t>
            </a:r>
            <a:r>
              <a:rPr kumimoji="1" lang="en-US" altLang="ja-JP" b="1" dirty="0" err="1">
                <a:solidFill>
                  <a:srgbClr val="7030A0"/>
                </a:solidFill>
              </a:rPr>
              <a:t>GSMaP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1DE56391-907B-482F-A78E-F69FD477A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823" y="963154"/>
            <a:ext cx="4756639" cy="520729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ja-JP" dirty="0">
                <a:solidFill>
                  <a:schemeClr val="bg1"/>
                </a:solidFill>
                <a:highlight>
                  <a:srgbClr val="000000"/>
                </a:highlight>
              </a:rPr>
              <a:t>Land, GMI</a:t>
            </a:r>
          </a:p>
          <a:p>
            <a:pPr lvl="1" algn="ctr"/>
            <a:endParaRPr lang="en-US" altLang="ja-JP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2F170AF-3ABF-486E-BAB5-BB238AE94466}"/>
              </a:ext>
            </a:extLst>
          </p:cNvPr>
          <p:cNvSpPr txBox="1"/>
          <p:nvPr/>
        </p:nvSpPr>
        <p:spPr>
          <a:xfrm>
            <a:off x="239329" y="1376187"/>
            <a:ext cx="627284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CC</a:t>
            </a:r>
            <a:r>
              <a:rPr kumimoji="1" lang="ja-JP" altLang="en-US" b="1" dirty="0"/>
              <a:t> </a:t>
            </a:r>
            <a:r>
              <a:rPr kumimoji="1" lang="en-US" altLang="ja-JP" b="1" dirty="0"/>
              <a:t>with different time scale and time lag</a:t>
            </a:r>
            <a:endParaRPr kumimoji="1" lang="ja-JP" altLang="en-US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6D61BD0-FE5B-4933-9E2F-909FD7A167C2}"/>
              </a:ext>
            </a:extLst>
          </p:cNvPr>
          <p:cNvSpPr txBox="1"/>
          <p:nvPr/>
        </p:nvSpPr>
        <p:spPr>
          <a:xfrm>
            <a:off x="2195146" y="2110154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0 min.</a:t>
            </a:r>
            <a:endParaRPr kumimoji="1" lang="ja-JP" altLang="en-US" sz="11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134E6C7-B38E-40C9-A64E-3113606D800C}"/>
              </a:ext>
            </a:extLst>
          </p:cNvPr>
          <p:cNvSpPr txBox="1"/>
          <p:nvPr/>
        </p:nvSpPr>
        <p:spPr>
          <a:xfrm>
            <a:off x="4176347" y="2113085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30 min.</a:t>
            </a:r>
            <a:endParaRPr kumimoji="1" lang="ja-JP" altLang="en-US" sz="110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8306E28-4C1A-4807-9B79-C63F01995AC6}"/>
              </a:ext>
            </a:extLst>
          </p:cNvPr>
          <p:cNvSpPr txBox="1"/>
          <p:nvPr/>
        </p:nvSpPr>
        <p:spPr>
          <a:xfrm>
            <a:off x="5964113" y="2107224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60 min.</a:t>
            </a:r>
            <a:endParaRPr kumimoji="1" lang="ja-JP" altLang="en-US" sz="11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6CD4108-C2F0-4523-94AB-0FF1F803CF3E}"/>
              </a:ext>
            </a:extLst>
          </p:cNvPr>
          <p:cNvSpPr txBox="1"/>
          <p:nvPr/>
        </p:nvSpPr>
        <p:spPr>
          <a:xfrm>
            <a:off x="339970" y="2107224"/>
            <a:ext cx="684336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-30 min.</a:t>
            </a:r>
            <a:endParaRPr kumimoji="1" lang="ja-JP" altLang="en-US" sz="1100" dirty="0"/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CD595CCC-4FEA-4786-B6BF-C8EDA8FCFA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3756" y="4037618"/>
            <a:ext cx="2744043" cy="2280549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6253F1D-B536-4320-9FD2-2348AF3A2CFB}"/>
              </a:ext>
            </a:extLst>
          </p:cNvPr>
          <p:cNvSpPr txBox="1"/>
          <p:nvPr/>
        </p:nvSpPr>
        <p:spPr>
          <a:xfrm>
            <a:off x="6714333" y="3668286"/>
            <a:ext cx="203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Time Lag = + 12 min.</a:t>
            </a:r>
            <a:endParaRPr kumimoji="1"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A24854A-BCA3-4E25-9A66-956D8472CE82}"/>
              </a:ext>
            </a:extLst>
          </p:cNvPr>
          <p:cNvSpPr txBox="1"/>
          <p:nvPr/>
        </p:nvSpPr>
        <p:spPr>
          <a:xfrm>
            <a:off x="6858556" y="4409540"/>
            <a:ext cx="174993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Maximum CC = 0.607</a:t>
            </a:r>
          </a:p>
          <a:p>
            <a:r>
              <a:rPr kumimoji="1" lang="en-US" altLang="ja-JP" sz="1200" dirty="0"/>
              <a:t>(Average time = 30 min.)</a:t>
            </a:r>
            <a:endParaRPr kumimoji="1" lang="ja-JP" altLang="en-US" sz="1200" dirty="0"/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11A7F73E-1922-4D08-B342-D944D0F700DB}"/>
              </a:ext>
            </a:extLst>
          </p:cNvPr>
          <p:cNvCxnSpPr>
            <a:cxnSpLocks/>
          </p:cNvCxnSpPr>
          <p:nvPr/>
        </p:nvCxnSpPr>
        <p:spPr>
          <a:xfrm>
            <a:off x="3268980" y="2053884"/>
            <a:ext cx="0" cy="429357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810BD89-061F-400B-BABD-68662E521CF0}"/>
              </a:ext>
            </a:extLst>
          </p:cNvPr>
          <p:cNvSpPr txBox="1"/>
          <p:nvPr/>
        </p:nvSpPr>
        <p:spPr>
          <a:xfrm>
            <a:off x="753207" y="5003423"/>
            <a:ext cx="3818793" cy="1323439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			Maximum CC	(time lag)</a:t>
            </a:r>
          </a:p>
          <a:p>
            <a:r>
              <a:rPr kumimoji="1" lang="en-US" altLang="ja-JP" sz="1600" dirty="0"/>
              <a:t>1-min </a:t>
            </a:r>
            <a:r>
              <a:rPr kumimoji="1" lang="en-US" altLang="ja-JP" sz="1600" dirty="0" err="1"/>
              <a:t>ave.</a:t>
            </a:r>
            <a:r>
              <a:rPr kumimoji="1" lang="en-US" altLang="ja-JP" sz="1600" dirty="0"/>
              <a:t>		0.599		(+11 min.)</a:t>
            </a:r>
          </a:p>
          <a:p>
            <a:r>
              <a:rPr kumimoji="1" lang="en-US" altLang="ja-JP" sz="1600" dirty="0">
                <a:solidFill>
                  <a:srgbClr val="7030A0"/>
                </a:solidFill>
              </a:rPr>
              <a:t>10-min </a:t>
            </a:r>
            <a:r>
              <a:rPr kumimoji="1" lang="en-US" altLang="ja-JP" sz="1600" dirty="0" err="1">
                <a:solidFill>
                  <a:srgbClr val="7030A0"/>
                </a:solidFill>
              </a:rPr>
              <a:t>ave.</a:t>
            </a:r>
            <a:r>
              <a:rPr kumimoji="1" lang="en-US" altLang="ja-JP" sz="1600" dirty="0">
                <a:solidFill>
                  <a:srgbClr val="7030A0"/>
                </a:solidFill>
              </a:rPr>
              <a:t>	0.602		(+11</a:t>
            </a:r>
            <a:r>
              <a:rPr kumimoji="1" lang="ja-JP" altLang="en-US" sz="1600" dirty="0">
                <a:solidFill>
                  <a:srgbClr val="7030A0"/>
                </a:solidFill>
              </a:rPr>
              <a:t> </a:t>
            </a:r>
            <a:r>
              <a:rPr kumimoji="1" lang="en-US" altLang="ja-JP" sz="1600" dirty="0">
                <a:solidFill>
                  <a:srgbClr val="7030A0"/>
                </a:solidFill>
              </a:rPr>
              <a:t>min.)</a:t>
            </a:r>
          </a:p>
          <a:p>
            <a:r>
              <a:rPr kumimoji="1" lang="en-US" altLang="ja-JP" sz="1600" dirty="0">
                <a:solidFill>
                  <a:srgbClr val="00B050"/>
                </a:solidFill>
              </a:rPr>
              <a:t>30-min </a:t>
            </a:r>
            <a:r>
              <a:rPr kumimoji="1" lang="en-US" altLang="ja-JP" sz="1600" dirty="0" err="1">
                <a:solidFill>
                  <a:srgbClr val="00B050"/>
                </a:solidFill>
              </a:rPr>
              <a:t>ave.</a:t>
            </a:r>
            <a:r>
              <a:rPr kumimoji="1" lang="en-US" altLang="ja-JP" sz="1600" dirty="0"/>
              <a:t>	</a:t>
            </a:r>
            <a:r>
              <a:rPr kumimoji="1" lang="en-US" altLang="ja-JP" sz="1600" dirty="0">
                <a:solidFill>
                  <a:srgbClr val="00B050"/>
                </a:solidFill>
              </a:rPr>
              <a:t>0.607		(+12 min.)</a:t>
            </a:r>
          </a:p>
          <a:p>
            <a:r>
              <a:rPr kumimoji="1" lang="en-US" altLang="ja-JP" sz="1600" dirty="0">
                <a:solidFill>
                  <a:srgbClr val="FF0000"/>
                </a:solidFill>
              </a:rPr>
              <a:t>60-min </a:t>
            </a:r>
            <a:r>
              <a:rPr kumimoji="1" lang="en-US" altLang="ja-JP" sz="1600" dirty="0" err="1">
                <a:solidFill>
                  <a:srgbClr val="FF0000"/>
                </a:solidFill>
              </a:rPr>
              <a:t>ave.</a:t>
            </a:r>
            <a:r>
              <a:rPr kumimoji="1" lang="en-US" altLang="ja-JP" sz="1600" dirty="0"/>
              <a:t>	</a:t>
            </a:r>
            <a:r>
              <a:rPr kumimoji="1" lang="en-US" altLang="ja-JP" sz="1600" dirty="0">
                <a:solidFill>
                  <a:srgbClr val="FF0000"/>
                </a:solidFill>
              </a:rPr>
              <a:t>0.596		(+12 min.)</a:t>
            </a:r>
          </a:p>
        </p:txBody>
      </p:sp>
      <p:cxnSp>
        <p:nvCxnSpPr>
          <p:cNvPr id="17" name="コネクタ: カギ線 16">
            <a:extLst>
              <a:ext uri="{FF2B5EF4-FFF2-40B4-BE49-F238E27FC236}">
                <a16:creationId xmlns:a16="http://schemas.microsoft.com/office/drawing/2014/main" id="{D1083AA7-A0AB-4B0F-9D8F-1BD142A4FB80}"/>
              </a:ext>
            </a:extLst>
          </p:cNvPr>
          <p:cNvCxnSpPr/>
          <p:nvPr/>
        </p:nvCxnSpPr>
        <p:spPr>
          <a:xfrm>
            <a:off x="3291840" y="2453640"/>
            <a:ext cx="4395966" cy="1214646"/>
          </a:xfrm>
          <a:prstGeom prst="bentConnector2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9604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3CF9EA22-EE50-433F-B1B5-61DDD9B2B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64" y="1553756"/>
            <a:ext cx="6307671" cy="524225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AA662C3-40DF-4CAD-893A-2FA45DFE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1" y="0"/>
            <a:ext cx="7886700" cy="1325563"/>
          </a:xfrm>
        </p:spPr>
        <p:txBody>
          <a:bodyPr/>
          <a:lstStyle/>
          <a:p>
            <a:r>
              <a:rPr lang="en-US" altLang="ja-JP" b="1" dirty="0">
                <a:solidFill>
                  <a:srgbClr val="7030A0"/>
                </a:solidFill>
              </a:rPr>
              <a:t>Time scale and time lag</a:t>
            </a:r>
            <a:r>
              <a:rPr kumimoji="1" lang="en-US" altLang="ja-JP" b="1" dirty="0">
                <a:solidFill>
                  <a:srgbClr val="7030A0"/>
                </a:solidFill>
              </a:rPr>
              <a:t> of </a:t>
            </a:r>
            <a:r>
              <a:rPr kumimoji="1" lang="en-US" altLang="ja-JP" b="1" dirty="0" err="1">
                <a:solidFill>
                  <a:srgbClr val="7030A0"/>
                </a:solidFill>
              </a:rPr>
              <a:t>GSMaP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1DE56391-907B-482F-A78E-F69FD477A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823" y="963154"/>
            <a:ext cx="4756639" cy="520729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ja-JP" dirty="0">
                <a:solidFill>
                  <a:schemeClr val="bg1"/>
                </a:solidFill>
                <a:highlight>
                  <a:srgbClr val="000000"/>
                </a:highlight>
              </a:rPr>
              <a:t>Ocean, SSMIS</a:t>
            </a:r>
          </a:p>
          <a:p>
            <a:pPr lvl="1" algn="ctr"/>
            <a:endParaRPr lang="en-US" altLang="ja-JP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2F170AF-3ABF-486E-BAB5-BB238AE94466}"/>
              </a:ext>
            </a:extLst>
          </p:cNvPr>
          <p:cNvSpPr txBox="1"/>
          <p:nvPr/>
        </p:nvSpPr>
        <p:spPr>
          <a:xfrm>
            <a:off x="239329" y="1376187"/>
            <a:ext cx="627284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CC</a:t>
            </a:r>
            <a:r>
              <a:rPr kumimoji="1" lang="ja-JP" altLang="en-US" b="1" dirty="0"/>
              <a:t> </a:t>
            </a:r>
            <a:r>
              <a:rPr kumimoji="1" lang="en-US" altLang="ja-JP" b="1" dirty="0"/>
              <a:t>with different time scale and time lag</a:t>
            </a:r>
            <a:endParaRPr kumimoji="1" lang="ja-JP" altLang="en-US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6D61BD0-FE5B-4933-9E2F-909FD7A167C2}"/>
              </a:ext>
            </a:extLst>
          </p:cNvPr>
          <p:cNvSpPr txBox="1"/>
          <p:nvPr/>
        </p:nvSpPr>
        <p:spPr>
          <a:xfrm>
            <a:off x="2195146" y="2110154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0 min.</a:t>
            </a:r>
            <a:endParaRPr kumimoji="1" lang="ja-JP" altLang="en-US" sz="11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134E6C7-B38E-40C9-A64E-3113606D800C}"/>
              </a:ext>
            </a:extLst>
          </p:cNvPr>
          <p:cNvSpPr txBox="1"/>
          <p:nvPr/>
        </p:nvSpPr>
        <p:spPr>
          <a:xfrm>
            <a:off x="4176347" y="2113085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30 min.</a:t>
            </a:r>
            <a:endParaRPr kumimoji="1" lang="ja-JP" altLang="en-US" sz="110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8306E28-4C1A-4807-9B79-C63F01995AC6}"/>
              </a:ext>
            </a:extLst>
          </p:cNvPr>
          <p:cNvSpPr txBox="1"/>
          <p:nvPr/>
        </p:nvSpPr>
        <p:spPr>
          <a:xfrm>
            <a:off x="5964113" y="2107224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60 min.</a:t>
            </a:r>
            <a:endParaRPr kumimoji="1" lang="ja-JP" altLang="en-US" sz="11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6CD4108-C2F0-4523-94AB-0FF1F803CF3E}"/>
              </a:ext>
            </a:extLst>
          </p:cNvPr>
          <p:cNvSpPr txBox="1"/>
          <p:nvPr/>
        </p:nvSpPr>
        <p:spPr>
          <a:xfrm>
            <a:off x="339970" y="2107224"/>
            <a:ext cx="684336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-30 min.</a:t>
            </a:r>
            <a:endParaRPr kumimoji="1" lang="ja-JP" altLang="en-US" sz="1100" dirty="0"/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D560DD9D-F6E7-4056-ADD2-BB03E7567386}"/>
              </a:ext>
            </a:extLst>
          </p:cNvPr>
          <p:cNvCxnSpPr>
            <a:cxnSpLocks/>
          </p:cNvCxnSpPr>
          <p:nvPr/>
        </p:nvCxnSpPr>
        <p:spPr>
          <a:xfrm>
            <a:off x="2263140" y="2053884"/>
            <a:ext cx="0" cy="429357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810BD89-061F-400B-BABD-68662E521CF0}"/>
              </a:ext>
            </a:extLst>
          </p:cNvPr>
          <p:cNvSpPr txBox="1"/>
          <p:nvPr/>
        </p:nvSpPr>
        <p:spPr>
          <a:xfrm>
            <a:off x="726831" y="4889791"/>
            <a:ext cx="3845169" cy="1323439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			Maximum CC	(time lag)</a:t>
            </a:r>
          </a:p>
          <a:p>
            <a:r>
              <a:rPr kumimoji="1" lang="en-US" altLang="ja-JP" sz="1600" dirty="0"/>
              <a:t>1-min </a:t>
            </a:r>
            <a:r>
              <a:rPr kumimoji="1" lang="en-US" altLang="ja-JP" sz="1600" dirty="0" err="1"/>
              <a:t>ave.</a:t>
            </a:r>
            <a:r>
              <a:rPr kumimoji="1" lang="en-US" altLang="ja-JP" sz="1600" dirty="0"/>
              <a:t>		0.564		(-06 min.)</a:t>
            </a:r>
          </a:p>
          <a:p>
            <a:r>
              <a:rPr kumimoji="1" lang="en-US" altLang="ja-JP" sz="1600" dirty="0">
                <a:solidFill>
                  <a:srgbClr val="7030A0"/>
                </a:solidFill>
              </a:rPr>
              <a:t>10-min </a:t>
            </a:r>
            <a:r>
              <a:rPr kumimoji="1" lang="en-US" altLang="ja-JP" sz="1600" dirty="0" err="1">
                <a:solidFill>
                  <a:srgbClr val="7030A0"/>
                </a:solidFill>
              </a:rPr>
              <a:t>ave.</a:t>
            </a:r>
            <a:r>
              <a:rPr kumimoji="1" lang="en-US" altLang="ja-JP" sz="1600" dirty="0">
                <a:solidFill>
                  <a:srgbClr val="7030A0"/>
                </a:solidFill>
              </a:rPr>
              <a:t>	0.568		(-03</a:t>
            </a:r>
            <a:r>
              <a:rPr kumimoji="1" lang="ja-JP" altLang="en-US" sz="1600" dirty="0">
                <a:solidFill>
                  <a:srgbClr val="7030A0"/>
                </a:solidFill>
              </a:rPr>
              <a:t> </a:t>
            </a:r>
            <a:r>
              <a:rPr kumimoji="1" lang="en-US" altLang="ja-JP" sz="1600" dirty="0">
                <a:solidFill>
                  <a:srgbClr val="7030A0"/>
                </a:solidFill>
              </a:rPr>
              <a:t>min.)</a:t>
            </a:r>
          </a:p>
          <a:p>
            <a:r>
              <a:rPr kumimoji="1" lang="en-US" altLang="ja-JP" sz="1600" dirty="0">
                <a:solidFill>
                  <a:srgbClr val="00B050"/>
                </a:solidFill>
              </a:rPr>
              <a:t>30-min </a:t>
            </a:r>
            <a:r>
              <a:rPr kumimoji="1" lang="en-US" altLang="ja-JP" sz="1600" dirty="0" err="1">
                <a:solidFill>
                  <a:srgbClr val="00B050"/>
                </a:solidFill>
              </a:rPr>
              <a:t>ave.</a:t>
            </a:r>
            <a:r>
              <a:rPr kumimoji="1" lang="en-US" altLang="ja-JP" sz="1600" dirty="0"/>
              <a:t>	</a:t>
            </a:r>
            <a:r>
              <a:rPr kumimoji="1" lang="en-US" altLang="ja-JP" sz="1600" dirty="0">
                <a:solidFill>
                  <a:srgbClr val="00B050"/>
                </a:solidFill>
              </a:rPr>
              <a:t>0.584		(-01 min.)</a:t>
            </a:r>
          </a:p>
          <a:p>
            <a:r>
              <a:rPr kumimoji="1" lang="en-US" altLang="ja-JP" sz="1600" dirty="0">
                <a:solidFill>
                  <a:srgbClr val="FF0000"/>
                </a:solidFill>
              </a:rPr>
              <a:t>60-min </a:t>
            </a:r>
            <a:r>
              <a:rPr kumimoji="1" lang="en-US" altLang="ja-JP" sz="1600" dirty="0" err="1">
                <a:solidFill>
                  <a:srgbClr val="FF0000"/>
                </a:solidFill>
              </a:rPr>
              <a:t>ave.</a:t>
            </a:r>
            <a:r>
              <a:rPr kumimoji="1" lang="en-US" altLang="ja-JP" sz="1600" dirty="0"/>
              <a:t>	</a:t>
            </a:r>
            <a:r>
              <a:rPr kumimoji="1" lang="en-US" altLang="ja-JP" sz="1600" dirty="0">
                <a:solidFill>
                  <a:srgbClr val="FF0000"/>
                </a:solidFill>
              </a:rPr>
              <a:t>0.601		(-04 min.)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160076D-2A12-4544-8D17-827B8E676565}"/>
              </a:ext>
            </a:extLst>
          </p:cNvPr>
          <p:cNvSpPr txBox="1"/>
          <p:nvPr/>
        </p:nvSpPr>
        <p:spPr>
          <a:xfrm>
            <a:off x="6697980" y="4541520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Average time of longer than 60 min. gives better CC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18661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3CF9EA22-EE50-433F-B1B5-61DDD9B2B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64" y="1553756"/>
            <a:ext cx="6307671" cy="5242249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AA662C3-40DF-4CAD-893A-2FA45DFE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1" y="0"/>
            <a:ext cx="7886700" cy="1325563"/>
          </a:xfrm>
        </p:spPr>
        <p:txBody>
          <a:bodyPr/>
          <a:lstStyle/>
          <a:p>
            <a:r>
              <a:rPr lang="en-US" altLang="ja-JP" b="1" dirty="0">
                <a:solidFill>
                  <a:srgbClr val="7030A0"/>
                </a:solidFill>
              </a:rPr>
              <a:t>Time scale and time lag</a:t>
            </a:r>
            <a:r>
              <a:rPr kumimoji="1" lang="en-US" altLang="ja-JP" b="1" dirty="0">
                <a:solidFill>
                  <a:srgbClr val="7030A0"/>
                </a:solidFill>
              </a:rPr>
              <a:t> of </a:t>
            </a:r>
            <a:r>
              <a:rPr kumimoji="1" lang="en-US" altLang="ja-JP" b="1" dirty="0" err="1">
                <a:solidFill>
                  <a:srgbClr val="7030A0"/>
                </a:solidFill>
              </a:rPr>
              <a:t>GSMaP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1DE56391-907B-482F-A78E-F69FD477A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823" y="963154"/>
            <a:ext cx="4756639" cy="520729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ja-JP" dirty="0">
                <a:solidFill>
                  <a:schemeClr val="bg1"/>
                </a:solidFill>
                <a:highlight>
                  <a:srgbClr val="000000"/>
                </a:highlight>
              </a:rPr>
              <a:t>Land, SSMIS</a:t>
            </a:r>
          </a:p>
          <a:p>
            <a:pPr lvl="1" algn="ctr"/>
            <a:endParaRPr lang="en-US" altLang="ja-JP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2F170AF-3ABF-486E-BAB5-BB238AE94466}"/>
              </a:ext>
            </a:extLst>
          </p:cNvPr>
          <p:cNvSpPr txBox="1"/>
          <p:nvPr/>
        </p:nvSpPr>
        <p:spPr>
          <a:xfrm>
            <a:off x="239329" y="1376187"/>
            <a:ext cx="627284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CC</a:t>
            </a:r>
            <a:r>
              <a:rPr kumimoji="1" lang="ja-JP" altLang="en-US" b="1" dirty="0"/>
              <a:t> </a:t>
            </a:r>
            <a:r>
              <a:rPr kumimoji="1" lang="en-US" altLang="ja-JP" b="1" dirty="0"/>
              <a:t>with different time scale and time lag</a:t>
            </a:r>
            <a:endParaRPr kumimoji="1" lang="ja-JP" altLang="en-US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6D61BD0-FE5B-4933-9E2F-909FD7A167C2}"/>
              </a:ext>
            </a:extLst>
          </p:cNvPr>
          <p:cNvSpPr txBox="1"/>
          <p:nvPr/>
        </p:nvSpPr>
        <p:spPr>
          <a:xfrm>
            <a:off x="2195146" y="2110154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0 min.</a:t>
            </a:r>
            <a:endParaRPr kumimoji="1" lang="ja-JP" altLang="en-US" sz="11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134E6C7-B38E-40C9-A64E-3113606D800C}"/>
              </a:ext>
            </a:extLst>
          </p:cNvPr>
          <p:cNvSpPr txBox="1"/>
          <p:nvPr/>
        </p:nvSpPr>
        <p:spPr>
          <a:xfrm>
            <a:off x="4176347" y="2113085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30 min.</a:t>
            </a:r>
            <a:endParaRPr kumimoji="1" lang="ja-JP" altLang="en-US" sz="110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8306E28-4C1A-4807-9B79-C63F01995AC6}"/>
              </a:ext>
            </a:extLst>
          </p:cNvPr>
          <p:cNvSpPr txBox="1"/>
          <p:nvPr/>
        </p:nvSpPr>
        <p:spPr>
          <a:xfrm>
            <a:off x="5964113" y="2107224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60 min.</a:t>
            </a:r>
            <a:endParaRPr kumimoji="1" lang="ja-JP" altLang="en-US" sz="11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6CD4108-C2F0-4523-94AB-0FF1F803CF3E}"/>
              </a:ext>
            </a:extLst>
          </p:cNvPr>
          <p:cNvSpPr txBox="1"/>
          <p:nvPr/>
        </p:nvSpPr>
        <p:spPr>
          <a:xfrm>
            <a:off x="339970" y="2107224"/>
            <a:ext cx="684336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-30 min.</a:t>
            </a:r>
            <a:endParaRPr kumimoji="1" lang="ja-JP" altLang="en-US" sz="1100" dirty="0"/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6F5BA845-3C52-40FA-9AD9-D4F368319152}"/>
              </a:ext>
            </a:extLst>
          </p:cNvPr>
          <p:cNvCxnSpPr>
            <a:cxnSpLocks/>
          </p:cNvCxnSpPr>
          <p:nvPr/>
        </p:nvCxnSpPr>
        <p:spPr>
          <a:xfrm>
            <a:off x="2948940" y="2053884"/>
            <a:ext cx="0" cy="429357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810BD89-061F-400B-BABD-68662E521CF0}"/>
              </a:ext>
            </a:extLst>
          </p:cNvPr>
          <p:cNvSpPr txBox="1"/>
          <p:nvPr/>
        </p:nvSpPr>
        <p:spPr>
          <a:xfrm>
            <a:off x="753207" y="5003423"/>
            <a:ext cx="3818793" cy="1323439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			Maximum CC	(time lag)</a:t>
            </a:r>
          </a:p>
          <a:p>
            <a:r>
              <a:rPr kumimoji="1" lang="en-US" altLang="ja-JP" sz="1600" dirty="0"/>
              <a:t>1-min </a:t>
            </a:r>
            <a:r>
              <a:rPr kumimoji="1" lang="en-US" altLang="ja-JP" sz="1600" dirty="0" err="1"/>
              <a:t>ave.</a:t>
            </a:r>
            <a:r>
              <a:rPr kumimoji="1" lang="en-US" altLang="ja-JP" sz="1600" dirty="0"/>
              <a:t>		0.649		(+08 min.)</a:t>
            </a:r>
          </a:p>
          <a:p>
            <a:r>
              <a:rPr kumimoji="1" lang="en-US" altLang="ja-JP" sz="1600" dirty="0">
                <a:solidFill>
                  <a:srgbClr val="7030A0"/>
                </a:solidFill>
              </a:rPr>
              <a:t>10-min </a:t>
            </a:r>
            <a:r>
              <a:rPr kumimoji="1" lang="en-US" altLang="ja-JP" sz="1600" dirty="0" err="1">
                <a:solidFill>
                  <a:srgbClr val="7030A0"/>
                </a:solidFill>
              </a:rPr>
              <a:t>ave.</a:t>
            </a:r>
            <a:r>
              <a:rPr kumimoji="1" lang="en-US" altLang="ja-JP" sz="1600" dirty="0">
                <a:solidFill>
                  <a:srgbClr val="7030A0"/>
                </a:solidFill>
              </a:rPr>
              <a:t>	0.652		(+08</a:t>
            </a:r>
            <a:r>
              <a:rPr kumimoji="1" lang="ja-JP" altLang="en-US" sz="1600" dirty="0">
                <a:solidFill>
                  <a:srgbClr val="7030A0"/>
                </a:solidFill>
              </a:rPr>
              <a:t> </a:t>
            </a:r>
            <a:r>
              <a:rPr kumimoji="1" lang="en-US" altLang="ja-JP" sz="1600" dirty="0">
                <a:solidFill>
                  <a:srgbClr val="7030A0"/>
                </a:solidFill>
              </a:rPr>
              <a:t>min.)</a:t>
            </a:r>
          </a:p>
          <a:p>
            <a:r>
              <a:rPr kumimoji="1" lang="en-US" altLang="ja-JP" sz="1600" dirty="0">
                <a:solidFill>
                  <a:srgbClr val="00B050"/>
                </a:solidFill>
              </a:rPr>
              <a:t>30-min </a:t>
            </a:r>
            <a:r>
              <a:rPr kumimoji="1" lang="en-US" altLang="ja-JP" sz="1600" dirty="0" err="1">
                <a:solidFill>
                  <a:srgbClr val="00B050"/>
                </a:solidFill>
              </a:rPr>
              <a:t>ave.</a:t>
            </a:r>
            <a:r>
              <a:rPr kumimoji="1" lang="en-US" altLang="ja-JP" sz="1600" dirty="0"/>
              <a:t>	</a:t>
            </a:r>
            <a:r>
              <a:rPr kumimoji="1" lang="en-US" altLang="ja-JP" sz="1600" dirty="0">
                <a:solidFill>
                  <a:srgbClr val="00B050"/>
                </a:solidFill>
              </a:rPr>
              <a:t>0.661		(+08 min.)</a:t>
            </a:r>
          </a:p>
          <a:p>
            <a:r>
              <a:rPr kumimoji="1" lang="en-US" altLang="ja-JP" sz="1600" dirty="0">
                <a:solidFill>
                  <a:srgbClr val="FF0000"/>
                </a:solidFill>
              </a:rPr>
              <a:t>60-min </a:t>
            </a:r>
            <a:r>
              <a:rPr kumimoji="1" lang="en-US" altLang="ja-JP" sz="1600" dirty="0" err="1">
                <a:solidFill>
                  <a:srgbClr val="FF0000"/>
                </a:solidFill>
              </a:rPr>
              <a:t>ave.</a:t>
            </a:r>
            <a:r>
              <a:rPr kumimoji="1" lang="en-US" altLang="ja-JP" sz="1600" dirty="0"/>
              <a:t>	</a:t>
            </a:r>
            <a:r>
              <a:rPr kumimoji="1" lang="en-US" altLang="ja-JP" sz="1600" dirty="0">
                <a:solidFill>
                  <a:srgbClr val="FF0000"/>
                </a:solidFill>
              </a:rPr>
              <a:t>0.666		(+07 min.)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0D22585-2484-4405-9831-1857F5B4EB33}"/>
              </a:ext>
            </a:extLst>
          </p:cNvPr>
          <p:cNvSpPr txBox="1"/>
          <p:nvPr/>
        </p:nvSpPr>
        <p:spPr>
          <a:xfrm>
            <a:off x="6697980" y="4541520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Average time of longer than 60 min. gives better CC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04726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A662C3-40DF-4CAD-893A-2FA45DFED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/>
              <a:t>Background and Purpose</a:t>
            </a:r>
            <a:endParaRPr kumimoji="1" lang="ja-JP" altLang="en-US" b="1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FE5D6D4-FCD1-4405-8D8E-CF642EE7E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01140"/>
            <a:ext cx="8292066" cy="5356860"/>
          </a:xfrm>
        </p:spPr>
        <p:txBody>
          <a:bodyPr>
            <a:normAutofit/>
          </a:bodyPr>
          <a:lstStyle/>
          <a:p>
            <a:r>
              <a:rPr kumimoji="1" lang="en-US" altLang="ja-JP" dirty="0"/>
              <a:t>The development of </a:t>
            </a:r>
            <a:r>
              <a:rPr kumimoji="1" lang="en-US" altLang="ja-JP" dirty="0" err="1"/>
              <a:t>GSMaP</a:t>
            </a:r>
            <a:r>
              <a:rPr kumimoji="1" lang="en-US" altLang="ja-JP" dirty="0"/>
              <a:t> </a:t>
            </a:r>
            <a:r>
              <a:rPr lang="en-US" altLang="ja-JP" dirty="0"/>
              <a:t>assumes</a:t>
            </a:r>
            <a:r>
              <a:rPr kumimoji="1" lang="en-US" altLang="ja-JP" dirty="0"/>
              <a:t> precipitation </a:t>
            </a:r>
            <a:r>
              <a:rPr lang="en-US" altLang="ja-JP" dirty="0"/>
              <a:t>rate</a:t>
            </a:r>
            <a:r>
              <a:rPr kumimoji="1" lang="en-US" altLang="ja-JP" dirty="0"/>
              <a:t> estimates from microwave radiometers (MWRs) as hourly precipitation </a:t>
            </a:r>
            <a:r>
              <a:rPr lang="en-US" altLang="ja-JP" dirty="0"/>
              <a:t>rates.</a:t>
            </a:r>
            <a:endParaRPr kumimoji="1" lang="en-US" altLang="ja-JP" dirty="0"/>
          </a:p>
          <a:p>
            <a:r>
              <a:rPr lang="en-US" altLang="ja-JP" dirty="0"/>
              <a:t>For</a:t>
            </a:r>
            <a:r>
              <a:rPr kumimoji="1" lang="en-US" altLang="ja-JP" dirty="0"/>
              <a:t> the validation </a:t>
            </a:r>
            <a:r>
              <a:rPr lang="en-US" altLang="ja-JP" dirty="0"/>
              <a:t>o</a:t>
            </a:r>
            <a:r>
              <a:rPr kumimoji="1" lang="en-US" altLang="ja-JP" dirty="0"/>
              <a:t>f </a:t>
            </a:r>
            <a:r>
              <a:rPr kumimoji="1" lang="en-US" altLang="ja-JP" dirty="0" err="1"/>
              <a:t>GSMaP</a:t>
            </a:r>
            <a:r>
              <a:rPr kumimoji="1" lang="en-US" altLang="ja-JP" dirty="0"/>
              <a:t>, observed hourly precipitation </a:t>
            </a:r>
            <a:r>
              <a:rPr lang="en-US" altLang="ja-JP" dirty="0"/>
              <a:t>rates </a:t>
            </a:r>
            <a:r>
              <a:rPr kumimoji="1" lang="en-US" altLang="ja-JP" dirty="0"/>
              <a:t>are usually used. </a:t>
            </a:r>
          </a:p>
          <a:p>
            <a:endParaRPr kumimoji="1" lang="en-US" altLang="ja-JP" dirty="0"/>
          </a:p>
          <a:p>
            <a:r>
              <a:rPr lang="en-US" altLang="ja-JP" dirty="0"/>
              <a:t>T</a:t>
            </a:r>
            <a:r>
              <a:rPr kumimoji="1" lang="en-US" altLang="ja-JP" dirty="0"/>
              <a:t>he time scale of precipitation </a:t>
            </a:r>
            <a:r>
              <a:rPr lang="en-US" altLang="ja-JP" dirty="0"/>
              <a:t>rate</a:t>
            </a:r>
            <a:r>
              <a:rPr kumimoji="1" lang="en-US" altLang="ja-JP" dirty="0"/>
              <a:t> estimates from MWRs and their time lag relative to ground surface measurements</a:t>
            </a:r>
            <a:r>
              <a:rPr lang="en-US" altLang="ja-JP" dirty="0"/>
              <a:t> are not clearly known.</a:t>
            </a:r>
            <a:endParaRPr kumimoji="1" lang="en-US" altLang="ja-JP" dirty="0"/>
          </a:p>
          <a:p>
            <a:r>
              <a:rPr kumimoji="1" lang="en-US" altLang="ja-JP" dirty="0"/>
              <a:t>The precipitation rate estimates of </a:t>
            </a:r>
            <a:r>
              <a:rPr kumimoji="1" lang="en-US" altLang="ja-JP" dirty="0" err="1"/>
              <a:t>GSMaP</a:t>
            </a:r>
            <a:r>
              <a:rPr kumimoji="1" lang="en-US" altLang="ja-JP" dirty="0"/>
              <a:t> derived from </a:t>
            </a:r>
            <a:r>
              <a:rPr lang="en-US" altLang="ja-JP" dirty="0"/>
              <a:t>MWRs</a:t>
            </a:r>
            <a:r>
              <a:rPr kumimoji="1" lang="en-US" altLang="ja-JP" dirty="0"/>
              <a:t> are validated with 1-minute precipitation </a:t>
            </a:r>
            <a:r>
              <a:rPr lang="en-US" altLang="ja-JP" dirty="0"/>
              <a:t>rate</a:t>
            </a:r>
            <a:r>
              <a:rPr kumimoji="1" lang="en-US" altLang="ja-JP" dirty="0"/>
              <a:t> product (1MPR) over Japan.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0A4B3D4-02CC-41FE-8A12-F1C56B1EF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053" y="-317"/>
            <a:ext cx="261937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961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3CF9EA22-EE50-433F-B1B5-61DDD9B2B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64" y="1553756"/>
            <a:ext cx="6307671" cy="5242249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AA662C3-40DF-4CAD-893A-2FA45DFE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1" y="0"/>
            <a:ext cx="7886700" cy="1325563"/>
          </a:xfrm>
        </p:spPr>
        <p:txBody>
          <a:bodyPr/>
          <a:lstStyle/>
          <a:p>
            <a:r>
              <a:rPr lang="en-US" altLang="ja-JP" b="1" dirty="0">
                <a:solidFill>
                  <a:srgbClr val="7030A0"/>
                </a:solidFill>
              </a:rPr>
              <a:t>Time scale and time lag</a:t>
            </a:r>
            <a:r>
              <a:rPr kumimoji="1" lang="en-US" altLang="ja-JP" b="1" dirty="0">
                <a:solidFill>
                  <a:srgbClr val="7030A0"/>
                </a:solidFill>
              </a:rPr>
              <a:t> of </a:t>
            </a:r>
            <a:r>
              <a:rPr kumimoji="1" lang="en-US" altLang="ja-JP" b="1" dirty="0" err="1">
                <a:solidFill>
                  <a:srgbClr val="7030A0"/>
                </a:solidFill>
              </a:rPr>
              <a:t>GSMaP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1DE56391-907B-482F-A78E-F69FD477A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823" y="963154"/>
            <a:ext cx="4756639" cy="520729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ja-JP" dirty="0">
                <a:solidFill>
                  <a:schemeClr val="bg1"/>
                </a:solidFill>
                <a:highlight>
                  <a:srgbClr val="000000"/>
                </a:highlight>
              </a:rPr>
              <a:t>Ocean, Sounders</a:t>
            </a:r>
          </a:p>
          <a:p>
            <a:pPr lvl="1" algn="ctr"/>
            <a:endParaRPr lang="en-US" altLang="ja-JP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2F170AF-3ABF-486E-BAB5-BB238AE94466}"/>
              </a:ext>
            </a:extLst>
          </p:cNvPr>
          <p:cNvSpPr txBox="1"/>
          <p:nvPr/>
        </p:nvSpPr>
        <p:spPr>
          <a:xfrm>
            <a:off x="239329" y="1376187"/>
            <a:ext cx="627284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CC</a:t>
            </a:r>
            <a:r>
              <a:rPr kumimoji="1" lang="ja-JP" altLang="en-US" b="1" dirty="0"/>
              <a:t> </a:t>
            </a:r>
            <a:r>
              <a:rPr kumimoji="1" lang="en-US" altLang="ja-JP" b="1" dirty="0"/>
              <a:t>with different time scale and time lag</a:t>
            </a:r>
            <a:endParaRPr kumimoji="1" lang="ja-JP" altLang="en-US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6D61BD0-FE5B-4933-9E2F-909FD7A167C2}"/>
              </a:ext>
            </a:extLst>
          </p:cNvPr>
          <p:cNvSpPr txBox="1"/>
          <p:nvPr/>
        </p:nvSpPr>
        <p:spPr>
          <a:xfrm>
            <a:off x="2195146" y="2110154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0 min.</a:t>
            </a:r>
            <a:endParaRPr kumimoji="1" lang="ja-JP" altLang="en-US" sz="11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134E6C7-B38E-40C9-A64E-3113606D800C}"/>
              </a:ext>
            </a:extLst>
          </p:cNvPr>
          <p:cNvSpPr txBox="1"/>
          <p:nvPr/>
        </p:nvSpPr>
        <p:spPr>
          <a:xfrm>
            <a:off x="4176347" y="2113085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30 min.</a:t>
            </a:r>
            <a:endParaRPr kumimoji="1" lang="ja-JP" altLang="en-US" sz="110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8306E28-4C1A-4807-9B79-C63F01995AC6}"/>
              </a:ext>
            </a:extLst>
          </p:cNvPr>
          <p:cNvSpPr txBox="1"/>
          <p:nvPr/>
        </p:nvSpPr>
        <p:spPr>
          <a:xfrm>
            <a:off x="5964113" y="2107224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60 min.</a:t>
            </a:r>
            <a:endParaRPr kumimoji="1" lang="ja-JP" altLang="en-US" sz="11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6CD4108-C2F0-4523-94AB-0FF1F803CF3E}"/>
              </a:ext>
            </a:extLst>
          </p:cNvPr>
          <p:cNvSpPr txBox="1"/>
          <p:nvPr/>
        </p:nvSpPr>
        <p:spPr>
          <a:xfrm>
            <a:off x="339970" y="2107224"/>
            <a:ext cx="684336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-30 min.</a:t>
            </a:r>
            <a:endParaRPr kumimoji="1" lang="ja-JP" altLang="en-US" sz="1100" dirty="0"/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15EBBB28-905B-4722-A89E-0C863EC9FBB9}"/>
              </a:ext>
            </a:extLst>
          </p:cNvPr>
          <p:cNvCxnSpPr>
            <a:cxnSpLocks/>
          </p:cNvCxnSpPr>
          <p:nvPr/>
        </p:nvCxnSpPr>
        <p:spPr>
          <a:xfrm>
            <a:off x="3390900" y="2053884"/>
            <a:ext cx="0" cy="429357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810BD89-061F-400B-BABD-68662E521CF0}"/>
              </a:ext>
            </a:extLst>
          </p:cNvPr>
          <p:cNvSpPr txBox="1"/>
          <p:nvPr/>
        </p:nvSpPr>
        <p:spPr>
          <a:xfrm>
            <a:off x="726831" y="4889791"/>
            <a:ext cx="3845169" cy="1323439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			Maximum CC	(time lag)</a:t>
            </a:r>
          </a:p>
          <a:p>
            <a:r>
              <a:rPr kumimoji="1" lang="en-US" altLang="ja-JP" sz="1600" dirty="0"/>
              <a:t>1-min </a:t>
            </a:r>
            <a:r>
              <a:rPr kumimoji="1" lang="en-US" altLang="ja-JP" sz="1600" dirty="0" err="1"/>
              <a:t>ave.</a:t>
            </a:r>
            <a:r>
              <a:rPr kumimoji="1" lang="en-US" altLang="ja-JP" sz="1600" dirty="0"/>
              <a:t>		0.628		(+14 min.)</a:t>
            </a:r>
          </a:p>
          <a:p>
            <a:r>
              <a:rPr kumimoji="1" lang="en-US" altLang="ja-JP" sz="1600" dirty="0">
                <a:solidFill>
                  <a:srgbClr val="7030A0"/>
                </a:solidFill>
              </a:rPr>
              <a:t>10-min </a:t>
            </a:r>
            <a:r>
              <a:rPr kumimoji="1" lang="en-US" altLang="ja-JP" sz="1600" dirty="0" err="1">
                <a:solidFill>
                  <a:srgbClr val="7030A0"/>
                </a:solidFill>
              </a:rPr>
              <a:t>ave.</a:t>
            </a:r>
            <a:r>
              <a:rPr kumimoji="1" lang="en-US" altLang="ja-JP" sz="1600" dirty="0">
                <a:solidFill>
                  <a:srgbClr val="7030A0"/>
                </a:solidFill>
              </a:rPr>
              <a:t>	0.633		(+15</a:t>
            </a:r>
            <a:r>
              <a:rPr kumimoji="1" lang="ja-JP" altLang="en-US" sz="1600" dirty="0">
                <a:solidFill>
                  <a:srgbClr val="7030A0"/>
                </a:solidFill>
              </a:rPr>
              <a:t> </a:t>
            </a:r>
            <a:r>
              <a:rPr kumimoji="1" lang="en-US" altLang="ja-JP" sz="1600" dirty="0">
                <a:solidFill>
                  <a:srgbClr val="7030A0"/>
                </a:solidFill>
              </a:rPr>
              <a:t>min.)</a:t>
            </a:r>
          </a:p>
          <a:p>
            <a:r>
              <a:rPr kumimoji="1" lang="en-US" altLang="ja-JP" sz="1600" dirty="0">
                <a:solidFill>
                  <a:srgbClr val="00B050"/>
                </a:solidFill>
              </a:rPr>
              <a:t>30-min </a:t>
            </a:r>
            <a:r>
              <a:rPr kumimoji="1" lang="en-US" altLang="ja-JP" sz="1600" dirty="0" err="1">
                <a:solidFill>
                  <a:srgbClr val="00B050"/>
                </a:solidFill>
              </a:rPr>
              <a:t>ave.</a:t>
            </a:r>
            <a:r>
              <a:rPr kumimoji="1" lang="en-US" altLang="ja-JP" sz="1600" dirty="0"/>
              <a:t>	</a:t>
            </a:r>
            <a:r>
              <a:rPr kumimoji="1" lang="en-US" altLang="ja-JP" sz="1600" dirty="0">
                <a:solidFill>
                  <a:srgbClr val="00B050"/>
                </a:solidFill>
              </a:rPr>
              <a:t>0.650		(+14 min.)</a:t>
            </a:r>
          </a:p>
          <a:p>
            <a:r>
              <a:rPr kumimoji="1" lang="en-US" altLang="ja-JP" sz="1600" dirty="0">
                <a:solidFill>
                  <a:srgbClr val="FF0000"/>
                </a:solidFill>
              </a:rPr>
              <a:t>60-min </a:t>
            </a:r>
            <a:r>
              <a:rPr kumimoji="1" lang="en-US" altLang="ja-JP" sz="1600" dirty="0" err="1">
                <a:solidFill>
                  <a:srgbClr val="FF0000"/>
                </a:solidFill>
              </a:rPr>
              <a:t>ave.</a:t>
            </a:r>
            <a:r>
              <a:rPr kumimoji="1" lang="en-US" altLang="ja-JP" sz="1600" dirty="0"/>
              <a:t>	</a:t>
            </a:r>
            <a:r>
              <a:rPr kumimoji="1" lang="en-US" altLang="ja-JP" sz="1600" dirty="0">
                <a:solidFill>
                  <a:srgbClr val="FF0000"/>
                </a:solidFill>
              </a:rPr>
              <a:t>0.666		(+14 min.)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92A2B08-A909-4D4C-A011-43D4B8C04DEC}"/>
              </a:ext>
            </a:extLst>
          </p:cNvPr>
          <p:cNvSpPr txBox="1"/>
          <p:nvPr/>
        </p:nvSpPr>
        <p:spPr>
          <a:xfrm>
            <a:off x="6697980" y="4541520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Average time of longer than 60 min. gives better CC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689025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3CF9EA22-EE50-433F-B1B5-61DDD9B2B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64" y="1553756"/>
            <a:ext cx="6307670" cy="5242249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AA662C3-40DF-4CAD-893A-2FA45DFE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1" y="0"/>
            <a:ext cx="7886700" cy="1325563"/>
          </a:xfrm>
        </p:spPr>
        <p:txBody>
          <a:bodyPr/>
          <a:lstStyle/>
          <a:p>
            <a:r>
              <a:rPr lang="en-US" altLang="ja-JP" b="1" dirty="0">
                <a:solidFill>
                  <a:srgbClr val="7030A0"/>
                </a:solidFill>
              </a:rPr>
              <a:t>Time scale and time lag</a:t>
            </a:r>
            <a:r>
              <a:rPr kumimoji="1" lang="en-US" altLang="ja-JP" b="1" dirty="0">
                <a:solidFill>
                  <a:srgbClr val="7030A0"/>
                </a:solidFill>
              </a:rPr>
              <a:t> of </a:t>
            </a:r>
            <a:r>
              <a:rPr kumimoji="1" lang="en-US" altLang="ja-JP" b="1" dirty="0" err="1">
                <a:solidFill>
                  <a:srgbClr val="7030A0"/>
                </a:solidFill>
              </a:rPr>
              <a:t>GSMaP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1DE56391-907B-482F-A78E-F69FD477A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823" y="963154"/>
            <a:ext cx="4756639" cy="520729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ja-JP" dirty="0">
                <a:solidFill>
                  <a:schemeClr val="bg1"/>
                </a:solidFill>
                <a:highlight>
                  <a:srgbClr val="000000"/>
                </a:highlight>
              </a:rPr>
              <a:t>Land, Sounders</a:t>
            </a:r>
          </a:p>
          <a:p>
            <a:pPr lvl="1" algn="ctr"/>
            <a:endParaRPr lang="en-US" altLang="ja-JP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2F170AF-3ABF-486E-BAB5-BB238AE94466}"/>
              </a:ext>
            </a:extLst>
          </p:cNvPr>
          <p:cNvSpPr txBox="1"/>
          <p:nvPr/>
        </p:nvSpPr>
        <p:spPr>
          <a:xfrm>
            <a:off x="239329" y="1376187"/>
            <a:ext cx="627284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CC</a:t>
            </a:r>
            <a:r>
              <a:rPr kumimoji="1" lang="ja-JP" altLang="en-US" b="1" dirty="0"/>
              <a:t> </a:t>
            </a:r>
            <a:r>
              <a:rPr kumimoji="1" lang="en-US" altLang="ja-JP" b="1" dirty="0"/>
              <a:t>with different time scale and time lag</a:t>
            </a:r>
            <a:endParaRPr kumimoji="1" lang="ja-JP" altLang="en-US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6D61BD0-FE5B-4933-9E2F-909FD7A167C2}"/>
              </a:ext>
            </a:extLst>
          </p:cNvPr>
          <p:cNvSpPr txBox="1"/>
          <p:nvPr/>
        </p:nvSpPr>
        <p:spPr>
          <a:xfrm>
            <a:off x="2195146" y="2110154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0 min.</a:t>
            </a:r>
            <a:endParaRPr kumimoji="1" lang="ja-JP" altLang="en-US" sz="11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134E6C7-B38E-40C9-A64E-3113606D800C}"/>
              </a:ext>
            </a:extLst>
          </p:cNvPr>
          <p:cNvSpPr txBox="1"/>
          <p:nvPr/>
        </p:nvSpPr>
        <p:spPr>
          <a:xfrm>
            <a:off x="4176347" y="2113085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30 min.</a:t>
            </a:r>
            <a:endParaRPr kumimoji="1" lang="ja-JP" altLang="en-US" sz="110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8306E28-4C1A-4807-9B79-C63F01995AC6}"/>
              </a:ext>
            </a:extLst>
          </p:cNvPr>
          <p:cNvSpPr txBox="1"/>
          <p:nvPr/>
        </p:nvSpPr>
        <p:spPr>
          <a:xfrm>
            <a:off x="5964113" y="2107224"/>
            <a:ext cx="606669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60 min.</a:t>
            </a:r>
            <a:endParaRPr kumimoji="1" lang="ja-JP" altLang="en-US" sz="11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6CD4108-C2F0-4523-94AB-0FF1F803CF3E}"/>
              </a:ext>
            </a:extLst>
          </p:cNvPr>
          <p:cNvSpPr txBox="1"/>
          <p:nvPr/>
        </p:nvSpPr>
        <p:spPr>
          <a:xfrm>
            <a:off x="339970" y="2107224"/>
            <a:ext cx="684336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-30 min.</a:t>
            </a:r>
            <a:endParaRPr kumimoji="1" lang="ja-JP" altLang="en-US" sz="1100" dirty="0"/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871A99C8-D526-43B9-A213-90ADA05C3BB8}"/>
              </a:ext>
            </a:extLst>
          </p:cNvPr>
          <p:cNvCxnSpPr>
            <a:cxnSpLocks/>
          </p:cNvCxnSpPr>
          <p:nvPr/>
        </p:nvCxnSpPr>
        <p:spPr>
          <a:xfrm>
            <a:off x="3253740" y="2053884"/>
            <a:ext cx="0" cy="429357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810BD89-061F-400B-BABD-68662E521CF0}"/>
              </a:ext>
            </a:extLst>
          </p:cNvPr>
          <p:cNvSpPr txBox="1"/>
          <p:nvPr/>
        </p:nvSpPr>
        <p:spPr>
          <a:xfrm>
            <a:off x="753207" y="5003423"/>
            <a:ext cx="3818793" cy="1323439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			Maximum CC	(time lag)</a:t>
            </a:r>
          </a:p>
          <a:p>
            <a:r>
              <a:rPr kumimoji="1" lang="en-US" altLang="ja-JP" sz="1600" dirty="0"/>
              <a:t>1-min </a:t>
            </a:r>
            <a:r>
              <a:rPr kumimoji="1" lang="en-US" altLang="ja-JP" sz="1600" dirty="0" err="1"/>
              <a:t>ave.</a:t>
            </a:r>
            <a:r>
              <a:rPr kumimoji="1" lang="en-US" altLang="ja-JP" sz="1600" dirty="0"/>
              <a:t>		0.541		(+11 min.)</a:t>
            </a:r>
          </a:p>
          <a:p>
            <a:r>
              <a:rPr kumimoji="1" lang="en-US" altLang="ja-JP" sz="1600" dirty="0">
                <a:solidFill>
                  <a:srgbClr val="7030A0"/>
                </a:solidFill>
              </a:rPr>
              <a:t>10-min </a:t>
            </a:r>
            <a:r>
              <a:rPr kumimoji="1" lang="en-US" altLang="ja-JP" sz="1600" dirty="0" err="1">
                <a:solidFill>
                  <a:srgbClr val="7030A0"/>
                </a:solidFill>
              </a:rPr>
              <a:t>ave.</a:t>
            </a:r>
            <a:r>
              <a:rPr kumimoji="1" lang="en-US" altLang="ja-JP" sz="1600" dirty="0">
                <a:solidFill>
                  <a:srgbClr val="7030A0"/>
                </a:solidFill>
              </a:rPr>
              <a:t>	0.544		(+11</a:t>
            </a:r>
            <a:r>
              <a:rPr kumimoji="1" lang="ja-JP" altLang="en-US" sz="1600" dirty="0">
                <a:solidFill>
                  <a:srgbClr val="7030A0"/>
                </a:solidFill>
              </a:rPr>
              <a:t> </a:t>
            </a:r>
            <a:r>
              <a:rPr kumimoji="1" lang="en-US" altLang="ja-JP" sz="1600" dirty="0">
                <a:solidFill>
                  <a:srgbClr val="7030A0"/>
                </a:solidFill>
              </a:rPr>
              <a:t>min.)</a:t>
            </a:r>
          </a:p>
          <a:p>
            <a:r>
              <a:rPr kumimoji="1" lang="en-US" altLang="ja-JP" sz="1600" dirty="0">
                <a:solidFill>
                  <a:srgbClr val="00B050"/>
                </a:solidFill>
              </a:rPr>
              <a:t>30-min </a:t>
            </a:r>
            <a:r>
              <a:rPr kumimoji="1" lang="en-US" altLang="ja-JP" sz="1600" dirty="0" err="1">
                <a:solidFill>
                  <a:srgbClr val="00B050"/>
                </a:solidFill>
              </a:rPr>
              <a:t>ave.</a:t>
            </a:r>
            <a:r>
              <a:rPr kumimoji="1" lang="en-US" altLang="ja-JP" sz="1600" dirty="0"/>
              <a:t>	</a:t>
            </a:r>
            <a:r>
              <a:rPr kumimoji="1" lang="en-US" altLang="ja-JP" sz="1600" dirty="0">
                <a:solidFill>
                  <a:srgbClr val="00B050"/>
                </a:solidFill>
              </a:rPr>
              <a:t>0.554		(+11 min.)</a:t>
            </a:r>
          </a:p>
          <a:p>
            <a:r>
              <a:rPr kumimoji="1" lang="en-US" altLang="ja-JP" sz="1600" dirty="0">
                <a:solidFill>
                  <a:srgbClr val="FF0000"/>
                </a:solidFill>
              </a:rPr>
              <a:t>60-min </a:t>
            </a:r>
            <a:r>
              <a:rPr kumimoji="1" lang="en-US" altLang="ja-JP" sz="1600" dirty="0" err="1">
                <a:solidFill>
                  <a:srgbClr val="FF0000"/>
                </a:solidFill>
              </a:rPr>
              <a:t>ave.</a:t>
            </a:r>
            <a:r>
              <a:rPr kumimoji="1" lang="en-US" altLang="ja-JP" sz="1600" dirty="0"/>
              <a:t>	</a:t>
            </a:r>
            <a:r>
              <a:rPr kumimoji="1" lang="en-US" altLang="ja-JP" sz="1600" dirty="0">
                <a:solidFill>
                  <a:srgbClr val="FF0000"/>
                </a:solidFill>
              </a:rPr>
              <a:t>0.562		(+12 min.)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E938059-C5E1-4888-BFEA-026DE843358F}"/>
              </a:ext>
            </a:extLst>
          </p:cNvPr>
          <p:cNvSpPr txBox="1"/>
          <p:nvPr/>
        </p:nvSpPr>
        <p:spPr>
          <a:xfrm>
            <a:off x="6697980" y="4541520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Average time of longer than 60 min. gives better CC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89183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6780E506-6538-4E50-A333-DB4DA320D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1" y="0"/>
            <a:ext cx="7886700" cy="1325563"/>
          </a:xfrm>
        </p:spPr>
        <p:txBody>
          <a:bodyPr/>
          <a:lstStyle/>
          <a:p>
            <a:r>
              <a:rPr lang="en-US" altLang="ja-JP" b="1" dirty="0">
                <a:solidFill>
                  <a:srgbClr val="7030A0"/>
                </a:solidFill>
              </a:rPr>
              <a:t>Time scale and time lag</a:t>
            </a:r>
            <a:r>
              <a:rPr kumimoji="1" lang="en-US" altLang="ja-JP" b="1" dirty="0">
                <a:solidFill>
                  <a:srgbClr val="7030A0"/>
                </a:solidFill>
              </a:rPr>
              <a:t> of </a:t>
            </a:r>
            <a:r>
              <a:rPr kumimoji="1" lang="en-US" altLang="ja-JP" b="1" dirty="0" err="1">
                <a:solidFill>
                  <a:srgbClr val="7030A0"/>
                </a:solidFill>
              </a:rPr>
              <a:t>GSMaP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graphicFrame>
        <p:nvGraphicFramePr>
          <p:cNvPr id="7" name="表 7">
            <a:extLst>
              <a:ext uri="{FF2B5EF4-FFF2-40B4-BE49-F238E27FC236}">
                <a16:creationId xmlns:a16="http://schemas.microsoft.com/office/drawing/2014/main" id="{32903944-97DA-4CC2-89A3-0BB8F24413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752113"/>
              </p:ext>
            </p:extLst>
          </p:nvPr>
        </p:nvGraphicFramePr>
        <p:xfrm>
          <a:off x="784860" y="1397000"/>
          <a:ext cx="6835140" cy="2557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8380">
                  <a:extLst>
                    <a:ext uri="{9D8B030D-6E8A-4147-A177-3AD203B41FA5}">
                      <a16:colId xmlns:a16="http://schemas.microsoft.com/office/drawing/2014/main" val="2389114110"/>
                    </a:ext>
                  </a:extLst>
                </a:gridCol>
                <a:gridCol w="2278380">
                  <a:extLst>
                    <a:ext uri="{9D8B030D-6E8A-4147-A177-3AD203B41FA5}">
                      <a16:colId xmlns:a16="http://schemas.microsoft.com/office/drawing/2014/main" val="2119271465"/>
                    </a:ext>
                  </a:extLst>
                </a:gridCol>
                <a:gridCol w="2278380">
                  <a:extLst>
                    <a:ext uri="{9D8B030D-6E8A-4147-A177-3AD203B41FA5}">
                      <a16:colId xmlns:a16="http://schemas.microsoft.com/office/drawing/2014/main" val="2506269524"/>
                    </a:ext>
                  </a:extLst>
                </a:gridCol>
              </a:tblGrid>
              <a:tr h="51155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Lag. (min)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Ocean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Land</a:t>
                      </a:r>
                      <a:endParaRPr kumimoji="1" lang="ja-JP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414859"/>
                  </a:ext>
                </a:extLst>
              </a:tr>
              <a:tr h="51155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AMSR2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+13 min.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+10 min.</a:t>
                      </a:r>
                      <a:endParaRPr kumimoji="1" lang="ja-JP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0442938"/>
                  </a:ext>
                </a:extLst>
              </a:tr>
              <a:tr h="51155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GMI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+13 min.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+12 min.</a:t>
                      </a:r>
                      <a:endParaRPr kumimoji="1" lang="ja-JP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521568"/>
                  </a:ext>
                </a:extLst>
              </a:tr>
              <a:tr h="51155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SSMIS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-04 min.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+07 min.</a:t>
                      </a:r>
                      <a:endParaRPr kumimoji="1" lang="ja-JP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41981"/>
                  </a:ext>
                </a:extLst>
              </a:tr>
              <a:tr h="51155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Sounders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+14 min.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+12 min.</a:t>
                      </a:r>
                      <a:endParaRPr kumimoji="1" lang="ja-JP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2430752"/>
                  </a:ext>
                </a:extLst>
              </a:tr>
            </a:tbl>
          </a:graphicData>
        </a:graphic>
      </p:graphicFrame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647BBCA8-D2EF-4BD9-88DF-E33DBD6B90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479512"/>
              </p:ext>
            </p:extLst>
          </p:nvPr>
        </p:nvGraphicFramePr>
        <p:xfrm>
          <a:off x="784860" y="4182110"/>
          <a:ext cx="6835140" cy="2557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8380">
                  <a:extLst>
                    <a:ext uri="{9D8B030D-6E8A-4147-A177-3AD203B41FA5}">
                      <a16:colId xmlns:a16="http://schemas.microsoft.com/office/drawing/2014/main" val="2389114110"/>
                    </a:ext>
                  </a:extLst>
                </a:gridCol>
                <a:gridCol w="2278380">
                  <a:extLst>
                    <a:ext uri="{9D8B030D-6E8A-4147-A177-3AD203B41FA5}">
                      <a16:colId xmlns:a16="http://schemas.microsoft.com/office/drawing/2014/main" val="2119271465"/>
                    </a:ext>
                  </a:extLst>
                </a:gridCol>
                <a:gridCol w="2278380">
                  <a:extLst>
                    <a:ext uri="{9D8B030D-6E8A-4147-A177-3AD203B41FA5}">
                      <a16:colId xmlns:a16="http://schemas.microsoft.com/office/drawing/2014/main" val="2506269524"/>
                    </a:ext>
                  </a:extLst>
                </a:gridCol>
              </a:tblGrid>
              <a:tr h="51155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Scale (min)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Ocean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Land</a:t>
                      </a:r>
                      <a:endParaRPr kumimoji="1" lang="ja-JP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414859"/>
                  </a:ext>
                </a:extLst>
              </a:tr>
              <a:tr h="51155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AMSR2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25 min.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14 min.</a:t>
                      </a:r>
                      <a:endParaRPr kumimoji="1" lang="ja-JP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0442938"/>
                  </a:ext>
                </a:extLst>
              </a:tr>
              <a:tr h="51155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GMI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26 min.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30 min.</a:t>
                      </a:r>
                      <a:endParaRPr kumimoji="1" lang="ja-JP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521568"/>
                  </a:ext>
                </a:extLst>
              </a:tr>
              <a:tr h="51155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SSMIS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&gt; 60 min.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&gt; 60 min.</a:t>
                      </a:r>
                      <a:endParaRPr kumimoji="1" lang="ja-JP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41981"/>
                  </a:ext>
                </a:extLst>
              </a:tr>
              <a:tr h="51155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Sounders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&gt; 60 min.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&gt; 60 min.</a:t>
                      </a:r>
                      <a:endParaRPr kumimoji="1" lang="ja-JP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2430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18667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FE5D6D4-FCD1-4405-8D8E-CF642EE7E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537" y="1287793"/>
            <a:ext cx="8365881" cy="5420737"/>
          </a:xfrm>
        </p:spPr>
        <p:txBody>
          <a:bodyPr>
            <a:normAutofit/>
          </a:bodyPr>
          <a:lstStyle/>
          <a:p>
            <a:r>
              <a:rPr lang="en-US" altLang="ja-JP" dirty="0"/>
              <a:t>Time lag to ground measurements</a:t>
            </a:r>
          </a:p>
          <a:p>
            <a:pPr lvl="1"/>
            <a:r>
              <a:rPr lang="en-US" altLang="ja-JP" dirty="0"/>
              <a:t>Time lag between 10 min. to 15 min. is derived except for SSMIS</a:t>
            </a:r>
          </a:p>
          <a:p>
            <a:pPr lvl="1"/>
            <a:r>
              <a:rPr lang="en-US" altLang="ja-JP" dirty="0">
                <a:solidFill>
                  <a:srgbClr val="FF0000"/>
                </a:solidFill>
              </a:rPr>
              <a:t>No clear difference between Ocean and Land</a:t>
            </a:r>
          </a:p>
          <a:p>
            <a:r>
              <a:rPr lang="en-US" altLang="ja-JP" dirty="0"/>
              <a:t>Time scale (average time for maximum CC)</a:t>
            </a:r>
          </a:p>
          <a:p>
            <a:pPr lvl="1"/>
            <a:r>
              <a:rPr lang="en-US" altLang="ja-JP" dirty="0"/>
              <a:t>30 min. or shorter for AMSR2 and GMI</a:t>
            </a:r>
          </a:p>
          <a:p>
            <a:pPr lvl="1"/>
            <a:r>
              <a:rPr lang="en-US" altLang="ja-JP" dirty="0"/>
              <a:t>Over 60 min. for SSMIS and Sounders</a:t>
            </a:r>
          </a:p>
          <a:p>
            <a:endParaRPr lang="en-US" altLang="ja-JP" dirty="0"/>
          </a:p>
          <a:p>
            <a:r>
              <a:rPr lang="en-US" altLang="ja-JP" dirty="0"/>
              <a:t>Difference of spatial resolutions among sensors and frequencies may affect the results.</a:t>
            </a:r>
          </a:p>
          <a:p>
            <a:pPr lvl="1"/>
            <a:r>
              <a:rPr lang="en-US" altLang="ja-JP" dirty="0"/>
              <a:t>Spatial matchup with 1MPR should be considered more.</a:t>
            </a:r>
          </a:p>
          <a:p>
            <a:endParaRPr lang="en-US" altLang="ja-JP" dirty="0"/>
          </a:p>
          <a:p>
            <a:pPr lvl="1"/>
            <a:endParaRPr lang="en-US" altLang="ja-JP" dirty="0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4860A6B7-0BE0-4D18-8787-8823C72DB468}"/>
              </a:ext>
            </a:extLst>
          </p:cNvPr>
          <p:cNvSpPr txBox="1">
            <a:spLocks/>
          </p:cNvSpPr>
          <p:nvPr/>
        </p:nvSpPr>
        <p:spPr>
          <a:xfrm>
            <a:off x="250581" y="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b="1" dirty="0">
                <a:solidFill>
                  <a:srgbClr val="7030A0"/>
                </a:solidFill>
              </a:rPr>
              <a:t>Time scale and time lag of </a:t>
            </a:r>
            <a:r>
              <a:rPr lang="en-US" altLang="ja-JP" b="1" dirty="0" err="1">
                <a:solidFill>
                  <a:srgbClr val="7030A0"/>
                </a:solidFill>
              </a:rPr>
              <a:t>GSMaP</a:t>
            </a:r>
            <a:endParaRPr lang="ja-JP" alt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3348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:a16="http://schemas.microsoft.com/office/drawing/2014/main" id="{E9F84216-7D36-42AE-8019-56F809E9FD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98" y="3009995"/>
            <a:ext cx="8542389" cy="3203396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C68A479-EEEB-4FAC-A24F-7B601B630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ja-JP" sz="3200" b="1" dirty="0"/>
              <a:t>Expected results on</a:t>
            </a:r>
            <a:r>
              <a:rPr kumimoji="1" lang="en-US" altLang="ja-JP" sz="3200" b="1" dirty="0"/>
              <a:t> time scale </a:t>
            </a:r>
            <a:r>
              <a:rPr lang="en-US" altLang="ja-JP" sz="3200" b="1" dirty="0"/>
              <a:t>and time lag of </a:t>
            </a:r>
            <a:br>
              <a:rPr lang="en-US" altLang="ja-JP" sz="3200" b="1" dirty="0"/>
            </a:br>
            <a:r>
              <a:rPr lang="en-US" altLang="ja-JP" sz="3200" b="1" dirty="0"/>
              <a:t>rain rate e</a:t>
            </a:r>
            <a:r>
              <a:rPr kumimoji="1" lang="en-US" altLang="ja-JP" sz="3200" b="1" dirty="0"/>
              <a:t>stimate</a:t>
            </a:r>
            <a:r>
              <a:rPr lang="en-US" altLang="ja-JP" sz="3200" b="1" dirty="0"/>
              <a:t>s by microwave radiometers</a:t>
            </a:r>
            <a:endParaRPr kumimoji="1" lang="ja-JP" altLang="en-US" sz="3200" b="1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D8FE695-4342-4425-8649-15DDF99BD6A2}"/>
              </a:ext>
            </a:extLst>
          </p:cNvPr>
          <p:cNvSpPr txBox="1"/>
          <p:nvPr/>
        </p:nvSpPr>
        <p:spPr>
          <a:xfrm>
            <a:off x="4932485" y="6308235"/>
            <a:ext cx="4211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/>
              <a:t>Rain from the space 2</a:t>
            </a:r>
            <a:endParaRPr kumimoji="1" lang="ja-JP" altLang="en-US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467F0BC-738F-44A5-9707-5E398BB381B9}"/>
              </a:ext>
            </a:extLst>
          </p:cNvPr>
          <p:cNvSpPr/>
          <p:nvPr/>
        </p:nvSpPr>
        <p:spPr>
          <a:xfrm>
            <a:off x="509954" y="5020407"/>
            <a:ext cx="3965332" cy="77372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E1D6BE7-04EA-485C-968F-8D0F16CBAAEC}"/>
              </a:ext>
            </a:extLst>
          </p:cNvPr>
          <p:cNvSpPr/>
          <p:nvPr/>
        </p:nvSpPr>
        <p:spPr>
          <a:xfrm>
            <a:off x="6734908" y="4103563"/>
            <a:ext cx="1780442" cy="9168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71F53C2-FC06-4B6B-B0C4-4C19742DE957}"/>
              </a:ext>
            </a:extLst>
          </p:cNvPr>
          <p:cNvSpPr/>
          <p:nvPr/>
        </p:nvSpPr>
        <p:spPr>
          <a:xfrm>
            <a:off x="106680" y="2948940"/>
            <a:ext cx="6957060" cy="735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130EEC8-15B2-4A69-A46F-09223F939536}"/>
              </a:ext>
            </a:extLst>
          </p:cNvPr>
          <p:cNvSpPr txBox="1"/>
          <p:nvPr/>
        </p:nvSpPr>
        <p:spPr>
          <a:xfrm>
            <a:off x="4573465" y="1643949"/>
            <a:ext cx="4322885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ym typeface="Wingdings" panose="05000000000000000000" pitchFamily="2" charset="2"/>
              </a:rPr>
              <a:t>Land</a:t>
            </a:r>
            <a:r>
              <a:rPr kumimoji="1" lang="ja-JP" altLang="en-US" dirty="0">
                <a:sym typeface="Wingdings" panose="05000000000000000000" pitchFamily="2" charset="2"/>
              </a:rPr>
              <a:t> </a:t>
            </a:r>
            <a:endParaRPr kumimoji="1" lang="en-US" altLang="ja-JP" dirty="0">
              <a:sym typeface="Wingdings" panose="05000000000000000000" pitchFamily="2" charset="2"/>
            </a:endParaRPr>
          </a:p>
          <a:p>
            <a:r>
              <a:rPr kumimoji="1" lang="en-US" altLang="ja-JP" dirty="0">
                <a:sym typeface="Wingdings" panose="05000000000000000000" pitchFamily="2" charset="2"/>
              </a:rPr>
              <a:t>scattering algorithm</a:t>
            </a:r>
            <a:endParaRPr kumimoji="1" lang="en-US" altLang="ja-JP" dirty="0"/>
          </a:p>
          <a:p>
            <a:r>
              <a:rPr kumimoji="1" lang="en-US" altLang="ja-JP" dirty="0"/>
              <a:t>Sensitive</a:t>
            </a:r>
            <a:r>
              <a:rPr kumimoji="1" lang="ja-JP" altLang="en-US" dirty="0"/>
              <a:t> </a:t>
            </a:r>
            <a:r>
              <a:rPr kumimoji="1" lang="en-US" altLang="ja-JP" dirty="0"/>
              <a:t>to</a:t>
            </a:r>
            <a:r>
              <a:rPr kumimoji="1" lang="ja-JP" altLang="en-US" dirty="0"/>
              <a:t> </a:t>
            </a:r>
            <a:r>
              <a:rPr kumimoji="1" lang="en-US" altLang="ja-JP" dirty="0"/>
              <a:t>solid</a:t>
            </a:r>
            <a:r>
              <a:rPr kumimoji="1" lang="ja-JP" altLang="en-US" dirty="0"/>
              <a:t> </a:t>
            </a:r>
            <a:r>
              <a:rPr kumimoji="1" lang="en-US" altLang="ja-JP" dirty="0"/>
              <a:t>precipitation</a:t>
            </a:r>
          </a:p>
          <a:p>
            <a:r>
              <a:rPr kumimoji="1" lang="en-US" altLang="ja-JP" dirty="0"/>
              <a:t>Time</a:t>
            </a:r>
            <a:r>
              <a:rPr kumimoji="1" lang="ja-JP" altLang="en-US" dirty="0"/>
              <a:t> </a:t>
            </a:r>
            <a:r>
              <a:rPr kumimoji="1" lang="en-US" altLang="ja-JP" dirty="0"/>
              <a:t>scale</a:t>
            </a:r>
            <a:r>
              <a:rPr kumimoji="1" lang="ja-JP" altLang="en-US" dirty="0"/>
              <a:t> </a:t>
            </a:r>
            <a:r>
              <a:rPr kumimoji="1" lang="en-US" altLang="ja-JP" dirty="0"/>
              <a:t>&lt;-&gt; Storm height - 0 </a:t>
            </a:r>
            <a:r>
              <a:rPr kumimoji="1" lang="en-US" altLang="ja-JP" baseline="30000" dirty="0" err="1"/>
              <a:t>o</a:t>
            </a:r>
            <a:r>
              <a:rPr kumimoji="1" lang="en-US" altLang="ja-JP" dirty="0" err="1"/>
              <a:t>C</a:t>
            </a:r>
            <a:r>
              <a:rPr kumimoji="1" lang="en-US" altLang="ja-JP" dirty="0"/>
              <a:t> height</a:t>
            </a:r>
          </a:p>
          <a:p>
            <a:r>
              <a:rPr kumimoji="1" lang="en-US" altLang="ja-JP" dirty="0"/>
              <a:t>Time lag &lt;-&gt; relative large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9E60FE0-0170-4B42-9D46-9F6F00A00527}"/>
              </a:ext>
            </a:extLst>
          </p:cNvPr>
          <p:cNvSpPr txBox="1"/>
          <p:nvPr/>
        </p:nvSpPr>
        <p:spPr>
          <a:xfrm>
            <a:off x="509953" y="1629482"/>
            <a:ext cx="3604846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ym typeface="Wingdings" panose="05000000000000000000" pitchFamily="2" charset="2"/>
              </a:rPr>
              <a:t>Ocean</a:t>
            </a:r>
            <a:r>
              <a:rPr kumimoji="1" lang="ja-JP" altLang="en-US" sz="2400" dirty="0">
                <a:sym typeface="Wingdings" panose="05000000000000000000" pitchFamily="2" charset="2"/>
              </a:rPr>
              <a:t> </a:t>
            </a:r>
            <a:endParaRPr kumimoji="1" lang="en-US" altLang="ja-JP" sz="2400" dirty="0">
              <a:sym typeface="Wingdings" panose="05000000000000000000" pitchFamily="2" charset="2"/>
            </a:endParaRPr>
          </a:p>
          <a:p>
            <a:r>
              <a:rPr kumimoji="1" lang="en-US" altLang="ja-JP" dirty="0">
                <a:sym typeface="Wingdings" panose="05000000000000000000" pitchFamily="2" charset="2"/>
              </a:rPr>
              <a:t>mainly</a:t>
            </a:r>
            <a:r>
              <a:rPr kumimoji="1" lang="ja-JP" altLang="en-US" dirty="0">
                <a:sym typeface="Wingdings" panose="05000000000000000000" pitchFamily="2" charset="2"/>
              </a:rPr>
              <a:t> </a:t>
            </a:r>
            <a:r>
              <a:rPr kumimoji="1" lang="en-US" altLang="ja-JP" dirty="0">
                <a:sym typeface="Wingdings" panose="05000000000000000000" pitchFamily="2" charset="2"/>
              </a:rPr>
              <a:t>emission algorithm</a:t>
            </a:r>
            <a:endParaRPr kumimoji="1" lang="en-US" altLang="ja-JP" dirty="0"/>
          </a:p>
          <a:p>
            <a:r>
              <a:rPr kumimoji="1" lang="en-US" altLang="ja-JP" dirty="0"/>
              <a:t>Sensitive</a:t>
            </a:r>
            <a:r>
              <a:rPr kumimoji="1" lang="ja-JP" altLang="en-US" dirty="0"/>
              <a:t> </a:t>
            </a:r>
            <a:r>
              <a:rPr kumimoji="1" lang="en-US" altLang="ja-JP" dirty="0"/>
              <a:t>to</a:t>
            </a:r>
            <a:r>
              <a:rPr kumimoji="1" lang="ja-JP" altLang="en-US" dirty="0"/>
              <a:t> </a:t>
            </a:r>
            <a:r>
              <a:rPr kumimoji="1" lang="en-US" altLang="ja-JP" dirty="0"/>
              <a:t>liquid precipitation</a:t>
            </a:r>
          </a:p>
          <a:p>
            <a:r>
              <a:rPr kumimoji="1" lang="en-US" altLang="ja-JP" dirty="0"/>
              <a:t>Time scale &lt;-&gt; 0 </a:t>
            </a:r>
            <a:r>
              <a:rPr kumimoji="1" lang="en-US" altLang="ja-JP" baseline="30000" dirty="0" err="1"/>
              <a:t>o</a:t>
            </a:r>
            <a:r>
              <a:rPr kumimoji="1" lang="en-US" altLang="ja-JP" dirty="0" err="1"/>
              <a:t>C</a:t>
            </a:r>
            <a:r>
              <a:rPr kumimoji="1" lang="en-US" altLang="ja-JP" dirty="0"/>
              <a:t> height</a:t>
            </a:r>
          </a:p>
          <a:p>
            <a:r>
              <a:rPr kumimoji="1" lang="en-US" altLang="ja-JP" dirty="0"/>
              <a:t>Time</a:t>
            </a:r>
            <a:r>
              <a:rPr kumimoji="1" lang="ja-JP" altLang="en-US" dirty="0"/>
              <a:t> </a:t>
            </a:r>
            <a:r>
              <a:rPr kumimoji="1" lang="en-US" altLang="ja-JP" dirty="0"/>
              <a:t>lag</a:t>
            </a:r>
            <a:r>
              <a:rPr kumimoji="1" lang="ja-JP" altLang="en-US" dirty="0"/>
              <a:t> </a:t>
            </a:r>
            <a:r>
              <a:rPr kumimoji="1" lang="en-US" altLang="ja-JP" dirty="0"/>
              <a:t>&lt;-&gt; relatively small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459730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FE5D6D4-FCD1-4405-8D8E-CF642EE7E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537" y="1287793"/>
            <a:ext cx="8365881" cy="5420737"/>
          </a:xfrm>
        </p:spPr>
        <p:txBody>
          <a:bodyPr>
            <a:normAutofit/>
          </a:bodyPr>
          <a:lstStyle/>
          <a:p>
            <a:r>
              <a:rPr lang="en-US" altLang="ja-JP" dirty="0"/>
              <a:t>Time lag to ground measurements</a:t>
            </a:r>
          </a:p>
          <a:p>
            <a:pPr lvl="1"/>
            <a:r>
              <a:rPr lang="en-US" altLang="ja-JP" dirty="0"/>
              <a:t>Time lag between 10 min. to 15 min. is derived except for SSMIS</a:t>
            </a:r>
          </a:p>
          <a:p>
            <a:pPr lvl="1"/>
            <a:r>
              <a:rPr lang="en-US" altLang="ja-JP" dirty="0"/>
              <a:t>No clear difference between Ocean and Land</a:t>
            </a:r>
          </a:p>
          <a:p>
            <a:r>
              <a:rPr lang="en-US" altLang="ja-JP" dirty="0"/>
              <a:t>Time scale (average time for maximum CC)</a:t>
            </a:r>
          </a:p>
          <a:p>
            <a:pPr lvl="1"/>
            <a:r>
              <a:rPr lang="en-US" altLang="ja-JP" dirty="0"/>
              <a:t>30 min. or shorter for AMSR2 and GMI</a:t>
            </a:r>
          </a:p>
          <a:p>
            <a:pPr lvl="1"/>
            <a:r>
              <a:rPr lang="en-US" altLang="ja-JP" dirty="0">
                <a:solidFill>
                  <a:srgbClr val="FF0000"/>
                </a:solidFill>
              </a:rPr>
              <a:t>Over 60 min. for SSMIS and Sounders</a:t>
            </a:r>
          </a:p>
          <a:p>
            <a:endParaRPr lang="en-US" altLang="ja-JP" dirty="0"/>
          </a:p>
          <a:p>
            <a:r>
              <a:rPr lang="en-US" altLang="ja-JP" dirty="0"/>
              <a:t>Difference of spatial resolutions among sensors and frequencies may affect the results.</a:t>
            </a:r>
          </a:p>
          <a:p>
            <a:pPr lvl="1"/>
            <a:r>
              <a:rPr lang="en-US" altLang="ja-JP" dirty="0"/>
              <a:t>Spatial matchup with 1MPR should be considered more.</a:t>
            </a:r>
          </a:p>
          <a:p>
            <a:endParaRPr lang="en-US" altLang="ja-JP" dirty="0"/>
          </a:p>
          <a:p>
            <a:pPr lvl="1"/>
            <a:endParaRPr lang="en-US" altLang="ja-JP" dirty="0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4860A6B7-0BE0-4D18-8787-8823C72DB468}"/>
              </a:ext>
            </a:extLst>
          </p:cNvPr>
          <p:cNvSpPr txBox="1">
            <a:spLocks/>
          </p:cNvSpPr>
          <p:nvPr/>
        </p:nvSpPr>
        <p:spPr>
          <a:xfrm>
            <a:off x="250581" y="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b="1" dirty="0">
                <a:solidFill>
                  <a:srgbClr val="7030A0"/>
                </a:solidFill>
              </a:rPr>
              <a:t>Time scale and time lag of </a:t>
            </a:r>
            <a:r>
              <a:rPr lang="en-US" altLang="ja-JP" b="1" dirty="0" err="1">
                <a:solidFill>
                  <a:srgbClr val="7030A0"/>
                </a:solidFill>
              </a:rPr>
              <a:t>GSMaP</a:t>
            </a:r>
            <a:endParaRPr lang="ja-JP" alt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2904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2560CD08-B41D-4442-84B1-43615217B7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6280289"/>
              </p:ext>
            </p:extLst>
          </p:nvPr>
        </p:nvGraphicFramePr>
        <p:xfrm>
          <a:off x="960120" y="1699260"/>
          <a:ext cx="6957060" cy="42492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1968">
                  <a:extLst>
                    <a:ext uri="{9D8B030D-6E8A-4147-A177-3AD203B41FA5}">
                      <a16:colId xmlns:a16="http://schemas.microsoft.com/office/drawing/2014/main" val="1845717515"/>
                    </a:ext>
                  </a:extLst>
                </a:gridCol>
                <a:gridCol w="1251968">
                  <a:extLst>
                    <a:ext uri="{9D8B030D-6E8A-4147-A177-3AD203B41FA5}">
                      <a16:colId xmlns:a16="http://schemas.microsoft.com/office/drawing/2014/main" val="694086301"/>
                    </a:ext>
                  </a:extLst>
                </a:gridCol>
                <a:gridCol w="2226562">
                  <a:extLst>
                    <a:ext uri="{9D8B030D-6E8A-4147-A177-3AD203B41FA5}">
                      <a16:colId xmlns:a16="http://schemas.microsoft.com/office/drawing/2014/main" val="1892888992"/>
                    </a:ext>
                  </a:extLst>
                </a:gridCol>
                <a:gridCol w="2226562">
                  <a:extLst>
                    <a:ext uri="{9D8B030D-6E8A-4147-A177-3AD203B41FA5}">
                      <a16:colId xmlns:a16="http://schemas.microsoft.com/office/drawing/2014/main" val="2408299806"/>
                    </a:ext>
                  </a:extLst>
                </a:gridCol>
              </a:tblGrid>
              <a:tr h="193328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</a:pPr>
                      <a:endParaRPr lang="ja-JP" sz="10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altLang="ja-JP" sz="1400" dirty="0">
                          <a:effectLst/>
                          <a:latin typeface="Times New Roman" panose="02020603050405020304" pitchFamily="18" charset="0"/>
                          <a:ea typeface="ＭＳ 明朝" panose="02020609040205080304" pitchFamily="17" charset="-128"/>
                        </a:rPr>
                        <a:t>Sensor</a:t>
                      </a:r>
                      <a:endParaRPr lang="ja-JP" sz="16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altLang="ja-JP" sz="1600" dirty="0">
                          <a:effectLst/>
                          <a:latin typeface="Times New Roman" panose="02020603050405020304" pitchFamily="18" charset="0"/>
                          <a:ea typeface="ＭＳ 明朝" panose="02020609040205080304" pitchFamily="17" charset="-128"/>
                        </a:rPr>
                        <a:t>Satellite</a:t>
                      </a:r>
                      <a:endParaRPr lang="ja-JP" sz="16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altLang="ja-JP" sz="1400" dirty="0">
                          <a:effectLst/>
                          <a:latin typeface="Times New Roman" panose="02020603050405020304" pitchFamily="18" charset="0"/>
                          <a:ea typeface="ＭＳ 明朝" panose="02020609040205080304" pitchFamily="17" charset="-128"/>
                        </a:rPr>
                        <a:t>Spatial resolution</a:t>
                      </a:r>
                      <a:endParaRPr lang="ja-JP" sz="16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4215988"/>
                  </a:ext>
                </a:extLst>
              </a:tr>
              <a:tr h="801077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ja-JP" sz="2000" dirty="0">
                        <a:effectLst/>
                      </a:endParaRP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2000" dirty="0">
                          <a:effectLst/>
                        </a:rPr>
                        <a:t>Microwave </a:t>
                      </a: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2000" dirty="0">
                          <a:effectLst/>
                        </a:rPr>
                        <a:t>Imagers</a:t>
                      </a:r>
                      <a:endParaRPr lang="ja-JP" sz="2400" dirty="0">
                        <a:effectLst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 dirty="0">
                          <a:effectLst/>
                        </a:rPr>
                        <a:t>AMSR2</a:t>
                      </a:r>
                      <a:endParaRPr lang="ja-JP" sz="18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 dirty="0">
                          <a:effectLst/>
                        </a:rPr>
                        <a:t>GCOM-W</a:t>
                      </a:r>
                      <a:endParaRPr lang="ja-JP" sz="18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>
                          <a:effectLst/>
                        </a:rPr>
                        <a:t>14km</a:t>
                      </a:r>
                      <a:r>
                        <a:rPr lang="ja-JP" sz="1600">
                          <a:effectLst/>
                        </a:rPr>
                        <a:t>×</a:t>
                      </a:r>
                      <a:r>
                        <a:rPr lang="en-US" sz="1600">
                          <a:effectLst/>
                        </a:rPr>
                        <a:t>22km (18.7GHz)</a:t>
                      </a:r>
                      <a:endParaRPr lang="ja-JP" sz="1800"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>
                          <a:effectLst/>
                        </a:rPr>
                        <a:t>3km</a:t>
                      </a:r>
                      <a:r>
                        <a:rPr lang="ja-JP" sz="1600">
                          <a:effectLst/>
                        </a:rPr>
                        <a:t>×</a:t>
                      </a:r>
                      <a:r>
                        <a:rPr lang="en-US" sz="1600">
                          <a:effectLst/>
                        </a:rPr>
                        <a:t>5km (89.0GHz)</a:t>
                      </a:r>
                      <a:endParaRPr lang="ja-JP" sz="180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0509367"/>
                  </a:ext>
                </a:extLst>
              </a:tr>
              <a:tr h="80107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 dirty="0">
                          <a:effectLst/>
                        </a:rPr>
                        <a:t>GMI</a:t>
                      </a:r>
                      <a:endParaRPr lang="ja-JP" sz="18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 dirty="0">
                          <a:effectLst/>
                        </a:rPr>
                        <a:t>GPM core</a:t>
                      </a:r>
                      <a:endParaRPr lang="ja-JP" sz="18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>
                          <a:effectLst/>
                        </a:rPr>
                        <a:t>11km</a:t>
                      </a:r>
                      <a:r>
                        <a:rPr lang="ja-JP" sz="1600">
                          <a:effectLst/>
                        </a:rPr>
                        <a:t>×</a:t>
                      </a:r>
                      <a:r>
                        <a:rPr lang="en-US" sz="1600">
                          <a:effectLst/>
                        </a:rPr>
                        <a:t>18km (18.7GHz)</a:t>
                      </a:r>
                      <a:endParaRPr lang="ja-JP" sz="1800"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>
                          <a:effectLst/>
                        </a:rPr>
                        <a:t>4km</a:t>
                      </a:r>
                      <a:r>
                        <a:rPr lang="ja-JP" sz="1600">
                          <a:effectLst/>
                        </a:rPr>
                        <a:t>×</a:t>
                      </a:r>
                      <a:r>
                        <a:rPr lang="en-US" sz="1600">
                          <a:effectLst/>
                        </a:rPr>
                        <a:t>7km (89.0GHz)</a:t>
                      </a:r>
                      <a:endParaRPr lang="ja-JP" sz="180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9887732"/>
                  </a:ext>
                </a:extLst>
              </a:tr>
              <a:tr h="80107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 dirty="0">
                          <a:effectLst/>
                        </a:rPr>
                        <a:t>SSMIS</a:t>
                      </a:r>
                      <a:endParaRPr lang="ja-JP" sz="18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 dirty="0">
                          <a:effectLst/>
                        </a:rPr>
                        <a:t>DMSP</a:t>
                      </a:r>
                      <a:endParaRPr lang="ja-JP" sz="1800" dirty="0"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 dirty="0">
                          <a:effectLst/>
                        </a:rPr>
                        <a:t>(F16,F18)</a:t>
                      </a:r>
                      <a:endParaRPr lang="ja-JP" sz="18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>
                          <a:effectLst/>
                        </a:rPr>
                        <a:t>43km</a:t>
                      </a:r>
                      <a:r>
                        <a:rPr lang="ja-JP" sz="1600">
                          <a:effectLst/>
                        </a:rPr>
                        <a:t>×</a:t>
                      </a:r>
                      <a:r>
                        <a:rPr lang="en-US" sz="1600">
                          <a:effectLst/>
                        </a:rPr>
                        <a:t>69km (19.3GHz)</a:t>
                      </a:r>
                      <a:endParaRPr lang="ja-JP" sz="1800"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>
                          <a:effectLst/>
                        </a:rPr>
                        <a:t>13km</a:t>
                      </a:r>
                      <a:r>
                        <a:rPr lang="ja-JP" sz="1600">
                          <a:effectLst/>
                        </a:rPr>
                        <a:t>×</a:t>
                      </a:r>
                      <a:r>
                        <a:rPr lang="en-US" sz="1600">
                          <a:effectLst/>
                        </a:rPr>
                        <a:t>15km (85.5GHz)</a:t>
                      </a:r>
                      <a:endParaRPr lang="ja-JP" sz="180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9488138"/>
                  </a:ext>
                </a:extLst>
              </a:tr>
              <a:tr h="801077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800" dirty="0">
                          <a:effectLst/>
                        </a:rPr>
                        <a:t>Microwave Sounders</a:t>
                      </a:r>
                      <a:endParaRPr lang="ja-JP" sz="2000" dirty="0">
                        <a:effectLst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 dirty="0">
                          <a:effectLst/>
                        </a:rPr>
                        <a:t>AMSU</a:t>
                      </a:r>
                      <a:endParaRPr lang="ja-JP" sz="18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 dirty="0">
                          <a:effectLst/>
                        </a:rPr>
                        <a:t>NOAA-19</a:t>
                      </a:r>
                      <a:endParaRPr lang="ja-JP" sz="1800" dirty="0"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 dirty="0" err="1">
                          <a:effectLst/>
                        </a:rPr>
                        <a:t>Metop</a:t>
                      </a:r>
                      <a:r>
                        <a:rPr lang="en-US" sz="1600" dirty="0">
                          <a:effectLst/>
                        </a:rPr>
                        <a:t>-B</a:t>
                      </a:r>
                      <a:endParaRPr lang="ja-JP" sz="1800" dirty="0"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 dirty="0" err="1">
                          <a:effectLst/>
                        </a:rPr>
                        <a:t>Metop</a:t>
                      </a:r>
                      <a:r>
                        <a:rPr lang="en-US" sz="1600" dirty="0">
                          <a:effectLst/>
                        </a:rPr>
                        <a:t>-C</a:t>
                      </a:r>
                      <a:endParaRPr lang="ja-JP" sz="18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 dirty="0">
                          <a:effectLst/>
                        </a:rPr>
                        <a:t>48km</a:t>
                      </a:r>
                      <a:r>
                        <a:rPr lang="ja-JP" sz="1600" dirty="0">
                          <a:effectLst/>
                        </a:rPr>
                        <a:t>　</a:t>
                      </a:r>
                      <a:r>
                        <a:rPr lang="en-US" sz="1600" dirty="0">
                          <a:effectLst/>
                        </a:rPr>
                        <a:t>(23.8</a:t>
                      </a:r>
                      <a:r>
                        <a:rPr lang="ja-JP" sz="1600" dirty="0">
                          <a:effectLst/>
                        </a:rPr>
                        <a:t>～</a:t>
                      </a:r>
                      <a:r>
                        <a:rPr lang="en-US" sz="1600" dirty="0">
                          <a:effectLst/>
                        </a:rPr>
                        <a:t>89GHz)</a:t>
                      </a:r>
                      <a:endParaRPr lang="ja-JP" sz="1800" dirty="0"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 dirty="0">
                          <a:effectLst/>
                        </a:rPr>
                        <a:t>16km</a:t>
                      </a:r>
                      <a:r>
                        <a:rPr lang="ja-JP" sz="1600" dirty="0">
                          <a:effectLst/>
                        </a:rPr>
                        <a:t>　</a:t>
                      </a:r>
                      <a:r>
                        <a:rPr lang="en-US" sz="1600" dirty="0">
                          <a:effectLst/>
                        </a:rPr>
                        <a:t>(89</a:t>
                      </a:r>
                      <a:r>
                        <a:rPr lang="ja-JP" sz="1600" dirty="0">
                          <a:effectLst/>
                        </a:rPr>
                        <a:t>～</a:t>
                      </a:r>
                      <a:r>
                        <a:rPr lang="en-US" sz="1600" dirty="0">
                          <a:effectLst/>
                        </a:rPr>
                        <a:t>183GHz)</a:t>
                      </a:r>
                      <a:endParaRPr lang="ja-JP" sz="18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722779"/>
                  </a:ext>
                </a:extLst>
              </a:tr>
              <a:tr h="80107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 dirty="0">
                          <a:effectLst/>
                        </a:rPr>
                        <a:t>ATMS</a:t>
                      </a:r>
                      <a:endParaRPr lang="ja-JP" sz="18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>
                          <a:effectLst/>
                        </a:rPr>
                        <a:t>NPP</a:t>
                      </a:r>
                      <a:endParaRPr lang="ja-JP" sz="180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 dirty="0">
                          <a:effectLst/>
                        </a:rPr>
                        <a:t>75km</a:t>
                      </a:r>
                      <a:r>
                        <a:rPr lang="ja-JP" sz="1600" dirty="0">
                          <a:effectLst/>
                        </a:rPr>
                        <a:t>　</a:t>
                      </a:r>
                      <a:r>
                        <a:rPr lang="en-US" sz="1600" dirty="0">
                          <a:effectLst/>
                        </a:rPr>
                        <a:t>(23</a:t>
                      </a:r>
                      <a:r>
                        <a:rPr lang="ja-JP" sz="1600" dirty="0">
                          <a:effectLst/>
                        </a:rPr>
                        <a:t>～</a:t>
                      </a:r>
                      <a:r>
                        <a:rPr lang="en-US" sz="1600" dirty="0">
                          <a:effectLst/>
                        </a:rPr>
                        <a:t>32GHz)</a:t>
                      </a:r>
                      <a:endParaRPr lang="ja-JP" sz="1800" dirty="0"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 dirty="0">
                          <a:effectLst/>
                        </a:rPr>
                        <a:t>32km</a:t>
                      </a:r>
                      <a:r>
                        <a:rPr lang="ja-JP" sz="1600" dirty="0">
                          <a:effectLst/>
                        </a:rPr>
                        <a:t>　</a:t>
                      </a:r>
                      <a:r>
                        <a:rPr lang="en-US" sz="1600" dirty="0">
                          <a:effectLst/>
                        </a:rPr>
                        <a:t>(50</a:t>
                      </a:r>
                      <a:r>
                        <a:rPr lang="ja-JP" sz="1600" dirty="0">
                          <a:effectLst/>
                        </a:rPr>
                        <a:t>～</a:t>
                      </a:r>
                      <a:r>
                        <a:rPr lang="en-US" sz="1600" dirty="0">
                          <a:effectLst/>
                        </a:rPr>
                        <a:t>90GHz)</a:t>
                      </a:r>
                      <a:endParaRPr lang="ja-JP" sz="1800" dirty="0"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600" dirty="0">
                          <a:effectLst/>
                        </a:rPr>
                        <a:t>16km</a:t>
                      </a:r>
                      <a:r>
                        <a:rPr lang="ja-JP" sz="1600" dirty="0">
                          <a:effectLst/>
                        </a:rPr>
                        <a:t>　</a:t>
                      </a:r>
                      <a:r>
                        <a:rPr lang="en-US" sz="1600" dirty="0">
                          <a:effectLst/>
                        </a:rPr>
                        <a:t>(165</a:t>
                      </a:r>
                      <a:r>
                        <a:rPr lang="ja-JP" sz="1600" dirty="0">
                          <a:effectLst/>
                        </a:rPr>
                        <a:t>～</a:t>
                      </a:r>
                      <a:r>
                        <a:rPr lang="en-US" sz="1600" dirty="0">
                          <a:effectLst/>
                        </a:rPr>
                        <a:t>183GHz)</a:t>
                      </a:r>
                      <a:endParaRPr lang="ja-JP" sz="18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9621388"/>
                  </a:ext>
                </a:extLst>
              </a:tr>
            </a:tbl>
          </a:graphicData>
        </a:graphic>
      </p:graphicFrame>
      <p:sp>
        <p:nvSpPr>
          <p:cNvPr id="3" name="タイトル 1">
            <a:extLst>
              <a:ext uri="{FF2B5EF4-FFF2-40B4-BE49-F238E27FC236}">
                <a16:creationId xmlns:a16="http://schemas.microsoft.com/office/drawing/2014/main" id="{25E9F7C5-7842-4D3A-ABF5-9AF4DF803D59}"/>
              </a:ext>
            </a:extLst>
          </p:cNvPr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200" b="1" dirty="0"/>
              <a:t>Spatial resolutions of microwave radiometers</a:t>
            </a:r>
            <a:endParaRPr lang="ja-JP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983328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A662C3-40DF-4CAD-893A-2FA45DFE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1" y="0"/>
            <a:ext cx="7886700" cy="1325563"/>
          </a:xfrm>
        </p:spPr>
        <p:txBody>
          <a:bodyPr/>
          <a:lstStyle/>
          <a:p>
            <a:r>
              <a:rPr kumimoji="1" lang="en-US" altLang="ja-JP" b="1" dirty="0">
                <a:solidFill>
                  <a:srgbClr val="7030A0"/>
                </a:solidFill>
              </a:rPr>
              <a:t>Recommendation for </a:t>
            </a:r>
            <a:r>
              <a:rPr kumimoji="1" lang="en-US" altLang="ja-JP" b="1" dirty="0" err="1">
                <a:solidFill>
                  <a:srgbClr val="7030A0"/>
                </a:solidFill>
              </a:rPr>
              <a:t>GSMaP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FE5D6D4-FCD1-4405-8D8E-CF642EE7E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538" y="1287793"/>
            <a:ext cx="7886700" cy="5420737"/>
          </a:xfrm>
        </p:spPr>
        <p:txBody>
          <a:bodyPr>
            <a:normAutofit/>
          </a:bodyPr>
          <a:lstStyle/>
          <a:p>
            <a:r>
              <a:rPr lang="en-US" altLang="ja-JP" dirty="0"/>
              <a:t>For hourly rain rate estimates for X:00 to (X+1):00 observations between X:00 to (X+1):00 are used.</a:t>
            </a:r>
          </a:p>
          <a:p>
            <a:pPr lvl="1"/>
            <a:r>
              <a:rPr lang="en-US" altLang="ja-JP" dirty="0"/>
              <a:t>Time lag is set to be -30 min to + 30 min.</a:t>
            </a:r>
          </a:p>
          <a:p>
            <a:pPr lvl="1"/>
            <a:r>
              <a:rPr lang="en-US" altLang="ja-JP" dirty="0"/>
              <a:t>Positive time lag over 30 min may give better result than negative time lag under 30 min</a:t>
            </a:r>
          </a:p>
          <a:p>
            <a:pPr marL="457200" lvl="1" indent="0">
              <a:buNone/>
            </a:pPr>
            <a:endParaRPr lang="en-US" altLang="ja-JP" dirty="0"/>
          </a:p>
          <a:p>
            <a:endParaRPr lang="en-US" altLang="ja-JP" dirty="0"/>
          </a:p>
          <a:p>
            <a:pPr lvl="1"/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2136019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A662C3-40DF-4CAD-893A-2FA45DFE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1" y="0"/>
            <a:ext cx="7886700" cy="1325563"/>
          </a:xfrm>
        </p:spPr>
        <p:txBody>
          <a:bodyPr/>
          <a:lstStyle/>
          <a:p>
            <a:r>
              <a:rPr lang="en-US" altLang="ja-JP" b="1" dirty="0">
                <a:solidFill>
                  <a:srgbClr val="7030A0"/>
                </a:solidFill>
              </a:rPr>
              <a:t>Recommendation for</a:t>
            </a:r>
            <a:r>
              <a:rPr kumimoji="1" lang="en-US" altLang="ja-JP" b="1" dirty="0">
                <a:solidFill>
                  <a:srgbClr val="7030A0"/>
                </a:solidFill>
              </a:rPr>
              <a:t> </a:t>
            </a:r>
            <a:r>
              <a:rPr kumimoji="1" lang="en-US" altLang="ja-JP" b="1" dirty="0" err="1">
                <a:solidFill>
                  <a:srgbClr val="7030A0"/>
                </a:solidFill>
              </a:rPr>
              <a:t>GSMaP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1DE56391-907B-482F-A78E-F69FD477A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3" y="1222234"/>
            <a:ext cx="4514557" cy="520729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ja-JP" dirty="0"/>
              <a:t>Ocean, AMSR2</a:t>
            </a:r>
          </a:p>
          <a:p>
            <a:pPr lvl="1" algn="ctr"/>
            <a:endParaRPr lang="en-US" altLang="ja-JP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50CD06E-CA71-4000-931E-E717715079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1800000"/>
            <a:ext cx="4397693" cy="4954905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392EE628-7A98-43B8-83DD-74AE06C1E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1800000"/>
            <a:ext cx="4397693" cy="4954905"/>
          </a:xfrm>
          <a:prstGeom prst="rect">
            <a:avLst/>
          </a:prstGeom>
        </p:spPr>
      </p:pic>
      <p:sp>
        <p:nvSpPr>
          <p:cNvPr id="21" name="コンテンツ プレースホルダー 2">
            <a:extLst>
              <a:ext uri="{FF2B5EF4-FFF2-40B4-BE49-F238E27FC236}">
                <a16:creationId xmlns:a16="http://schemas.microsoft.com/office/drawing/2014/main" id="{DC393F4F-02CD-4C65-B4DE-E005DF64979C}"/>
              </a:ext>
            </a:extLst>
          </p:cNvPr>
          <p:cNvSpPr txBox="1">
            <a:spLocks/>
          </p:cNvSpPr>
          <p:nvPr/>
        </p:nvSpPr>
        <p:spPr>
          <a:xfrm>
            <a:off x="4680000" y="1222233"/>
            <a:ext cx="4514557" cy="5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altLang="ja-JP" dirty="0"/>
              <a:t>Land, AMSR2</a:t>
            </a:r>
          </a:p>
          <a:p>
            <a:pPr lvl="1" algn="ctr"/>
            <a:endParaRPr lang="en-US" altLang="ja-JP" dirty="0"/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2418BF22-9B9C-4780-BB3A-E326006C6A07}"/>
              </a:ext>
            </a:extLst>
          </p:cNvPr>
          <p:cNvCxnSpPr/>
          <p:nvPr/>
        </p:nvCxnSpPr>
        <p:spPr>
          <a:xfrm>
            <a:off x="2324100" y="2438400"/>
            <a:ext cx="0" cy="390144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8DB076E4-495B-4358-A375-F632CF909E30}"/>
              </a:ext>
            </a:extLst>
          </p:cNvPr>
          <p:cNvCxnSpPr/>
          <p:nvPr/>
        </p:nvCxnSpPr>
        <p:spPr>
          <a:xfrm>
            <a:off x="5897880" y="2438400"/>
            <a:ext cx="0" cy="390144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0A8FF9B-0CA9-4B27-8814-F68C52E5BD1D}"/>
              </a:ext>
            </a:extLst>
          </p:cNvPr>
          <p:cNvSpPr txBox="1"/>
          <p:nvPr/>
        </p:nvSpPr>
        <p:spPr>
          <a:xfrm>
            <a:off x="770092" y="2603949"/>
            <a:ext cx="1608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+30 to +43 min</a:t>
            </a:r>
            <a:endParaRPr kumimoji="1" lang="ja-JP" altLang="en-US" dirty="0"/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5493CE06-DBED-4058-9124-62048848B30A}"/>
              </a:ext>
            </a:extLst>
          </p:cNvPr>
          <p:cNvCxnSpPr>
            <a:cxnSpLocks/>
          </p:cNvCxnSpPr>
          <p:nvPr/>
        </p:nvCxnSpPr>
        <p:spPr>
          <a:xfrm>
            <a:off x="647700" y="2956560"/>
            <a:ext cx="1676400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135AA8C-B306-4F28-8A63-3927B6AD5CA4}"/>
              </a:ext>
            </a:extLst>
          </p:cNvPr>
          <p:cNvSpPr txBox="1"/>
          <p:nvPr/>
        </p:nvSpPr>
        <p:spPr>
          <a:xfrm>
            <a:off x="770092" y="5665708"/>
            <a:ext cx="1608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-30 to -17 min</a:t>
            </a:r>
            <a:endParaRPr kumimoji="1" lang="ja-JP" altLang="en-US" dirty="0"/>
          </a:p>
        </p:txBody>
      </p: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1FBD1EC2-4A77-4D1E-A40D-2562D02421B3}"/>
              </a:ext>
            </a:extLst>
          </p:cNvPr>
          <p:cNvCxnSpPr>
            <a:cxnSpLocks/>
          </p:cNvCxnSpPr>
          <p:nvPr/>
        </p:nvCxnSpPr>
        <p:spPr>
          <a:xfrm>
            <a:off x="647700" y="6003079"/>
            <a:ext cx="1676400" cy="9101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D7715D8-3CA8-4CB1-83D1-ACB553C673BB}"/>
              </a:ext>
            </a:extLst>
          </p:cNvPr>
          <p:cNvSpPr txBox="1"/>
          <p:nvPr/>
        </p:nvSpPr>
        <p:spPr>
          <a:xfrm>
            <a:off x="5258272" y="2603949"/>
            <a:ext cx="1608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+30 to +36 min</a:t>
            </a:r>
            <a:endParaRPr kumimoji="1" lang="ja-JP" altLang="en-US" dirty="0"/>
          </a:p>
        </p:txBody>
      </p: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D8CBFF35-D4EA-4C24-BD63-80D9C774DF7A}"/>
              </a:ext>
            </a:extLst>
          </p:cNvPr>
          <p:cNvCxnSpPr>
            <a:cxnSpLocks/>
          </p:cNvCxnSpPr>
          <p:nvPr/>
        </p:nvCxnSpPr>
        <p:spPr>
          <a:xfrm>
            <a:off x="5135880" y="2941320"/>
            <a:ext cx="762000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1DAD3419-89F8-4E6C-8942-DA7172B3D7B4}"/>
              </a:ext>
            </a:extLst>
          </p:cNvPr>
          <p:cNvSpPr txBox="1"/>
          <p:nvPr/>
        </p:nvSpPr>
        <p:spPr>
          <a:xfrm>
            <a:off x="5273512" y="5680948"/>
            <a:ext cx="1608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-30 to -24 min</a:t>
            </a:r>
            <a:endParaRPr kumimoji="1" lang="ja-JP" altLang="en-US" dirty="0"/>
          </a:p>
        </p:txBody>
      </p: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B8D85B96-EEAF-4173-A44A-9736B82FE124}"/>
              </a:ext>
            </a:extLst>
          </p:cNvPr>
          <p:cNvCxnSpPr>
            <a:cxnSpLocks/>
          </p:cNvCxnSpPr>
          <p:nvPr/>
        </p:nvCxnSpPr>
        <p:spPr>
          <a:xfrm>
            <a:off x="5151120" y="6018319"/>
            <a:ext cx="746760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99949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A662C3-40DF-4CAD-893A-2FA45DFE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1" y="0"/>
            <a:ext cx="7886700" cy="1325563"/>
          </a:xfrm>
        </p:spPr>
        <p:txBody>
          <a:bodyPr/>
          <a:lstStyle/>
          <a:p>
            <a:r>
              <a:rPr lang="en-US" altLang="ja-JP" b="1" dirty="0">
                <a:solidFill>
                  <a:srgbClr val="7030A0"/>
                </a:solidFill>
              </a:rPr>
              <a:t>Recommendation for</a:t>
            </a:r>
            <a:r>
              <a:rPr kumimoji="1" lang="en-US" altLang="ja-JP" b="1" dirty="0">
                <a:solidFill>
                  <a:srgbClr val="7030A0"/>
                </a:solidFill>
              </a:rPr>
              <a:t> </a:t>
            </a:r>
            <a:r>
              <a:rPr kumimoji="1" lang="en-US" altLang="ja-JP" b="1" dirty="0" err="1">
                <a:solidFill>
                  <a:srgbClr val="7030A0"/>
                </a:solidFill>
              </a:rPr>
              <a:t>GSMaP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1DE56391-907B-482F-A78E-F69FD477A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3" y="1222234"/>
            <a:ext cx="4514557" cy="520729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ja-JP" dirty="0"/>
              <a:t>Ocean, GMI</a:t>
            </a:r>
          </a:p>
          <a:p>
            <a:pPr lvl="1" algn="ctr"/>
            <a:endParaRPr lang="en-US" altLang="ja-JP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50CD06E-CA71-4000-931E-E717715079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000" y="1800000"/>
            <a:ext cx="4397692" cy="4954905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392EE628-7A98-43B8-83DD-74AE06C1E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0000" y="1800000"/>
            <a:ext cx="4397692" cy="4954905"/>
          </a:xfrm>
          <a:prstGeom prst="rect">
            <a:avLst/>
          </a:prstGeom>
        </p:spPr>
      </p:pic>
      <p:sp>
        <p:nvSpPr>
          <p:cNvPr id="21" name="コンテンツ プレースホルダー 2">
            <a:extLst>
              <a:ext uri="{FF2B5EF4-FFF2-40B4-BE49-F238E27FC236}">
                <a16:creationId xmlns:a16="http://schemas.microsoft.com/office/drawing/2014/main" id="{DC393F4F-02CD-4C65-B4DE-E005DF64979C}"/>
              </a:ext>
            </a:extLst>
          </p:cNvPr>
          <p:cNvSpPr txBox="1">
            <a:spLocks/>
          </p:cNvSpPr>
          <p:nvPr/>
        </p:nvSpPr>
        <p:spPr>
          <a:xfrm>
            <a:off x="4680000" y="1222233"/>
            <a:ext cx="4514557" cy="5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altLang="ja-JP" dirty="0"/>
              <a:t>Land, GMI</a:t>
            </a:r>
          </a:p>
          <a:p>
            <a:pPr lvl="1" algn="ctr"/>
            <a:endParaRPr lang="en-US" altLang="ja-JP" dirty="0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71958280-070B-47CE-A26A-02F88E870BD7}"/>
              </a:ext>
            </a:extLst>
          </p:cNvPr>
          <p:cNvCxnSpPr/>
          <p:nvPr/>
        </p:nvCxnSpPr>
        <p:spPr>
          <a:xfrm>
            <a:off x="2324100" y="2438400"/>
            <a:ext cx="0" cy="390144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C814EBCB-3771-4E1D-991A-BE3545359A48}"/>
              </a:ext>
            </a:extLst>
          </p:cNvPr>
          <p:cNvCxnSpPr/>
          <p:nvPr/>
        </p:nvCxnSpPr>
        <p:spPr>
          <a:xfrm>
            <a:off x="6690360" y="2438400"/>
            <a:ext cx="0" cy="390144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F3838FA-0E67-4245-AC7C-62DA000A7700}"/>
              </a:ext>
            </a:extLst>
          </p:cNvPr>
          <p:cNvSpPr txBox="1"/>
          <p:nvPr/>
        </p:nvSpPr>
        <p:spPr>
          <a:xfrm>
            <a:off x="770092" y="2603949"/>
            <a:ext cx="1608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+30 to +43 min</a:t>
            </a:r>
            <a:endParaRPr kumimoji="1" lang="ja-JP" altLang="en-US" dirty="0"/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349A86C9-CCB1-443D-B09D-8FAA4DEDB5B3}"/>
              </a:ext>
            </a:extLst>
          </p:cNvPr>
          <p:cNvCxnSpPr>
            <a:cxnSpLocks/>
          </p:cNvCxnSpPr>
          <p:nvPr/>
        </p:nvCxnSpPr>
        <p:spPr>
          <a:xfrm>
            <a:off x="647700" y="2956560"/>
            <a:ext cx="1676400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DA47BF4-8984-499D-B0E5-A79AC64B4C7F}"/>
              </a:ext>
            </a:extLst>
          </p:cNvPr>
          <p:cNvSpPr txBox="1"/>
          <p:nvPr/>
        </p:nvSpPr>
        <p:spPr>
          <a:xfrm>
            <a:off x="770092" y="5673328"/>
            <a:ext cx="1608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-30 to -17 min</a:t>
            </a:r>
            <a:endParaRPr kumimoji="1" lang="ja-JP" altLang="en-US" dirty="0"/>
          </a:p>
        </p:txBody>
      </p: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5F277379-AB99-4DBC-B351-0AAFEC4A860E}"/>
              </a:ext>
            </a:extLst>
          </p:cNvPr>
          <p:cNvCxnSpPr>
            <a:cxnSpLocks/>
          </p:cNvCxnSpPr>
          <p:nvPr/>
        </p:nvCxnSpPr>
        <p:spPr>
          <a:xfrm>
            <a:off x="647700" y="6010699"/>
            <a:ext cx="1676400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5022A6A-2092-4F83-8F76-E35ABFB7806C}"/>
              </a:ext>
            </a:extLst>
          </p:cNvPr>
          <p:cNvSpPr txBox="1"/>
          <p:nvPr/>
        </p:nvSpPr>
        <p:spPr>
          <a:xfrm>
            <a:off x="5258272" y="2603949"/>
            <a:ext cx="1608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+30 to +42 min</a:t>
            </a:r>
            <a:endParaRPr kumimoji="1" lang="ja-JP" altLang="en-US" dirty="0"/>
          </a:p>
        </p:txBody>
      </p: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D056B3DE-D1FF-4D70-9D32-3FBA15836CE1}"/>
              </a:ext>
            </a:extLst>
          </p:cNvPr>
          <p:cNvCxnSpPr>
            <a:cxnSpLocks/>
          </p:cNvCxnSpPr>
          <p:nvPr/>
        </p:nvCxnSpPr>
        <p:spPr>
          <a:xfrm>
            <a:off x="5135880" y="2941320"/>
            <a:ext cx="1554480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F186C81-2ED5-40A5-89BC-F79A12CBBE4D}"/>
              </a:ext>
            </a:extLst>
          </p:cNvPr>
          <p:cNvSpPr txBox="1"/>
          <p:nvPr/>
        </p:nvSpPr>
        <p:spPr>
          <a:xfrm>
            <a:off x="5273512" y="5650468"/>
            <a:ext cx="1608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-30 to -18 min</a:t>
            </a:r>
            <a:endParaRPr kumimoji="1" lang="ja-JP" altLang="en-US" dirty="0"/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CE4437BE-2682-4BE7-96E2-D410B96CAA6C}"/>
              </a:ext>
            </a:extLst>
          </p:cNvPr>
          <p:cNvCxnSpPr>
            <a:cxnSpLocks/>
          </p:cNvCxnSpPr>
          <p:nvPr/>
        </p:nvCxnSpPr>
        <p:spPr>
          <a:xfrm>
            <a:off x="5151120" y="5987839"/>
            <a:ext cx="1539240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4425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1C6B8686-436D-4626-AE56-C898E26FA5C7}"/>
              </a:ext>
            </a:extLst>
          </p:cNvPr>
          <p:cNvSpPr/>
          <p:nvPr/>
        </p:nvSpPr>
        <p:spPr>
          <a:xfrm>
            <a:off x="2936631" y="2971800"/>
            <a:ext cx="1336431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E0400E8-58C6-40E3-B794-CF056AF02625}"/>
              </a:ext>
            </a:extLst>
          </p:cNvPr>
          <p:cNvSpPr txBox="1"/>
          <p:nvPr/>
        </p:nvSpPr>
        <p:spPr>
          <a:xfrm>
            <a:off x="5627077" y="4088423"/>
            <a:ext cx="35169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Red: </a:t>
            </a:r>
            <a:r>
              <a:rPr kumimoji="1" lang="en-US" altLang="ja-JP" dirty="0" err="1"/>
              <a:t>Pacomoke</a:t>
            </a:r>
            <a:r>
              <a:rPr kumimoji="1" lang="en-US" altLang="ja-JP" dirty="0"/>
              <a:t> (Pacific Coast, USA)</a:t>
            </a:r>
          </a:p>
          <a:p>
            <a:r>
              <a:rPr kumimoji="1" lang="en-US" altLang="ja-JP" dirty="0"/>
              <a:t>Blue:</a:t>
            </a:r>
            <a:r>
              <a:rPr kumimoji="1" lang="ja-JP" altLang="en-US" dirty="0"/>
              <a:t> </a:t>
            </a:r>
            <a:r>
              <a:rPr kumimoji="1" lang="en-US" altLang="ja-JP" dirty="0" err="1"/>
              <a:t>WegenerNet</a:t>
            </a:r>
            <a:r>
              <a:rPr kumimoji="1" lang="en-US" altLang="ja-JP" dirty="0"/>
              <a:t> (Alps)</a:t>
            </a:r>
          </a:p>
          <a:p>
            <a:r>
              <a:rPr kumimoji="1" lang="en-US" altLang="ja-JP" dirty="0"/>
              <a:t>Green:</a:t>
            </a:r>
            <a:r>
              <a:rPr kumimoji="1" lang="ja-JP" altLang="en-US" dirty="0"/>
              <a:t> </a:t>
            </a:r>
            <a:r>
              <a:rPr kumimoji="1" lang="en-US" altLang="ja-JP" dirty="0"/>
              <a:t>Walnut (west of USA)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310E55C-A803-459B-894E-979190D17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23402"/>
            <a:ext cx="7886700" cy="4351338"/>
          </a:xfrm>
        </p:spPr>
        <p:txBody>
          <a:bodyPr/>
          <a:lstStyle/>
          <a:p>
            <a:r>
              <a:rPr lang="en-US" altLang="ja-JP" dirty="0"/>
              <a:t>Tan et al. (2018)</a:t>
            </a:r>
            <a:r>
              <a:rPr lang="ja-JP" altLang="en-US" dirty="0"/>
              <a:t> </a:t>
            </a:r>
            <a:r>
              <a:rPr lang="en-US" altLang="ja-JP" dirty="0"/>
              <a:t>analyzed</a:t>
            </a:r>
            <a:r>
              <a:rPr lang="ja-JP" altLang="en-US" dirty="0"/>
              <a:t> </a:t>
            </a:r>
            <a:r>
              <a:rPr lang="en-US" altLang="ja-JP" dirty="0"/>
              <a:t>the</a:t>
            </a:r>
            <a:r>
              <a:rPr lang="ja-JP" altLang="en-US" dirty="0"/>
              <a:t> </a:t>
            </a:r>
            <a:r>
              <a:rPr lang="en-US" altLang="ja-JP" dirty="0"/>
              <a:t>time lag between GPROF estimates and rain gauge data</a:t>
            </a:r>
          </a:p>
          <a:p>
            <a:pPr lvl="1"/>
            <a:r>
              <a:rPr lang="en-US" altLang="ja-JP" dirty="0"/>
              <a:t>High spatial density of rain gauges</a:t>
            </a:r>
            <a:endParaRPr lang="ja-JP" altLang="en-US" dirty="0"/>
          </a:p>
          <a:p>
            <a:pPr lvl="1"/>
            <a:r>
              <a:rPr lang="en-US" altLang="ja-JP" dirty="0"/>
              <a:t>Time lag between 0 and 30 minutes </a:t>
            </a: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8CD601F1-C058-4A64-8B93-B294356E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49" y="3261946"/>
            <a:ext cx="4866628" cy="3640015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D256E49-46D5-41D2-A91C-39F797FC3241}"/>
              </a:ext>
            </a:extLst>
          </p:cNvPr>
          <p:cNvSpPr txBox="1"/>
          <p:nvPr/>
        </p:nvSpPr>
        <p:spPr>
          <a:xfrm>
            <a:off x="3780693" y="6492874"/>
            <a:ext cx="4431322" cy="3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/>
              <a:t>Tan et al.(2018;JHM)</a:t>
            </a:r>
            <a:endParaRPr kumimoji="1" lang="ja-JP" altLang="en-US" dirty="0"/>
          </a:p>
        </p:txBody>
      </p:sp>
      <p:sp>
        <p:nvSpPr>
          <p:cNvPr id="10" name="タイトル 1">
            <a:extLst>
              <a:ext uri="{FF2B5EF4-FFF2-40B4-BE49-F238E27FC236}">
                <a16:creationId xmlns:a16="http://schemas.microsoft.com/office/drawing/2014/main" id="{0AC8FE17-ECEF-401B-A6DE-668CD79E5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Autofit/>
          </a:bodyPr>
          <a:lstStyle/>
          <a:p>
            <a:r>
              <a:rPr kumimoji="1" lang="en-US" altLang="ja-JP" sz="3200" b="1" dirty="0"/>
              <a:t>Reviews on time scale </a:t>
            </a:r>
            <a:r>
              <a:rPr lang="en-US" altLang="ja-JP" sz="3200" b="1" dirty="0"/>
              <a:t>and time lag of </a:t>
            </a:r>
            <a:br>
              <a:rPr lang="en-US" altLang="ja-JP" sz="3200" b="1" dirty="0"/>
            </a:br>
            <a:r>
              <a:rPr lang="en-US" altLang="ja-JP" sz="3200" b="1" dirty="0"/>
              <a:t>rain rate e</a:t>
            </a:r>
            <a:r>
              <a:rPr kumimoji="1" lang="en-US" altLang="ja-JP" sz="3200" b="1" dirty="0"/>
              <a:t>stimate</a:t>
            </a:r>
            <a:r>
              <a:rPr lang="en-US" altLang="ja-JP" sz="3200" b="1" dirty="0"/>
              <a:t>s by microwave radiometers</a:t>
            </a:r>
            <a:endParaRPr kumimoji="1" lang="ja-JP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831682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A662C3-40DF-4CAD-893A-2FA45DFE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1" y="0"/>
            <a:ext cx="7886700" cy="1325563"/>
          </a:xfrm>
        </p:spPr>
        <p:txBody>
          <a:bodyPr/>
          <a:lstStyle/>
          <a:p>
            <a:r>
              <a:rPr lang="en-US" altLang="ja-JP" b="1" dirty="0">
                <a:solidFill>
                  <a:srgbClr val="7030A0"/>
                </a:solidFill>
              </a:rPr>
              <a:t>Recommendation for</a:t>
            </a:r>
            <a:r>
              <a:rPr kumimoji="1" lang="en-US" altLang="ja-JP" b="1" dirty="0">
                <a:solidFill>
                  <a:srgbClr val="7030A0"/>
                </a:solidFill>
              </a:rPr>
              <a:t> </a:t>
            </a:r>
            <a:r>
              <a:rPr kumimoji="1" lang="en-US" altLang="ja-JP" b="1" dirty="0" err="1">
                <a:solidFill>
                  <a:srgbClr val="7030A0"/>
                </a:solidFill>
              </a:rPr>
              <a:t>GSMaP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1DE56391-907B-482F-A78E-F69FD477A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3" y="1222234"/>
            <a:ext cx="4514557" cy="520729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ja-JP" dirty="0"/>
              <a:t>Ocean, SSMIS</a:t>
            </a:r>
          </a:p>
          <a:p>
            <a:pPr lvl="1" algn="ctr"/>
            <a:endParaRPr lang="en-US" altLang="ja-JP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50CD06E-CA71-4000-931E-E717715079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000" y="1800000"/>
            <a:ext cx="4397692" cy="4954904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392EE628-7A98-43B8-83DD-74AE06C1E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0000" y="1800000"/>
            <a:ext cx="4397692" cy="4954904"/>
          </a:xfrm>
          <a:prstGeom prst="rect">
            <a:avLst/>
          </a:prstGeom>
        </p:spPr>
      </p:pic>
      <p:sp>
        <p:nvSpPr>
          <p:cNvPr id="21" name="コンテンツ プレースホルダー 2">
            <a:extLst>
              <a:ext uri="{FF2B5EF4-FFF2-40B4-BE49-F238E27FC236}">
                <a16:creationId xmlns:a16="http://schemas.microsoft.com/office/drawing/2014/main" id="{DC393F4F-02CD-4C65-B4DE-E005DF64979C}"/>
              </a:ext>
            </a:extLst>
          </p:cNvPr>
          <p:cNvSpPr txBox="1">
            <a:spLocks/>
          </p:cNvSpPr>
          <p:nvPr/>
        </p:nvSpPr>
        <p:spPr>
          <a:xfrm>
            <a:off x="4680000" y="1222233"/>
            <a:ext cx="4514557" cy="5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altLang="ja-JP" dirty="0"/>
              <a:t>Land, SSMIS</a:t>
            </a:r>
          </a:p>
          <a:p>
            <a:pPr lvl="1" algn="ctr"/>
            <a:endParaRPr lang="en-US" altLang="ja-JP" dirty="0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AD9E1306-BCD6-4A8E-9F9C-94A24F491691}"/>
              </a:ext>
            </a:extLst>
          </p:cNvPr>
          <p:cNvCxnSpPr/>
          <p:nvPr/>
        </p:nvCxnSpPr>
        <p:spPr>
          <a:xfrm>
            <a:off x="6035040" y="2438400"/>
            <a:ext cx="0" cy="390144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3EE4921-BA79-4F25-97EE-CC4EDEBD58C4}"/>
              </a:ext>
            </a:extLst>
          </p:cNvPr>
          <p:cNvSpPr txBox="1"/>
          <p:nvPr/>
        </p:nvSpPr>
        <p:spPr>
          <a:xfrm>
            <a:off x="5258272" y="2603949"/>
            <a:ext cx="1608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+30 to +37 min</a:t>
            </a:r>
            <a:endParaRPr kumimoji="1" lang="ja-JP" altLang="en-US" dirty="0"/>
          </a:p>
        </p:txBody>
      </p: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147A0E97-6C52-49AC-AD75-6BE3D0AE30A7}"/>
              </a:ext>
            </a:extLst>
          </p:cNvPr>
          <p:cNvCxnSpPr>
            <a:cxnSpLocks/>
            <a:endCxn id="9" idx="2"/>
          </p:cNvCxnSpPr>
          <p:nvPr/>
        </p:nvCxnSpPr>
        <p:spPr>
          <a:xfrm>
            <a:off x="5151120" y="2973281"/>
            <a:ext cx="911529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C7D9B44-9FD1-438E-9EB3-0769C6CB78C0}"/>
              </a:ext>
            </a:extLst>
          </p:cNvPr>
          <p:cNvSpPr txBox="1"/>
          <p:nvPr/>
        </p:nvSpPr>
        <p:spPr>
          <a:xfrm>
            <a:off x="5273512" y="5680948"/>
            <a:ext cx="1608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-30 to -23 min</a:t>
            </a:r>
            <a:endParaRPr kumimoji="1" lang="ja-JP" altLang="en-US" dirty="0"/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8B8C2AFB-95F9-4E21-A446-D6820BC39E2E}"/>
              </a:ext>
            </a:extLst>
          </p:cNvPr>
          <p:cNvCxnSpPr>
            <a:cxnSpLocks/>
            <a:endCxn id="13" idx="2"/>
          </p:cNvCxnSpPr>
          <p:nvPr/>
        </p:nvCxnSpPr>
        <p:spPr>
          <a:xfrm>
            <a:off x="5151120" y="6050280"/>
            <a:ext cx="926769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11677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A662C3-40DF-4CAD-893A-2FA45DFE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1" y="0"/>
            <a:ext cx="7886700" cy="1325563"/>
          </a:xfrm>
        </p:spPr>
        <p:txBody>
          <a:bodyPr/>
          <a:lstStyle/>
          <a:p>
            <a:r>
              <a:rPr lang="en-US" altLang="ja-JP" b="1" dirty="0">
                <a:solidFill>
                  <a:srgbClr val="7030A0"/>
                </a:solidFill>
              </a:rPr>
              <a:t>Recommendation for </a:t>
            </a:r>
            <a:r>
              <a:rPr lang="en-US" altLang="ja-JP" b="1" dirty="0" err="1">
                <a:solidFill>
                  <a:srgbClr val="7030A0"/>
                </a:solidFill>
              </a:rPr>
              <a:t>GSMaP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1DE56391-907B-482F-A78E-F69FD477A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3" y="1222234"/>
            <a:ext cx="4514557" cy="520729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ja-JP" dirty="0"/>
              <a:t>Ocean, MWS</a:t>
            </a:r>
          </a:p>
          <a:p>
            <a:pPr lvl="1" algn="ctr"/>
            <a:endParaRPr lang="en-US" altLang="ja-JP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50CD06E-CA71-4000-931E-E717715079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000" y="1800000"/>
            <a:ext cx="4397691" cy="4954904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392EE628-7A98-43B8-83DD-74AE06C1E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0000" y="1800000"/>
            <a:ext cx="4397691" cy="4954904"/>
          </a:xfrm>
          <a:prstGeom prst="rect">
            <a:avLst/>
          </a:prstGeom>
        </p:spPr>
      </p:pic>
      <p:sp>
        <p:nvSpPr>
          <p:cNvPr id="21" name="コンテンツ プレースホルダー 2">
            <a:extLst>
              <a:ext uri="{FF2B5EF4-FFF2-40B4-BE49-F238E27FC236}">
                <a16:creationId xmlns:a16="http://schemas.microsoft.com/office/drawing/2014/main" id="{DC393F4F-02CD-4C65-B4DE-E005DF64979C}"/>
              </a:ext>
            </a:extLst>
          </p:cNvPr>
          <p:cNvSpPr txBox="1">
            <a:spLocks/>
          </p:cNvSpPr>
          <p:nvPr/>
        </p:nvSpPr>
        <p:spPr>
          <a:xfrm>
            <a:off x="4680000" y="1222233"/>
            <a:ext cx="4514557" cy="5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altLang="ja-JP" dirty="0"/>
              <a:t>Land, MWS</a:t>
            </a:r>
          </a:p>
          <a:p>
            <a:pPr lvl="1" algn="ctr"/>
            <a:endParaRPr lang="en-US" altLang="ja-JP" dirty="0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8D414E56-CE9F-4B74-8B39-1700E1C2D1CE}"/>
              </a:ext>
            </a:extLst>
          </p:cNvPr>
          <p:cNvCxnSpPr/>
          <p:nvPr/>
        </p:nvCxnSpPr>
        <p:spPr>
          <a:xfrm>
            <a:off x="2438400" y="2438400"/>
            <a:ext cx="0" cy="390144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90B5BF0-7589-40B1-A53B-2BEF06CC502A}"/>
              </a:ext>
            </a:extLst>
          </p:cNvPr>
          <p:cNvSpPr txBox="1"/>
          <p:nvPr/>
        </p:nvSpPr>
        <p:spPr>
          <a:xfrm>
            <a:off x="770092" y="2603949"/>
            <a:ext cx="1608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+30 to +44 min</a:t>
            </a:r>
            <a:endParaRPr kumimoji="1" lang="ja-JP" altLang="en-US" dirty="0"/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35AB4039-0204-4AEC-9423-91C14465D0F3}"/>
              </a:ext>
            </a:extLst>
          </p:cNvPr>
          <p:cNvCxnSpPr/>
          <p:nvPr/>
        </p:nvCxnSpPr>
        <p:spPr>
          <a:xfrm>
            <a:off x="6545580" y="2438400"/>
            <a:ext cx="0" cy="390144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3D6B3307-05BB-47DF-9E0F-EE5C2573BF1C}"/>
              </a:ext>
            </a:extLst>
          </p:cNvPr>
          <p:cNvCxnSpPr/>
          <p:nvPr/>
        </p:nvCxnSpPr>
        <p:spPr>
          <a:xfrm>
            <a:off x="647700" y="2956560"/>
            <a:ext cx="1790700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2EF7234-1341-409B-B018-3FDF458E400E}"/>
              </a:ext>
            </a:extLst>
          </p:cNvPr>
          <p:cNvSpPr txBox="1"/>
          <p:nvPr/>
        </p:nvSpPr>
        <p:spPr>
          <a:xfrm>
            <a:off x="770092" y="5749528"/>
            <a:ext cx="1608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-30 to -16 min</a:t>
            </a:r>
            <a:endParaRPr kumimoji="1" lang="ja-JP" altLang="en-US" dirty="0"/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4C18188A-B305-4114-A247-AFA77407B515}"/>
              </a:ext>
            </a:extLst>
          </p:cNvPr>
          <p:cNvCxnSpPr/>
          <p:nvPr/>
        </p:nvCxnSpPr>
        <p:spPr>
          <a:xfrm>
            <a:off x="647700" y="6086899"/>
            <a:ext cx="1790700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84B6C89-1A6D-438B-B716-5537D62E6DA9}"/>
              </a:ext>
            </a:extLst>
          </p:cNvPr>
          <p:cNvSpPr txBox="1"/>
          <p:nvPr/>
        </p:nvSpPr>
        <p:spPr>
          <a:xfrm>
            <a:off x="5258272" y="2603949"/>
            <a:ext cx="1608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+30 to +41 min</a:t>
            </a:r>
            <a:endParaRPr kumimoji="1" lang="ja-JP" altLang="en-US" dirty="0"/>
          </a:p>
        </p:txBody>
      </p: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F94FCA40-C50C-4B42-BD12-138655105669}"/>
              </a:ext>
            </a:extLst>
          </p:cNvPr>
          <p:cNvCxnSpPr>
            <a:cxnSpLocks/>
          </p:cNvCxnSpPr>
          <p:nvPr/>
        </p:nvCxnSpPr>
        <p:spPr>
          <a:xfrm>
            <a:off x="5135880" y="2941320"/>
            <a:ext cx="1409700" cy="762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8EB4BC5-B970-4704-8844-79B898796A0C}"/>
              </a:ext>
            </a:extLst>
          </p:cNvPr>
          <p:cNvSpPr txBox="1"/>
          <p:nvPr/>
        </p:nvSpPr>
        <p:spPr>
          <a:xfrm>
            <a:off x="5273512" y="5726668"/>
            <a:ext cx="1608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-30 to -19 min</a:t>
            </a:r>
            <a:endParaRPr kumimoji="1" lang="ja-JP" altLang="en-US" dirty="0"/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E30BE907-ABF9-4303-837C-A429FB27167E}"/>
              </a:ext>
            </a:extLst>
          </p:cNvPr>
          <p:cNvCxnSpPr>
            <a:cxnSpLocks/>
          </p:cNvCxnSpPr>
          <p:nvPr/>
        </p:nvCxnSpPr>
        <p:spPr>
          <a:xfrm>
            <a:off x="5151120" y="6064039"/>
            <a:ext cx="1394460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68121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A662C3-40DF-4CAD-893A-2FA45DFE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1" y="0"/>
            <a:ext cx="7886700" cy="1325563"/>
          </a:xfrm>
        </p:spPr>
        <p:txBody>
          <a:bodyPr/>
          <a:lstStyle/>
          <a:p>
            <a:r>
              <a:rPr kumimoji="1" lang="en-US" altLang="ja-JP" b="1" dirty="0">
                <a:solidFill>
                  <a:srgbClr val="7030A0"/>
                </a:solidFill>
              </a:rPr>
              <a:t>Recommendation for </a:t>
            </a:r>
            <a:r>
              <a:rPr kumimoji="1" lang="en-US" altLang="ja-JP" b="1" dirty="0" err="1">
                <a:solidFill>
                  <a:srgbClr val="7030A0"/>
                </a:solidFill>
              </a:rPr>
              <a:t>GSMaP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FE5D6D4-FCD1-4405-8D8E-CF642EE7E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538" y="1287793"/>
            <a:ext cx="7886700" cy="5420737"/>
          </a:xfrm>
        </p:spPr>
        <p:txBody>
          <a:bodyPr>
            <a:normAutofit/>
          </a:bodyPr>
          <a:lstStyle/>
          <a:p>
            <a:r>
              <a:rPr lang="en-US" altLang="ja-JP" dirty="0"/>
              <a:t>For hourly rain rate estimates from X:00 to (X+1):00 observations between X:00 to (X+1):00 are used.</a:t>
            </a:r>
          </a:p>
          <a:p>
            <a:pPr lvl="1"/>
            <a:r>
              <a:rPr lang="en-US" altLang="ja-JP" dirty="0"/>
              <a:t>Time lag is set to be -30 min to + 30 min.</a:t>
            </a:r>
          </a:p>
          <a:p>
            <a:pPr lvl="1"/>
            <a:r>
              <a:rPr lang="en-US" altLang="ja-JP" dirty="0"/>
              <a:t>Positive time lag over 30 min may give better result than negative time lag under 30 min</a:t>
            </a:r>
          </a:p>
          <a:p>
            <a:r>
              <a:rPr lang="en-US" altLang="ja-JP" dirty="0">
                <a:solidFill>
                  <a:srgbClr val="0000FF"/>
                </a:solidFill>
              </a:rPr>
              <a:t>For hourly rain rate estimates from X:00 to (X+1):00,  observations in the following time can be used.</a:t>
            </a:r>
          </a:p>
          <a:p>
            <a:pPr lvl="1"/>
            <a:endParaRPr lang="en-US" altLang="ja-JP" dirty="0"/>
          </a:p>
          <a:p>
            <a:pPr marL="457200" lvl="1" indent="0">
              <a:buNone/>
            </a:pPr>
            <a:endParaRPr lang="en-US" altLang="ja-JP" dirty="0"/>
          </a:p>
          <a:p>
            <a:endParaRPr lang="en-US" altLang="ja-JP" dirty="0"/>
          </a:p>
          <a:p>
            <a:pPr lvl="1"/>
            <a:endParaRPr lang="en-US" altLang="ja-JP" dirty="0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378E86DE-B775-4C91-9E78-7EC3F4A15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984813"/>
              </p:ext>
            </p:extLst>
          </p:nvPr>
        </p:nvGraphicFramePr>
        <p:xfrm>
          <a:off x="312419" y="4141203"/>
          <a:ext cx="8619099" cy="2557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033">
                  <a:extLst>
                    <a:ext uri="{9D8B030D-6E8A-4147-A177-3AD203B41FA5}">
                      <a16:colId xmlns:a16="http://schemas.microsoft.com/office/drawing/2014/main" val="2389114110"/>
                    </a:ext>
                  </a:extLst>
                </a:gridCol>
                <a:gridCol w="2873033">
                  <a:extLst>
                    <a:ext uri="{9D8B030D-6E8A-4147-A177-3AD203B41FA5}">
                      <a16:colId xmlns:a16="http://schemas.microsoft.com/office/drawing/2014/main" val="2119271465"/>
                    </a:ext>
                  </a:extLst>
                </a:gridCol>
                <a:gridCol w="2873033">
                  <a:extLst>
                    <a:ext uri="{9D8B030D-6E8A-4147-A177-3AD203B41FA5}">
                      <a16:colId xmlns:a16="http://schemas.microsoft.com/office/drawing/2014/main" val="2506269524"/>
                    </a:ext>
                  </a:extLst>
                </a:gridCol>
              </a:tblGrid>
              <a:tr h="511556">
                <a:tc>
                  <a:txBody>
                    <a:bodyPr/>
                    <a:lstStyle/>
                    <a:p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Ocean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Land</a:t>
                      </a:r>
                      <a:endParaRPr kumimoji="1" lang="ja-JP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414859"/>
                  </a:ext>
                </a:extLst>
              </a:tr>
              <a:tr h="511556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AMSR2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(X-1):47 to X:47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(X-1):54 to X:54</a:t>
                      </a:r>
                      <a:endParaRPr kumimoji="1" lang="ja-JP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0442938"/>
                  </a:ext>
                </a:extLst>
              </a:tr>
              <a:tr h="511556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GMI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(X-1):47 to X:47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(X-1):48 to X:48</a:t>
                      </a:r>
                      <a:endParaRPr kumimoji="1" lang="ja-JP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521568"/>
                  </a:ext>
                </a:extLst>
              </a:tr>
              <a:tr h="511556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SSMIS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X:00 to (X+1):00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(X-1):53 to X:53</a:t>
                      </a:r>
                      <a:endParaRPr kumimoji="1" lang="ja-JP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41981"/>
                  </a:ext>
                </a:extLst>
              </a:tr>
              <a:tr h="511556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MWS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(X-1):46 to X:46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(X-1):49 to X:49</a:t>
                      </a:r>
                      <a:endParaRPr kumimoji="1" lang="ja-JP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2430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73521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94455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8CDF4E-C26F-4597-98B2-06B136AFE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Ocean, AMSR2</a:t>
            </a: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FF7C1A4-9C9E-44FC-9719-C6036E0EC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887" y="1440180"/>
            <a:ext cx="6372225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3983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8CDF4E-C26F-4597-98B2-06B136AFE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Ocean, GMI</a:t>
            </a: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FF7C1A4-9C9E-44FC-9719-C6036E0EC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5887" y="1440180"/>
            <a:ext cx="6372225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418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8CDF4E-C26F-4597-98B2-06B136AFE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Ocean, SSMIS</a:t>
            </a: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FF7C1A4-9C9E-44FC-9719-C6036E0EC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5887" y="1440180"/>
            <a:ext cx="6372225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8878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8CDF4E-C26F-4597-98B2-06B136AFE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Ocean, MWS</a:t>
            </a: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FF7C1A4-9C9E-44FC-9719-C6036E0EC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5887" y="1440180"/>
            <a:ext cx="6372225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0161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8CDF4E-C26F-4597-98B2-06B136AFE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Land</a:t>
            </a:r>
            <a:r>
              <a:rPr kumimoji="1" lang="en-US" altLang="ja-JP" dirty="0"/>
              <a:t>, AMSR2</a:t>
            </a: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FF7C1A4-9C9E-44FC-9719-C6036E0EC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5887" y="1440180"/>
            <a:ext cx="6372225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3748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8CDF4E-C26F-4597-98B2-06B136AFE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Ocean, GMI</a:t>
            </a: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FF7C1A4-9C9E-44FC-9719-C6036E0EC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5887" y="1440180"/>
            <a:ext cx="6372225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815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1C6B8686-436D-4626-AE56-C898E26FA5C7}"/>
              </a:ext>
            </a:extLst>
          </p:cNvPr>
          <p:cNvSpPr/>
          <p:nvPr/>
        </p:nvSpPr>
        <p:spPr>
          <a:xfrm>
            <a:off x="2936631" y="2971800"/>
            <a:ext cx="1336431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310E55C-A803-459B-894E-979190D17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23402"/>
            <a:ext cx="7886700" cy="4351338"/>
          </a:xfrm>
        </p:spPr>
        <p:txBody>
          <a:bodyPr/>
          <a:lstStyle/>
          <a:p>
            <a:r>
              <a:rPr lang="en-US" altLang="ja-JP" dirty="0"/>
              <a:t>You et al. (2019)</a:t>
            </a:r>
            <a:r>
              <a:rPr lang="ja-JP" altLang="en-US" dirty="0"/>
              <a:t> </a:t>
            </a:r>
            <a:r>
              <a:rPr lang="en-US" altLang="ja-JP" dirty="0"/>
              <a:t>analyzed the time lag between GPROF and ground-based radar data (MRMS)</a:t>
            </a:r>
          </a:p>
          <a:p>
            <a:pPr lvl="1"/>
            <a:r>
              <a:rPr lang="en-US" altLang="ja-JP" dirty="0"/>
              <a:t>Rainfall : Time lag = 4 minutes</a:t>
            </a:r>
          </a:p>
          <a:p>
            <a:pPr lvl="1"/>
            <a:r>
              <a:rPr lang="en-US" altLang="ja-JP" dirty="0"/>
              <a:t>Snowfall : Time lag = 20 minutes</a:t>
            </a:r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74BE78A-B8B4-4CF7-ABB6-EEDC6B4F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874" y="3331185"/>
            <a:ext cx="7170066" cy="3421307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B31369F-1CC3-4BD1-9495-B42A77ECFD61}"/>
              </a:ext>
            </a:extLst>
          </p:cNvPr>
          <p:cNvSpPr txBox="1"/>
          <p:nvPr/>
        </p:nvSpPr>
        <p:spPr>
          <a:xfrm>
            <a:off x="3780693" y="6492874"/>
            <a:ext cx="4431322" cy="3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/>
              <a:t>You et al.(2019;GRL)</a:t>
            </a:r>
            <a:endParaRPr kumimoji="1" lang="ja-JP" altLang="en-US" dirty="0"/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1F7CB2A1-4535-412E-B554-095210806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Autofit/>
          </a:bodyPr>
          <a:lstStyle/>
          <a:p>
            <a:r>
              <a:rPr kumimoji="1" lang="en-US" altLang="ja-JP" sz="3200" b="1" dirty="0"/>
              <a:t>Reviews on time scale </a:t>
            </a:r>
            <a:r>
              <a:rPr lang="en-US" altLang="ja-JP" sz="3200" b="1" dirty="0"/>
              <a:t>and time lag of </a:t>
            </a:r>
            <a:br>
              <a:rPr lang="en-US" altLang="ja-JP" sz="3200" b="1" dirty="0"/>
            </a:br>
            <a:r>
              <a:rPr lang="en-US" altLang="ja-JP" sz="3200" b="1" dirty="0"/>
              <a:t>rain rate e</a:t>
            </a:r>
            <a:r>
              <a:rPr kumimoji="1" lang="en-US" altLang="ja-JP" sz="3200" b="1" dirty="0"/>
              <a:t>stimate</a:t>
            </a:r>
            <a:r>
              <a:rPr lang="en-US" altLang="ja-JP" sz="3200" b="1" dirty="0"/>
              <a:t>s by microwave radiometers</a:t>
            </a:r>
            <a:endParaRPr kumimoji="1" lang="ja-JP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1562203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8CDF4E-C26F-4597-98B2-06B136AFE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Ocean, SSMIS</a:t>
            </a: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FF7C1A4-9C9E-44FC-9719-C6036E0EC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5887" y="1440180"/>
            <a:ext cx="6372225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3614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8CDF4E-C26F-4597-98B2-06B136AFE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Ocean, MWS</a:t>
            </a: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FF7C1A4-9C9E-44FC-9719-C6036E0EC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5887" y="1440180"/>
            <a:ext cx="6372225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3839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AE9E3874-7F81-4DFC-9817-ED7206229104}"/>
              </a:ext>
            </a:extLst>
          </p:cNvPr>
          <p:cNvCxnSpPr>
            <a:cxnSpLocks/>
          </p:cNvCxnSpPr>
          <p:nvPr/>
        </p:nvCxnSpPr>
        <p:spPr>
          <a:xfrm flipV="1">
            <a:off x="959667" y="2308634"/>
            <a:ext cx="0" cy="324114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7E6AE4C-627E-43B3-855B-DAC80EB50DDE}"/>
              </a:ext>
            </a:extLst>
          </p:cNvPr>
          <p:cNvSpPr txBox="1"/>
          <p:nvPr/>
        </p:nvSpPr>
        <p:spPr>
          <a:xfrm>
            <a:off x="7867462" y="5692597"/>
            <a:ext cx="887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時刻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6F8FAFC-68D7-492B-BF3C-9FDC54D5290B}"/>
              </a:ext>
            </a:extLst>
          </p:cNvPr>
          <p:cNvSpPr txBox="1"/>
          <p:nvPr/>
        </p:nvSpPr>
        <p:spPr>
          <a:xfrm>
            <a:off x="374210" y="1970114"/>
            <a:ext cx="14757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降水強度</a:t>
            </a:r>
          </a:p>
        </p:txBody>
      </p:sp>
      <p:sp>
        <p:nvSpPr>
          <p:cNvPr id="12" name="二等辺三角形 11">
            <a:extLst>
              <a:ext uri="{FF2B5EF4-FFF2-40B4-BE49-F238E27FC236}">
                <a16:creationId xmlns:a16="http://schemas.microsoft.com/office/drawing/2014/main" id="{0752AC8D-4CE3-451C-9D41-5A62BD36DE3A}"/>
              </a:ext>
            </a:extLst>
          </p:cNvPr>
          <p:cNvSpPr/>
          <p:nvPr/>
        </p:nvSpPr>
        <p:spPr>
          <a:xfrm>
            <a:off x="1765428" y="5549774"/>
            <a:ext cx="235388" cy="21728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6CF644A3-4137-43A7-A9E6-8BE3082E098A}"/>
              </a:ext>
            </a:extLst>
          </p:cNvPr>
          <p:cNvSpPr/>
          <p:nvPr/>
        </p:nvSpPr>
        <p:spPr>
          <a:xfrm>
            <a:off x="2995190" y="5549774"/>
            <a:ext cx="235388" cy="21728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二等辺三角形 13">
            <a:extLst>
              <a:ext uri="{FF2B5EF4-FFF2-40B4-BE49-F238E27FC236}">
                <a16:creationId xmlns:a16="http://schemas.microsoft.com/office/drawing/2014/main" id="{C71E3E0B-18AB-4E93-BEC1-0F9F05440658}"/>
              </a:ext>
            </a:extLst>
          </p:cNvPr>
          <p:cNvSpPr/>
          <p:nvPr/>
        </p:nvSpPr>
        <p:spPr>
          <a:xfrm>
            <a:off x="5468291" y="5549774"/>
            <a:ext cx="235388" cy="21728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二等辺三角形 14">
            <a:extLst>
              <a:ext uri="{FF2B5EF4-FFF2-40B4-BE49-F238E27FC236}">
                <a16:creationId xmlns:a16="http://schemas.microsoft.com/office/drawing/2014/main" id="{D0118BFF-A8D0-49C8-A1E2-3F969D259652}"/>
              </a:ext>
            </a:extLst>
          </p:cNvPr>
          <p:cNvSpPr/>
          <p:nvPr/>
        </p:nvSpPr>
        <p:spPr>
          <a:xfrm>
            <a:off x="6779546" y="5549773"/>
            <a:ext cx="235388" cy="21728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1AB6A945-5E60-406C-A41A-1B330E9E8CC7}"/>
              </a:ext>
            </a:extLst>
          </p:cNvPr>
          <p:cNvSpPr txBox="1"/>
          <p:nvPr/>
        </p:nvSpPr>
        <p:spPr>
          <a:xfrm>
            <a:off x="1412341" y="5892652"/>
            <a:ext cx="887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転倒</a:t>
            </a:r>
            <a:endParaRPr kumimoji="1" lang="en-US" altLang="ja-JP" dirty="0"/>
          </a:p>
          <a:p>
            <a:r>
              <a:rPr kumimoji="1" lang="ja-JP" altLang="en-US" dirty="0"/>
              <a:t>１回目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7C40BB95-B440-43CA-9308-C6DDBE3D61E6}"/>
              </a:ext>
            </a:extLst>
          </p:cNvPr>
          <p:cNvSpPr txBox="1"/>
          <p:nvPr/>
        </p:nvSpPr>
        <p:spPr>
          <a:xfrm>
            <a:off x="2768098" y="5892651"/>
            <a:ext cx="887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転倒</a:t>
            </a:r>
            <a:endParaRPr kumimoji="1" lang="en-US" altLang="ja-JP" dirty="0"/>
          </a:p>
          <a:p>
            <a:r>
              <a:rPr kumimoji="1" lang="ja-JP" altLang="en-US" dirty="0"/>
              <a:t>２回目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32801006-2C53-4077-9BD6-731AD682E663}"/>
              </a:ext>
            </a:extLst>
          </p:cNvPr>
          <p:cNvSpPr txBox="1"/>
          <p:nvPr/>
        </p:nvSpPr>
        <p:spPr>
          <a:xfrm>
            <a:off x="5275916" y="5920663"/>
            <a:ext cx="887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転倒</a:t>
            </a:r>
            <a:endParaRPr kumimoji="1" lang="en-US" altLang="ja-JP" dirty="0"/>
          </a:p>
          <a:p>
            <a:r>
              <a:rPr kumimoji="1" lang="ja-JP" altLang="en-US" dirty="0"/>
              <a:t>３回目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B6407891-754C-48ED-B3E6-4569A5D36760}"/>
              </a:ext>
            </a:extLst>
          </p:cNvPr>
          <p:cNvSpPr txBox="1"/>
          <p:nvPr/>
        </p:nvSpPr>
        <p:spPr>
          <a:xfrm>
            <a:off x="6589420" y="5920663"/>
            <a:ext cx="887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転倒</a:t>
            </a:r>
            <a:endParaRPr kumimoji="1" lang="en-US" altLang="ja-JP" dirty="0"/>
          </a:p>
          <a:p>
            <a:r>
              <a:rPr kumimoji="1" lang="ja-JP" altLang="en-US" dirty="0"/>
              <a:t>４回目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FF73FF5E-EDB5-4D35-A0F8-5CF26DB428DC}"/>
              </a:ext>
            </a:extLst>
          </p:cNvPr>
          <p:cNvSpPr/>
          <p:nvPr/>
        </p:nvSpPr>
        <p:spPr>
          <a:xfrm>
            <a:off x="1563277" y="4870239"/>
            <a:ext cx="626152" cy="67349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96B57A11-A089-44D3-905D-5939EE1AA683}"/>
              </a:ext>
            </a:extLst>
          </p:cNvPr>
          <p:cNvSpPr/>
          <p:nvPr/>
        </p:nvSpPr>
        <p:spPr>
          <a:xfrm>
            <a:off x="2186485" y="4481464"/>
            <a:ext cx="626152" cy="1071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C36E00C2-2D53-4CEB-B5F4-830BD412742F}"/>
              </a:ext>
            </a:extLst>
          </p:cNvPr>
          <p:cNvSpPr/>
          <p:nvPr/>
        </p:nvSpPr>
        <p:spPr>
          <a:xfrm>
            <a:off x="2809693" y="4227233"/>
            <a:ext cx="626152" cy="13255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51E42C74-A78D-43D0-A7AE-D63087006C67}"/>
              </a:ext>
            </a:extLst>
          </p:cNvPr>
          <p:cNvSpPr/>
          <p:nvPr/>
        </p:nvSpPr>
        <p:spPr>
          <a:xfrm>
            <a:off x="3440461" y="4689694"/>
            <a:ext cx="626152" cy="8614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A5D3C722-BD43-44DC-96B8-E79497D2356F}"/>
              </a:ext>
            </a:extLst>
          </p:cNvPr>
          <p:cNvSpPr/>
          <p:nvPr/>
        </p:nvSpPr>
        <p:spPr>
          <a:xfrm>
            <a:off x="4064311" y="3666653"/>
            <a:ext cx="626152" cy="18839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C970BAE3-E581-435E-963F-254C4C895327}"/>
              </a:ext>
            </a:extLst>
          </p:cNvPr>
          <p:cNvSpPr/>
          <p:nvPr/>
        </p:nvSpPr>
        <p:spPr>
          <a:xfrm>
            <a:off x="4686845" y="4046899"/>
            <a:ext cx="626152" cy="150136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E7B2CF0-9CD7-4932-9914-1F3116AF5493}"/>
              </a:ext>
            </a:extLst>
          </p:cNvPr>
          <p:cNvSpPr/>
          <p:nvPr/>
        </p:nvSpPr>
        <p:spPr>
          <a:xfrm>
            <a:off x="5309379" y="3340730"/>
            <a:ext cx="626152" cy="220603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4120874E-2302-4A96-8CA9-C80919FFAC3B}"/>
              </a:ext>
            </a:extLst>
          </p:cNvPr>
          <p:cNvSpPr/>
          <p:nvPr/>
        </p:nvSpPr>
        <p:spPr>
          <a:xfrm>
            <a:off x="5933053" y="4481464"/>
            <a:ext cx="626152" cy="106529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27B1E828-3404-4F52-BA6A-1FB8B43DC1D7}"/>
              </a:ext>
            </a:extLst>
          </p:cNvPr>
          <p:cNvSpPr/>
          <p:nvPr/>
        </p:nvSpPr>
        <p:spPr>
          <a:xfrm>
            <a:off x="6558492" y="3965418"/>
            <a:ext cx="626152" cy="15828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0958AAF4-2DFA-44D1-89FD-A10EC5EF8628}"/>
              </a:ext>
            </a:extLst>
          </p:cNvPr>
          <p:cNvCxnSpPr/>
          <p:nvPr/>
        </p:nvCxnSpPr>
        <p:spPr>
          <a:xfrm>
            <a:off x="959667" y="5549774"/>
            <a:ext cx="7351414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FBA2430D-EE69-4B96-A9F4-C4AB8D693616}"/>
              </a:ext>
            </a:extLst>
          </p:cNvPr>
          <p:cNvSpPr txBox="1"/>
          <p:nvPr/>
        </p:nvSpPr>
        <p:spPr>
          <a:xfrm>
            <a:off x="3347115" y="2532045"/>
            <a:ext cx="206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XRAIN</a:t>
            </a:r>
            <a:r>
              <a:rPr kumimoji="1" lang="ja-JP" altLang="en-US" dirty="0"/>
              <a:t>の降水強度</a:t>
            </a:r>
            <a:endParaRPr kumimoji="1" lang="en-US" altLang="ja-JP" dirty="0"/>
          </a:p>
        </p:txBody>
      </p: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AD403592-FCF7-4FE2-AA38-FC6F35C86036}"/>
              </a:ext>
            </a:extLst>
          </p:cNvPr>
          <p:cNvCxnSpPr>
            <a:cxnSpLocks/>
          </p:cNvCxnSpPr>
          <p:nvPr/>
        </p:nvCxnSpPr>
        <p:spPr>
          <a:xfrm flipH="1">
            <a:off x="4379949" y="2901377"/>
            <a:ext cx="349813" cy="701537"/>
          </a:xfrm>
          <a:prstGeom prst="straightConnector1">
            <a:avLst/>
          </a:prstGeom>
          <a:ln w="25400">
            <a:solidFill>
              <a:schemeClr val="accent5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右中かっこ 1">
            <a:extLst>
              <a:ext uri="{FF2B5EF4-FFF2-40B4-BE49-F238E27FC236}">
                <a16:creationId xmlns:a16="http://schemas.microsoft.com/office/drawing/2014/main" id="{179967DA-EAA4-4762-AE1E-BB2218B4DC1F}"/>
              </a:ext>
            </a:extLst>
          </p:cNvPr>
          <p:cNvSpPr/>
          <p:nvPr/>
        </p:nvSpPr>
        <p:spPr>
          <a:xfrm rot="16200000">
            <a:off x="5572672" y="2860154"/>
            <a:ext cx="97088" cy="623674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5C26932-AFDA-4CC6-914A-24AF7A70F6EB}"/>
              </a:ext>
            </a:extLst>
          </p:cNvPr>
          <p:cNvSpPr txBox="1"/>
          <p:nvPr/>
        </p:nvSpPr>
        <p:spPr>
          <a:xfrm>
            <a:off x="5313162" y="2742882"/>
            <a:ext cx="626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1</a:t>
            </a:r>
            <a:r>
              <a:rPr kumimoji="1" lang="ja-JP" altLang="en-US" dirty="0"/>
              <a:t>分</a:t>
            </a:r>
          </a:p>
        </p:txBody>
      </p:sp>
      <p:sp>
        <p:nvSpPr>
          <p:cNvPr id="30" name="タイトル 1">
            <a:extLst>
              <a:ext uri="{FF2B5EF4-FFF2-40B4-BE49-F238E27FC236}">
                <a16:creationId xmlns:a16="http://schemas.microsoft.com/office/drawing/2014/main" id="{432D2C75-212B-4FE0-B9C2-7890406F8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altLang="ja-JP" b="1" dirty="0">
                <a:solidFill>
                  <a:schemeClr val="accent5">
                    <a:lumMod val="75000"/>
                  </a:schemeClr>
                </a:solidFill>
              </a:rPr>
              <a:t>1MPR</a:t>
            </a:r>
            <a:r>
              <a:rPr lang="ja-JP" altLang="en-US" b="1" dirty="0">
                <a:solidFill>
                  <a:schemeClr val="accent5">
                    <a:lumMod val="75000"/>
                  </a:schemeClr>
                </a:solidFill>
              </a:rPr>
              <a:t>の作成手順</a:t>
            </a:r>
            <a:endParaRPr kumimoji="1" lang="ja-JP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3023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AE9E3874-7F81-4DFC-9817-ED7206229104}"/>
              </a:ext>
            </a:extLst>
          </p:cNvPr>
          <p:cNvCxnSpPr>
            <a:cxnSpLocks/>
          </p:cNvCxnSpPr>
          <p:nvPr/>
        </p:nvCxnSpPr>
        <p:spPr>
          <a:xfrm flipV="1">
            <a:off x="959667" y="2308634"/>
            <a:ext cx="0" cy="324114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7E6AE4C-627E-43B3-855B-DAC80EB50DDE}"/>
              </a:ext>
            </a:extLst>
          </p:cNvPr>
          <p:cNvSpPr txBox="1"/>
          <p:nvPr/>
        </p:nvSpPr>
        <p:spPr>
          <a:xfrm>
            <a:off x="7867462" y="5692597"/>
            <a:ext cx="887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時刻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6F8FAFC-68D7-492B-BF3C-9FDC54D5290B}"/>
              </a:ext>
            </a:extLst>
          </p:cNvPr>
          <p:cNvSpPr txBox="1"/>
          <p:nvPr/>
        </p:nvSpPr>
        <p:spPr>
          <a:xfrm>
            <a:off x="374210" y="1970114"/>
            <a:ext cx="14757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降水強度</a:t>
            </a:r>
          </a:p>
        </p:txBody>
      </p:sp>
      <p:sp>
        <p:nvSpPr>
          <p:cNvPr id="12" name="二等辺三角形 11">
            <a:extLst>
              <a:ext uri="{FF2B5EF4-FFF2-40B4-BE49-F238E27FC236}">
                <a16:creationId xmlns:a16="http://schemas.microsoft.com/office/drawing/2014/main" id="{0752AC8D-4CE3-451C-9D41-5A62BD36DE3A}"/>
              </a:ext>
            </a:extLst>
          </p:cNvPr>
          <p:cNvSpPr/>
          <p:nvPr/>
        </p:nvSpPr>
        <p:spPr>
          <a:xfrm>
            <a:off x="1765428" y="5549774"/>
            <a:ext cx="235388" cy="21728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6CF644A3-4137-43A7-A9E6-8BE3082E098A}"/>
              </a:ext>
            </a:extLst>
          </p:cNvPr>
          <p:cNvSpPr/>
          <p:nvPr/>
        </p:nvSpPr>
        <p:spPr>
          <a:xfrm>
            <a:off x="2995190" y="5549774"/>
            <a:ext cx="235388" cy="21728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二等辺三角形 13">
            <a:extLst>
              <a:ext uri="{FF2B5EF4-FFF2-40B4-BE49-F238E27FC236}">
                <a16:creationId xmlns:a16="http://schemas.microsoft.com/office/drawing/2014/main" id="{C71E3E0B-18AB-4E93-BEC1-0F9F05440658}"/>
              </a:ext>
            </a:extLst>
          </p:cNvPr>
          <p:cNvSpPr/>
          <p:nvPr/>
        </p:nvSpPr>
        <p:spPr>
          <a:xfrm>
            <a:off x="5468291" y="5549774"/>
            <a:ext cx="235388" cy="21728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二等辺三角形 14">
            <a:extLst>
              <a:ext uri="{FF2B5EF4-FFF2-40B4-BE49-F238E27FC236}">
                <a16:creationId xmlns:a16="http://schemas.microsoft.com/office/drawing/2014/main" id="{D0118BFF-A8D0-49C8-A1E2-3F969D259652}"/>
              </a:ext>
            </a:extLst>
          </p:cNvPr>
          <p:cNvSpPr/>
          <p:nvPr/>
        </p:nvSpPr>
        <p:spPr>
          <a:xfrm>
            <a:off x="6779546" y="5549773"/>
            <a:ext cx="235388" cy="21728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1AB6A945-5E60-406C-A41A-1B330E9E8CC7}"/>
              </a:ext>
            </a:extLst>
          </p:cNvPr>
          <p:cNvSpPr txBox="1"/>
          <p:nvPr/>
        </p:nvSpPr>
        <p:spPr>
          <a:xfrm>
            <a:off x="1412341" y="5892652"/>
            <a:ext cx="887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転倒</a:t>
            </a:r>
            <a:endParaRPr kumimoji="1" lang="en-US" altLang="ja-JP" dirty="0"/>
          </a:p>
          <a:p>
            <a:r>
              <a:rPr kumimoji="1" lang="ja-JP" altLang="en-US" dirty="0"/>
              <a:t>１回目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7C40BB95-B440-43CA-9308-C6DDBE3D61E6}"/>
              </a:ext>
            </a:extLst>
          </p:cNvPr>
          <p:cNvSpPr txBox="1"/>
          <p:nvPr/>
        </p:nvSpPr>
        <p:spPr>
          <a:xfrm>
            <a:off x="2768098" y="5927835"/>
            <a:ext cx="887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転倒</a:t>
            </a:r>
            <a:endParaRPr kumimoji="1" lang="en-US" altLang="ja-JP" dirty="0"/>
          </a:p>
          <a:p>
            <a:r>
              <a:rPr kumimoji="1" lang="ja-JP" altLang="en-US" dirty="0"/>
              <a:t>２回目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32801006-2C53-4077-9BD6-731AD682E663}"/>
              </a:ext>
            </a:extLst>
          </p:cNvPr>
          <p:cNvSpPr txBox="1"/>
          <p:nvPr/>
        </p:nvSpPr>
        <p:spPr>
          <a:xfrm>
            <a:off x="5275916" y="5920663"/>
            <a:ext cx="887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転倒</a:t>
            </a:r>
            <a:endParaRPr kumimoji="1" lang="en-US" altLang="ja-JP" dirty="0"/>
          </a:p>
          <a:p>
            <a:r>
              <a:rPr kumimoji="1" lang="ja-JP" altLang="en-US" dirty="0"/>
              <a:t>３回目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B6407891-754C-48ED-B3E6-4569A5D36760}"/>
              </a:ext>
            </a:extLst>
          </p:cNvPr>
          <p:cNvSpPr txBox="1"/>
          <p:nvPr/>
        </p:nvSpPr>
        <p:spPr>
          <a:xfrm>
            <a:off x="6589420" y="5920663"/>
            <a:ext cx="887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転倒</a:t>
            </a:r>
            <a:endParaRPr kumimoji="1" lang="en-US" altLang="ja-JP" dirty="0"/>
          </a:p>
          <a:p>
            <a:r>
              <a:rPr kumimoji="1" lang="ja-JP" altLang="en-US" dirty="0"/>
              <a:t>４回目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FF73FF5E-EDB5-4D35-A0F8-5CF26DB428DC}"/>
              </a:ext>
            </a:extLst>
          </p:cNvPr>
          <p:cNvSpPr/>
          <p:nvPr/>
        </p:nvSpPr>
        <p:spPr>
          <a:xfrm>
            <a:off x="1896803" y="4870239"/>
            <a:ext cx="292626" cy="67349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96B57A11-A089-44D3-905D-5939EE1AA683}"/>
              </a:ext>
            </a:extLst>
          </p:cNvPr>
          <p:cNvSpPr/>
          <p:nvPr/>
        </p:nvSpPr>
        <p:spPr>
          <a:xfrm>
            <a:off x="2186485" y="4481464"/>
            <a:ext cx="626152" cy="1071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C36E00C2-2D53-4CEB-B5F4-830BD412742F}"/>
              </a:ext>
            </a:extLst>
          </p:cNvPr>
          <p:cNvSpPr/>
          <p:nvPr/>
        </p:nvSpPr>
        <p:spPr>
          <a:xfrm>
            <a:off x="2809693" y="4227233"/>
            <a:ext cx="309311" cy="13255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51E42C74-A78D-43D0-A7AE-D63087006C67}"/>
              </a:ext>
            </a:extLst>
          </p:cNvPr>
          <p:cNvSpPr/>
          <p:nvPr/>
        </p:nvSpPr>
        <p:spPr>
          <a:xfrm>
            <a:off x="3440461" y="4689694"/>
            <a:ext cx="626152" cy="8614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A5D3C722-BD43-44DC-96B8-E79497D2356F}"/>
              </a:ext>
            </a:extLst>
          </p:cNvPr>
          <p:cNvSpPr/>
          <p:nvPr/>
        </p:nvSpPr>
        <p:spPr>
          <a:xfrm>
            <a:off x="4064311" y="3666653"/>
            <a:ext cx="626152" cy="18839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C970BAE3-E581-435E-963F-254C4C895327}"/>
              </a:ext>
            </a:extLst>
          </p:cNvPr>
          <p:cNvSpPr/>
          <p:nvPr/>
        </p:nvSpPr>
        <p:spPr>
          <a:xfrm>
            <a:off x="4686845" y="4046899"/>
            <a:ext cx="626152" cy="150136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E7B2CF0-9CD7-4932-9914-1F3116AF5493}"/>
              </a:ext>
            </a:extLst>
          </p:cNvPr>
          <p:cNvSpPr/>
          <p:nvPr/>
        </p:nvSpPr>
        <p:spPr>
          <a:xfrm>
            <a:off x="5293237" y="3333182"/>
            <a:ext cx="285661" cy="220603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4120874E-2302-4A96-8CA9-C80919FFAC3B}"/>
              </a:ext>
            </a:extLst>
          </p:cNvPr>
          <p:cNvSpPr/>
          <p:nvPr/>
        </p:nvSpPr>
        <p:spPr>
          <a:xfrm>
            <a:off x="5933053" y="4481464"/>
            <a:ext cx="626152" cy="106529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27B1E828-3404-4F52-BA6A-1FB8B43DC1D7}"/>
              </a:ext>
            </a:extLst>
          </p:cNvPr>
          <p:cNvSpPr/>
          <p:nvPr/>
        </p:nvSpPr>
        <p:spPr>
          <a:xfrm>
            <a:off x="6558492" y="3965418"/>
            <a:ext cx="303257" cy="15828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0958AAF4-2DFA-44D1-89FD-A10EC5EF8628}"/>
              </a:ext>
            </a:extLst>
          </p:cNvPr>
          <p:cNvCxnSpPr/>
          <p:nvPr/>
        </p:nvCxnSpPr>
        <p:spPr>
          <a:xfrm>
            <a:off x="959667" y="5549774"/>
            <a:ext cx="7351414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54818FD-5F6A-49FD-8A9B-DE9376B924CC}"/>
              </a:ext>
            </a:extLst>
          </p:cNvPr>
          <p:cNvSpPr/>
          <p:nvPr/>
        </p:nvSpPr>
        <p:spPr>
          <a:xfrm>
            <a:off x="3133354" y="4216667"/>
            <a:ext cx="309311" cy="13255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C04A3344-A441-4680-B839-92C5FC9C24A2}"/>
              </a:ext>
            </a:extLst>
          </p:cNvPr>
          <p:cNvSpPr/>
          <p:nvPr/>
        </p:nvSpPr>
        <p:spPr>
          <a:xfrm>
            <a:off x="5581913" y="3330169"/>
            <a:ext cx="348191" cy="220603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CA9A9D3A-8B31-4BA7-A28F-9DF5644D4A8B}"/>
              </a:ext>
            </a:extLst>
          </p:cNvPr>
          <p:cNvCxnSpPr/>
          <p:nvPr/>
        </p:nvCxnSpPr>
        <p:spPr>
          <a:xfrm flipV="1">
            <a:off x="1892186" y="4870239"/>
            <a:ext cx="294299" cy="9209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EDF58230-3094-4FC1-A3E2-5A7B8DA483AB}"/>
              </a:ext>
            </a:extLst>
          </p:cNvPr>
          <p:cNvCxnSpPr>
            <a:cxnSpLocks/>
          </p:cNvCxnSpPr>
          <p:nvPr/>
        </p:nvCxnSpPr>
        <p:spPr>
          <a:xfrm flipV="1">
            <a:off x="2189482" y="4460576"/>
            <a:ext cx="623155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04BE64E1-0995-465D-B072-D4248D0C75B3}"/>
              </a:ext>
            </a:extLst>
          </p:cNvPr>
          <p:cNvCxnSpPr>
            <a:cxnSpLocks/>
          </p:cNvCxnSpPr>
          <p:nvPr/>
        </p:nvCxnSpPr>
        <p:spPr>
          <a:xfrm flipV="1">
            <a:off x="2810359" y="4195780"/>
            <a:ext cx="623155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C2FDC69A-3712-4E4F-A11C-1094C9F7C4AC}"/>
              </a:ext>
            </a:extLst>
          </p:cNvPr>
          <p:cNvCxnSpPr>
            <a:cxnSpLocks/>
          </p:cNvCxnSpPr>
          <p:nvPr/>
        </p:nvCxnSpPr>
        <p:spPr>
          <a:xfrm flipV="1">
            <a:off x="3443621" y="4682148"/>
            <a:ext cx="623155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DC2FB1EC-CF40-4B5C-98C6-9A939C7C17E4}"/>
              </a:ext>
            </a:extLst>
          </p:cNvPr>
          <p:cNvCxnSpPr>
            <a:cxnSpLocks/>
          </p:cNvCxnSpPr>
          <p:nvPr/>
        </p:nvCxnSpPr>
        <p:spPr>
          <a:xfrm flipV="1">
            <a:off x="4065809" y="3658352"/>
            <a:ext cx="623155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C7EFB3B2-A836-49B2-A467-7495C533056C}"/>
              </a:ext>
            </a:extLst>
          </p:cNvPr>
          <p:cNvCxnSpPr>
            <a:cxnSpLocks/>
          </p:cNvCxnSpPr>
          <p:nvPr/>
        </p:nvCxnSpPr>
        <p:spPr>
          <a:xfrm flipV="1">
            <a:off x="4680634" y="4042749"/>
            <a:ext cx="623155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8C641441-D707-4EFA-9437-A6A055A1B7B1}"/>
              </a:ext>
            </a:extLst>
          </p:cNvPr>
          <p:cNvCxnSpPr>
            <a:cxnSpLocks/>
          </p:cNvCxnSpPr>
          <p:nvPr/>
        </p:nvCxnSpPr>
        <p:spPr>
          <a:xfrm flipV="1">
            <a:off x="5303789" y="3316597"/>
            <a:ext cx="623155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291BA564-554A-46C4-8219-BBE7C59E6BC3}"/>
              </a:ext>
            </a:extLst>
          </p:cNvPr>
          <p:cNvCxnSpPr>
            <a:cxnSpLocks/>
          </p:cNvCxnSpPr>
          <p:nvPr/>
        </p:nvCxnSpPr>
        <p:spPr>
          <a:xfrm flipV="1">
            <a:off x="5915771" y="4481463"/>
            <a:ext cx="623155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5665F7EF-3D3B-4419-99C2-FF18A141DE08}"/>
              </a:ext>
            </a:extLst>
          </p:cNvPr>
          <p:cNvCxnSpPr>
            <a:cxnSpLocks/>
          </p:cNvCxnSpPr>
          <p:nvPr/>
        </p:nvCxnSpPr>
        <p:spPr>
          <a:xfrm flipV="1">
            <a:off x="6558492" y="3980101"/>
            <a:ext cx="338748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1EE0995B-6FCE-480B-8FBC-7BB695625738}"/>
              </a:ext>
            </a:extLst>
          </p:cNvPr>
          <p:cNvCxnSpPr>
            <a:cxnSpLocks/>
          </p:cNvCxnSpPr>
          <p:nvPr/>
        </p:nvCxnSpPr>
        <p:spPr>
          <a:xfrm>
            <a:off x="2182072" y="4433186"/>
            <a:ext cx="0" cy="455317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147E413C-8D93-4385-BA51-09FC8D591E00}"/>
              </a:ext>
            </a:extLst>
          </p:cNvPr>
          <p:cNvCxnSpPr>
            <a:cxnSpLocks/>
          </p:cNvCxnSpPr>
          <p:nvPr/>
        </p:nvCxnSpPr>
        <p:spPr>
          <a:xfrm>
            <a:off x="2817424" y="4162371"/>
            <a:ext cx="0" cy="319092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966715D4-12A9-4EB3-B8A9-844F68435751}"/>
              </a:ext>
            </a:extLst>
          </p:cNvPr>
          <p:cNvCxnSpPr>
            <a:cxnSpLocks/>
          </p:cNvCxnSpPr>
          <p:nvPr/>
        </p:nvCxnSpPr>
        <p:spPr>
          <a:xfrm>
            <a:off x="3440461" y="4162371"/>
            <a:ext cx="0" cy="527323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A381B89A-A179-4E6E-BC14-8E3EF618D552}"/>
              </a:ext>
            </a:extLst>
          </p:cNvPr>
          <p:cNvCxnSpPr>
            <a:cxnSpLocks/>
          </p:cNvCxnSpPr>
          <p:nvPr/>
        </p:nvCxnSpPr>
        <p:spPr>
          <a:xfrm flipH="1">
            <a:off x="4082572" y="3650052"/>
            <a:ext cx="3771" cy="1045668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3BFCBE6D-A77E-4ACA-ADFC-CC7FD0214F0E}"/>
              </a:ext>
            </a:extLst>
          </p:cNvPr>
          <p:cNvCxnSpPr>
            <a:cxnSpLocks/>
          </p:cNvCxnSpPr>
          <p:nvPr/>
        </p:nvCxnSpPr>
        <p:spPr>
          <a:xfrm>
            <a:off x="4696653" y="3635048"/>
            <a:ext cx="0" cy="407701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35FB559E-CE94-42FC-A26B-03AA893FB457}"/>
              </a:ext>
            </a:extLst>
          </p:cNvPr>
          <p:cNvCxnSpPr>
            <a:cxnSpLocks/>
          </p:cNvCxnSpPr>
          <p:nvPr/>
        </p:nvCxnSpPr>
        <p:spPr>
          <a:xfrm>
            <a:off x="5303789" y="3287244"/>
            <a:ext cx="3015" cy="76819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2380B582-E493-4D2E-B2F1-F6E282695E1C}"/>
              </a:ext>
            </a:extLst>
          </p:cNvPr>
          <p:cNvCxnSpPr>
            <a:cxnSpLocks/>
          </p:cNvCxnSpPr>
          <p:nvPr/>
        </p:nvCxnSpPr>
        <p:spPr>
          <a:xfrm>
            <a:off x="5929228" y="3316597"/>
            <a:ext cx="0" cy="1164866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5069A976-1F9C-4A9D-8C57-3592C7EF86F0}"/>
              </a:ext>
            </a:extLst>
          </p:cNvPr>
          <p:cNvCxnSpPr>
            <a:cxnSpLocks/>
          </p:cNvCxnSpPr>
          <p:nvPr/>
        </p:nvCxnSpPr>
        <p:spPr>
          <a:xfrm>
            <a:off x="6558492" y="3958520"/>
            <a:ext cx="0" cy="566455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>
            <a:extLst>
              <a:ext uri="{FF2B5EF4-FFF2-40B4-BE49-F238E27FC236}">
                <a16:creationId xmlns:a16="http://schemas.microsoft.com/office/drawing/2014/main" id="{224C8396-904E-4902-8CC3-7695E24F9736}"/>
              </a:ext>
            </a:extLst>
          </p:cNvPr>
          <p:cNvCxnSpPr>
            <a:cxnSpLocks/>
          </p:cNvCxnSpPr>
          <p:nvPr/>
        </p:nvCxnSpPr>
        <p:spPr>
          <a:xfrm>
            <a:off x="1892186" y="4870239"/>
            <a:ext cx="0" cy="687082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コネクタ 72">
            <a:extLst>
              <a:ext uri="{FF2B5EF4-FFF2-40B4-BE49-F238E27FC236}">
                <a16:creationId xmlns:a16="http://schemas.microsoft.com/office/drawing/2014/main" id="{EB9C153F-8CAB-43A7-B3EB-7ECEC18D6230}"/>
              </a:ext>
            </a:extLst>
          </p:cNvPr>
          <p:cNvCxnSpPr>
            <a:cxnSpLocks/>
          </p:cNvCxnSpPr>
          <p:nvPr/>
        </p:nvCxnSpPr>
        <p:spPr>
          <a:xfrm>
            <a:off x="3119004" y="4162371"/>
            <a:ext cx="0" cy="1388247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コネクタ 74">
            <a:extLst>
              <a:ext uri="{FF2B5EF4-FFF2-40B4-BE49-F238E27FC236}">
                <a16:creationId xmlns:a16="http://schemas.microsoft.com/office/drawing/2014/main" id="{B1794758-2B30-4DEF-857B-332F565F6E1D}"/>
              </a:ext>
            </a:extLst>
          </p:cNvPr>
          <p:cNvCxnSpPr>
            <a:cxnSpLocks/>
          </p:cNvCxnSpPr>
          <p:nvPr/>
        </p:nvCxnSpPr>
        <p:spPr>
          <a:xfrm>
            <a:off x="5590966" y="3301447"/>
            <a:ext cx="0" cy="2242286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コネクタ 76">
            <a:extLst>
              <a:ext uri="{FF2B5EF4-FFF2-40B4-BE49-F238E27FC236}">
                <a16:creationId xmlns:a16="http://schemas.microsoft.com/office/drawing/2014/main" id="{274677E8-C446-429A-A21F-88C91C8EE3DC}"/>
              </a:ext>
            </a:extLst>
          </p:cNvPr>
          <p:cNvCxnSpPr>
            <a:cxnSpLocks/>
          </p:cNvCxnSpPr>
          <p:nvPr/>
        </p:nvCxnSpPr>
        <p:spPr>
          <a:xfrm>
            <a:off x="6879855" y="3965418"/>
            <a:ext cx="0" cy="158520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6D90A6E4-E74A-42B2-A9E6-AF3F30E3DF7B}"/>
              </a:ext>
            </a:extLst>
          </p:cNvPr>
          <p:cNvSpPr txBox="1"/>
          <p:nvPr/>
        </p:nvSpPr>
        <p:spPr>
          <a:xfrm>
            <a:off x="2044115" y="4871766"/>
            <a:ext cx="999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降水量</a:t>
            </a:r>
            <a:endParaRPr kumimoji="1" lang="en-US" altLang="ja-JP" dirty="0"/>
          </a:p>
          <a:p>
            <a:pPr algn="ctr"/>
            <a:r>
              <a:rPr kumimoji="1" lang="en-US" altLang="ja-JP" dirty="0"/>
              <a:t>0.2mm</a:t>
            </a:r>
            <a:endParaRPr kumimoji="1" lang="ja-JP" altLang="en-US" dirty="0"/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60090E0C-4595-425C-9DB2-CD13EA1BF3A0}"/>
              </a:ext>
            </a:extLst>
          </p:cNvPr>
          <p:cNvSpPr txBox="1"/>
          <p:nvPr/>
        </p:nvSpPr>
        <p:spPr>
          <a:xfrm>
            <a:off x="3952404" y="4871766"/>
            <a:ext cx="999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降水量</a:t>
            </a:r>
            <a:endParaRPr kumimoji="1" lang="en-US" altLang="ja-JP" dirty="0"/>
          </a:p>
          <a:p>
            <a:pPr algn="ctr"/>
            <a:r>
              <a:rPr kumimoji="1" lang="en-US" altLang="ja-JP" dirty="0"/>
              <a:t>0.6mm</a:t>
            </a:r>
            <a:endParaRPr kumimoji="1" lang="ja-JP" altLang="en-US" dirty="0"/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7A0A085F-7FCD-4ACF-8241-1E61752E8E23}"/>
              </a:ext>
            </a:extLst>
          </p:cNvPr>
          <p:cNvSpPr txBox="1"/>
          <p:nvPr/>
        </p:nvSpPr>
        <p:spPr>
          <a:xfrm>
            <a:off x="5800794" y="4841568"/>
            <a:ext cx="999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降水量</a:t>
            </a:r>
            <a:endParaRPr kumimoji="1" lang="en-US" altLang="ja-JP" dirty="0"/>
          </a:p>
          <a:p>
            <a:pPr algn="ctr"/>
            <a:r>
              <a:rPr kumimoji="1" lang="en-US" altLang="ja-JP" dirty="0"/>
              <a:t>0.4mm</a:t>
            </a:r>
            <a:endParaRPr kumimoji="1" lang="ja-JP" altLang="en-US" dirty="0"/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8A083489-C6F1-4773-ABD9-EDE10F1D7246}"/>
              </a:ext>
            </a:extLst>
          </p:cNvPr>
          <p:cNvSpPr txBox="1"/>
          <p:nvPr/>
        </p:nvSpPr>
        <p:spPr>
          <a:xfrm>
            <a:off x="3347115" y="2532045"/>
            <a:ext cx="206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XRAIN</a:t>
            </a:r>
            <a:r>
              <a:rPr kumimoji="1" lang="ja-JP" altLang="en-US" dirty="0"/>
              <a:t>の降水強度</a:t>
            </a:r>
            <a:endParaRPr kumimoji="1" lang="en-US" altLang="ja-JP" dirty="0"/>
          </a:p>
        </p:txBody>
      </p:sp>
      <p:cxnSp>
        <p:nvCxnSpPr>
          <p:cNvPr id="84" name="直線矢印コネクタ 83">
            <a:extLst>
              <a:ext uri="{FF2B5EF4-FFF2-40B4-BE49-F238E27FC236}">
                <a16:creationId xmlns:a16="http://schemas.microsoft.com/office/drawing/2014/main" id="{6FE6E059-5E7E-4C33-8DE4-7CF61ECCCA81}"/>
              </a:ext>
            </a:extLst>
          </p:cNvPr>
          <p:cNvCxnSpPr>
            <a:cxnSpLocks/>
          </p:cNvCxnSpPr>
          <p:nvPr/>
        </p:nvCxnSpPr>
        <p:spPr>
          <a:xfrm flipH="1">
            <a:off x="4379949" y="2901377"/>
            <a:ext cx="349813" cy="701537"/>
          </a:xfrm>
          <a:prstGeom prst="straightConnector1">
            <a:avLst/>
          </a:prstGeom>
          <a:ln w="25400">
            <a:solidFill>
              <a:schemeClr val="accent5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タイトル 1">
            <a:extLst>
              <a:ext uri="{FF2B5EF4-FFF2-40B4-BE49-F238E27FC236}">
                <a16:creationId xmlns:a16="http://schemas.microsoft.com/office/drawing/2014/main" id="{92460298-03B4-4BAE-A696-3A0EA8C67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altLang="ja-JP" b="1" dirty="0">
                <a:solidFill>
                  <a:schemeClr val="accent5">
                    <a:lumMod val="75000"/>
                  </a:schemeClr>
                </a:solidFill>
              </a:rPr>
              <a:t>1MPR</a:t>
            </a:r>
            <a:r>
              <a:rPr lang="ja-JP" altLang="en-US" b="1" dirty="0">
                <a:solidFill>
                  <a:schemeClr val="accent5">
                    <a:lumMod val="75000"/>
                  </a:schemeClr>
                </a:solidFill>
              </a:rPr>
              <a:t>の作成手順</a:t>
            </a:r>
            <a:endParaRPr kumimoji="1" lang="ja-JP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3906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AE9E3874-7F81-4DFC-9817-ED7206229104}"/>
              </a:ext>
            </a:extLst>
          </p:cNvPr>
          <p:cNvCxnSpPr>
            <a:cxnSpLocks/>
          </p:cNvCxnSpPr>
          <p:nvPr/>
        </p:nvCxnSpPr>
        <p:spPr>
          <a:xfrm flipV="1">
            <a:off x="959667" y="2308634"/>
            <a:ext cx="0" cy="324114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7E6AE4C-627E-43B3-855B-DAC80EB50DDE}"/>
              </a:ext>
            </a:extLst>
          </p:cNvPr>
          <p:cNvSpPr txBox="1"/>
          <p:nvPr/>
        </p:nvSpPr>
        <p:spPr>
          <a:xfrm>
            <a:off x="7867462" y="5692597"/>
            <a:ext cx="887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時刻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6F8FAFC-68D7-492B-BF3C-9FDC54D5290B}"/>
              </a:ext>
            </a:extLst>
          </p:cNvPr>
          <p:cNvSpPr txBox="1"/>
          <p:nvPr/>
        </p:nvSpPr>
        <p:spPr>
          <a:xfrm>
            <a:off x="374210" y="1970114"/>
            <a:ext cx="14757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降水強度</a:t>
            </a:r>
          </a:p>
        </p:txBody>
      </p:sp>
      <p:sp>
        <p:nvSpPr>
          <p:cNvPr id="12" name="二等辺三角形 11">
            <a:extLst>
              <a:ext uri="{FF2B5EF4-FFF2-40B4-BE49-F238E27FC236}">
                <a16:creationId xmlns:a16="http://schemas.microsoft.com/office/drawing/2014/main" id="{0752AC8D-4CE3-451C-9D41-5A62BD36DE3A}"/>
              </a:ext>
            </a:extLst>
          </p:cNvPr>
          <p:cNvSpPr/>
          <p:nvPr/>
        </p:nvSpPr>
        <p:spPr>
          <a:xfrm>
            <a:off x="1765428" y="5549774"/>
            <a:ext cx="235388" cy="21728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6CF644A3-4137-43A7-A9E6-8BE3082E098A}"/>
              </a:ext>
            </a:extLst>
          </p:cNvPr>
          <p:cNvSpPr/>
          <p:nvPr/>
        </p:nvSpPr>
        <p:spPr>
          <a:xfrm>
            <a:off x="2995190" y="5549774"/>
            <a:ext cx="235388" cy="21728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二等辺三角形 13">
            <a:extLst>
              <a:ext uri="{FF2B5EF4-FFF2-40B4-BE49-F238E27FC236}">
                <a16:creationId xmlns:a16="http://schemas.microsoft.com/office/drawing/2014/main" id="{C71E3E0B-18AB-4E93-BEC1-0F9F05440658}"/>
              </a:ext>
            </a:extLst>
          </p:cNvPr>
          <p:cNvSpPr/>
          <p:nvPr/>
        </p:nvSpPr>
        <p:spPr>
          <a:xfrm>
            <a:off x="5468291" y="5549774"/>
            <a:ext cx="235388" cy="21728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二等辺三角形 14">
            <a:extLst>
              <a:ext uri="{FF2B5EF4-FFF2-40B4-BE49-F238E27FC236}">
                <a16:creationId xmlns:a16="http://schemas.microsoft.com/office/drawing/2014/main" id="{D0118BFF-A8D0-49C8-A1E2-3F969D259652}"/>
              </a:ext>
            </a:extLst>
          </p:cNvPr>
          <p:cNvSpPr/>
          <p:nvPr/>
        </p:nvSpPr>
        <p:spPr>
          <a:xfrm>
            <a:off x="6779546" y="5549773"/>
            <a:ext cx="235388" cy="21728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1AB6A945-5E60-406C-A41A-1B330E9E8CC7}"/>
              </a:ext>
            </a:extLst>
          </p:cNvPr>
          <p:cNvSpPr txBox="1"/>
          <p:nvPr/>
        </p:nvSpPr>
        <p:spPr>
          <a:xfrm>
            <a:off x="1412341" y="5892652"/>
            <a:ext cx="887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転倒</a:t>
            </a:r>
            <a:endParaRPr kumimoji="1" lang="en-US" altLang="ja-JP" dirty="0"/>
          </a:p>
          <a:p>
            <a:r>
              <a:rPr kumimoji="1" lang="ja-JP" altLang="en-US" dirty="0"/>
              <a:t>１回目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7C40BB95-B440-43CA-9308-C6DDBE3D61E6}"/>
              </a:ext>
            </a:extLst>
          </p:cNvPr>
          <p:cNvSpPr txBox="1"/>
          <p:nvPr/>
        </p:nvSpPr>
        <p:spPr>
          <a:xfrm>
            <a:off x="2768098" y="5927835"/>
            <a:ext cx="887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転倒</a:t>
            </a:r>
            <a:endParaRPr kumimoji="1" lang="en-US" altLang="ja-JP" dirty="0"/>
          </a:p>
          <a:p>
            <a:r>
              <a:rPr kumimoji="1" lang="ja-JP" altLang="en-US" dirty="0"/>
              <a:t>２回目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32801006-2C53-4077-9BD6-731AD682E663}"/>
              </a:ext>
            </a:extLst>
          </p:cNvPr>
          <p:cNvSpPr txBox="1"/>
          <p:nvPr/>
        </p:nvSpPr>
        <p:spPr>
          <a:xfrm>
            <a:off x="5275916" y="5920663"/>
            <a:ext cx="887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転倒</a:t>
            </a:r>
            <a:endParaRPr kumimoji="1" lang="en-US" altLang="ja-JP" dirty="0"/>
          </a:p>
          <a:p>
            <a:r>
              <a:rPr kumimoji="1" lang="ja-JP" altLang="en-US" dirty="0"/>
              <a:t>３回目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B6407891-754C-48ED-B3E6-4569A5D36760}"/>
              </a:ext>
            </a:extLst>
          </p:cNvPr>
          <p:cNvSpPr txBox="1"/>
          <p:nvPr/>
        </p:nvSpPr>
        <p:spPr>
          <a:xfrm>
            <a:off x="6589420" y="5920663"/>
            <a:ext cx="887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転倒</a:t>
            </a:r>
            <a:endParaRPr kumimoji="1" lang="en-US" altLang="ja-JP" dirty="0"/>
          </a:p>
          <a:p>
            <a:r>
              <a:rPr kumimoji="1" lang="ja-JP" altLang="en-US" dirty="0"/>
              <a:t>４回目</a:t>
            </a:r>
          </a:p>
        </p:txBody>
      </p: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45620CE6-BAB8-4FCC-AA17-1308EB361279}"/>
              </a:ext>
            </a:extLst>
          </p:cNvPr>
          <p:cNvCxnSpPr>
            <a:cxnSpLocks/>
          </p:cNvCxnSpPr>
          <p:nvPr/>
        </p:nvCxnSpPr>
        <p:spPr>
          <a:xfrm flipV="1">
            <a:off x="3121949" y="2956917"/>
            <a:ext cx="8989" cy="2600405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9D0F3B01-45B7-4742-A39E-B0D6E9AC79BA}"/>
              </a:ext>
            </a:extLst>
          </p:cNvPr>
          <p:cNvCxnSpPr>
            <a:cxnSpLocks/>
          </p:cNvCxnSpPr>
          <p:nvPr/>
        </p:nvCxnSpPr>
        <p:spPr>
          <a:xfrm flipV="1">
            <a:off x="5573921" y="2988186"/>
            <a:ext cx="0" cy="2567631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FF73FF5E-EDB5-4D35-A0F8-5CF26DB428DC}"/>
              </a:ext>
            </a:extLst>
          </p:cNvPr>
          <p:cNvSpPr/>
          <p:nvPr/>
        </p:nvSpPr>
        <p:spPr>
          <a:xfrm>
            <a:off x="1896803" y="3648026"/>
            <a:ext cx="292626" cy="1895707"/>
          </a:xfrm>
          <a:prstGeom prst="rect">
            <a:avLst/>
          </a:prstGeom>
          <a:solidFill>
            <a:srgbClr val="FFCC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96B57A11-A089-44D3-905D-5939EE1AA683}"/>
              </a:ext>
            </a:extLst>
          </p:cNvPr>
          <p:cNvSpPr/>
          <p:nvPr/>
        </p:nvSpPr>
        <p:spPr>
          <a:xfrm>
            <a:off x="2186485" y="3245907"/>
            <a:ext cx="626152" cy="2306887"/>
          </a:xfrm>
          <a:prstGeom prst="rect">
            <a:avLst/>
          </a:prstGeom>
          <a:solidFill>
            <a:srgbClr val="FFCC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C36E00C2-2D53-4CEB-B5F4-830BD412742F}"/>
              </a:ext>
            </a:extLst>
          </p:cNvPr>
          <p:cNvSpPr/>
          <p:nvPr/>
        </p:nvSpPr>
        <p:spPr>
          <a:xfrm>
            <a:off x="2793008" y="2967542"/>
            <a:ext cx="309311" cy="2568661"/>
          </a:xfrm>
          <a:prstGeom prst="rect">
            <a:avLst/>
          </a:prstGeom>
          <a:solidFill>
            <a:srgbClr val="FFCC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51E42C74-A78D-43D0-A7AE-D63087006C67}"/>
              </a:ext>
            </a:extLst>
          </p:cNvPr>
          <p:cNvSpPr/>
          <p:nvPr/>
        </p:nvSpPr>
        <p:spPr>
          <a:xfrm>
            <a:off x="3440461" y="4850472"/>
            <a:ext cx="626152" cy="700654"/>
          </a:xfrm>
          <a:prstGeom prst="rect">
            <a:avLst/>
          </a:prstGeom>
          <a:solidFill>
            <a:srgbClr val="FFCC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A5D3C722-BD43-44DC-96B8-E79497D2356F}"/>
              </a:ext>
            </a:extLst>
          </p:cNvPr>
          <p:cNvSpPr/>
          <p:nvPr/>
        </p:nvSpPr>
        <p:spPr>
          <a:xfrm>
            <a:off x="4064311" y="4140697"/>
            <a:ext cx="626152" cy="1409922"/>
          </a:xfrm>
          <a:prstGeom prst="rect">
            <a:avLst/>
          </a:prstGeom>
          <a:solidFill>
            <a:srgbClr val="FFCC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C970BAE3-E581-435E-963F-254C4C895327}"/>
              </a:ext>
            </a:extLst>
          </p:cNvPr>
          <p:cNvSpPr/>
          <p:nvPr/>
        </p:nvSpPr>
        <p:spPr>
          <a:xfrm>
            <a:off x="4668068" y="4413638"/>
            <a:ext cx="626152" cy="1105436"/>
          </a:xfrm>
          <a:prstGeom prst="rect">
            <a:avLst/>
          </a:prstGeom>
          <a:solidFill>
            <a:srgbClr val="FFCC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E7B2CF0-9CD7-4932-9914-1F3116AF5493}"/>
              </a:ext>
            </a:extLst>
          </p:cNvPr>
          <p:cNvSpPr/>
          <p:nvPr/>
        </p:nvSpPr>
        <p:spPr>
          <a:xfrm>
            <a:off x="5293237" y="3687487"/>
            <a:ext cx="285661" cy="1851730"/>
          </a:xfrm>
          <a:prstGeom prst="rect">
            <a:avLst/>
          </a:prstGeom>
          <a:solidFill>
            <a:srgbClr val="FFCC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4120874E-2302-4A96-8CA9-C80919FFAC3B}"/>
              </a:ext>
            </a:extLst>
          </p:cNvPr>
          <p:cNvSpPr/>
          <p:nvPr/>
        </p:nvSpPr>
        <p:spPr>
          <a:xfrm>
            <a:off x="5932797" y="4162371"/>
            <a:ext cx="626152" cy="1375175"/>
          </a:xfrm>
          <a:prstGeom prst="rect">
            <a:avLst/>
          </a:prstGeom>
          <a:solidFill>
            <a:srgbClr val="FFCC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27B1E828-3404-4F52-BA6A-1FB8B43DC1D7}"/>
              </a:ext>
            </a:extLst>
          </p:cNvPr>
          <p:cNvSpPr/>
          <p:nvPr/>
        </p:nvSpPr>
        <p:spPr>
          <a:xfrm>
            <a:off x="6558492" y="3614798"/>
            <a:ext cx="303257" cy="1933469"/>
          </a:xfrm>
          <a:prstGeom prst="rect">
            <a:avLst/>
          </a:prstGeom>
          <a:solidFill>
            <a:srgbClr val="FFCC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0958AAF4-2DFA-44D1-89FD-A10EC5EF8628}"/>
              </a:ext>
            </a:extLst>
          </p:cNvPr>
          <p:cNvCxnSpPr/>
          <p:nvPr/>
        </p:nvCxnSpPr>
        <p:spPr>
          <a:xfrm>
            <a:off x="959667" y="5549774"/>
            <a:ext cx="7351414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54818FD-5F6A-49FD-8A9B-DE9376B924CC}"/>
              </a:ext>
            </a:extLst>
          </p:cNvPr>
          <p:cNvSpPr/>
          <p:nvPr/>
        </p:nvSpPr>
        <p:spPr>
          <a:xfrm>
            <a:off x="3133354" y="4433187"/>
            <a:ext cx="309311" cy="1109042"/>
          </a:xfrm>
          <a:prstGeom prst="rect">
            <a:avLst/>
          </a:prstGeom>
          <a:solidFill>
            <a:srgbClr val="FFCC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C04A3344-A441-4680-B839-92C5FC9C24A2}"/>
              </a:ext>
            </a:extLst>
          </p:cNvPr>
          <p:cNvSpPr/>
          <p:nvPr/>
        </p:nvSpPr>
        <p:spPr>
          <a:xfrm>
            <a:off x="5581913" y="2980102"/>
            <a:ext cx="348191" cy="2556101"/>
          </a:xfrm>
          <a:prstGeom prst="rect">
            <a:avLst/>
          </a:prstGeom>
          <a:solidFill>
            <a:srgbClr val="FFCC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CA9A9D3A-8B31-4BA7-A28F-9DF5644D4A8B}"/>
              </a:ext>
            </a:extLst>
          </p:cNvPr>
          <p:cNvCxnSpPr/>
          <p:nvPr/>
        </p:nvCxnSpPr>
        <p:spPr>
          <a:xfrm flipV="1">
            <a:off x="1892186" y="4870239"/>
            <a:ext cx="294299" cy="9209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EDF58230-3094-4FC1-A3E2-5A7B8DA483AB}"/>
              </a:ext>
            </a:extLst>
          </p:cNvPr>
          <p:cNvCxnSpPr>
            <a:cxnSpLocks/>
          </p:cNvCxnSpPr>
          <p:nvPr/>
        </p:nvCxnSpPr>
        <p:spPr>
          <a:xfrm flipV="1">
            <a:off x="2189482" y="4460576"/>
            <a:ext cx="623155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04BE64E1-0995-465D-B072-D4248D0C75B3}"/>
              </a:ext>
            </a:extLst>
          </p:cNvPr>
          <p:cNvCxnSpPr>
            <a:cxnSpLocks/>
          </p:cNvCxnSpPr>
          <p:nvPr/>
        </p:nvCxnSpPr>
        <p:spPr>
          <a:xfrm flipV="1">
            <a:off x="2810359" y="4195780"/>
            <a:ext cx="623155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C2FDC69A-3712-4E4F-A11C-1094C9F7C4AC}"/>
              </a:ext>
            </a:extLst>
          </p:cNvPr>
          <p:cNvCxnSpPr>
            <a:cxnSpLocks/>
          </p:cNvCxnSpPr>
          <p:nvPr/>
        </p:nvCxnSpPr>
        <p:spPr>
          <a:xfrm flipV="1">
            <a:off x="3443621" y="4682148"/>
            <a:ext cx="623155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DC2FB1EC-CF40-4B5C-98C6-9A939C7C17E4}"/>
              </a:ext>
            </a:extLst>
          </p:cNvPr>
          <p:cNvCxnSpPr>
            <a:cxnSpLocks/>
          </p:cNvCxnSpPr>
          <p:nvPr/>
        </p:nvCxnSpPr>
        <p:spPr>
          <a:xfrm flipV="1">
            <a:off x="4065809" y="3658352"/>
            <a:ext cx="623155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C7EFB3B2-A836-49B2-A467-7495C533056C}"/>
              </a:ext>
            </a:extLst>
          </p:cNvPr>
          <p:cNvCxnSpPr>
            <a:cxnSpLocks/>
          </p:cNvCxnSpPr>
          <p:nvPr/>
        </p:nvCxnSpPr>
        <p:spPr>
          <a:xfrm flipV="1">
            <a:off x="4680634" y="4042749"/>
            <a:ext cx="623155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8C641441-D707-4EFA-9437-A6A055A1B7B1}"/>
              </a:ext>
            </a:extLst>
          </p:cNvPr>
          <p:cNvCxnSpPr>
            <a:cxnSpLocks/>
          </p:cNvCxnSpPr>
          <p:nvPr/>
        </p:nvCxnSpPr>
        <p:spPr>
          <a:xfrm flipV="1">
            <a:off x="5303789" y="3316597"/>
            <a:ext cx="623155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291BA564-554A-46C4-8219-BBE7C59E6BC3}"/>
              </a:ext>
            </a:extLst>
          </p:cNvPr>
          <p:cNvCxnSpPr>
            <a:cxnSpLocks/>
          </p:cNvCxnSpPr>
          <p:nvPr/>
        </p:nvCxnSpPr>
        <p:spPr>
          <a:xfrm flipV="1">
            <a:off x="5915771" y="4481463"/>
            <a:ext cx="623155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5665F7EF-3D3B-4419-99C2-FF18A141DE08}"/>
              </a:ext>
            </a:extLst>
          </p:cNvPr>
          <p:cNvCxnSpPr>
            <a:cxnSpLocks/>
          </p:cNvCxnSpPr>
          <p:nvPr/>
        </p:nvCxnSpPr>
        <p:spPr>
          <a:xfrm flipV="1">
            <a:off x="6558492" y="3980101"/>
            <a:ext cx="338748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1EE0995B-6FCE-480B-8FBC-7BB695625738}"/>
              </a:ext>
            </a:extLst>
          </p:cNvPr>
          <p:cNvCxnSpPr>
            <a:cxnSpLocks/>
          </p:cNvCxnSpPr>
          <p:nvPr/>
        </p:nvCxnSpPr>
        <p:spPr>
          <a:xfrm>
            <a:off x="2182072" y="4433186"/>
            <a:ext cx="0" cy="455317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147E413C-8D93-4385-BA51-09FC8D591E00}"/>
              </a:ext>
            </a:extLst>
          </p:cNvPr>
          <p:cNvCxnSpPr>
            <a:cxnSpLocks/>
          </p:cNvCxnSpPr>
          <p:nvPr/>
        </p:nvCxnSpPr>
        <p:spPr>
          <a:xfrm>
            <a:off x="2817424" y="4162371"/>
            <a:ext cx="0" cy="319092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966715D4-12A9-4EB3-B8A9-844F68435751}"/>
              </a:ext>
            </a:extLst>
          </p:cNvPr>
          <p:cNvCxnSpPr>
            <a:cxnSpLocks/>
          </p:cNvCxnSpPr>
          <p:nvPr/>
        </p:nvCxnSpPr>
        <p:spPr>
          <a:xfrm>
            <a:off x="3440461" y="4162371"/>
            <a:ext cx="0" cy="527323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A381B89A-A179-4E6E-BC14-8E3EF618D552}"/>
              </a:ext>
            </a:extLst>
          </p:cNvPr>
          <p:cNvCxnSpPr>
            <a:cxnSpLocks/>
          </p:cNvCxnSpPr>
          <p:nvPr/>
        </p:nvCxnSpPr>
        <p:spPr>
          <a:xfrm flipH="1">
            <a:off x="4082572" y="3650052"/>
            <a:ext cx="3771" cy="1045668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3BFCBE6D-A77E-4ACA-ADFC-CC7FD0214F0E}"/>
              </a:ext>
            </a:extLst>
          </p:cNvPr>
          <p:cNvCxnSpPr>
            <a:cxnSpLocks/>
          </p:cNvCxnSpPr>
          <p:nvPr/>
        </p:nvCxnSpPr>
        <p:spPr>
          <a:xfrm>
            <a:off x="4696653" y="3635048"/>
            <a:ext cx="0" cy="407701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35FB559E-CE94-42FC-A26B-03AA893FB457}"/>
              </a:ext>
            </a:extLst>
          </p:cNvPr>
          <p:cNvCxnSpPr>
            <a:cxnSpLocks/>
          </p:cNvCxnSpPr>
          <p:nvPr/>
        </p:nvCxnSpPr>
        <p:spPr>
          <a:xfrm>
            <a:off x="5303789" y="3287244"/>
            <a:ext cx="3015" cy="76819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2380B582-E493-4D2E-B2F1-F6E282695E1C}"/>
              </a:ext>
            </a:extLst>
          </p:cNvPr>
          <p:cNvCxnSpPr>
            <a:cxnSpLocks/>
          </p:cNvCxnSpPr>
          <p:nvPr/>
        </p:nvCxnSpPr>
        <p:spPr>
          <a:xfrm>
            <a:off x="5929228" y="3316597"/>
            <a:ext cx="0" cy="1164866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5069A976-1F9C-4A9D-8C57-3592C7EF86F0}"/>
              </a:ext>
            </a:extLst>
          </p:cNvPr>
          <p:cNvCxnSpPr>
            <a:cxnSpLocks/>
          </p:cNvCxnSpPr>
          <p:nvPr/>
        </p:nvCxnSpPr>
        <p:spPr>
          <a:xfrm>
            <a:off x="6558492" y="3958520"/>
            <a:ext cx="0" cy="566455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>
            <a:extLst>
              <a:ext uri="{FF2B5EF4-FFF2-40B4-BE49-F238E27FC236}">
                <a16:creationId xmlns:a16="http://schemas.microsoft.com/office/drawing/2014/main" id="{224C8396-904E-4902-8CC3-7695E24F9736}"/>
              </a:ext>
            </a:extLst>
          </p:cNvPr>
          <p:cNvCxnSpPr>
            <a:cxnSpLocks/>
          </p:cNvCxnSpPr>
          <p:nvPr/>
        </p:nvCxnSpPr>
        <p:spPr>
          <a:xfrm>
            <a:off x="1892186" y="4870239"/>
            <a:ext cx="0" cy="687082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コネクタ 72">
            <a:extLst>
              <a:ext uri="{FF2B5EF4-FFF2-40B4-BE49-F238E27FC236}">
                <a16:creationId xmlns:a16="http://schemas.microsoft.com/office/drawing/2014/main" id="{EB9C153F-8CAB-43A7-B3EB-7ECEC18D6230}"/>
              </a:ext>
            </a:extLst>
          </p:cNvPr>
          <p:cNvCxnSpPr>
            <a:cxnSpLocks/>
          </p:cNvCxnSpPr>
          <p:nvPr/>
        </p:nvCxnSpPr>
        <p:spPr>
          <a:xfrm>
            <a:off x="3119004" y="4162371"/>
            <a:ext cx="0" cy="1388247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コネクタ 74">
            <a:extLst>
              <a:ext uri="{FF2B5EF4-FFF2-40B4-BE49-F238E27FC236}">
                <a16:creationId xmlns:a16="http://schemas.microsoft.com/office/drawing/2014/main" id="{B1794758-2B30-4DEF-857B-332F565F6E1D}"/>
              </a:ext>
            </a:extLst>
          </p:cNvPr>
          <p:cNvCxnSpPr>
            <a:cxnSpLocks/>
          </p:cNvCxnSpPr>
          <p:nvPr/>
        </p:nvCxnSpPr>
        <p:spPr>
          <a:xfrm>
            <a:off x="5590966" y="3301447"/>
            <a:ext cx="0" cy="2242286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コネクタ 76">
            <a:extLst>
              <a:ext uri="{FF2B5EF4-FFF2-40B4-BE49-F238E27FC236}">
                <a16:creationId xmlns:a16="http://schemas.microsoft.com/office/drawing/2014/main" id="{274677E8-C446-429A-A21F-88C91C8EE3DC}"/>
              </a:ext>
            </a:extLst>
          </p:cNvPr>
          <p:cNvCxnSpPr>
            <a:cxnSpLocks/>
          </p:cNvCxnSpPr>
          <p:nvPr/>
        </p:nvCxnSpPr>
        <p:spPr>
          <a:xfrm>
            <a:off x="6879855" y="3965418"/>
            <a:ext cx="0" cy="158520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ADF49A50-7C00-479F-A7AA-632DE67AB79B}"/>
              </a:ext>
            </a:extLst>
          </p:cNvPr>
          <p:cNvCxnSpPr>
            <a:cxnSpLocks/>
          </p:cNvCxnSpPr>
          <p:nvPr/>
        </p:nvCxnSpPr>
        <p:spPr>
          <a:xfrm flipV="1">
            <a:off x="3141424" y="4435439"/>
            <a:ext cx="291903" cy="651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09DAC2AF-FEDB-4BFA-9F95-CF7936E4AA8D}"/>
              </a:ext>
            </a:extLst>
          </p:cNvPr>
          <p:cNvCxnSpPr>
            <a:cxnSpLocks/>
            <a:endCxn id="48" idx="1"/>
          </p:cNvCxnSpPr>
          <p:nvPr/>
        </p:nvCxnSpPr>
        <p:spPr>
          <a:xfrm>
            <a:off x="3431263" y="4843604"/>
            <a:ext cx="633048" cy="2054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id="{3A51040F-4F36-4C34-8187-6FCF2B5A8A58}"/>
              </a:ext>
            </a:extLst>
          </p:cNvPr>
          <p:cNvCxnSpPr>
            <a:cxnSpLocks/>
          </p:cNvCxnSpPr>
          <p:nvPr/>
        </p:nvCxnSpPr>
        <p:spPr>
          <a:xfrm flipV="1">
            <a:off x="4078551" y="4115993"/>
            <a:ext cx="611912" cy="11209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コネクタ 71">
            <a:extLst>
              <a:ext uri="{FF2B5EF4-FFF2-40B4-BE49-F238E27FC236}">
                <a16:creationId xmlns:a16="http://schemas.microsoft.com/office/drawing/2014/main" id="{29B1B7E9-BB73-4EE1-BBFD-DE14AE87E260}"/>
              </a:ext>
            </a:extLst>
          </p:cNvPr>
          <p:cNvCxnSpPr>
            <a:cxnSpLocks/>
          </p:cNvCxnSpPr>
          <p:nvPr/>
        </p:nvCxnSpPr>
        <p:spPr>
          <a:xfrm flipV="1">
            <a:off x="4684152" y="4430486"/>
            <a:ext cx="611912" cy="11209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コネクタ 75">
            <a:extLst>
              <a:ext uri="{FF2B5EF4-FFF2-40B4-BE49-F238E27FC236}">
                <a16:creationId xmlns:a16="http://schemas.microsoft.com/office/drawing/2014/main" id="{5E2FEA1C-2A34-4537-A130-DC372AB08369}"/>
              </a:ext>
            </a:extLst>
          </p:cNvPr>
          <p:cNvCxnSpPr/>
          <p:nvPr/>
        </p:nvCxnSpPr>
        <p:spPr>
          <a:xfrm flipV="1">
            <a:off x="5284921" y="3674088"/>
            <a:ext cx="294299" cy="9209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B2AC5456-A6A8-42D9-A92C-878E952CB116}"/>
              </a:ext>
            </a:extLst>
          </p:cNvPr>
          <p:cNvSpPr txBox="1"/>
          <p:nvPr/>
        </p:nvSpPr>
        <p:spPr>
          <a:xfrm>
            <a:off x="2044115" y="4871766"/>
            <a:ext cx="999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FF0000"/>
                </a:solidFill>
              </a:rPr>
              <a:t>降水量</a:t>
            </a:r>
            <a:endParaRPr kumimoji="1" lang="en-US" altLang="ja-JP" dirty="0">
              <a:solidFill>
                <a:srgbClr val="FF0000"/>
              </a:solidFill>
            </a:endParaRPr>
          </a:p>
          <a:p>
            <a:pPr algn="ctr"/>
            <a:r>
              <a:rPr kumimoji="1" lang="en-US" altLang="ja-JP" dirty="0">
                <a:solidFill>
                  <a:srgbClr val="FF0000"/>
                </a:solidFill>
              </a:rPr>
              <a:t>0.5mm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2D753E6B-A586-4B3A-BD2D-90AB0D6F9284}"/>
              </a:ext>
            </a:extLst>
          </p:cNvPr>
          <p:cNvSpPr txBox="1"/>
          <p:nvPr/>
        </p:nvSpPr>
        <p:spPr>
          <a:xfrm>
            <a:off x="3952404" y="4871766"/>
            <a:ext cx="999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FF0000"/>
                </a:solidFill>
              </a:rPr>
              <a:t>降水量</a:t>
            </a:r>
            <a:endParaRPr kumimoji="1" lang="en-US" altLang="ja-JP" dirty="0">
              <a:solidFill>
                <a:srgbClr val="FF0000"/>
              </a:solidFill>
            </a:endParaRPr>
          </a:p>
          <a:p>
            <a:pPr algn="ctr"/>
            <a:r>
              <a:rPr kumimoji="1" lang="en-US" altLang="ja-JP" dirty="0">
                <a:solidFill>
                  <a:srgbClr val="FF0000"/>
                </a:solidFill>
              </a:rPr>
              <a:t>0.5mm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E899BF42-2A06-40CE-8413-2B498E1AAE91}"/>
              </a:ext>
            </a:extLst>
          </p:cNvPr>
          <p:cNvSpPr txBox="1"/>
          <p:nvPr/>
        </p:nvSpPr>
        <p:spPr>
          <a:xfrm>
            <a:off x="5800794" y="4841568"/>
            <a:ext cx="999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FF0000"/>
                </a:solidFill>
              </a:rPr>
              <a:t>降水量</a:t>
            </a:r>
            <a:endParaRPr kumimoji="1" lang="en-US" altLang="ja-JP" dirty="0">
              <a:solidFill>
                <a:srgbClr val="FF0000"/>
              </a:solidFill>
            </a:endParaRPr>
          </a:p>
          <a:p>
            <a:pPr algn="ctr"/>
            <a:r>
              <a:rPr kumimoji="1" lang="en-US" altLang="ja-JP" dirty="0">
                <a:solidFill>
                  <a:srgbClr val="FF0000"/>
                </a:solidFill>
              </a:rPr>
              <a:t>0.5mm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BE5536B6-836B-4036-935F-1D53605B61B4}"/>
              </a:ext>
            </a:extLst>
          </p:cNvPr>
          <p:cNvSpPr txBox="1"/>
          <p:nvPr/>
        </p:nvSpPr>
        <p:spPr>
          <a:xfrm>
            <a:off x="7078333" y="2988186"/>
            <a:ext cx="206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補正後の降水強度</a:t>
            </a:r>
            <a:endParaRPr kumimoji="1" lang="en-US" altLang="ja-JP" dirty="0"/>
          </a:p>
        </p:txBody>
      </p:sp>
      <p:cxnSp>
        <p:nvCxnSpPr>
          <p:cNvPr id="89" name="直線矢印コネクタ 88">
            <a:extLst>
              <a:ext uri="{FF2B5EF4-FFF2-40B4-BE49-F238E27FC236}">
                <a16:creationId xmlns:a16="http://schemas.microsoft.com/office/drawing/2014/main" id="{5D997D7B-D6A9-4BA6-B6ED-96E05991C2A7}"/>
              </a:ext>
            </a:extLst>
          </p:cNvPr>
          <p:cNvCxnSpPr>
            <a:cxnSpLocks/>
          </p:cNvCxnSpPr>
          <p:nvPr/>
        </p:nvCxnSpPr>
        <p:spPr>
          <a:xfrm flipH="1">
            <a:off x="6695749" y="3237798"/>
            <a:ext cx="368212" cy="348946"/>
          </a:xfrm>
          <a:prstGeom prst="straightConnector1">
            <a:avLst/>
          </a:prstGeom>
          <a:ln w="25400">
            <a:solidFill>
              <a:srgbClr val="7030A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7963AC30-B3C9-40E1-A847-9A562AC4AE33}"/>
              </a:ext>
            </a:extLst>
          </p:cNvPr>
          <p:cNvSpPr txBox="1"/>
          <p:nvPr/>
        </p:nvSpPr>
        <p:spPr>
          <a:xfrm>
            <a:off x="7122875" y="3494026"/>
            <a:ext cx="206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XRAIN</a:t>
            </a:r>
            <a:r>
              <a:rPr kumimoji="1" lang="ja-JP" altLang="en-US" dirty="0"/>
              <a:t>の降水強度</a:t>
            </a:r>
            <a:endParaRPr kumimoji="1" lang="en-US" altLang="ja-JP" dirty="0"/>
          </a:p>
        </p:txBody>
      </p:sp>
      <p:cxnSp>
        <p:nvCxnSpPr>
          <p:cNvPr id="81" name="直線矢印コネクタ 80">
            <a:extLst>
              <a:ext uri="{FF2B5EF4-FFF2-40B4-BE49-F238E27FC236}">
                <a16:creationId xmlns:a16="http://schemas.microsoft.com/office/drawing/2014/main" id="{43F48519-4FAF-4063-A3E9-715C7E813159}"/>
              </a:ext>
            </a:extLst>
          </p:cNvPr>
          <p:cNvCxnSpPr>
            <a:cxnSpLocks/>
          </p:cNvCxnSpPr>
          <p:nvPr/>
        </p:nvCxnSpPr>
        <p:spPr>
          <a:xfrm flipH="1">
            <a:off x="6728226" y="3642016"/>
            <a:ext cx="395286" cy="307451"/>
          </a:xfrm>
          <a:prstGeom prst="straightConnector1">
            <a:avLst/>
          </a:prstGeom>
          <a:ln w="25400">
            <a:solidFill>
              <a:schemeClr val="accent5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コネクタ 92">
            <a:extLst>
              <a:ext uri="{FF2B5EF4-FFF2-40B4-BE49-F238E27FC236}">
                <a16:creationId xmlns:a16="http://schemas.microsoft.com/office/drawing/2014/main" id="{E8A37D0E-2D6E-4232-ACF2-324FA8540979}"/>
              </a:ext>
            </a:extLst>
          </p:cNvPr>
          <p:cNvCxnSpPr>
            <a:cxnSpLocks/>
          </p:cNvCxnSpPr>
          <p:nvPr/>
        </p:nvCxnSpPr>
        <p:spPr>
          <a:xfrm>
            <a:off x="2173629" y="3224348"/>
            <a:ext cx="5671" cy="446991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コネクタ 93">
            <a:extLst>
              <a:ext uri="{FF2B5EF4-FFF2-40B4-BE49-F238E27FC236}">
                <a16:creationId xmlns:a16="http://schemas.microsoft.com/office/drawing/2014/main" id="{12B5650C-A502-4416-8DF1-62DD0B58A295}"/>
              </a:ext>
            </a:extLst>
          </p:cNvPr>
          <p:cNvCxnSpPr>
            <a:cxnSpLocks/>
          </p:cNvCxnSpPr>
          <p:nvPr/>
        </p:nvCxnSpPr>
        <p:spPr>
          <a:xfrm>
            <a:off x="2806387" y="2956917"/>
            <a:ext cx="9495" cy="32507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コネクタ 94">
            <a:extLst>
              <a:ext uri="{FF2B5EF4-FFF2-40B4-BE49-F238E27FC236}">
                <a16:creationId xmlns:a16="http://schemas.microsoft.com/office/drawing/2014/main" id="{668343DB-45C3-44BB-B4CA-88939E7F2AC5}"/>
              </a:ext>
            </a:extLst>
          </p:cNvPr>
          <p:cNvCxnSpPr>
            <a:cxnSpLocks/>
          </p:cNvCxnSpPr>
          <p:nvPr/>
        </p:nvCxnSpPr>
        <p:spPr>
          <a:xfrm>
            <a:off x="3122563" y="2967542"/>
            <a:ext cx="8375" cy="1483981"/>
          </a:xfrm>
          <a:prstGeom prst="line">
            <a:avLst/>
          </a:prstGeom>
          <a:ln w="3810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コネクタ 95">
            <a:extLst>
              <a:ext uri="{FF2B5EF4-FFF2-40B4-BE49-F238E27FC236}">
                <a16:creationId xmlns:a16="http://schemas.microsoft.com/office/drawing/2014/main" id="{7C94777F-1CD1-4CB2-9988-F1BAF4042378}"/>
              </a:ext>
            </a:extLst>
          </p:cNvPr>
          <p:cNvCxnSpPr>
            <a:cxnSpLocks/>
          </p:cNvCxnSpPr>
          <p:nvPr/>
        </p:nvCxnSpPr>
        <p:spPr>
          <a:xfrm>
            <a:off x="3442698" y="4460576"/>
            <a:ext cx="4898" cy="40074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コネクタ 96">
            <a:extLst>
              <a:ext uri="{FF2B5EF4-FFF2-40B4-BE49-F238E27FC236}">
                <a16:creationId xmlns:a16="http://schemas.microsoft.com/office/drawing/2014/main" id="{99016463-D2AB-405B-BD71-7AB914A6E6C5}"/>
              </a:ext>
            </a:extLst>
          </p:cNvPr>
          <p:cNvCxnSpPr>
            <a:cxnSpLocks/>
          </p:cNvCxnSpPr>
          <p:nvPr/>
        </p:nvCxnSpPr>
        <p:spPr>
          <a:xfrm flipH="1">
            <a:off x="4078551" y="4108447"/>
            <a:ext cx="3146" cy="76639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コネクタ 101">
            <a:extLst>
              <a:ext uri="{FF2B5EF4-FFF2-40B4-BE49-F238E27FC236}">
                <a16:creationId xmlns:a16="http://schemas.microsoft.com/office/drawing/2014/main" id="{D10C8190-A236-4619-A4C1-85067E8CDD44}"/>
              </a:ext>
            </a:extLst>
          </p:cNvPr>
          <p:cNvCxnSpPr>
            <a:cxnSpLocks/>
          </p:cNvCxnSpPr>
          <p:nvPr/>
        </p:nvCxnSpPr>
        <p:spPr>
          <a:xfrm>
            <a:off x="4690629" y="4105484"/>
            <a:ext cx="6438" cy="355092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線コネクタ 104">
            <a:extLst>
              <a:ext uri="{FF2B5EF4-FFF2-40B4-BE49-F238E27FC236}">
                <a16:creationId xmlns:a16="http://schemas.microsoft.com/office/drawing/2014/main" id="{FE59BAC6-EE51-4941-903D-419E26C0732B}"/>
              </a:ext>
            </a:extLst>
          </p:cNvPr>
          <p:cNvCxnSpPr>
            <a:cxnSpLocks/>
          </p:cNvCxnSpPr>
          <p:nvPr/>
        </p:nvCxnSpPr>
        <p:spPr>
          <a:xfrm flipH="1">
            <a:off x="5300960" y="3700327"/>
            <a:ext cx="5188" cy="757884"/>
          </a:xfrm>
          <a:prstGeom prst="line">
            <a:avLst/>
          </a:prstGeom>
          <a:ln w="3810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コネクタ 106">
            <a:extLst>
              <a:ext uri="{FF2B5EF4-FFF2-40B4-BE49-F238E27FC236}">
                <a16:creationId xmlns:a16="http://schemas.microsoft.com/office/drawing/2014/main" id="{346B7EC9-4B99-40AF-ADF8-93C49DA3EC4D}"/>
              </a:ext>
            </a:extLst>
          </p:cNvPr>
          <p:cNvCxnSpPr>
            <a:cxnSpLocks/>
          </p:cNvCxnSpPr>
          <p:nvPr/>
        </p:nvCxnSpPr>
        <p:spPr>
          <a:xfrm>
            <a:off x="5605810" y="2988186"/>
            <a:ext cx="0" cy="690506"/>
          </a:xfrm>
          <a:prstGeom prst="line">
            <a:avLst/>
          </a:prstGeom>
          <a:ln w="3810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コネクタ 108">
            <a:extLst>
              <a:ext uri="{FF2B5EF4-FFF2-40B4-BE49-F238E27FC236}">
                <a16:creationId xmlns:a16="http://schemas.microsoft.com/office/drawing/2014/main" id="{A99CC231-2120-4A25-9632-DF5E41A63A83}"/>
              </a:ext>
            </a:extLst>
          </p:cNvPr>
          <p:cNvCxnSpPr>
            <a:cxnSpLocks/>
            <a:endCxn id="30" idx="3"/>
          </p:cNvCxnSpPr>
          <p:nvPr/>
        </p:nvCxnSpPr>
        <p:spPr>
          <a:xfrm>
            <a:off x="5930104" y="2980102"/>
            <a:ext cx="0" cy="1278051"/>
          </a:xfrm>
          <a:prstGeom prst="line">
            <a:avLst/>
          </a:prstGeom>
          <a:ln w="3810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コネクタ 110">
            <a:extLst>
              <a:ext uri="{FF2B5EF4-FFF2-40B4-BE49-F238E27FC236}">
                <a16:creationId xmlns:a16="http://schemas.microsoft.com/office/drawing/2014/main" id="{19E3621F-CDF4-4924-AB19-6AB2BAEDD8EF}"/>
              </a:ext>
            </a:extLst>
          </p:cNvPr>
          <p:cNvCxnSpPr>
            <a:cxnSpLocks/>
          </p:cNvCxnSpPr>
          <p:nvPr/>
        </p:nvCxnSpPr>
        <p:spPr>
          <a:xfrm>
            <a:off x="1883122" y="3650052"/>
            <a:ext cx="6242" cy="1224791"/>
          </a:xfrm>
          <a:prstGeom prst="line">
            <a:avLst/>
          </a:prstGeom>
          <a:ln w="3810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線コネクタ 112">
            <a:extLst>
              <a:ext uri="{FF2B5EF4-FFF2-40B4-BE49-F238E27FC236}">
                <a16:creationId xmlns:a16="http://schemas.microsoft.com/office/drawing/2014/main" id="{13070D18-360B-4A12-BEA2-5710CE95B4B6}"/>
              </a:ext>
            </a:extLst>
          </p:cNvPr>
          <p:cNvCxnSpPr>
            <a:cxnSpLocks/>
          </p:cNvCxnSpPr>
          <p:nvPr/>
        </p:nvCxnSpPr>
        <p:spPr>
          <a:xfrm flipH="1">
            <a:off x="6553175" y="3615643"/>
            <a:ext cx="12864" cy="51273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線コネクタ 114">
            <a:extLst>
              <a:ext uri="{FF2B5EF4-FFF2-40B4-BE49-F238E27FC236}">
                <a16:creationId xmlns:a16="http://schemas.microsoft.com/office/drawing/2014/main" id="{D8FFA6CE-A1F7-4F56-8252-BDC36035BCA1}"/>
              </a:ext>
            </a:extLst>
          </p:cNvPr>
          <p:cNvCxnSpPr>
            <a:cxnSpLocks/>
          </p:cNvCxnSpPr>
          <p:nvPr/>
        </p:nvCxnSpPr>
        <p:spPr>
          <a:xfrm>
            <a:off x="6879855" y="3635048"/>
            <a:ext cx="287" cy="345053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コネクタ 102">
            <a:extLst>
              <a:ext uri="{FF2B5EF4-FFF2-40B4-BE49-F238E27FC236}">
                <a16:creationId xmlns:a16="http://schemas.microsoft.com/office/drawing/2014/main" id="{1C1E33CF-2E7F-44DE-9C10-C8B661227C5F}"/>
              </a:ext>
            </a:extLst>
          </p:cNvPr>
          <p:cNvCxnSpPr>
            <a:cxnSpLocks/>
          </p:cNvCxnSpPr>
          <p:nvPr/>
        </p:nvCxnSpPr>
        <p:spPr>
          <a:xfrm flipV="1">
            <a:off x="1889967" y="3655572"/>
            <a:ext cx="285963" cy="1526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コネクタ 103">
            <a:extLst>
              <a:ext uri="{FF2B5EF4-FFF2-40B4-BE49-F238E27FC236}">
                <a16:creationId xmlns:a16="http://schemas.microsoft.com/office/drawing/2014/main" id="{2EAD1594-76CD-449F-8488-CA62C8A471C6}"/>
              </a:ext>
            </a:extLst>
          </p:cNvPr>
          <p:cNvCxnSpPr>
            <a:cxnSpLocks/>
          </p:cNvCxnSpPr>
          <p:nvPr/>
        </p:nvCxnSpPr>
        <p:spPr>
          <a:xfrm flipV="1">
            <a:off x="2178927" y="3245908"/>
            <a:ext cx="623155" cy="1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線コネクタ 105">
            <a:extLst>
              <a:ext uri="{FF2B5EF4-FFF2-40B4-BE49-F238E27FC236}">
                <a16:creationId xmlns:a16="http://schemas.microsoft.com/office/drawing/2014/main" id="{4E15BED3-1CCA-423E-8B0E-076EAFA43687}"/>
              </a:ext>
            </a:extLst>
          </p:cNvPr>
          <p:cNvCxnSpPr>
            <a:cxnSpLocks/>
          </p:cNvCxnSpPr>
          <p:nvPr/>
        </p:nvCxnSpPr>
        <p:spPr>
          <a:xfrm flipV="1">
            <a:off x="2799804" y="2981113"/>
            <a:ext cx="302473" cy="1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線コネクタ 107">
            <a:extLst>
              <a:ext uri="{FF2B5EF4-FFF2-40B4-BE49-F238E27FC236}">
                <a16:creationId xmlns:a16="http://schemas.microsoft.com/office/drawing/2014/main" id="{25843C22-4F61-410A-9274-49532687996E}"/>
              </a:ext>
            </a:extLst>
          </p:cNvPr>
          <p:cNvCxnSpPr>
            <a:cxnSpLocks/>
          </p:cNvCxnSpPr>
          <p:nvPr/>
        </p:nvCxnSpPr>
        <p:spPr>
          <a:xfrm>
            <a:off x="5595535" y="2978590"/>
            <a:ext cx="316378" cy="1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線コネクタ 109">
            <a:extLst>
              <a:ext uri="{FF2B5EF4-FFF2-40B4-BE49-F238E27FC236}">
                <a16:creationId xmlns:a16="http://schemas.microsoft.com/office/drawing/2014/main" id="{615209FC-FA50-42CB-B236-5423504892F4}"/>
              </a:ext>
            </a:extLst>
          </p:cNvPr>
          <p:cNvCxnSpPr>
            <a:cxnSpLocks/>
          </p:cNvCxnSpPr>
          <p:nvPr/>
        </p:nvCxnSpPr>
        <p:spPr>
          <a:xfrm flipV="1">
            <a:off x="5923318" y="4144968"/>
            <a:ext cx="623155" cy="1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直線コネクタ 111">
            <a:extLst>
              <a:ext uri="{FF2B5EF4-FFF2-40B4-BE49-F238E27FC236}">
                <a16:creationId xmlns:a16="http://schemas.microsoft.com/office/drawing/2014/main" id="{9373D81B-2937-42BA-B959-658597BF22CF}"/>
              </a:ext>
            </a:extLst>
          </p:cNvPr>
          <p:cNvCxnSpPr>
            <a:cxnSpLocks/>
          </p:cNvCxnSpPr>
          <p:nvPr/>
        </p:nvCxnSpPr>
        <p:spPr>
          <a:xfrm flipV="1">
            <a:off x="6566039" y="3640333"/>
            <a:ext cx="313816" cy="3275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テキスト ボックス 126">
            <a:extLst>
              <a:ext uri="{FF2B5EF4-FFF2-40B4-BE49-F238E27FC236}">
                <a16:creationId xmlns:a16="http://schemas.microsoft.com/office/drawing/2014/main" id="{2518F5A2-FA14-4A27-9320-00FB1186DEA4}"/>
              </a:ext>
            </a:extLst>
          </p:cNvPr>
          <p:cNvSpPr txBox="1"/>
          <p:nvPr/>
        </p:nvSpPr>
        <p:spPr>
          <a:xfrm>
            <a:off x="1765428" y="2199992"/>
            <a:ext cx="1375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0.2</a:t>
            </a:r>
            <a:r>
              <a:rPr kumimoji="1" lang="ja-JP" altLang="en-US" dirty="0"/>
              <a:t> → </a:t>
            </a:r>
            <a:r>
              <a:rPr kumimoji="1" lang="en-US" altLang="ja-JP" dirty="0"/>
              <a:t>0.5</a:t>
            </a:r>
            <a:endParaRPr kumimoji="1" lang="ja-JP" altLang="en-US" dirty="0"/>
          </a:p>
        </p:txBody>
      </p:sp>
      <p:sp>
        <p:nvSpPr>
          <p:cNvPr id="128" name="テキスト ボックス 127">
            <a:extLst>
              <a:ext uri="{FF2B5EF4-FFF2-40B4-BE49-F238E27FC236}">
                <a16:creationId xmlns:a16="http://schemas.microsoft.com/office/drawing/2014/main" id="{E037A268-4876-417E-AD62-25D34D936ED8}"/>
              </a:ext>
            </a:extLst>
          </p:cNvPr>
          <p:cNvSpPr txBox="1"/>
          <p:nvPr/>
        </p:nvSpPr>
        <p:spPr>
          <a:xfrm>
            <a:off x="3605149" y="2172432"/>
            <a:ext cx="1375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0.6</a:t>
            </a:r>
            <a:r>
              <a:rPr kumimoji="1" lang="ja-JP" altLang="en-US" dirty="0"/>
              <a:t> → </a:t>
            </a:r>
            <a:r>
              <a:rPr kumimoji="1" lang="en-US" altLang="ja-JP" dirty="0"/>
              <a:t>0.5</a:t>
            </a:r>
            <a:endParaRPr kumimoji="1" lang="ja-JP" altLang="en-US" dirty="0"/>
          </a:p>
        </p:txBody>
      </p:sp>
      <p:sp>
        <p:nvSpPr>
          <p:cNvPr id="129" name="テキスト ボックス 128">
            <a:extLst>
              <a:ext uri="{FF2B5EF4-FFF2-40B4-BE49-F238E27FC236}">
                <a16:creationId xmlns:a16="http://schemas.microsoft.com/office/drawing/2014/main" id="{8893D957-B554-49D0-8AB3-826E1AB61D3E}"/>
              </a:ext>
            </a:extLst>
          </p:cNvPr>
          <p:cNvSpPr txBox="1"/>
          <p:nvPr/>
        </p:nvSpPr>
        <p:spPr>
          <a:xfrm>
            <a:off x="5634958" y="2151934"/>
            <a:ext cx="1375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0.4</a:t>
            </a:r>
            <a:r>
              <a:rPr kumimoji="1" lang="ja-JP" altLang="en-US" dirty="0"/>
              <a:t> → </a:t>
            </a:r>
            <a:r>
              <a:rPr kumimoji="1" lang="en-US" altLang="ja-JP" dirty="0"/>
              <a:t>0.5</a:t>
            </a:r>
            <a:endParaRPr kumimoji="1" lang="ja-JP" altLang="en-US" dirty="0"/>
          </a:p>
        </p:txBody>
      </p:sp>
      <p:sp>
        <p:nvSpPr>
          <p:cNvPr id="130" name="テキスト ボックス 129">
            <a:extLst>
              <a:ext uri="{FF2B5EF4-FFF2-40B4-BE49-F238E27FC236}">
                <a16:creationId xmlns:a16="http://schemas.microsoft.com/office/drawing/2014/main" id="{E962CE28-0285-449E-971D-ED3D315D8D31}"/>
              </a:ext>
            </a:extLst>
          </p:cNvPr>
          <p:cNvSpPr txBox="1"/>
          <p:nvPr/>
        </p:nvSpPr>
        <p:spPr>
          <a:xfrm>
            <a:off x="6021262" y="2511205"/>
            <a:ext cx="654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solidFill>
                  <a:srgbClr val="7030A0"/>
                </a:solidFill>
              </a:rPr>
              <a:t>+0.1</a:t>
            </a:r>
            <a:endParaRPr kumimoji="1" lang="ja-JP" altLang="en-US" sz="2000" b="1" dirty="0">
              <a:solidFill>
                <a:srgbClr val="7030A0"/>
              </a:solidFill>
            </a:endParaRPr>
          </a:p>
        </p:txBody>
      </p:sp>
      <p:sp>
        <p:nvSpPr>
          <p:cNvPr id="131" name="テキスト ボックス 130">
            <a:extLst>
              <a:ext uri="{FF2B5EF4-FFF2-40B4-BE49-F238E27FC236}">
                <a16:creationId xmlns:a16="http://schemas.microsoft.com/office/drawing/2014/main" id="{F03DA399-619F-42F8-97D5-EBC16EBF75AF}"/>
              </a:ext>
            </a:extLst>
          </p:cNvPr>
          <p:cNvSpPr txBox="1"/>
          <p:nvPr/>
        </p:nvSpPr>
        <p:spPr>
          <a:xfrm>
            <a:off x="3779424" y="2526051"/>
            <a:ext cx="9012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solidFill>
                  <a:srgbClr val="7030A0"/>
                </a:solidFill>
              </a:rPr>
              <a:t>×0.83</a:t>
            </a:r>
            <a:endParaRPr kumimoji="1" lang="ja-JP" altLang="en-US" sz="2000" b="1" dirty="0">
              <a:solidFill>
                <a:srgbClr val="7030A0"/>
              </a:solidFill>
            </a:endParaRPr>
          </a:p>
        </p:txBody>
      </p:sp>
      <p:sp>
        <p:nvSpPr>
          <p:cNvPr id="132" name="テキスト ボックス 131">
            <a:extLst>
              <a:ext uri="{FF2B5EF4-FFF2-40B4-BE49-F238E27FC236}">
                <a16:creationId xmlns:a16="http://schemas.microsoft.com/office/drawing/2014/main" id="{76E39D66-B870-4A16-A8CA-16FD49609E73}"/>
              </a:ext>
            </a:extLst>
          </p:cNvPr>
          <p:cNvSpPr txBox="1"/>
          <p:nvPr/>
        </p:nvSpPr>
        <p:spPr>
          <a:xfrm>
            <a:off x="2182072" y="2483019"/>
            <a:ext cx="654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solidFill>
                  <a:srgbClr val="7030A0"/>
                </a:solidFill>
              </a:rPr>
              <a:t>+0.3</a:t>
            </a:r>
            <a:endParaRPr kumimoji="1" lang="ja-JP" altLang="en-US" sz="2000" b="1" dirty="0">
              <a:solidFill>
                <a:srgbClr val="7030A0"/>
              </a:solidFill>
            </a:endParaRPr>
          </a:p>
        </p:txBody>
      </p:sp>
      <p:sp>
        <p:nvSpPr>
          <p:cNvPr id="133" name="テキスト ボックス 132">
            <a:extLst>
              <a:ext uri="{FF2B5EF4-FFF2-40B4-BE49-F238E27FC236}">
                <a16:creationId xmlns:a16="http://schemas.microsoft.com/office/drawing/2014/main" id="{FFD9CC4A-6BA0-40A6-A0D6-9F3D00BB89D4}"/>
              </a:ext>
            </a:extLst>
          </p:cNvPr>
          <p:cNvSpPr txBox="1"/>
          <p:nvPr/>
        </p:nvSpPr>
        <p:spPr>
          <a:xfrm>
            <a:off x="1222151" y="2522914"/>
            <a:ext cx="751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rgbClr val="7030A0"/>
                </a:solidFill>
              </a:rPr>
              <a:t>補正</a:t>
            </a:r>
          </a:p>
        </p:txBody>
      </p:sp>
      <p:sp>
        <p:nvSpPr>
          <p:cNvPr id="90" name="タイトル 1">
            <a:extLst>
              <a:ext uri="{FF2B5EF4-FFF2-40B4-BE49-F238E27FC236}">
                <a16:creationId xmlns:a16="http://schemas.microsoft.com/office/drawing/2014/main" id="{C8821673-3ECB-4F7C-8B1F-638120EC0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altLang="ja-JP" b="1" dirty="0">
                <a:solidFill>
                  <a:schemeClr val="accent5">
                    <a:lumMod val="75000"/>
                  </a:schemeClr>
                </a:solidFill>
              </a:rPr>
              <a:t>1MPR</a:t>
            </a:r>
            <a:r>
              <a:rPr lang="ja-JP" altLang="en-US" b="1" dirty="0">
                <a:solidFill>
                  <a:schemeClr val="accent5">
                    <a:lumMod val="75000"/>
                  </a:schemeClr>
                </a:solidFill>
              </a:rPr>
              <a:t>の作成手順</a:t>
            </a:r>
            <a:endParaRPr kumimoji="1" lang="ja-JP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2161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AE9E3874-7F81-4DFC-9817-ED7206229104}"/>
              </a:ext>
            </a:extLst>
          </p:cNvPr>
          <p:cNvCxnSpPr>
            <a:cxnSpLocks/>
          </p:cNvCxnSpPr>
          <p:nvPr/>
        </p:nvCxnSpPr>
        <p:spPr>
          <a:xfrm flipV="1">
            <a:off x="959667" y="2308634"/>
            <a:ext cx="0" cy="324114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7E6AE4C-627E-43B3-855B-DAC80EB50DDE}"/>
              </a:ext>
            </a:extLst>
          </p:cNvPr>
          <p:cNvSpPr txBox="1"/>
          <p:nvPr/>
        </p:nvSpPr>
        <p:spPr>
          <a:xfrm>
            <a:off x="7867462" y="5692597"/>
            <a:ext cx="887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時刻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6F8FAFC-68D7-492B-BF3C-9FDC54D5290B}"/>
              </a:ext>
            </a:extLst>
          </p:cNvPr>
          <p:cNvSpPr txBox="1"/>
          <p:nvPr/>
        </p:nvSpPr>
        <p:spPr>
          <a:xfrm>
            <a:off x="374210" y="1970114"/>
            <a:ext cx="14757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降水強度</a:t>
            </a:r>
          </a:p>
        </p:txBody>
      </p:sp>
      <p:sp>
        <p:nvSpPr>
          <p:cNvPr id="12" name="二等辺三角形 11">
            <a:extLst>
              <a:ext uri="{FF2B5EF4-FFF2-40B4-BE49-F238E27FC236}">
                <a16:creationId xmlns:a16="http://schemas.microsoft.com/office/drawing/2014/main" id="{0752AC8D-4CE3-451C-9D41-5A62BD36DE3A}"/>
              </a:ext>
            </a:extLst>
          </p:cNvPr>
          <p:cNvSpPr/>
          <p:nvPr/>
        </p:nvSpPr>
        <p:spPr>
          <a:xfrm>
            <a:off x="1765428" y="5549774"/>
            <a:ext cx="235388" cy="21728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6CF644A3-4137-43A7-A9E6-8BE3082E098A}"/>
              </a:ext>
            </a:extLst>
          </p:cNvPr>
          <p:cNvSpPr/>
          <p:nvPr/>
        </p:nvSpPr>
        <p:spPr>
          <a:xfrm>
            <a:off x="2995190" y="5549774"/>
            <a:ext cx="235388" cy="21728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二等辺三角形 13">
            <a:extLst>
              <a:ext uri="{FF2B5EF4-FFF2-40B4-BE49-F238E27FC236}">
                <a16:creationId xmlns:a16="http://schemas.microsoft.com/office/drawing/2014/main" id="{C71E3E0B-18AB-4E93-BEC1-0F9F05440658}"/>
              </a:ext>
            </a:extLst>
          </p:cNvPr>
          <p:cNvSpPr/>
          <p:nvPr/>
        </p:nvSpPr>
        <p:spPr>
          <a:xfrm>
            <a:off x="5468291" y="5549774"/>
            <a:ext cx="235388" cy="21728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二等辺三角形 14">
            <a:extLst>
              <a:ext uri="{FF2B5EF4-FFF2-40B4-BE49-F238E27FC236}">
                <a16:creationId xmlns:a16="http://schemas.microsoft.com/office/drawing/2014/main" id="{D0118BFF-A8D0-49C8-A1E2-3F969D259652}"/>
              </a:ext>
            </a:extLst>
          </p:cNvPr>
          <p:cNvSpPr/>
          <p:nvPr/>
        </p:nvSpPr>
        <p:spPr>
          <a:xfrm>
            <a:off x="6779546" y="5549773"/>
            <a:ext cx="235388" cy="21728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1AB6A945-5E60-406C-A41A-1B330E9E8CC7}"/>
              </a:ext>
            </a:extLst>
          </p:cNvPr>
          <p:cNvSpPr txBox="1"/>
          <p:nvPr/>
        </p:nvSpPr>
        <p:spPr>
          <a:xfrm>
            <a:off x="1412341" y="5892652"/>
            <a:ext cx="887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転倒</a:t>
            </a:r>
            <a:endParaRPr kumimoji="1" lang="en-US" altLang="ja-JP" dirty="0"/>
          </a:p>
          <a:p>
            <a:r>
              <a:rPr kumimoji="1" lang="ja-JP" altLang="en-US" dirty="0"/>
              <a:t>１回目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7C40BB95-B440-43CA-9308-C6DDBE3D61E6}"/>
              </a:ext>
            </a:extLst>
          </p:cNvPr>
          <p:cNvSpPr txBox="1"/>
          <p:nvPr/>
        </p:nvSpPr>
        <p:spPr>
          <a:xfrm>
            <a:off x="2768098" y="5927835"/>
            <a:ext cx="887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転倒</a:t>
            </a:r>
            <a:endParaRPr kumimoji="1" lang="en-US" altLang="ja-JP" dirty="0"/>
          </a:p>
          <a:p>
            <a:r>
              <a:rPr kumimoji="1" lang="ja-JP" altLang="en-US" dirty="0"/>
              <a:t>２回目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32801006-2C53-4077-9BD6-731AD682E663}"/>
              </a:ext>
            </a:extLst>
          </p:cNvPr>
          <p:cNvSpPr txBox="1"/>
          <p:nvPr/>
        </p:nvSpPr>
        <p:spPr>
          <a:xfrm>
            <a:off x="5275916" y="5920663"/>
            <a:ext cx="887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転倒</a:t>
            </a:r>
            <a:endParaRPr kumimoji="1" lang="en-US" altLang="ja-JP" dirty="0"/>
          </a:p>
          <a:p>
            <a:r>
              <a:rPr kumimoji="1" lang="ja-JP" altLang="en-US" dirty="0"/>
              <a:t>３回目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B6407891-754C-48ED-B3E6-4569A5D36760}"/>
              </a:ext>
            </a:extLst>
          </p:cNvPr>
          <p:cNvSpPr txBox="1"/>
          <p:nvPr/>
        </p:nvSpPr>
        <p:spPr>
          <a:xfrm>
            <a:off x="6589420" y="5920663"/>
            <a:ext cx="887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転倒</a:t>
            </a:r>
            <a:endParaRPr kumimoji="1" lang="en-US" altLang="ja-JP" dirty="0"/>
          </a:p>
          <a:p>
            <a:r>
              <a:rPr kumimoji="1" lang="ja-JP" altLang="en-US" dirty="0"/>
              <a:t>４回目</a:t>
            </a:r>
          </a:p>
        </p:txBody>
      </p: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45620CE6-BAB8-4FCC-AA17-1308EB361279}"/>
              </a:ext>
            </a:extLst>
          </p:cNvPr>
          <p:cNvCxnSpPr>
            <a:cxnSpLocks/>
          </p:cNvCxnSpPr>
          <p:nvPr/>
        </p:nvCxnSpPr>
        <p:spPr>
          <a:xfrm flipV="1">
            <a:off x="3121949" y="2956917"/>
            <a:ext cx="8989" cy="2600405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9D0F3B01-45B7-4742-A39E-B0D6E9AC79BA}"/>
              </a:ext>
            </a:extLst>
          </p:cNvPr>
          <p:cNvCxnSpPr>
            <a:cxnSpLocks/>
          </p:cNvCxnSpPr>
          <p:nvPr/>
        </p:nvCxnSpPr>
        <p:spPr>
          <a:xfrm flipV="1">
            <a:off x="5573921" y="2988186"/>
            <a:ext cx="0" cy="2567631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FF73FF5E-EDB5-4D35-A0F8-5CF26DB428DC}"/>
              </a:ext>
            </a:extLst>
          </p:cNvPr>
          <p:cNvSpPr/>
          <p:nvPr/>
        </p:nvSpPr>
        <p:spPr>
          <a:xfrm>
            <a:off x="1896803" y="3648026"/>
            <a:ext cx="292626" cy="1895707"/>
          </a:xfrm>
          <a:prstGeom prst="rect">
            <a:avLst/>
          </a:prstGeom>
          <a:solidFill>
            <a:srgbClr val="FFCC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96B57A11-A089-44D3-905D-5939EE1AA683}"/>
              </a:ext>
            </a:extLst>
          </p:cNvPr>
          <p:cNvSpPr/>
          <p:nvPr/>
        </p:nvSpPr>
        <p:spPr>
          <a:xfrm>
            <a:off x="2186485" y="3245907"/>
            <a:ext cx="626152" cy="2306887"/>
          </a:xfrm>
          <a:prstGeom prst="rect">
            <a:avLst/>
          </a:prstGeom>
          <a:solidFill>
            <a:srgbClr val="FFCC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C36E00C2-2D53-4CEB-B5F4-830BD412742F}"/>
              </a:ext>
            </a:extLst>
          </p:cNvPr>
          <p:cNvSpPr/>
          <p:nvPr/>
        </p:nvSpPr>
        <p:spPr>
          <a:xfrm>
            <a:off x="2793008" y="2967542"/>
            <a:ext cx="309311" cy="2568661"/>
          </a:xfrm>
          <a:prstGeom prst="rect">
            <a:avLst/>
          </a:prstGeom>
          <a:solidFill>
            <a:srgbClr val="FFCC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51E42C74-A78D-43D0-A7AE-D63087006C67}"/>
              </a:ext>
            </a:extLst>
          </p:cNvPr>
          <p:cNvSpPr/>
          <p:nvPr/>
        </p:nvSpPr>
        <p:spPr>
          <a:xfrm>
            <a:off x="3440461" y="4850472"/>
            <a:ext cx="626152" cy="700654"/>
          </a:xfrm>
          <a:prstGeom prst="rect">
            <a:avLst/>
          </a:prstGeom>
          <a:solidFill>
            <a:srgbClr val="FFCC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A5D3C722-BD43-44DC-96B8-E79497D2356F}"/>
              </a:ext>
            </a:extLst>
          </p:cNvPr>
          <p:cNvSpPr/>
          <p:nvPr/>
        </p:nvSpPr>
        <p:spPr>
          <a:xfrm>
            <a:off x="4064311" y="4140697"/>
            <a:ext cx="626152" cy="1409922"/>
          </a:xfrm>
          <a:prstGeom prst="rect">
            <a:avLst/>
          </a:prstGeom>
          <a:solidFill>
            <a:srgbClr val="FFCC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C970BAE3-E581-435E-963F-254C4C895327}"/>
              </a:ext>
            </a:extLst>
          </p:cNvPr>
          <p:cNvSpPr/>
          <p:nvPr/>
        </p:nvSpPr>
        <p:spPr>
          <a:xfrm>
            <a:off x="4668068" y="4413638"/>
            <a:ext cx="626152" cy="1105436"/>
          </a:xfrm>
          <a:prstGeom prst="rect">
            <a:avLst/>
          </a:prstGeom>
          <a:solidFill>
            <a:srgbClr val="FFCC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E7B2CF0-9CD7-4932-9914-1F3116AF5493}"/>
              </a:ext>
            </a:extLst>
          </p:cNvPr>
          <p:cNvSpPr/>
          <p:nvPr/>
        </p:nvSpPr>
        <p:spPr>
          <a:xfrm>
            <a:off x="5293237" y="3687487"/>
            <a:ext cx="285661" cy="1851730"/>
          </a:xfrm>
          <a:prstGeom prst="rect">
            <a:avLst/>
          </a:prstGeom>
          <a:solidFill>
            <a:srgbClr val="FFCC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4120874E-2302-4A96-8CA9-C80919FFAC3B}"/>
              </a:ext>
            </a:extLst>
          </p:cNvPr>
          <p:cNvSpPr/>
          <p:nvPr/>
        </p:nvSpPr>
        <p:spPr>
          <a:xfrm>
            <a:off x="5932797" y="4162371"/>
            <a:ext cx="626152" cy="1375175"/>
          </a:xfrm>
          <a:prstGeom prst="rect">
            <a:avLst/>
          </a:prstGeom>
          <a:solidFill>
            <a:srgbClr val="FFCC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27B1E828-3404-4F52-BA6A-1FB8B43DC1D7}"/>
              </a:ext>
            </a:extLst>
          </p:cNvPr>
          <p:cNvSpPr/>
          <p:nvPr/>
        </p:nvSpPr>
        <p:spPr>
          <a:xfrm>
            <a:off x="6558492" y="3614798"/>
            <a:ext cx="303257" cy="1933469"/>
          </a:xfrm>
          <a:prstGeom prst="rect">
            <a:avLst/>
          </a:prstGeom>
          <a:solidFill>
            <a:srgbClr val="FFCC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0958AAF4-2DFA-44D1-89FD-A10EC5EF8628}"/>
              </a:ext>
            </a:extLst>
          </p:cNvPr>
          <p:cNvCxnSpPr/>
          <p:nvPr/>
        </p:nvCxnSpPr>
        <p:spPr>
          <a:xfrm>
            <a:off x="959667" y="5549774"/>
            <a:ext cx="7351414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54818FD-5F6A-49FD-8A9B-DE9376B924CC}"/>
              </a:ext>
            </a:extLst>
          </p:cNvPr>
          <p:cNvSpPr/>
          <p:nvPr/>
        </p:nvSpPr>
        <p:spPr>
          <a:xfrm>
            <a:off x="3133354" y="4433187"/>
            <a:ext cx="309311" cy="1109042"/>
          </a:xfrm>
          <a:prstGeom prst="rect">
            <a:avLst/>
          </a:prstGeom>
          <a:solidFill>
            <a:srgbClr val="FFCC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C04A3344-A441-4680-B839-92C5FC9C24A2}"/>
              </a:ext>
            </a:extLst>
          </p:cNvPr>
          <p:cNvSpPr/>
          <p:nvPr/>
        </p:nvSpPr>
        <p:spPr>
          <a:xfrm>
            <a:off x="5581913" y="2980102"/>
            <a:ext cx="348191" cy="2556101"/>
          </a:xfrm>
          <a:prstGeom prst="rect">
            <a:avLst/>
          </a:prstGeom>
          <a:solidFill>
            <a:srgbClr val="FFCC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CA9A9D3A-8B31-4BA7-A28F-9DF5644D4A8B}"/>
              </a:ext>
            </a:extLst>
          </p:cNvPr>
          <p:cNvCxnSpPr/>
          <p:nvPr/>
        </p:nvCxnSpPr>
        <p:spPr>
          <a:xfrm flipV="1">
            <a:off x="1892186" y="4870239"/>
            <a:ext cx="294299" cy="9209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EDF58230-3094-4FC1-A3E2-5A7B8DA483AB}"/>
              </a:ext>
            </a:extLst>
          </p:cNvPr>
          <p:cNvCxnSpPr>
            <a:cxnSpLocks/>
          </p:cNvCxnSpPr>
          <p:nvPr/>
        </p:nvCxnSpPr>
        <p:spPr>
          <a:xfrm flipV="1">
            <a:off x="2189482" y="4460576"/>
            <a:ext cx="623155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04BE64E1-0995-465D-B072-D4248D0C75B3}"/>
              </a:ext>
            </a:extLst>
          </p:cNvPr>
          <p:cNvCxnSpPr>
            <a:cxnSpLocks/>
          </p:cNvCxnSpPr>
          <p:nvPr/>
        </p:nvCxnSpPr>
        <p:spPr>
          <a:xfrm flipV="1">
            <a:off x="2810359" y="4195780"/>
            <a:ext cx="623155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C2FDC69A-3712-4E4F-A11C-1094C9F7C4AC}"/>
              </a:ext>
            </a:extLst>
          </p:cNvPr>
          <p:cNvCxnSpPr>
            <a:cxnSpLocks/>
          </p:cNvCxnSpPr>
          <p:nvPr/>
        </p:nvCxnSpPr>
        <p:spPr>
          <a:xfrm flipV="1">
            <a:off x="3443621" y="4682148"/>
            <a:ext cx="623155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DC2FB1EC-CF40-4B5C-98C6-9A939C7C17E4}"/>
              </a:ext>
            </a:extLst>
          </p:cNvPr>
          <p:cNvCxnSpPr>
            <a:cxnSpLocks/>
          </p:cNvCxnSpPr>
          <p:nvPr/>
        </p:nvCxnSpPr>
        <p:spPr>
          <a:xfrm flipV="1">
            <a:off x="4065809" y="3658352"/>
            <a:ext cx="623155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C7EFB3B2-A836-49B2-A467-7495C533056C}"/>
              </a:ext>
            </a:extLst>
          </p:cNvPr>
          <p:cNvCxnSpPr>
            <a:cxnSpLocks/>
          </p:cNvCxnSpPr>
          <p:nvPr/>
        </p:nvCxnSpPr>
        <p:spPr>
          <a:xfrm flipV="1">
            <a:off x="4680634" y="4042749"/>
            <a:ext cx="623155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8C641441-D707-4EFA-9437-A6A055A1B7B1}"/>
              </a:ext>
            </a:extLst>
          </p:cNvPr>
          <p:cNvCxnSpPr>
            <a:cxnSpLocks/>
          </p:cNvCxnSpPr>
          <p:nvPr/>
        </p:nvCxnSpPr>
        <p:spPr>
          <a:xfrm flipV="1">
            <a:off x="5303789" y="3316597"/>
            <a:ext cx="623155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291BA564-554A-46C4-8219-BBE7C59E6BC3}"/>
              </a:ext>
            </a:extLst>
          </p:cNvPr>
          <p:cNvCxnSpPr>
            <a:cxnSpLocks/>
          </p:cNvCxnSpPr>
          <p:nvPr/>
        </p:nvCxnSpPr>
        <p:spPr>
          <a:xfrm flipV="1">
            <a:off x="5915771" y="4481463"/>
            <a:ext cx="623155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5665F7EF-3D3B-4419-99C2-FF18A141DE08}"/>
              </a:ext>
            </a:extLst>
          </p:cNvPr>
          <p:cNvCxnSpPr>
            <a:cxnSpLocks/>
          </p:cNvCxnSpPr>
          <p:nvPr/>
        </p:nvCxnSpPr>
        <p:spPr>
          <a:xfrm flipV="1">
            <a:off x="6558492" y="3980101"/>
            <a:ext cx="338748" cy="1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1EE0995B-6FCE-480B-8FBC-7BB695625738}"/>
              </a:ext>
            </a:extLst>
          </p:cNvPr>
          <p:cNvCxnSpPr>
            <a:cxnSpLocks/>
          </p:cNvCxnSpPr>
          <p:nvPr/>
        </p:nvCxnSpPr>
        <p:spPr>
          <a:xfrm>
            <a:off x="2182072" y="4433186"/>
            <a:ext cx="0" cy="455317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147E413C-8D93-4385-BA51-09FC8D591E00}"/>
              </a:ext>
            </a:extLst>
          </p:cNvPr>
          <p:cNvCxnSpPr>
            <a:cxnSpLocks/>
          </p:cNvCxnSpPr>
          <p:nvPr/>
        </p:nvCxnSpPr>
        <p:spPr>
          <a:xfrm>
            <a:off x="2817424" y="4162371"/>
            <a:ext cx="0" cy="319092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966715D4-12A9-4EB3-B8A9-844F68435751}"/>
              </a:ext>
            </a:extLst>
          </p:cNvPr>
          <p:cNvCxnSpPr>
            <a:cxnSpLocks/>
          </p:cNvCxnSpPr>
          <p:nvPr/>
        </p:nvCxnSpPr>
        <p:spPr>
          <a:xfrm>
            <a:off x="3440461" y="4162371"/>
            <a:ext cx="0" cy="527323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A381B89A-A179-4E6E-BC14-8E3EF618D552}"/>
              </a:ext>
            </a:extLst>
          </p:cNvPr>
          <p:cNvCxnSpPr>
            <a:cxnSpLocks/>
          </p:cNvCxnSpPr>
          <p:nvPr/>
        </p:nvCxnSpPr>
        <p:spPr>
          <a:xfrm flipH="1">
            <a:off x="4082572" y="3650052"/>
            <a:ext cx="3771" cy="1045668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3BFCBE6D-A77E-4ACA-ADFC-CC7FD0214F0E}"/>
              </a:ext>
            </a:extLst>
          </p:cNvPr>
          <p:cNvCxnSpPr>
            <a:cxnSpLocks/>
          </p:cNvCxnSpPr>
          <p:nvPr/>
        </p:nvCxnSpPr>
        <p:spPr>
          <a:xfrm>
            <a:off x="4696653" y="3635048"/>
            <a:ext cx="0" cy="407701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35FB559E-CE94-42FC-A26B-03AA893FB457}"/>
              </a:ext>
            </a:extLst>
          </p:cNvPr>
          <p:cNvCxnSpPr>
            <a:cxnSpLocks/>
          </p:cNvCxnSpPr>
          <p:nvPr/>
        </p:nvCxnSpPr>
        <p:spPr>
          <a:xfrm>
            <a:off x="5303789" y="3287244"/>
            <a:ext cx="3015" cy="76819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2380B582-E493-4D2E-B2F1-F6E282695E1C}"/>
              </a:ext>
            </a:extLst>
          </p:cNvPr>
          <p:cNvCxnSpPr>
            <a:cxnSpLocks/>
          </p:cNvCxnSpPr>
          <p:nvPr/>
        </p:nvCxnSpPr>
        <p:spPr>
          <a:xfrm>
            <a:off x="5929228" y="3316597"/>
            <a:ext cx="0" cy="1164866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5069A976-1F9C-4A9D-8C57-3592C7EF86F0}"/>
              </a:ext>
            </a:extLst>
          </p:cNvPr>
          <p:cNvCxnSpPr>
            <a:cxnSpLocks/>
          </p:cNvCxnSpPr>
          <p:nvPr/>
        </p:nvCxnSpPr>
        <p:spPr>
          <a:xfrm>
            <a:off x="6558492" y="3958520"/>
            <a:ext cx="0" cy="566455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>
            <a:extLst>
              <a:ext uri="{FF2B5EF4-FFF2-40B4-BE49-F238E27FC236}">
                <a16:creationId xmlns:a16="http://schemas.microsoft.com/office/drawing/2014/main" id="{224C8396-904E-4902-8CC3-7695E24F9736}"/>
              </a:ext>
            </a:extLst>
          </p:cNvPr>
          <p:cNvCxnSpPr>
            <a:cxnSpLocks/>
          </p:cNvCxnSpPr>
          <p:nvPr/>
        </p:nvCxnSpPr>
        <p:spPr>
          <a:xfrm>
            <a:off x="1892186" y="4870239"/>
            <a:ext cx="0" cy="687082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コネクタ 72">
            <a:extLst>
              <a:ext uri="{FF2B5EF4-FFF2-40B4-BE49-F238E27FC236}">
                <a16:creationId xmlns:a16="http://schemas.microsoft.com/office/drawing/2014/main" id="{EB9C153F-8CAB-43A7-B3EB-7ECEC18D6230}"/>
              </a:ext>
            </a:extLst>
          </p:cNvPr>
          <p:cNvCxnSpPr>
            <a:cxnSpLocks/>
          </p:cNvCxnSpPr>
          <p:nvPr/>
        </p:nvCxnSpPr>
        <p:spPr>
          <a:xfrm>
            <a:off x="3119004" y="4162371"/>
            <a:ext cx="0" cy="1388247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コネクタ 74">
            <a:extLst>
              <a:ext uri="{FF2B5EF4-FFF2-40B4-BE49-F238E27FC236}">
                <a16:creationId xmlns:a16="http://schemas.microsoft.com/office/drawing/2014/main" id="{B1794758-2B30-4DEF-857B-332F565F6E1D}"/>
              </a:ext>
            </a:extLst>
          </p:cNvPr>
          <p:cNvCxnSpPr>
            <a:cxnSpLocks/>
          </p:cNvCxnSpPr>
          <p:nvPr/>
        </p:nvCxnSpPr>
        <p:spPr>
          <a:xfrm>
            <a:off x="5590966" y="3301447"/>
            <a:ext cx="0" cy="2242286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コネクタ 76">
            <a:extLst>
              <a:ext uri="{FF2B5EF4-FFF2-40B4-BE49-F238E27FC236}">
                <a16:creationId xmlns:a16="http://schemas.microsoft.com/office/drawing/2014/main" id="{274677E8-C446-429A-A21F-88C91C8EE3DC}"/>
              </a:ext>
            </a:extLst>
          </p:cNvPr>
          <p:cNvCxnSpPr>
            <a:cxnSpLocks/>
          </p:cNvCxnSpPr>
          <p:nvPr/>
        </p:nvCxnSpPr>
        <p:spPr>
          <a:xfrm>
            <a:off x="6879855" y="3965418"/>
            <a:ext cx="0" cy="158520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ADF49A50-7C00-479F-A7AA-632DE67AB79B}"/>
              </a:ext>
            </a:extLst>
          </p:cNvPr>
          <p:cNvCxnSpPr>
            <a:cxnSpLocks/>
          </p:cNvCxnSpPr>
          <p:nvPr/>
        </p:nvCxnSpPr>
        <p:spPr>
          <a:xfrm flipV="1">
            <a:off x="3141424" y="4435439"/>
            <a:ext cx="291903" cy="651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09DAC2AF-FEDB-4BFA-9F95-CF7936E4AA8D}"/>
              </a:ext>
            </a:extLst>
          </p:cNvPr>
          <p:cNvCxnSpPr>
            <a:cxnSpLocks/>
            <a:endCxn id="48" idx="1"/>
          </p:cNvCxnSpPr>
          <p:nvPr/>
        </p:nvCxnSpPr>
        <p:spPr>
          <a:xfrm>
            <a:off x="3431263" y="4843604"/>
            <a:ext cx="633048" cy="2054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id="{3A51040F-4F36-4C34-8187-6FCF2B5A8A58}"/>
              </a:ext>
            </a:extLst>
          </p:cNvPr>
          <p:cNvCxnSpPr>
            <a:cxnSpLocks/>
          </p:cNvCxnSpPr>
          <p:nvPr/>
        </p:nvCxnSpPr>
        <p:spPr>
          <a:xfrm flipV="1">
            <a:off x="4078551" y="4115993"/>
            <a:ext cx="611912" cy="11209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コネクタ 71">
            <a:extLst>
              <a:ext uri="{FF2B5EF4-FFF2-40B4-BE49-F238E27FC236}">
                <a16:creationId xmlns:a16="http://schemas.microsoft.com/office/drawing/2014/main" id="{29B1B7E9-BB73-4EE1-BBFD-DE14AE87E260}"/>
              </a:ext>
            </a:extLst>
          </p:cNvPr>
          <p:cNvCxnSpPr>
            <a:cxnSpLocks/>
          </p:cNvCxnSpPr>
          <p:nvPr/>
        </p:nvCxnSpPr>
        <p:spPr>
          <a:xfrm flipV="1">
            <a:off x="4684152" y="4430486"/>
            <a:ext cx="611912" cy="11209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コネクタ 75">
            <a:extLst>
              <a:ext uri="{FF2B5EF4-FFF2-40B4-BE49-F238E27FC236}">
                <a16:creationId xmlns:a16="http://schemas.microsoft.com/office/drawing/2014/main" id="{5E2FEA1C-2A34-4537-A130-DC372AB08369}"/>
              </a:ext>
            </a:extLst>
          </p:cNvPr>
          <p:cNvCxnSpPr/>
          <p:nvPr/>
        </p:nvCxnSpPr>
        <p:spPr>
          <a:xfrm flipV="1">
            <a:off x="5284921" y="3674088"/>
            <a:ext cx="294299" cy="9209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B2AC5456-A6A8-42D9-A92C-878E952CB116}"/>
              </a:ext>
            </a:extLst>
          </p:cNvPr>
          <p:cNvSpPr txBox="1"/>
          <p:nvPr/>
        </p:nvSpPr>
        <p:spPr>
          <a:xfrm>
            <a:off x="2044115" y="4871766"/>
            <a:ext cx="999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FF0000"/>
                </a:solidFill>
              </a:rPr>
              <a:t>降水量</a:t>
            </a:r>
            <a:endParaRPr kumimoji="1" lang="en-US" altLang="ja-JP" dirty="0">
              <a:solidFill>
                <a:srgbClr val="FF0000"/>
              </a:solidFill>
            </a:endParaRPr>
          </a:p>
          <a:p>
            <a:pPr algn="ctr"/>
            <a:r>
              <a:rPr kumimoji="1" lang="en-US" altLang="ja-JP" dirty="0">
                <a:solidFill>
                  <a:srgbClr val="FF0000"/>
                </a:solidFill>
              </a:rPr>
              <a:t>0.5mm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2D753E6B-A586-4B3A-BD2D-90AB0D6F9284}"/>
              </a:ext>
            </a:extLst>
          </p:cNvPr>
          <p:cNvSpPr txBox="1"/>
          <p:nvPr/>
        </p:nvSpPr>
        <p:spPr>
          <a:xfrm>
            <a:off x="3952404" y="4871766"/>
            <a:ext cx="999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FF0000"/>
                </a:solidFill>
              </a:rPr>
              <a:t>降水量</a:t>
            </a:r>
            <a:endParaRPr kumimoji="1" lang="en-US" altLang="ja-JP" dirty="0">
              <a:solidFill>
                <a:srgbClr val="FF0000"/>
              </a:solidFill>
            </a:endParaRPr>
          </a:p>
          <a:p>
            <a:pPr algn="ctr"/>
            <a:r>
              <a:rPr kumimoji="1" lang="en-US" altLang="ja-JP" dirty="0">
                <a:solidFill>
                  <a:srgbClr val="FF0000"/>
                </a:solidFill>
              </a:rPr>
              <a:t>0.5mm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E899BF42-2A06-40CE-8413-2B498E1AAE91}"/>
              </a:ext>
            </a:extLst>
          </p:cNvPr>
          <p:cNvSpPr txBox="1"/>
          <p:nvPr/>
        </p:nvSpPr>
        <p:spPr>
          <a:xfrm>
            <a:off x="5800794" y="4841568"/>
            <a:ext cx="999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FF0000"/>
                </a:solidFill>
              </a:rPr>
              <a:t>降水量</a:t>
            </a:r>
            <a:endParaRPr kumimoji="1" lang="en-US" altLang="ja-JP" dirty="0">
              <a:solidFill>
                <a:srgbClr val="FF0000"/>
              </a:solidFill>
            </a:endParaRPr>
          </a:p>
          <a:p>
            <a:pPr algn="ctr"/>
            <a:r>
              <a:rPr kumimoji="1" lang="en-US" altLang="ja-JP" dirty="0">
                <a:solidFill>
                  <a:srgbClr val="FF0000"/>
                </a:solidFill>
              </a:rPr>
              <a:t>0.5mm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BE5536B6-836B-4036-935F-1D53605B61B4}"/>
              </a:ext>
            </a:extLst>
          </p:cNvPr>
          <p:cNvSpPr txBox="1"/>
          <p:nvPr/>
        </p:nvSpPr>
        <p:spPr>
          <a:xfrm>
            <a:off x="7078333" y="2988186"/>
            <a:ext cx="206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補正後の降水強度</a:t>
            </a:r>
            <a:endParaRPr kumimoji="1" lang="en-US" altLang="ja-JP" dirty="0"/>
          </a:p>
        </p:txBody>
      </p:sp>
      <p:cxnSp>
        <p:nvCxnSpPr>
          <p:cNvPr id="89" name="直線矢印コネクタ 88">
            <a:extLst>
              <a:ext uri="{FF2B5EF4-FFF2-40B4-BE49-F238E27FC236}">
                <a16:creationId xmlns:a16="http://schemas.microsoft.com/office/drawing/2014/main" id="{5D997D7B-D6A9-4BA6-B6ED-96E05991C2A7}"/>
              </a:ext>
            </a:extLst>
          </p:cNvPr>
          <p:cNvCxnSpPr>
            <a:cxnSpLocks/>
          </p:cNvCxnSpPr>
          <p:nvPr/>
        </p:nvCxnSpPr>
        <p:spPr>
          <a:xfrm flipH="1">
            <a:off x="6695749" y="3237798"/>
            <a:ext cx="368212" cy="348946"/>
          </a:xfrm>
          <a:prstGeom prst="straightConnector1">
            <a:avLst/>
          </a:prstGeom>
          <a:ln w="25400">
            <a:solidFill>
              <a:srgbClr val="7030A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7963AC30-B3C9-40E1-A847-9A562AC4AE33}"/>
              </a:ext>
            </a:extLst>
          </p:cNvPr>
          <p:cNvSpPr txBox="1"/>
          <p:nvPr/>
        </p:nvSpPr>
        <p:spPr>
          <a:xfrm>
            <a:off x="7122875" y="3494026"/>
            <a:ext cx="206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XRAIN</a:t>
            </a:r>
            <a:r>
              <a:rPr kumimoji="1" lang="ja-JP" altLang="en-US" dirty="0"/>
              <a:t>の降水強度</a:t>
            </a:r>
            <a:endParaRPr kumimoji="1" lang="en-US" altLang="ja-JP" dirty="0"/>
          </a:p>
        </p:txBody>
      </p:sp>
      <p:cxnSp>
        <p:nvCxnSpPr>
          <p:cNvPr id="81" name="直線矢印コネクタ 80">
            <a:extLst>
              <a:ext uri="{FF2B5EF4-FFF2-40B4-BE49-F238E27FC236}">
                <a16:creationId xmlns:a16="http://schemas.microsoft.com/office/drawing/2014/main" id="{43F48519-4FAF-4063-A3E9-715C7E813159}"/>
              </a:ext>
            </a:extLst>
          </p:cNvPr>
          <p:cNvCxnSpPr>
            <a:cxnSpLocks/>
          </p:cNvCxnSpPr>
          <p:nvPr/>
        </p:nvCxnSpPr>
        <p:spPr>
          <a:xfrm flipH="1">
            <a:off x="6728226" y="3642016"/>
            <a:ext cx="395286" cy="307451"/>
          </a:xfrm>
          <a:prstGeom prst="straightConnector1">
            <a:avLst/>
          </a:prstGeom>
          <a:ln w="25400">
            <a:solidFill>
              <a:schemeClr val="accent5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コネクタ 92">
            <a:extLst>
              <a:ext uri="{FF2B5EF4-FFF2-40B4-BE49-F238E27FC236}">
                <a16:creationId xmlns:a16="http://schemas.microsoft.com/office/drawing/2014/main" id="{E8A37D0E-2D6E-4232-ACF2-324FA8540979}"/>
              </a:ext>
            </a:extLst>
          </p:cNvPr>
          <p:cNvCxnSpPr>
            <a:cxnSpLocks/>
          </p:cNvCxnSpPr>
          <p:nvPr/>
        </p:nvCxnSpPr>
        <p:spPr>
          <a:xfrm>
            <a:off x="2173629" y="3224348"/>
            <a:ext cx="5671" cy="446991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コネクタ 93">
            <a:extLst>
              <a:ext uri="{FF2B5EF4-FFF2-40B4-BE49-F238E27FC236}">
                <a16:creationId xmlns:a16="http://schemas.microsoft.com/office/drawing/2014/main" id="{12B5650C-A502-4416-8DF1-62DD0B58A295}"/>
              </a:ext>
            </a:extLst>
          </p:cNvPr>
          <p:cNvCxnSpPr>
            <a:cxnSpLocks/>
          </p:cNvCxnSpPr>
          <p:nvPr/>
        </p:nvCxnSpPr>
        <p:spPr>
          <a:xfrm>
            <a:off x="2806387" y="2956917"/>
            <a:ext cx="9495" cy="32507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コネクタ 94">
            <a:extLst>
              <a:ext uri="{FF2B5EF4-FFF2-40B4-BE49-F238E27FC236}">
                <a16:creationId xmlns:a16="http://schemas.microsoft.com/office/drawing/2014/main" id="{668343DB-45C3-44BB-B4CA-88939E7F2AC5}"/>
              </a:ext>
            </a:extLst>
          </p:cNvPr>
          <p:cNvCxnSpPr>
            <a:cxnSpLocks/>
          </p:cNvCxnSpPr>
          <p:nvPr/>
        </p:nvCxnSpPr>
        <p:spPr>
          <a:xfrm>
            <a:off x="3122563" y="2967542"/>
            <a:ext cx="8375" cy="1483981"/>
          </a:xfrm>
          <a:prstGeom prst="line">
            <a:avLst/>
          </a:prstGeom>
          <a:ln w="3810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コネクタ 95">
            <a:extLst>
              <a:ext uri="{FF2B5EF4-FFF2-40B4-BE49-F238E27FC236}">
                <a16:creationId xmlns:a16="http://schemas.microsoft.com/office/drawing/2014/main" id="{7C94777F-1CD1-4CB2-9988-F1BAF4042378}"/>
              </a:ext>
            </a:extLst>
          </p:cNvPr>
          <p:cNvCxnSpPr>
            <a:cxnSpLocks/>
          </p:cNvCxnSpPr>
          <p:nvPr/>
        </p:nvCxnSpPr>
        <p:spPr>
          <a:xfrm>
            <a:off x="3442698" y="4460576"/>
            <a:ext cx="4898" cy="40074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コネクタ 96">
            <a:extLst>
              <a:ext uri="{FF2B5EF4-FFF2-40B4-BE49-F238E27FC236}">
                <a16:creationId xmlns:a16="http://schemas.microsoft.com/office/drawing/2014/main" id="{99016463-D2AB-405B-BD71-7AB914A6E6C5}"/>
              </a:ext>
            </a:extLst>
          </p:cNvPr>
          <p:cNvCxnSpPr>
            <a:cxnSpLocks/>
          </p:cNvCxnSpPr>
          <p:nvPr/>
        </p:nvCxnSpPr>
        <p:spPr>
          <a:xfrm flipH="1">
            <a:off x="4078551" y="4108447"/>
            <a:ext cx="3146" cy="76639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コネクタ 101">
            <a:extLst>
              <a:ext uri="{FF2B5EF4-FFF2-40B4-BE49-F238E27FC236}">
                <a16:creationId xmlns:a16="http://schemas.microsoft.com/office/drawing/2014/main" id="{D10C8190-A236-4619-A4C1-85067E8CDD44}"/>
              </a:ext>
            </a:extLst>
          </p:cNvPr>
          <p:cNvCxnSpPr>
            <a:cxnSpLocks/>
          </p:cNvCxnSpPr>
          <p:nvPr/>
        </p:nvCxnSpPr>
        <p:spPr>
          <a:xfrm>
            <a:off x="4690629" y="4105484"/>
            <a:ext cx="6438" cy="355092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線コネクタ 104">
            <a:extLst>
              <a:ext uri="{FF2B5EF4-FFF2-40B4-BE49-F238E27FC236}">
                <a16:creationId xmlns:a16="http://schemas.microsoft.com/office/drawing/2014/main" id="{FE59BAC6-EE51-4941-903D-419E26C0732B}"/>
              </a:ext>
            </a:extLst>
          </p:cNvPr>
          <p:cNvCxnSpPr>
            <a:cxnSpLocks/>
          </p:cNvCxnSpPr>
          <p:nvPr/>
        </p:nvCxnSpPr>
        <p:spPr>
          <a:xfrm flipH="1">
            <a:off x="5300960" y="3700327"/>
            <a:ext cx="5188" cy="757884"/>
          </a:xfrm>
          <a:prstGeom prst="line">
            <a:avLst/>
          </a:prstGeom>
          <a:ln w="3810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コネクタ 106">
            <a:extLst>
              <a:ext uri="{FF2B5EF4-FFF2-40B4-BE49-F238E27FC236}">
                <a16:creationId xmlns:a16="http://schemas.microsoft.com/office/drawing/2014/main" id="{346B7EC9-4B99-40AF-ADF8-93C49DA3EC4D}"/>
              </a:ext>
            </a:extLst>
          </p:cNvPr>
          <p:cNvCxnSpPr>
            <a:cxnSpLocks/>
          </p:cNvCxnSpPr>
          <p:nvPr/>
        </p:nvCxnSpPr>
        <p:spPr>
          <a:xfrm>
            <a:off x="5605810" y="2988186"/>
            <a:ext cx="0" cy="690506"/>
          </a:xfrm>
          <a:prstGeom prst="line">
            <a:avLst/>
          </a:prstGeom>
          <a:ln w="3810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コネクタ 108">
            <a:extLst>
              <a:ext uri="{FF2B5EF4-FFF2-40B4-BE49-F238E27FC236}">
                <a16:creationId xmlns:a16="http://schemas.microsoft.com/office/drawing/2014/main" id="{A99CC231-2120-4A25-9632-DF5E41A63A83}"/>
              </a:ext>
            </a:extLst>
          </p:cNvPr>
          <p:cNvCxnSpPr>
            <a:cxnSpLocks/>
            <a:endCxn id="30" idx="3"/>
          </p:cNvCxnSpPr>
          <p:nvPr/>
        </p:nvCxnSpPr>
        <p:spPr>
          <a:xfrm>
            <a:off x="5930104" y="2980102"/>
            <a:ext cx="0" cy="1278051"/>
          </a:xfrm>
          <a:prstGeom prst="line">
            <a:avLst/>
          </a:prstGeom>
          <a:ln w="3810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コネクタ 110">
            <a:extLst>
              <a:ext uri="{FF2B5EF4-FFF2-40B4-BE49-F238E27FC236}">
                <a16:creationId xmlns:a16="http://schemas.microsoft.com/office/drawing/2014/main" id="{19E3621F-CDF4-4924-AB19-6AB2BAEDD8EF}"/>
              </a:ext>
            </a:extLst>
          </p:cNvPr>
          <p:cNvCxnSpPr>
            <a:cxnSpLocks/>
          </p:cNvCxnSpPr>
          <p:nvPr/>
        </p:nvCxnSpPr>
        <p:spPr>
          <a:xfrm>
            <a:off x="1883122" y="3650052"/>
            <a:ext cx="6242" cy="1224791"/>
          </a:xfrm>
          <a:prstGeom prst="line">
            <a:avLst/>
          </a:prstGeom>
          <a:ln w="3810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線コネクタ 112">
            <a:extLst>
              <a:ext uri="{FF2B5EF4-FFF2-40B4-BE49-F238E27FC236}">
                <a16:creationId xmlns:a16="http://schemas.microsoft.com/office/drawing/2014/main" id="{13070D18-360B-4A12-BEA2-5710CE95B4B6}"/>
              </a:ext>
            </a:extLst>
          </p:cNvPr>
          <p:cNvCxnSpPr>
            <a:cxnSpLocks/>
          </p:cNvCxnSpPr>
          <p:nvPr/>
        </p:nvCxnSpPr>
        <p:spPr>
          <a:xfrm flipH="1">
            <a:off x="6553175" y="3615643"/>
            <a:ext cx="12864" cy="51273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線コネクタ 114">
            <a:extLst>
              <a:ext uri="{FF2B5EF4-FFF2-40B4-BE49-F238E27FC236}">
                <a16:creationId xmlns:a16="http://schemas.microsoft.com/office/drawing/2014/main" id="{D8FFA6CE-A1F7-4F56-8252-BDC36035BCA1}"/>
              </a:ext>
            </a:extLst>
          </p:cNvPr>
          <p:cNvCxnSpPr>
            <a:cxnSpLocks/>
          </p:cNvCxnSpPr>
          <p:nvPr/>
        </p:nvCxnSpPr>
        <p:spPr>
          <a:xfrm>
            <a:off x="6879855" y="3635048"/>
            <a:ext cx="287" cy="345053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コネクタ 102">
            <a:extLst>
              <a:ext uri="{FF2B5EF4-FFF2-40B4-BE49-F238E27FC236}">
                <a16:creationId xmlns:a16="http://schemas.microsoft.com/office/drawing/2014/main" id="{1C1E33CF-2E7F-44DE-9C10-C8B661227C5F}"/>
              </a:ext>
            </a:extLst>
          </p:cNvPr>
          <p:cNvCxnSpPr>
            <a:cxnSpLocks/>
          </p:cNvCxnSpPr>
          <p:nvPr/>
        </p:nvCxnSpPr>
        <p:spPr>
          <a:xfrm flipV="1">
            <a:off x="1889967" y="3655572"/>
            <a:ext cx="285963" cy="1526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コネクタ 103">
            <a:extLst>
              <a:ext uri="{FF2B5EF4-FFF2-40B4-BE49-F238E27FC236}">
                <a16:creationId xmlns:a16="http://schemas.microsoft.com/office/drawing/2014/main" id="{2EAD1594-76CD-449F-8488-CA62C8A471C6}"/>
              </a:ext>
            </a:extLst>
          </p:cNvPr>
          <p:cNvCxnSpPr>
            <a:cxnSpLocks/>
          </p:cNvCxnSpPr>
          <p:nvPr/>
        </p:nvCxnSpPr>
        <p:spPr>
          <a:xfrm flipV="1">
            <a:off x="2178927" y="3245908"/>
            <a:ext cx="623155" cy="1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線コネクタ 109">
            <a:extLst>
              <a:ext uri="{FF2B5EF4-FFF2-40B4-BE49-F238E27FC236}">
                <a16:creationId xmlns:a16="http://schemas.microsoft.com/office/drawing/2014/main" id="{615209FC-FA50-42CB-B236-5423504892F4}"/>
              </a:ext>
            </a:extLst>
          </p:cNvPr>
          <p:cNvCxnSpPr>
            <a:cxnSpLocks/>
          </p:cNvCxnSpPr>
          <p:nvPr/>
        </p:nvCxnSpPr>
        <p:spPr>
          <a:xfrm flipV="1">
            <a:off x="5923318" y="4144968"/>
            <a:ext cx="623155" cy="1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直線コネクタ 111">
            <a:extLst>
              <a:ext uri="{FF2B5EF4-FFF2-40B4-BE49-F238E27FC236}">
                <a16:creationId xmlns:a16="http://schemas.microsoft.com/office/drawing/2014/main" id="{9373D81B-2937-42BA-B959-658597BF22CF}"/>
              </a:ext>
            </a:extLst>
          </p:cNvPr>
          <p:cNvCxnSpPr>
            <a:cxnSpLocks/>
          </p:cNvCxnSpPr>
          <p:nvPr/>
        </p:nvCxnSpPr>
        <p:spPr>
          <a:xfrm flipV="1">
            <a:off x="6566039" y="3640333"/>
            <a:ext cx="313816" cy="3275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73DEB17B-937A-4408-8DCE-C8EC8393FE9C}"/>
              </a:ext>
            </a:extLst>
          </p:cNvPr>
          <p:cNvSpPr txBox="1"/>
          <p:nvPr/>
        </p:nvSpPr>
        <p:spPr>
          <a:xfrm>
            <a:off x="1849923" y="2154723"/>
            <a:ext cx="1283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=1.0</a:t>
            </a:r>
          </a:p>
          <a:p>
            <a:pPr algn="ctr"/>
            <a:r>
              <a:rPr kumimoji="1" lang="en-US" altLang="ja-JP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C=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0.3/</a:t>
            </a:r>
            <a:r>
              <a:rPr kumimoji="1" lang="en-US" altLang="ja-JP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1" lang="en-US" altLang="ja-JP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kumimoji="1" lang="ja-JP" altLang="en-US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AAFFA13C-CFC6-4AC2-B622-ECA14DA7C5F1}"/>
              </a:ext>
            </a:extLst>
          </p:cNvPr>
          <p:cNvSpPr txBox="1"/>
          <p:nvPr/>
        </p:nvSpPr>
        <p:spPr>
          <a:xfrm>
            <a:off x="3706678" y="2143957"/>
            <a:ext cx="1283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=0.833</a:t>
            </a:r>
          </a:p>
          <a:p>
            <a:pPr algn="ctr"/>
            <a:r>
              <a:rPr kumimoji="1" lang="en-US" altLang="ja-JP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271072C1-4027-4860-9B19-76BE6C1FE3A3}"/>
              </a:ext>
            </a:extLst>
          </p:cNvPr>
          <p:cNvSpPr txBox="1"/>
          <p:nvPr/>
        </p:nvSpPr>
        <p:spPr>
          <a:xfrm>
            <a:off x="5550539" y="2150538"/>
            <a:ext cx="1283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=1.0</a:t>
            </a:r>
          </a:p>
          <a:p>
            <a:pPr algn="ctr"/>
            <a:r>
              <a:rPr kumimoji="1" lang="en-US" altLang="ja-JP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=0.1/</a:t>
            </a:r>
            <a:r>
              <a:rPr kumimoji="1" lang="en-US" altLang="ja-JP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1" lang="en-US" altLang="ja-JP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1" lang="ja-JP" altLang="en-US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22BFE066-C1DD-44A7-A5F6-47AB8E268253}"/>
              </a:ext>
            </a:extLst>
          </p:cNvPr>
          <p:cNvSpPr txBox="1"/>
          <p:nvPr/>
        </p:nvSpPr>
        <p:spPr>
          <a:xfrm>
            <a:off x="6886603" y="2143957"/>
            <a:ext cx="1975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1" lang="ja-JP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≦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1" lang="ja-JP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とする</a:t>
            </a:r>
            <a:endParaRPr kumimoji="1" lang="en-US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kumimoji="1" lang="en-US" altLang="ja-JP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1" lang="ja-JP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＜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1" lang="ja-JP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の場合、</a:t>
            </a:r>
            <a:r>
              <a:rPr kumimoji="1" lang="en-US" altLang="ja-JP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</a:t>
            </a:r>
          </a:p>
        </p:txBody>
      </p:sp>
      <p:cxnSp>
        <p:nvCxnSpPr>
          <p:cNvPr id="114" name="直線コネクタ 113">
            <a:extLst>
              <a:ext uri="{FF2B5EF4-FFF2-40B4-BE49-F238E27FC236}">
                <a16:creationId xmlns:a16="http://schemas.microsoft.com/office/drawing/2014/main" id="{D6EC7F0F-A198-4E9A-9E3B-4A6E5C118601}"/>
              </a:ext>
            </a:extLst>
          </p:cNvPr>
          <p:cNvCxnSpPr>
            <a:cxnSpLocks/>
          </p:cNvCxnSpPr>
          <p:nvPr/>
        </p:nvCxnSpPr>
        <p:spPr>
          <a:xfrm flipV="1">
            <a:off x="2799804" y="2981113"/>
            <a:ext cx="302473" cy="1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線コネクタ 115">
            <a:extLst>
              <a:ext uri="{FF2B5EF4-FFF2-40B4-BE49-F238E27FC236}">
                <a16:creationId xmlns:a16="http://schemas.microsoft.com/office/drawing/2014/main" id="{24C635E5-320D-4682-BEFB-92D794AC4CA5}"/>
              </a:ext>
            </a:extLst>
          </p:cNvPr>
          <p:cNvCxnSpPr>
            <a:cxnSpLocks/>
          </p:cNvCxnSpPr>
          <p:nvPr/>
        </p:nvCxnSpPr>
        <p:spPr>
          <a:xfrm>
            <a:off x="5595535" y="2978590"/>
            <a:ext cx="316378" cy="1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タイトル 1">
            <a:extLst>
              <a:ext uri="{FF2B5EF4-FFF2-40B4-BE49-F238E27FC236}">
                <a16:creationId xmlns:a16="http://schemas.microsoft.com/office/drawing/2014/main" id="{058C10E4-5649-4869-8F51-4B9445EAE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altLang="ja-JP" b="1" dirty="0">
                <a:solidFill>
                  <a:schemeClr val="accent5">
                    <a:lumMod val="75000"/>
                  </a:schemeClr>
                </a:solidFill>
              </a:rPr>
              <a:t>1MPR</a:t>
            </a:r>
            <a:r>
              <a:rPr lang="ja-JP" altLang="en-US" b="1" dirty="0">
                <a:solidFill>
                  <a:schemeClr val="accent5">
                    <a:lumMod val="75000"/>
                  </a:schemeClr>
                </a:solidFill>
              </a:rPr>
              <a:t>の作成手順</a:t>
            </a:r>
            <a:endParaRPr kumimoji="1" lang="ja-JP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D9FDD35A-3549-4094-86CD-8341DDB67A3C}"/>
              </a:ext>
            </a:extLst>
          </p:cNvPr>
          <p:cNvSpPr txBox="1"/>
          <p:nvPr/>
        </p:nvSpPr>
        <p:spPr>
          <a:xfrm>
            <a:off x="2166883" y="1224830"/>
            <a:ext cx="6618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1" lang="ja-JP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補正後の降水強度</a:t>
            </a:r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)=</a:t>
            </a:r>
            <a:r>
              <a:rPr kumimoji="1" lang="en-US" altLang="ja-JP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×(XRAIN</a:t>
            </a:r>
            <a:r>
              <a:rPr kumimoji="1" lang="ja-JP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の降水強度</a:t>
            </a:r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)+</a:t>
            </a:r>
            <a:r>
              <a:rPr kumimoji="1" lang="en-US" altLang="ja-JP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636700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柱 3">
            <a:extLst>
              <a:ext uri="{FF2B5EF4-FFF2-40B4-BE49-F238E27FC236}">
                <a16:creationId xmlns:a16="http://schemas.microsoft.com/office/drawing/2014/main" id="{D395322C-4F32-4D8B-B81B-7FEE61027447}"/>
              </a:ext>
            </a:extLst>
          </p:cNvPr>
          <p:cNvSpPr/>
          <p:nvPr/>
        </p:nvSpPr>
        <p:spPr>
          <a:xfrm>
            <a:off x="1349829" y="1823276"/>
            <a:ext cx="435428" cy="58347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6" name="円柱 85">
            <a:extLst>
              <a:ext uri="{FF2B5EF4-FFF2-40B4-BE49-F238E27FC236}">
                <a16:creationId xmlns:a16="http://schemas.microsoft.com/office/drawing/2014/main" id="{22ED1943-7EA9-43CE-B1F5-9FC2DE769BD4}"/>
              </a:ext>
            </a:extLst>
          </p:cNvPr>
          <p:cNvSpPr/>
          <p:nvPr/>
        </p:nvSpPr>
        <p:spPr>
          <a:xfrm>
            <a:off x="2611189" y="5195292"/>
            <a:ext cx="435428" cy="58347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2" name="円柱 91">
            <a:extLst>
              <a:ext uri="{FF2B5EF4-FFF2-40B4-BE49-F238E27FC236}">
                <a16:creationId xmlns:a16="http://schemas.microsoft.com/office/drawing/2014/main" id="{EA8DC6C5-0FA5-4081-9EB5-299E321DBEAB}"/>
              </a:ext>
            </a:extLst>
          </p:cNvPr>
          <p:cNvSpPr/>
          <p:nvPr/>
        </p:nvSpPr>
        <p:spPr>
          <a:xfrm>
            <a:off x="7074496" y="2470440"/>
            <a:ext cx="435428" cy="58347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D39ADAE4-B076-4871-915C-F756A9B5FAFF}"/>
              </a:ext>
            </a:extLst>
          </p:cNvPr>
          <p:cNvCxnSpPr>
            <a:cxnSpLocks/>
          </p:cNvCxnSpPr>
          <p:nvPr/>
        </p:nvCxnSpPr>
        <p:spPr>
          <a:xfrm>
            <a:off x="1715589" y="2406750"/>
            <a:ext cx="3289665" cy="935034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矢印コネクタ 92">
            <a:extLst>
              <a:ext uri="{FF2B5EF4-FFF2-40B4-BE49-F238E27FC236}">
                <a16:creationId xmlns:a16="http://schemas.microsoft.com/office/drawing/2014/main" id="{C54948D2-4229-4E0E-8DA7-A6005C19F13F}"/>
              </a:ext>
            </a:extLst>
          </p:cNvPr>
          <p:cNvCxnSpPr>
            <a:cxnSpLocks/>
            <a:stCxn id="86" idx="4"/>
          </p:cNvCxnSpPr>
          <p:nvPr/>
        </p:nvCxnSpPr>
        <p:spPr>
          <a:xfrm flipV="1">
            <a:off x="3046617" y="3612761"/>
            <a:ext cx="1958637" cy="1874268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矢印コネクタ 93">
            <a:extLst>
              <a:ext uri="{FF2B5EF4-FFF2-40B4-BE49-F238E27FC236}">
                <a16:creationId xmlns:a16="http://schemas.microsoft.com/office/drawing/2014/main" id="{699831DA-0BAB-4577-B317-5F9207F9D72F}"/>
              </a:ext>
            </a:extLst>
          </p:cNvPr>
          <p:cNvCxnSpPr>
            <a:cxnSpLocks/>
            <a:stCxn id="92" idx="2"/>
          </p:cNvCxnSpPr>
          <p:nvPr/>
        </p:nvCxnSpPr>
        <p:spPr>
          <a:xfrm flipH="1">
            <a:off x="5537877" y="2762177"/>
            <a:ext cx="1536619" cy="483451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AF462E6-7FEA-4BB2-A9DB-A5A50510EA52}"/>
              </a:ext>
            </a:extLst>
          </p:cNvPr>
          <p:cNvSpPr txBox="1"/>
          <p:nvPr/>
        </p:nvSpPr>
        <p:spPr>
          <a:xfrm>
            <a:off x="984069" y="1422686"/>
            <a:ext cx="1114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雨量計</a:t>
            </a:r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0FF145FF-24AB-4E9C-ABF0-FD07A799D941}"/>
              </a:ext>
            </a:extLst>
          </p:cNvPr>
          <p:cNvSpPr txBox="1"/>
          <p:nvPr/>
        </p:nvSpPr>
        <p:spPr>
          <a:xfrm>
            <a:off x="2271555" y="4825960"/>
            <a:ext cx="1114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雨量計</a:t>
            </a:r>
            <a:r>
              <a:rPr kumimoji="1" lang="en-US" altLang="ja-JP" dirty="0"/>
              <a:t>2</a:t>
            </a:r>
            <a:endParaRPr kumimoji="1" lang="ja-JP" altLang="en-US" dirty="0"/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598ADF3D-D41C-4D16-A010-AD321413B3DD}"/>
              </a:ext>
            </a:extLst>
          </p:cNvPr>
          <p:cNvSpPr txBox="1"/>
          <p:nvPr/>
        </p:nvSpPr>
        <p:spPr>
          <a:xfrm>
            <a:off x="6831013" y="2110048"/>
            <a:ext cx="1114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雨量計</a:t>
            </a:r>
            <a:r>
              <a:rPr kumimoji="1" lang="en-US" altLang="ja-JP" dirty="0"/>
              <a:t>3</a:t>
            </a:r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199176F-D4D7-4232-9C38-0CDEC1B9E182}"/>
              </a:ext>
            </a:extLst>
          </p:cNvPr>
          <p:cNvSpPr txBox="1"/>
          <p:nvPr/>
        </p:nvSpPr>
        <p:spPr>
          <a:xfrm>
            <a:off x="572588" y="2528088"/>
            <a:ext cx="1980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Times New Roman" panose="02020603050405020304" pitchFamily="18" charset="0"/>
              </a:rPr>
              <a:t>補正係数 </a:t>
            </a:r>
            <a:r>
              <a:rPr kumimoji="1" lang="en-US" altLang="ja-JP" i="1" dirty="0">
                <a:latin typeface="Times New Roman" panose="02020603050405020304" pitchFamily="18" charset="0"/>
              </a:rPr>
              <a:t>S</a:t>
            </a:r>
            <a:r>
              <a:rPr kumimoji="1" lang="en-US" altLang="ja-JP" baseline="-25000" dirty="0">
                <a:latin typeface="Times New Roman" panose="02020603050405020304" pitchFamily="18" charset="0"/>
              </a:rPr>
              <a:t>1</a:t>
            </a:r>
            <a:r>
              <a:rPr kumimoji="1" lang="en-US" altLang="ja-JP" i="1" dirty="0">
                <a:latin typeface="Times New Roman" panose="02020603050405020304" pitchFamily="18" charset="0"/>
              </a:rPr>
              <a:t> ,C</a:t>
            </a:r>
            <a:r>
              <a:rPr kumimoji="1" lang="en-US" altLang="ja-JP" baseline="-25000" dirty="0">
                <a:latin typeface="Times New Roman" panose="02020603050405020304" pitchFamily="18" charset="0"/>
              </a:rPr>
              <a:t>1</a:t>
            </a:r>
            <a:endParaRPr kumimoji="1" lang="ja-JP" altLang="en-US" baseline="-25000" dirty="0">
              <a:latin typeface="Times New Roman" panose="02020603050405020304" pitchFamily="18" charset="0"/>
            </a:endParaRP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26D44CCE-B091-4B81-AB23-C2380E15B4B2}"/>
              </a:ext>
            </a:extLst>
          </p:cNvPr>
          <p:cNvSpPr txBox="1"/>
          <p:nvPr/>
        </p:nvSpPr>
        <p:spPr>
          <a:xfrm>
            <a:off x="3217818" y="2568190"/>
            <a:ext cx="1441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Times New Roman" panose="02020603050405020304" pitchFamily="18" charset="0"/>
              </a:rPr>
              <a:t>距離 </a:t>
            </a:r>
            <a:r>
              <a:rPr kumimoji="1" lang="en-US" altLang="ja-JP" i="1" dirty="0">
                <a:latin typeface="Times New Roman" panose="02020603050405020304" pitchFamily="18" charset="0"/>
              </a:rPr>
              <a:t>d</a:t>
            </a:r>
            <a:r>
              <a:rPr kumimoji="1" lang="en-US" altLang="ja-JP" baseline="-25000" dirty="0">
                <a:latin typeface="Times New Roman" panose="02020603050405020304" pitchFamily="18" charset="0"/>
              </a:rPr>
              <a:t>1</a:t>
            </a:r>
            <a:endParaRPr kumimoji="1" lang="ja-JP" altLang="en-US" baseline="-25000" dirty="0">
              <a:latin typeface="Times New Roman" panose="02020603050405020304" pitchFamily="18" charset="0"/>
            </a:endParaRP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1531A816-8DE5-4DF7-B230-775D096C1F02}"/>
              </a:ext>
            </a:extLst>
          </p:cNvPr>
          <p:cNvSpPr txBox="1"/>
          <p:nvPr/>
        </p:nvSpPr>
        <p:spPr>
          <a:xfrm>
            <a:off x="3163390" y="4157612"/>
            <a:ext cx="1441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Times New Roman" panose="02020603050405020304" pitchFamily="18" charset="0"/>
              </a:rPr>
              <a:t>距離 </a:t>
            </a:r>
            <a:r>
              <a:rPr kumimoji="1" lang="en-US" altLang="ja-JP" i="1" dirty="0">
                <a:latin typeface="Times New Roman" panose="02020603050405020304" pitchFamily="18" charset="0"/>
              </a:rPr>
              <a:t>d</a:t>
            </a:r>
            <a:r>
              <a:rPr kumimoji="1" lang="en-US" altLang="ja-JP" baseline="-25000" dirty="0">
                <a:latin typeface="Times New Roman" panose="02020603050405020304" pitchFamily="18" charset="0"/>
              </a:rPr>
              <a:t>2</a:t>
            </a:r>
            <a:endParaRPr kumimoji="1" lang="ja-JP" altLang="en-US" baseline="-25000" dirty="0">
              <a:latin typeface="Times New Roman" panose="02020603050405020304" pitchFamily="18" charset="0"/>
            </a:endParaRP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22E24BD3-3D2E-4FF3-B1B7-CB122CA0294D}"/>
              </a:ext>
            </a:extLst>
          </p:cNvPr>
          <p:cNvSpPr txBox="1"/>
          <p:nvPr/>
        </p:nvSpPr>
        <p:spPr>
          <a:xfrm>
            <a:off x="5786848" y="2593349"/>
            <a:ext cx="1441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Times New Roman" panose="02020603050405020304" pitchFamily="18" charset="0"/>
              </a:rPr>
              <a:t>距離 </a:t>
            </a:r>
            <a:r>
              <a:rPr kumimoji="1" lang="en-US" altLang="ja-JP" i="1" dirty="0">
                <a:latin typeface="Times New Roman" panose="02020603050405020304" pitchFamily="18" charset="0"/>
              </a:rPr>
              <a:t>d</a:t>
            </a:r>
            <a:r>
              <a:rPr kumimoji="1" lang="en-US" altLang="ja-JP" baseline="-25000" dirty="0">
                <a:latin typeface="Times New Roman" panose="02020603050405020304" pitchFamily="18" charset="0"/>
              </a:rPr>
              <a:t>3</a:t>
            </a:r>
            <a:endParaRPr kumimoji="1" lang="ja-JP" altLang="en-US" baseline="-25000" dirty="0">
              <a:latin typeface="Times New Roman" panose="02020603050405020304" pitchFamily="18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BF68066F-F0F7-4BCD-9981-91847BF1C331}"/>
              </a:ext>
            </a:extLst>
          </p:cNvPr>
          <p:cNvSpPr txBox="1"/>
          <p:nvPr/>
        </p:nvSpPr>
        <p:spPr>
          <a:xfrm>
            <a:off x="5118467" y="5738482"/>
            <a:ext cx="3990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1" lang="en-US" altLang="ja-JP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		</a:t>
            </a:r>
            <a:r>
              <a:rPr kumimoji="1" lang="en-US" altLang="ja-JP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1" lang="en-US" altLang="ja-JP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	</a:t>
            </a:r>
            <a:r>
              <a:rPr kumimoji="1" lang="en-US" altLang="ja-JP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=111.111km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3F1556A1-3496-46A1-B7B4-D4DE9731BEC6}"/>
              </a:ext>
            </a:extLst>
          </p:cNvPr>
          <p:cNvSpPr txBox="1"/>
          <p:nvPr/>
        </p:nvSpPr>
        <p:spPr>
          <a:xfrm>
            <a:off x="5113776" y="6211562"/>
            <a:ext cx="3525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i="1" dirty="0">
                <a:latin typeface="Times New Roman" panose="02020603050405020304" pitchFamily="18" charset="0"/>
              </a:rPr>
              <a:t>W</a:t>
            </a:r>
            <a:r>
              <a:rPr kumimoji="1" lang="ja-JP" altLang="en-US" b="1" dirty="0">
                <a:latin typeface="Times New Roman" panose="02020603050405020304" pitchFamily="18" charset="0"/>
              </a:rPr>
              <a:t>は「補正しない」の重み</a:t>
            </a:r>
            <a:endParaRPr kumimoji="1" lang="en-US" altLang="ja-JP" b="1" dirty="0">
              <a:latin typeface="Times New Roman" panose="02020603050405020304" pitchFamily="18" charset="0"/>
            </a:endParaRPr>
          </a:p>
          <a:p>
            <a:r>
              <a:rPr kumimoji="1" lang="en-US" altLang="ja-JP" i="1" dirty="0">
                <a:latin typeface="Times New Roman" panose="02020603050405020304" pitchFamily="18" charset="0"/>
              </a:rPr>
              <a:t>N</a:t>
            </a:r>
            <a:r>
              <a:rPr kumimoji="1" lang="ja-JP" altLang="en-US" dirty="0">
                <a:latin typeface="Times New Roman" panose="02020603050405020304" pitchFamily="18" charset="0"/>
              </a:rPr>
              <a:t>は使用する雨量計の数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1B5FD114-4550-4A9F-84D0-7B280B89B058}"/>
              </a:ext>
            </a:extLst>
          </p:cNvPr>
          <p:cNvSpPr/>
          <p:nvPr/>
        </p:nvSpPr>
        <p:spPr>
          <a:xfrm>
            <a:off x="5113777" y="3181815"/>
            <a:ext cx="363918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60C16AF8-C189-4EB7-A8A9-73F41FFFFA98}"/>
              </a:ext>
            </a:extLst>
          </p:cNvPr>
          <p:cNvSpPr txBox="1"/>
          <p:nvPr/>
        </p:nvSpPr>
        <p:spPr>
          <a:xfrm>
            <a:off x="5113776" y="3742861"/>
            <a:ext cx="279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格子の補正係数の決定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4ECAD1B-328F-4B19-91A7-93BBB667D3DB}"/>
              </a:ext>
            </a:extLst>
          </p:cNvPr>
          <p:cNvSpPr txBox="1"/>
          <p:nvPr/>
        </p:nvSpPr>
        <p:spPr>
          <a:xfrm>
            <a:off x="1999477" y="5842230"/>
            <a:ext cx="1980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Times New Roman" panose="02020603050405020304" pitchFamily="18" charset="0"/>
              </a:rPr>
              <a:t>補正係数 </a:t>
            </a:r>
            <a:r>
              <a:rPr kumimoji="1" lang="en-US" altLang="ja-JP" i="1" dirty="0">
                <a:latin typeface="Times New Roman" panose="02020603050405020304" pitchFamily="18" charset="0"/>
              </a:rPr>
              <a:t>S</a:t>
            </a:r>
            <a:r>
              <a:rPr kumimoji="1" lang="en-US" altLang="ja-JP" baseline="-25000" dirty="0">
                <a:latin typeface="Times New Roman" panose="02020603050405020304" pitchFamily="18" charset="0"/>
              </a:rPr>
              <a:t>2</a:t>
            </a:r>
            <a:r>
              <a:rPr kumimoji="1" lang="en-US" altLang="ja-JP" i="1" dirty="0">
                <a:latin typeface="Times New Roman" panose="02020603050405020304" pitchFamily="18" charset="0"/>
              </a:rPr>
              <a:t> ,C</a:t>
            </a:r>
            <a:r>
              <a:rPr kumimoji="1" lang="en-US" altLang="ja-JP" baseline="-25000" dirty="0">
                <a:latin typeface="Times New Roman" panose="02020603050405020304" pitchFamily="18" charset="0"/>
              </a:rPr>
              <a:t>2</a:t>
            </a:r>
            <a:endParaRPr kumimoji="1" lang="ja-JP" altLang="en-US" baseline="-25000" dirty="0">
              <a:latin typeface="Times New Roman" panose="02020603050405020304" pitchFamily="18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28EC4EE5-2C80-431F-9DEB-D78FCBC52F2A}"/>
              </a:ext>
            </a:extLst>
          </p:cNvPr>
          <p:cNvSpPr txBox="1"/>
          <p:nvPr/>
        </p:nvSpPr>
        <p:spPr>
          <a:xfrm>
            <a:off x="6673297" y="3199766"/>
            <a:ext cx="1980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Times New Roman" panose="02020603050405020304" pitchFamily="18" charset="0"/>
              </a:rPr>
              <a:t>補正係数 </a:t>
            </a:r>
            <a:r>
              <a:rPr kumimoji="1" lang="en-US" altLang="ja-JP" i="1" dirty="0">
                <a:latin typeface="Times New Roman" panose="02020603050405020304" pitchFamily="18" charset="0"/>
              </a:rPr>
              <a:t>S</a:t>
            </a:r>
            <a:r>
              <a:rPr kumimoji="1" lang="en-US" altLang="ja-JP" baseline="-25000" dirty="0">
                <a:latin typeface="Times New Roman" panose="02020603050405020304" pitchFamily="18" charset="0"/>
              </a:rPr>
              <a:t>3</a:t>
            </a:r>
            <a:r>
              <a:rPr kumimoji="1" lang="en-US" altLang="ja-JP" i="1" dirty="0">
                <a:latin typeface="Times New Roman" panose="02020603050405020304" pitchFamily="18" charset="0"/>
              </a:rPr>
              <a:t> ,C</a:t>
            </a:r>
            <a:r>
              <a:rPr kumimoji="1" lang="en-US" altLang="ja-JP" baseline="-25000" dirty="0">
                <a:latin typeface="Times New Roman" panose="02020603050405020304" pitchFamily="18" charset="0"/>
              </a:rPr>
              <a:t>3</a:t>
            </a:r>
            <a:endParaRPr kumimoji="1" lang="ja-JP" altLang="en-US" baseline="-25000" dirty="0">
              <a:latin typeface="Times New Roman" panose="02020603050405020304" pitchFamily="18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89C8D337-B1B8-446B-BEA2-FAC1BBB87968}"/>
              </a:ext>
            </a:extLst>
          </p:cNvPr>
          <p:cNvSpPr txBox="1"/>
          <p:nvPr/>
        </p:nvSpPr>
        <p:spPr>
          <a:xfrm>
            <a:off x="2166883" y="1224830"/>
            <a:ext cx="6618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1" lang="ja-JP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補正後の降水強度</a:t>
            </a:r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)=</a:t>
            </a:r>
            <a:r>
              <a:rPr kumimoji="1" lang="en-US" altLang="ja-JP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×(XRAIN</a:t>
            </a:r>
            <a:r>
              <a:rPr kumimoji="1" lang="ja-JP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の降水強度</a:t>
            </a:r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)+</a:t>
            </a:r>
            <a:r>
              <a:rPr kumimoji="1" lang="en-US" altLang="ja-JP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7274F2FB-84DF-4721-BAC8-C65E6F63A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4605" y="4216934"/>
            <a:ext cx="2066544" cy="1464564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77C6B6F6-F696-459D-BD7B-4CC2D490BF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384" y="4218432"/>
            <a:ext cx="2135124" cy="1464564"/>
          </a:xfrm>
          <a:prstGeom prst="rect">
            <a:avLst/>
          </a:prstGeom>
        </p:spPr>
      </p:pic>
      <p:sp>
        <p:nvSpPr>
          <p:cNvPr id="27" name="タイトル 1">
            <a:extLst>
              <a:ext uri="{FF2B5EF4-FFF2-40B4-BE49-F238E27FC236}">
                <a16:creationId xmlns:a16="http://schemas.microsoft.com/office/drawing/2014/main" id="{F234A910-8833-454A-8791-AE7E220FA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altLang="ja-JP" b="1" dirty="0">
                <a:solidFill>
                  <a:schemeClr val="accent5">
                    <a:lumMod val="75000"/>
                  </a:schemeClr>
                </a:solidFill>
              </a:rPr>
              <a:t>1MPR</a:t>
            </a:r>
            <a:r>
              <a:rPr lang="ja-JP" altLang="en-US" b="1" dirty="0">
                <a:solidFill>
                  <a:schemeClr val="accent5">
                    <a:lumMod val="75000"/>
                  </a:schemeClr>
                </a:solidFill>
              </a:rPr>
              <a:t>の作成手順</a:t>
            </a:r>
            <a:endParaRPr kumimoji="1" lang="ja-JP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608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A662C3-40DF-4CAD-893A-2FA45DFE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286750" cy="1325563"/>
          </a:xfrm>
        </p:spPr>
        <p:txBody>
          <a:bodyPr>
            <a:normAutofit/>
          </a:bodyPr>
          <a:lstStyle/>
          <a:p>
            <a:r>
              <a:rPr lang="en-US" altLang="ja-JP" sz="3600" b="1" dirty="0">
                <a:solidFill>
                  <a:schemeClr val="accent5">
                    <a:lumMod val="75000"/>
                  </a:schemeClr>
                </a:solidFill>
              </a:rPr>
              <a:t>1-minute</a:t>
            </a:r>
            <a:r>
              <a:rPr lang="ja-JP" altLang="en-US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ja-JP" sz="3600" b="1" dirty="0">
                <a:solidFill>
                  <a:schemeClr val="accent5">
                    <a:lumMod val="75000"/>
                  </a:schemeClr>
                </a:solidFill>
              </a:rPr>
              <a:t>precipitation</a:t>
            </a:r>
            <a:r>
              <a:rPr lang="ja-JP" altLang="en-US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ja-JP" sz="3600" b="1" dirty="0">
                <a:solidFill>
                  <a:schemeClr val="accent5">
                    <a:lumMod val="75000"/>
                  </a:schemeClr>
                </a:solidFill>
              </a:rPr>
              <a:t>rate</a:t>
            </a:r>
            <a:r>
              <a:rPr lang="ja-JP" altLang="en-US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ja-JP" sz="3600" b="1" dirty="0">
                <a:solidFill>
                  <a:schemeClr val="accent5">
                    <a:lumMod val="75000"/>
                  </a:schemeClr>
                </a:solidFill>
              </a:rPr>
              <a:t>product</a:t>
            </a:r>
            <a:r>
              <a:rPr lang="ja-JP" altLang="en-US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kumimoji="1" lang="en-US" altLang="ja-JP" sz="3600" b="1" dirty="0">
                <a:solidFill>
                  <a:schemeClr val="accent5">
                    <a:lumMod val="75000"/>
                  </a:schemeClr>
                </a:solidFill>
              </a:rPr>
              <a:t>(1MPR)</a:t>
            </a:r>
            <a:endParaRPr kumimoji="1" lang="ja-JP" altLang="en-US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FE5D6D4-FCD1-4405-8D8E-CF642EE7E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82725"/>
            <a:ext cx="8137281" cy="4351338"/>
          </a:xfrm>
        </p:spPr>
        <p:txBody>
          <a:bodyPr/>
          <a:lstStyle/>
          <a:p>
            <a:r>
              <a:rPr kumimoji="1" lang="en-US" altLang="ja-JP" dirty="0"/>
              <a:t>Over Japan</a:t>
            </a:r>
          </a:p>
          <a:p>
            <a:r>
              <a:rPr lang="en-US" altLang="ja-JP" dirty="0"/>
              <a:t>Spatial</a:t>
            </a:r>
            <a:r>
              <a:rPr lang="ja-JP" altLang="en-US" dirty="0"/>
              <a:t> </a:t>
            </a:r>
            <a:r>
              <a:rPr lang="en-US" altLang="ja-JP" dirty="0"/>
              <a:t>resolution=</a:t>
            </a:r>
            <a:r>
              <a:rPr kumimoji="1" lang="en-US" altLang="ja-JP" dirty="0"/>
              <a:t>250m, Temporal resolution = 1min</a:t>
            </a:r>
          </a:p>
          <a:p>
            <a:r>
              <a:rPr lang="en-US" altLang="ja-JP" dirty="0"/>
              <a:t>XRAIN</a:t>
            </a:r>
            <a:r>
              <a:rPr lang="ja-JP" altLang="en-US" dirty="0"/>
              <a:t> </a:t>
            </a:r>
            <a:r>
              <a:rPr lang="en-US" altLang="ja-JP" dirty="0"/>
              <a:t>(C-band</a:t>
            </a:r>
            <a:r>
              <a:rPr lang="ja-JP" altLang="en-US" dirty="0"/>
              <a:t> </a:t>
            </a:r>
            <a:r>
              <a:rPr lang="en-US" altLang="ja-JP" dirty="0"/>
              <a:t>and</a:t>
            </a:r>
            <a:r>
              <a:rPr lang="ja-JP" altLang="en-US" dirty="0"/>
              <a:t> </a:t>
            </a:r>
            <a:r>
              <a:rPr lang="en-US" altLang="ja-JP" dirty="0"/>
              <a:t>X-band</a:t>
            </a:r>
            <a:r>
              <a:rPr lang="ja-JP" altLang="en-US" dirty="0"/>
              <a:t> </a:t>
            </a:r>
            <a:r>
              <a:rPr lang="en-US" altLang="ja-JP" dirty="0"/>
              <a:t>composite data)</a:t>
            </a:r>
          </a:p>
          <a:p>
            <a:r>
              <a:rPr lang="en-US" altLang="ja-JP" dirty="0"/>
              <a:t>Rain gauges (~1300 by JMA and ~2200 by MLIT)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D9F38D1-B95E-4F00-B931-AA97A6898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700" y="3931235"/>
            <a:ext cx="2811780" cy="2737485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B5EE27D9-586F-4A38-906F-03BF0DB3A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554" y="3931235"/>
            <a:ext cx="2811780" cy="273748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538884F-5E87-4B11-AC50-5215A61E14E4}"/>
              </a:ext>
            </a:extLst>
          </p:cNvPr>
          <p:cNvSpPr txBox="1"/>
          <p:nvPr/>
        </p:nvSpPr>
        <p:spPr>
          <a:xfrm>
            <a:off x="4982308" y="5828959"/>
            <a:ext cx="975946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JMA</a:t>
            </a:r>
          </a:p>
          <a:p>
            <a:pPr algn="ctr"/>
            <a:r>
              <a:rPr kumimoji="1" lang="en-US" altLang="ja-JP" dirty="0"/>
              <a:t>Gauges</a:t>
            </a:r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DFA9BB4-3E11-45D4-BB9A-DDCFB8FE47E4}"/>
              </a:ext>
            </a:extLst>
          </p:cNvPr>
          <p:cNvSpPr txBox="1"/>
          <p:nvPr/>
        </p:nvSpPr>
        <p:spPr>
          <a:xfrm>
            <a:off x="7959970" y="5828958"/>
            <a:ext cx="975946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MLIT</a:t>
            </a:r>
          </a:p>
          <a:p>
            <a:pPr algn="ctr"/>
            <a:r>
              <a:rPr kumimoji="1" lang="en-US" altLang="ja-JP" dirty="0"/>
              <a:t>Gauges</a:t>
            </a:r>
            <a:endParaRPr kumimoji="1" lang="ja-JP" altLang="en-US" dirty="0"/>
          </a:p>
        </p:txBody>
      </p:sp>
      <p:pic>
        <p:nvPicPr>
          <p:cNvPr id="2050" name="Picture 2" descr="Radar Observation of Precipitation for River Management in Japan">
            <a:extLst>
              <a:ext uri="{FF2B5EF4-FFF2-40B4-BE49-F238E27FC236}">
                <a16:creationId xmlns:a16="http://schemas.microsoft.com/office/drawing/2014/main" id="{F62B661D-933B-43F3-AB24-3BA7565D2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0" y="3931235"/>
            <a:ext cx="3072071" cy="265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58D01D1-7868-454B-B04D-016C87533F59}"/>
              </a:ext>
            </a:extLst>
          </p:cNvPr>
          <p:cNvSpPr txBox="1"/>
          <p:nvPr/>
        </p:nvSpPr>
        <p:spPr>
          <a:xfrm>
            <a:off x="285051" y="4068739"/>
            <a:ext cx="975946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XRAIN</a:t>
            </a:r>
          </a:p>
          <a:p>
            <a:pPr algn="ctr"/>
            <a:r>
              <a:rPr kumimoji="1" lang="en-US" altLang="ja-JP" dirty="0"/>
              <a:t>Radars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782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78968B-B2D4-477F-86E8-7F3B2008731C}"/>
              </a:ext>
            </a:extLst>
          </p:cNvPr>
          <p:cNvGrpSpPr/>
          <p:nvPr/>
        </p:nvGrpSpPr>
        <p:grpSpPr>
          <a:xfrm>
            <a:off x="461727" y="1584356"/>
            <a:ext cx="8627950" cy="5015620"/>
            <a:chOff x="461727" y="1584356"/>
            <a:chExt cx="8627950" cy="5015620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28A66621-E5F2-4934-98A6-B3790D1F5E1A}"/>
                </a:ext>
              </a:extLst>
            </p:cNvPr>
            <p:cNvSpPr txBox="1"/>
            <p:nvPr/>
          </p:nvSpPr>
          <p:spPr>
            <a:xfrm>
              <a:off x="1403287" y="1831789"/>
              <a:ext cx="3260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b="1" dirty="0"/>
                <a:t>With</a:t>
              </a:r>
              <a:r>
                <a:rPr kumimoji="1" lang="ja-JP" altLang="en-US" sz="2400" b="1" dirty="0"/>
                <a:t> </a:t>
              </a:r>
              <a:r>
                <a:rPr kumimoji="1" lang="en-US" altLang="ja-JP" sz="2400" b="1" dirty="0"/>
                <a:t>Rain gauges</a:t>
              </a:r>
              <a:endParaRPr kumimoji="1" lang="ja-JP" altLang="en-US" sz="2400" b="1" dirty="0"/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A795134-D740-4FD5-BBF6-0571A834E4EE}"/>
                </a:ext>
              </a:extLst>
            </p:cNvPr>
            <p:cNvSpPr txBox="1"/>
            <p:nvPr/>
          </p:nvSpPr>
          <p:spPr>
            <a:xfrm>
              <a:off x="6219729" y="1775221"/>
              <a:ext cx="28699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b="1" dirty="0"/>
                <a:t>Without </a:t>
              </a:r>
            </a:p>
            <a:p>
              <a:pPr algn="ctr"/>
              <a:r>
                <a:rPr kumimoji="1" lang="en-US" altLang="ja-JP" sz="2400" b="1" dirty="0"/>
                <a:t>Rain Gauges</a:t>
              </a:r>
              <a:endParaRPr kumimoji="1" lang="ja-JP" altLang="en-US" sz="2400" b="1" dirty="0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1D8724D7-64ED-4C64-9D42-645B25B96F38}"/>
                </a:ext>
              </a:extLst>
            </p:cNvPr>
            <p:cNvSpPr/>
            <p:nvPr/>
          </p:nvSpPr>
          <p:spPr>
            <a:xfrm>
              <a:off x="2693416" y="2743199"/>
              <a:ext cx="1620570" cy="561315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400">
                  <a:solidFill>
                    <a:schemeClr val="tx1"/>
                  </a:solidFill>
                </a:rPr>
                <a:t>XRAIN</a:t>
              </a:r>
              <a:endParaRPr kumimoji="1" lang="ja-JP" alt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70C56250-9025-4788-91E5-77C25B9AA2A3}"/>
                </a:ext>
              </a:extLst>
            </p:cNvPr>
            <p:cNvSpPr/>
            <p:nvPr/>
          </p:nvSpPr>
          <p:spPr>
            <a:xfrm>
              <a:off x="669961" y="2743198"/>
              <a:ext cx="1620570" cy="561315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400" dirty="0">
                  <a:solidFill>
                    <a:schemeClr val="tx1"/>
                  </a:solidFill>
                </a:rPr>
                <a:t>Rain</a:t>
              </a:r>
              <a:r>
                <a:rPr kumimoji="1" lang="ja-JP" altLang="en-US" sz="2400" dirty="0">
                  <a:solidFill>
                    <a:schemeClr val="tx1"/>
                  </a:solidFill>
                </a:rPr>
                <a:t> </a:t>
              </a:r>
              <a:r>
                <a:rPr kumimoji="1" lang="en-US" altLang="ja-JP" sz="2400" dirty="0">
                  <a:solidFill>
                    <a:schemeClr val="tx1"/>
                  </a:solidFill>
                </a:rPr>
                <a:t>gauge</a:t>
              </a:r>
              <a:endParaRPr kumimoji="1" lang="ja-JP" alt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1AEF447F-8FBC-4C49-853F-2F5E49BD816E}"/>
                </a:ext>
              </a:extLst>
            </p:cNvPr>
            <p:cNvSpPr/>
            <p:nvPr/>
          </p:nvSpPr>
          <p:spPr>
            <a:xfrm>
              <a:off x="968722" y="5376248"/>
              <a:ext cx="2933322" cy="561315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400" dirty="0">
                  <a:solidFill>
                    <a:schemeClr val="tx1"/>
                  </a:solidFill>
                </a:rPr>
                <a:t>1MPR</a:t>
              </a:r>
              <a:endParaRPr kumimoji="1" lang="ja-JP" alt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9" name="楕円 8">
              <a:extLst>
                <a:ext uri="{FF2B5EF4-FFF2-40B4-BE49-F238E27FC236}">
                  <a16:creationId xmlns:a16="http://schemas.microsoft.com/office/drawing/2014/main" id="{51754AA5-F245-4818-A7B1-9E0DC48D065E}"/>
                </a:ext>
              </a:extLst>
            </p:cNvPr>
            <p:cNvSpPr/>
            <p:nvPr/>
          </p:nvSpPr>
          <p:spPr>
            <a:xfrm>
              <a:off x="1328597" y="4251368"/>
              <a:ext cx="2213840" cy="561315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000" dirty="0">
                  <a:solidFill>
                    <a:schemeClr val="tx1"/>
                  </a:solidFill>
                </a:rPr>
                <a:t>Interpolation</a:t>
              </a:r>
              <a:endParaRPr kumimoji="1" lang="ja-JP" altLang="en-US" sz="2000" dirty="0">
                <a:solidFill>
                  <a:schemeClr val="tx1"/>
                </a:solidFill>
              </a:endParaRPr>
            </a:p>
          </p:txBody>
        </p:sp>
        <p:cxnSp>
          <p:nvCxnSpPr>
            <p:cNvPr id="11" name="コネクタ: カギ線 10">
              <a:extLst>
                <a:ext uri="{FF2B5EF4-FFF2-40B4-BE49-F238E27FC236}">
                  <a16:creationId xmlns:a16="http://schemas.microsoft.com/office/drawing/2014/main" id="{A4AD9585-F40E-41A6-9C7D-B0B1D8E754B7}"/>
                </a:ext>
              </a:extLst>
            </p:cNvPr>
            <p:cNvCxnSpPr>
              <a:cxnSpLocks/>
              <a:stCxn id="7" idx="2"/>
              <a:endCxn id="9" idx="0"/>
            </p:cNvCxnSpPr>
            <p:nvPr/>
          </p:nvCxnSpPr>
          <p:spPr>
            <a:xfrm rot="16200000" flipH="1">
              <a:off x="1484454" y="3300304"/>
              <a:ext cx="946855" cy="955271"/>
            </a:xfrm>
            <a:prstGeom prst="bentConnector3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コネクタ: カギ線 11">
              <a:extLst>
                <a:ext uri="{FF2B5EF4-FFF2-40B4-BE49-F238E27FC236}">
                  <a16:creationId xmlns:a16="http://schemas.microsoft.com/office/drawing/2014/main" id="{807453B1-77FE-4D32-9DAA-0FB96F63A7B0}"/>
                </a:ext>
              </a:extLst>
            </p:cNvPr>
            <p:cNvCxnSpPr>
              <a:cxnSpLocks/>
              <a:stCxn id="6" idx="2"/>
              <a:endCxn id="9" idx="0"/>
            </p:cNvCxnSpPr>
            <p:nvPr/>
          </p:nvCxnSpPr>
          <p:spPr>
            <a:xfrm rot="5400000">
              <a:off x="2496182" y="3243849"/>
              <a:ext cx="946854" cy="1068184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矢印コネクタ 15">
              <a:extLst>
                <a:ext uri="{FF2B5EF4-FFF2-40B4-BE49-F238E27FC236}">
                  <a16:creationId xmlns:a16="http://schemas.microsoft.com/office/drawing/2014/main" id="{AD734D30-6406-41F2-BA7C-A6D8D4E18D9F}"/>
                </a:ext>
              </a:extLst>
            </p:cNvPr>
            <p:cNvCxnSpPr>
              <a:cxnSpLocks/>
              <a:stCxn id="9" idx="4"/>
              <a:endCxn id="8" idx="0"/>
            </p:cNvCxnSpPr>
            <p:nvPr/>
          </p:nvCxnSpPr>
          <p:spPr>
            <a:xfrm flipH="1">
              <a:off x="2435383" y="4812683"/>
              <a:ext cx="134" cy="56356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B68A0C1-C3BA-479B-A0D7-A6F692347672}"/>
                </a:ext>
              </a:extLst>
            </p:cNvPr>
            <p:cNvSpPr/>
            <p:nvPr/>
          </p:nvSpPr>
          <p:spPr>
            <a:xfrm>
              <a:off x="6998907" y="2788463"/>
              <a:ext cx="1620570" cy="561315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400">
                  <a:solidFill>
                    <a:schemeClr val="tx1"/>
                  </a:solidFill>
                </a:rPr>
                <a:t>XRAIN</a:t>
              </a:r>
              <a:endParaRPr kumimoji="1" lang="ja-JP" altLang="en-US" sz="2400" dirty="0">
                <a:solidFill>
                  <a:schemeClr val="tx1"/>
                </a:solidFill>
              </a:endParaRPr>
            </a:p>
          </p:txBody>
        </p:sp>
        <p:cxnSp>
          <p:nvCxnSpPr>
            <p:cNvPr id="26" name="コネクタ: カギ線 25">
              <a:extLst>
                <a:ext uri="{FF2B5EF4-FFF2-40B4-BE49-F238E27FC236}">
                  <a16:creationId xmlns:a16="http://schemas.microsoft.com/office/drawing/2014/main" id="{1311EFCB-276B-4DB6-BFED-F9B5C9F00AA3}"/>
                </a:ext>
              </a:extLst>
            </p:cNvPr>
            <p:cNvCxnSpPr>
              <a:cxnSpLocks/>
              <a:stCxn id="6" idx="3"/>
              <a:endCxn id="59" idx="0"/>
            </p:cNvCxnSpPr>
            <p:nvPr/>
          </p:nvCxnSpPr>
          <p:spPr>
            <a:xfrm>
              <a:off x="4313986" y="3023857"/>
              <a:ext cx="349815" cy="1047210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コネクタ: カギ線 30">
              <a:extLst>
                <a:ext uri="{FF2B5EF4-FFF2-40B4-BE49-F238E27FC236}">
                  <a16:creationId xmlns:a16="http://schemas.microsoft.com/office/drawing/2014/main" id="{E921A152-C530-4BC9-875F-60E439B4842E}"/>
                </a:ext>
              </a:extLst>
            </p:cNvPr>
            <p:cNvCxnSpPr>
              <a:cxnSpLocks/>
              <a:stCxn id="8" idx="3"/>
              <a:endCxn id="59" idx="4"/>
            </p:cNvCxnSpPr>
            <p:nvPr/>
          </p:nvCxnSpPr>
          <p:spPr>
            <a:xfrm flipV="1">
              <a:off x="3902044" y="4632382"/>
              <a:ext cx="761757" cy="1024524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矢印: 右 34">
              <a:extLst>
                <a:ext uri="{FF2B5EF4-FFF2-40B4-BE49-F238E27FC236}">
                  <a16:creationId xmlns:a16="http://schemas.microsoft.com/office/drawing/2014/main" id="{7F9812F0-7B7E-4757-8AFB-16F73B34BEC0}"/>
                </a:ext>
              </a:extLst>
            </p:cNvPr>
            <p:cNvSpPr/>
            <p:nvPr/>
          </p:nvSpPr>
          <p:spPr>
            <a:xfrm>
              <a:off x="5807797" y="4177413"/>
              <a:ext cx="855554" cy="34862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楕円 48">
              <a:extLst>
                <a:ext uri="{FF2B5EF4-FFF2-40B4-BE49-F238E27FC236}">
                  <a16:creationId xmlns:a16="http://schemas.microsoft.com/office/drawing/2014/main" id="{0A5DB2A5-044D-4572-8111-CC0E33F60A06}"/>
                </a:ext>
              </a:extLst>
            </p:cNvPr>
            <p:cNvSpPr/>
            <p:nvPr/>
          </p:nvSpPr>
          <p:spPr>
            <a:xfrm>
              <a:off x="6711164" y="4064662"/>
              <a:ext cx="2190939" cy="561315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000" dirty="0">
                  <a:solidFill>
                    <a:schemeClr val="tx1"/>
                  </a:solidFill>
                </a:rPr>
                <a:t>Coefficients</a:t>
              </a:r>
              <a:endParaRPr kumimoji="1" lang="ja-JP" alt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4376D23C-C4E5-4B20-A548-B8A47158553D}"/>
                </a:ext>
              </a:extLst>
            </p:cNvPr>
            <p:cNvSpPr/>
            <p:nvPr/>
          </p:nvSpPr>
          <p:spPr>
            <a:xfrm>
              <a:off x="461727" y="1584356"/>
              <a:ext cx="5323437" cy="5015620"/>
            </a:xfrm>
            <a:prstGeom prst="rect">
              <a:avLst/>
            </a:prstGeom>
            <a:noFill/>
            <a:ln w="317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9F462170-283F-4210-882A-BFF5D86B9297}"/>
                </a:ext>
              </a:extLst>
            </p:cNvPr>
            <p:cNvSpPr/>
            <p:nvPr/>
          </p:nvSpPr>
          <p:spPr>
            <a:xfrm>
              <a:off x="6541129" y="5421515"/>
              <a:ext cx="2548548" cy="561315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400" dirty="0">
                  <a:solidFill>
                    <a:schemeClr val="tx1"/>
                  </a:solidFill>
                </a:rPr>
                <a:t>1MPR</a:t>
              </a:r>
              <a:endParaRPr kumimoji="1" lang="ja-JP" altLang="en-US" sz="2400" dirty="0">
                <a:solidFill>
                  <a:schemeClr val="tx1"/>
                </a:solidFill>
              </a:endParaRPr>
            </a:p>
          </p:txBody>
        </p:sp>
        <p:cxnSp>
          <p:nvCxnSpPr>
            <p:cNvPr id="52" name="直線矢印コネクタ 51">
              <a:extLst>
                <a:ext uri="{FF2B5EF4-FFF2-40B4-BE49-F238E27FC236}">
                  <a16:creationId xmlns:a16="http://schemas.microsoft.com/office/drawing/2014/main" id="{23D4CBC0-9477-4F23-A4A9-A6554DF8649E}"/>
                </a:ext>
              </a:extLst>
            </p:cNvPr>
            <p:cNvCxnSpPr>
              <a:cxnSpLocks/>
              <a:stCxn id="25" idx="2"/>
              <a:endCxn id="49" idx="0"/>
            </p:cNvCxnSpPr>
            <p:nvPr/>
          </p:nvCxnSpPr>
          <p:spPr>
            <a:xfrm flipH="1">
              <a:off x="7806634" y="3349778"/>
              <a:ext cx="2558" cy="71488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線矢印コネクタ 54">
              <a:extLst>
                <a:ext uri="{FF2B5EF4-FFF2-40B4-BE49-F238E27FC236}">
                  <a16:creationId xmlns:a16="http://schemas.microsoft.com/office/drawing/2014/main" id="{F22D1E46-966B-4689-896B-822F890D346C}"/>
                </a:ext>
              </a:extLst>
            </p:cNvPr>
            <p:cNvCxnSpPr>
              <a:cxnSpLocks/>
              <a:stCxn id="49" idx="4"/>
              <a:endCxn id="51" idx="0"/>
            </p:cNvCxnSpPr>
            <p:nvPr/>
          </p:nvCxnSpPr>
          <p:spPr>
            <a:xfrm>
              <a:off x="7806634" y="4625977"/>
              <a:ext cx="8769" cy="79553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8B8AF5F6-9F4E-4931-9D94-C28C66E2552E}"/>
                </a:ext>
              </a:extLst>
            </p:cNvPr>
            <p:cNvSpPr txBox="1"/>
            <p:nvPr/>
          </p:nvSpPr>
          <p:spPr>
            <a:xfrm>
              <a:off x="5799324" y="3698726"/>
              <a:ext cx="11698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b="1" dirty="0"/>
                <a:t>Smoothing</a:t>
              </a:r>
            </a:p>
            <a:p>
              <a:r>
                <a:rPr kumimoji="1" lang="en-US" altLang="ja-JP" sz="1400" b="1" dirty="0"/>
                <a:t>Interpolation</a:t>
              </a:r>
            </a:p>
          </p:txBody>
        </p:sp>
        <p:sp>
          <p:nvSpPr>
            <p:cNvPr id="59" name="楕円 58">
              <a:extLst>
                <a:ext uri="{FF2B5EF4-FFF2-40B4-BE49-F238E27FC236}">
                  <a16:creationId xmlns:a16="http://schemas.microsoft.com/office/drawing/2014/main" id="{93F1A4EB-2ED1-4CFC-B5BE-C87998AA4B7E}"/>
                </a:ext>
              </a:extLst>
            </p:cNvPr>
            <p:cNvSpPr/>
            <p:nvPr/>
          </p:nvSpPr>
          <p:spPr>
            <a:xfrm>
              <a:off x="3632983" y="4071067"/>
              <a:ext cx="2061635" cy="561315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000" dirty="0">
                  <a:solidFill>
                    <a:schemeClr val="tx1"/>
                  </a:solidFill>
                </a:rPr>
                <a:t>Coefficients</a:t>
              </a:r>
              <a:endParaRPr kumimoji="1" lang="ja-JP" altLang="en-US" sz="2000" dirty="0">
                <a:solidFill>
                  <a:schemeClr val="tx1"/>
                </a:solidFill>
              </a:endParaRPr>
            </a:p>
          </p:txBody>
        </p:sp>
      </p:grpSp>
      <p:sp>
        <p:nvSpPr>
          <p:cNvPr id="28" name="タイトル 1">
            <a:extLst>
              <a:ext uri="{FF2B5EF4-FFF2-40B4-BE49-F238E27FC236}">
                <a16:creationId xmlns:a16="http://schemas.microsoft.com/office/drawing/2014/main" id="{FE0742CB-94B1-4541-AA12-246B80AA9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286750" cy="1325563"/>
          </a:xfrm>
        </p:spPr>
        <p:txBody>
          <a:bodyPr>
            <a:normAutofit/>
          </a:bodyPr>
          <a:lstStyle/>
          <a:p>
            <a:r>
              <a:rPr lang="en-US" altLang="ja-JP" sz="3600" b="1" dirty="0">
                <a:solidFill>
                  <a:schemeClr val="accent5">
                    <a:lumMod val="75000"/>
                  </a:schemeClr>
                </a:solidFill>
              </a:rPr>
              <a:t>1-minute</a:t>
            </a:r>
            <a:r>
              <a:rPr lang="ja-JP" altLang="en-US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ja-JP" sz="3600" b="1" dirty="0">
                <a:solidFill>
                  <a:schemeClr val="accent5">
                    <a:lumMod val="75000"/>
                  </a:schemeClr>
                </a:solidFill>
              </a:rPr>
              <a:t>precipitation</a:t>
            </a:r>
            <a:r>
              <a:rPr lang="ja-JP" altLang="en-US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ja-JP" sz="3600" b="1" dirty="0">
                <a:solidFill>
                  <a:schemeClr val="accent5">
                    <a:lumMod val="75000"/>
                  </a:schemeClr>
                </a:solidFill>
              </a:rPr>
              <a:t>rate</a:t>
            </a:r>
            <a:r>
              <a:rPr lang="ja-JP" altLang="en-US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ja-JP" sz="3600" b="1" dirty="0">
                <a:solidFill>
                  <a:schemeClr val="accent5">
                    <a:lumMod val="75000"/>
                  </a:schemeClr>
                </a:solidFill>
              </a:rPr>
              <a:t>product</a:t>
            </a:r>
            <a:r>
              <a:rPr lang="ja-JP" altLang="en-US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kumimoji="1" lang="en-US" altLang="ja-JP" sz="3600" b="1" dirty="0">
                <a:solidFill>
                  <a:schemeClr val="accent5">
                    <a:lumMod val="75000"/>
                  </a:schemeClr>
                </a:solidFill>
              </a:rPr>
              <a:t>(1MPR)</a:t>
            </a:r>
            <a:endParaRPr kumimoji="1" lang="ja-JP" altLang="en-US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233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17CA46E9-3A2B-4C36-84CE-09B40AACC0AA}"/>
              </a:ext>
            </a:extLst>
          </p:cNvPr>
          <p:cNvCxnSpPr>
            <a:cxnSpLocks/>
          </p:cNvCxnSpPr>
          <p:nvPr/>
        </p:nvCxnSpPr>
        <p:spPr>
          <a:xfrm>
            <a:off x="3745076" y="6460105"/>
            <a:ext cx="4416334" cy="22691"/>
          </a:xfrm>
          <a:prstGeom prst="line">
            <a:avLst/>
          </a:prstGeom>
          <a:ln w="889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901DFE5-CC7F-4396-990D-EB0375729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dirty="0"/>
              <a:t>In the development of 1MPR, the time lag correction with the ground surface has not been implemented for XRAIN.</a:t>
            </a:r>
            <a:endParaRPr kumimoji="1" lang="en-US" altLang="ja-JP" dirty="0"/>
          </a:p>
          <a:p>
            <a:pPr algn="just"/>
            <a:r>
              <a:rPr lang="en-US" altLang="ja-JP" dirty="0"/>
              <a:t>Correction method with the following assumptions</a:t>
            </a:r>
          </a:p>
          <a:p>
            <a:pPr lvl="1" algn="just"/>
            <a:r>
              <a:rPr lang="en-US" altLang="ja-JP" dirty="0"/>
              <a:t>Any location is observed by the nearest radar</a:t>
            </a:r>
          </a:p>
          <a:p>
            <a:pPr lvl="1" algn="just"/>
            <a:r>
              <a:rPr lang="en-US" altLang="ja-JP" dirty="0"/>
              <a:t>The radar elevation angle is always at 1.8 degrees</a:t>
            </a:r>
          </a:p>
          <a:p>
            <a:pPr lvl="1" algn="just"/>
            <a:r>
              <a:rPr lang="en-US" altLang="ja-JP" dirty="0"/>
              <a:t>Considering XRAIN observation altitude, 1 min. time lag is given for 250 m of altitude. Consequently, the timestamp of 1MPR is delayed.</a:t>
            </a:r>
            <a:endParaRPr lang="ja-JP" altLang="ja-JP" dirty="0"/>
          </a:p>
          <a:p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899ABEC-357D-4076-91A8-0AD890CCF8D2}"/>
              </a:ext>
            </a:extLst>
          </p:cNvPr>
          <p:cNvSpPr txBox="1"/>
          <p:nvPr/>
        </p:nvSpPr>
        <p:spPr>
          <a:xfrm>
            <a:off x="3664449" y="6447574"/>
            <a:ext cx="888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  <a:ea typeface="游ゴシック" panose="020B0400000000000000" pitchFamily="50" charset="-128"/>
              </a:rPr>
              <a:t>Surface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21" name="Picture 4" descr="https://www.jma-net.go.jp/sapporo/bousaikyouiku/schoolbousai/sozai/parts/img/radar_naibu.jpg">
            <a:extLst>
              <a:ext uri="{FF2B5EF4-FFF2-40B4-BE49-F238E27FC236}">
                <a16:creationId xmlns:a16="http://schemas.microsoft.com/office/drawing/2014/main" id="{C7D4010D-F823-4954-8A7A-D4B3A3470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06" y="5813285"/>
            <a:ext cx="642742" cy="95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9FB832AD-8D27-49B6-AFBC-C1B64138D0E6}"/>
              </a:ext>
            </a:extLst>
          </p:cNvPr>
          <p:cNvCxnSpPr>
            <a:cxnSpLocks/>
          </p:cNvCxnSpPr>
          <p:nvPr/>
        </p:nvCxnSpPr>
        <p:spPr>
          <a:xfrm flipH="1" flipV="1">
            <a:off x="4468094" y="5651312"/>
            <a:ext cx="2883469" cy="808793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95605FB-7B17-461B-9894-4A7632ED065F}"/>
              </a:ext>
            </a:extLst>
          </p:cNvPr>
          <p:cNvSpPr txBox="1"/>
          <p:nvPr/>
        </p:nvSpPr>
        <p:spPr>
          <a:xfrm>
            <a:off x="6648855" y="5413175"/>
            <a:ext cx="1538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radar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矢印: 上下 29">
            <a:extLst>
              <a:ext uri="{FF2B5EF4-FFF2-40B4-BE49-F238E27FC236}">
                <a16:creationId xmlns:a16="http://schemas.microsoft.com/office/drawing/2014/main" id="{88F98793-1BD6-442B-862A-3DD264B229D3}"/>
              </a:ext>
            </a:extLst>
          </p:cNvPr>
          <p:cNvSpPr/>
          <p:nvPr/>
        </p:nvSpPr>
        <p:spPr>
          <a:xfrm>
            <a:off x="4304050" y="5694669"/>
            <a:ext cx="154499" cy="742746"/>
          </a:xfrm>
          <a:prstGeom prst="up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8D66F117-AF59-4796-B1EF-690FEC02FCB2}"/>
              </a:ext>
            </a:extLst>
          </p:cNvPr>
          <p:cNvSpPr txBox="1"/>
          <p:nvPr/>
        </p:nvSpPr>
        <p:spPr>
          <a:xfrm>
            <a:off x="3352763" y="5837686"/>
            <a:ext cx="11011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altitude</a:t>
            </a:r>
          </a:p>
        </p:txBody>
      </p:sp>
      <p:sp>
        <p:nvSpPr>
          <p:cNvPr id="33" name="フリーフォーム: 図形 32">
            <a:extLst>
              <a:ext uri="{FF2B5EF4-FFF2-40B4-BE49-F238E27FC236}">
                <a16:creationId xmlns:a16="http://schemas.microsoft.com/office/drawing/2014/main" id="{B8DEB0E0-013B-44B5-B80E-4E9B82C48F7C}"/>
              </a:ext>
            </a:extLst>
          </p:cNvPr>
          <p:cNvSpPr/>
          <p:nvPr/>
        </p:nvSpPr>
        <p:spPr>
          <a:xfrm>
            <a:off x="6280635" y="6187440"/>
            <a:ext cx="66825" cy="251460"/>
          </a:xfrm>
          <a:custGeom>
            <a:avLst/>
            <a:gdLst>
              <a:gd name="connsiteX0" fmla="*/ 66825 w 66825"/>
              <a:gd name="connsiteY0" fmla="*/ 0 h 251460"/>
              <a:gd name="connsiteX1" fmla="*/ 5865 w 66825"/>
              <a:gd name="connsiteY1" fmla="*/ 106680 h 251460"/>
              <a:gd name="connsiteX2" fmla="*/ 5865 w 66825"/>
              <a:gd name="connsiteY2" fmla="*/ 251460 h 251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825" h="251460">
                <a:moveTo>
                  <a:pt x="66825" y="0"/>
                </a:moveTo>
                <a:cubicBezTo>
                  <a:pt x="41425" y="32385"/>
                  <a:pt x="16025" y="64770"/>
                  <a:pt x="5865" y="106680"/>
                </a:cubicBezTo>
                <a:cubicBezTo>
                  <a:pt x="-4295" y="148590"/>
                  <a:pt x="785" y="200025"/>
                  <a:pt x="5865" y="251460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6FD9A1D6-5DE1-446B-81B0-8BA5EF1088CC}"/>
              </a:ext>
            </a:extLst>
          </p:cNvPr>
          <p:cNvSpPr txBox="1"/>
          <p:nvPr/>
        </p:nvSpPr>
        <p:spPr>
          <a:xfrm>
            <a:off x="5775960" y="6088902"/>
            <a:ext cx="831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1.8</a:t>
            </a:r>
            <a:r>
              <a:rPr kumimoji="1" lang="en-US" altLang="ja-JP" baseline="30000" dirty="0"/>
              <a:t>o</a:t>
            </a:r>
            <a:endParaRPr kumimoji="1" lang="ja-JP" altLang="en-US" baseline="300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813507A-71D2-48E2-82AE-1D0A2AE48E5A}"/>
              </a:ext>
            </a:extLst>
          </p:cNvPr>
          <p:cNvSpPr txBox="1"/>
          <p:nvPr/>
        </p:nvSpPr>
        <p:spPr>
          <a:xfrm>
            <a:off x="144747" y="5573004"/>
            <a:ext cx="2584058" cy="92333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Time difference between radar observation and ground </a:t>
            </a:r>
            <a:r>
              <a:rPr kumimoji="1" lang="en-US" altLang="ja-JP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measuremetns</a:t>
            </a:r>
            <a:endParaRPr kumimoji="1" lang="en-US" altLang="ja-JP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雲 1">
            <a:extLst>
              <a:ext uri="{FF2B5EF4-FFF2-40B4-BE49-F238E27FC236}">
                <a16:creationId xmlns:a16="http://schemas.microsoft.com/office/drawing/2014/main" id="{0F759C8E-83F9-49C0-B3E5-8C3E3DD83465}"/>
              </a:ext>
            </a:extLst>
          </p:cNvPr>
          <p:cNvSpPr/>
          <p:nvPr/>
        </p:nvSpPr>
        <p:spPr>
          <a:xfrm>
            <a:off x="4053609" y="5404310"/>
            <a:ext cx="674347" cy="27527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F1C84DED-4DAF-45A1-9962-D37DB7A540F9}"/>
              </a:ext>
            </a:extLst>
          </p:cNvPr>
          <p:cNvCxnSpPr>
            <a:stCxn id="31" idx="1"/>
            <a:endCxn id="13" idx="3"/>
          </p:cNvCxnSpPr>
          <p:nvPr/>
        </p:nvCxnSpPr>
        <p:spPr>
          <a:xfrm flipH="1" flipV="1">
            <a:off x="2728805" y="6034669"/>
            <a:ext cx="623958" cy="3072"/>
          </a:xfrm>
          <a:prstGeom prst="straightConnector1">
            <a:avLst/>
          </a:prstGeom>
          <a:ln w="1905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FDD1AC6-0C6D-4DF5-AD9D-302DE2410AC9}"/>
              </a:ext>
            </a:extLst>
          </p:cNvPr>
          <p:cNvSpPr txBox="1"/>
          <p:nvPr/>
        </p:nvSpPr>
        <p:spPr>
          <a:xfrm>
            <a:off x="2797927" y="5718657"/>
            <a:ext cx="922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1 min 250m</a:t>
            </a:r>
            <a:endParaRPr kumimoji="1" lang="ja-JP" altLang="en-US" dirty="0"/>
          </a:p>
        </p:txBody>
      </p:sp>
      <p:sp>
        <p:nvSpPr>
          <p:cNvPr id="22" name="タイトル 1">
            <a:extLst>
              <a:ext uri="{FF2B5EF4-FFF2-40B4-BE49-F238E27FC236}">
                <a16:creationId xmlns:a16="http://schemas.microsoft.com/office/drawing/2014/main" id="{8AF715C9-EBF4-48C0-A108-162AC79C1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286750" cy="1325563"/>
          </a:xfrm>
        </p:spPr>
        <p:txBody>
          <a:bodyPr>
            <a:normAutofit/>
          </a:bodyPr>
          <a:lstStyle/>
          <a:p>
            <a:r>
              <a:rPr lang="en-US" altLang="ja-JP" sz="3600" b="1" dirty="0">
                <a:solidFill>
                  <a:schemeClr val="accent5">
                    <a:lumMod val="75000"/>
                  </a:schemeClr>
                </a:solidFill>
              </a:rPr>
              <a:t>1-minute</a:t>
            </a:r>
            <a:r>
              <a:rPr lang="ja-JP" altLang="en-US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ja-JP" sz="3600" b="1" dirty="0">
                <a:solidFill>
                  <a:schemeClr val="accent5">
                    <a:lumMod val="75000"/>
                  </a:schemeClr>
                </a:solidFill>
              </a:rPr>
              <a:t>precipitation</a:t>
            </a:r>
            <a:r>
              <a:rPr lang="ja-JP" altLang="en-US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ja-JP" sz="3600" b="1" dirty="0">
                <a:solidFill>
                  <a:schemeClr val="accent5">
                    <a:lumMod val="75000"/>
                  </a:schemeClr>
                </a:solidFill>
              </a:rPr>
              <a:t>rate</a:t>
            </a:r>
            <a:r>
              <a:rPr lang="ja-JP" altLang="en-US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ja-JP" sz="3600" b="1" dirty="0">
                <a:solidFill>
                  <a:schemeClr val="accent5">
                    <a:lumMod val="75000"/>
                  </a:schemeClr>
                </a:solidFill>
              </a:rPr>
              <a:t>product</a:t>
            </a:r>
            <a:r>
              <a:rPr lang="ja-JP" altLang="en-US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kumimoji="1" lang="en-US" altLang="ja-JP" sz="3600" b="1" dirty="0">
                <a:solidFill>
                  <a:schemeClr val="accent5">
                    <a:lumMod val="75000"/>
                  </a:schemeClr>
                </a:solidFill>
              </a:rPr>
              <a:t>(1MPR)</a:t>
            </a:r>
            <a:endParaRPr kumimoji="1" lang="ja-JP" altLang="en-US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14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A662C3-40DF-4CAD-893A-2FA45DFE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1" y="0"/>
            <a:ext cx="7886700" cy="1325563"/>
          </a:xfrm>
        </p:spPr>
        <p:txBody>
          <a:bodyPr/>
          <a:lstStyle/>
          <a:p>
            <a:r>
              <a:rPr lang="en-US" altLang="ja-JP" b="1" dirty="0">
                <a:solidFill>
                  <a:srgbClr val="7030A0"/>
                </a:solidFill>
              </a:rPr>
              <a:t>Validation of </a:t>
            </a:r>
            <a:r>
              <a:rPr lang="en-US" altLang="ja-JP" b="1" dirty="0" err="1">
                <a:solidFill>
                  <a:srgbClr val="7030A0"/>
                </a:solidFill>
              </a:rPr>
              <a:t>GSMaP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FE5D6D4-FCD1-4405-8D8E-CF642EE7E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538" y="990614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ja-JP" dirty="0"/>
              <a:t>&lt;Data&gt;</a:t>
            </a:r>
          </a:p>
          <a:p>
            <a:r>
              <a:rPr kumimoji="1" lang="en-US" altLang="ja-JP" dirty="0" err="1"/>
              <a:t>GSMaP</a:t>
            </a:r>
            <a:r>
              <a:rPr kumimoji="1" lang="en-US" altLang="ja-JP" dirty="0"/>
              <a:t> Version 8 standard product</a:t>
            </a:r>
          </a:p>
          <a:p>
            <a:pPr lvl="1"/>
            <a:r>
              <a:rPr lang="en-US" altLang="ja-JP" dirty="0"/>
              <a:t>Rain rate estimates</a:t>
            </a:r>
          </a:p>
          <a:p>
            <a:pPr lvl="1"/>
            <a:r>
              <a:rPr lang="en-US" altLang="ja-JP" dirty="0" err="1"/>
              <a:t>Sateinfo</a:t>
            </a:r>
            <a:r>
              <a:rPr lang="en-US" altLang="ja-JP" dirty="0"/>
              <a:t> (satellite information) </a:t>
            </a:r>
          </a:p>
          <a:p>
            <a:pPr marL="457200" lvl="1" indent="0">
              <a:buNone/>
            </a:pPr>
            <a:r>
              <a:rPr lang="en-US" altLang="ja-JP" dirty="0">
                <a:sym typeface="Wingdings" panose="05000000000000000000" pitchFamily="2" charset="2"/>
              </a:rPr>
              <a:t> Only estimates by MWRs are analyzed</a:t>
            </a:r>
            <a:endParaRPr lang="en-US" altLang="ja-JP" dirty="0"/>
          </a:p>
          <a:p>
            <a:pPr lvl="1"/>
            <a:r>
              <a:rPr lang="en-US" altLang="ja-JP" dirty="0" err="1"/>
              <a:t>Timeinfo</a:t>
            </a:r>
            <a:r>
              <a:rPr lang="en-US" altLang="ja-JP" dirty="0"/>
              <a:t> (time stamp) </a:t>
            </a:r>
          </a:p>
          <a:p>
            <a:r>
              <a:rPr kumimoji="1" lang="en-US" altLang="ja-JP" dirty="0"/>
              <a:t>1MPR</a:t>
            </a:r>
            <a:endParaRPr lang="en-US" altLang="ja-JP" dirty="0"/>
          </a:p>
          <a:p>
            <a:pPr lvl="1"/>
            <a:r>
              <a:rPr lang="en-US" altLang="ja-JP" dirty="0"/>
              <a:t>Averaged for 0.2 degrees.</a:t>
            </a:r>
          </a:p>
          <a:p>
            <a:pPr lvl="1"/>
            <a:r>
              <a:rPr lang="en-US" altLang="ja-JP" dirty="0"/>
              <a:t>Averaged for 1 min, 10 min, 30 min, 60 min.</a:t>
            </a:r>
          </a:p>
          <a:p>
            <a:pPr lvl="1"/>
            <a:r>
              <a:rPr lang="en-US" altLang="ja-JP" dirty="0"/>
              <a:t>With time</a:t>
            </a:r>
            <a:r>
              <a:rPr lang="ja-JP" altLang="en-US" dirty="0"/>
              <a:t> </a:t>
            </a:r>
            <a:r>
              <a:rPr lang="en-US" altLang="ja-JP" dirty="0"/>
              <a:t>lag : -30 min to +60 min</a:t>
            </a:r>
          </a:p>
          <a:p>
            <a:pPr lvl="1"/>
            <a:endParaRPr lang="en-US" altLang="ja-JP" dirty="0"/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81B26FD9-2508-42BB-994B-A613C5216018}"/>
              </a:ext>
            </a:extLst>
          </p:cNvPr>
          <p:cNvCxnSpPr/>
          <p:nvPr/>
        </p:nvCxnSpPr>
        <p:spPr>
          <a:xfrm>
            <a:off x="1099038" y="6015693"/>
            <a:ext cx="7315200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二等辺三角形 5">
            <a:extLst>
              <a:ext uri="{FF2B5EF4-FFF2-40B4-BE49-F238E27FC236}">
                <a16:creationId xmlns:a16="http://schemas.microsoft.com/office/drawing/2014/main" id="{973AC159-04DA-41F0-A773-620681AACDF4}"/>
              </a:ext>
            </a:extLst>
          </p:cNvPr>
          <p:cNvSpPr/>
          <p:nvPr/>
        </p:nvSpPr>
        <p:spPr>
          <a:xfrm>
            <a:off x="4402013" y="6015693"/>
            <a:ext cx="337043" cy="302405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" name="右中かっこ 6">
            <a:extLst>
              <a:ext uri="{FF2B5EF4-FFF2-40B4-BE49-F238E27FC236}">
                <a16:creationId xmlns:a16="http://schemas.microsoft.com/office/drawing/2014/main" id="{F4004054-B48A-4FAC-9F75-6E290B149693}"/>
              </a:ext>
            </a:extLst>
          </p:cNvPr>
          <p:cNvSpPr/>
          <p:nvPr/>
        </p:nvSpPr>
        <p:spPr>
          <a:xfrm rot="16200000">
            <a:off x="5846564" y="4251085"/>
            <a:ext cx="369332" cy="291846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3FEE10A-4CE7-49B9-A3DD-BE6DC20A1C0C}"/>
              </a:ext>
            </a:extLst>
          </p:cNvPr>
          <p:cNvSpPr txBox="1"/>
          <p:nvPr/>
        </p:nvSpPr>
        <p:spPr>
          <a:xfrm>
            <a:off x="4417839" y="5161117"/>
            <a:ext cx="3502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60 min average with +30 min lag</a:t>
            </a:r>
            <a:endParaRPr kumimoji="1"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108C098-CB81-4809-B029-CB00DB08A540}"/>
              </a:ext>
            </a:extLst>
          </p:cNvPr>
          <p:cNvSpPr txBox="1"/>
          <p:nvPr/>
        </p:nvSpPr>
        <p:spPr>
          <a:xfrm>
            <a:off x="3771900" y="6386065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/>
              <a:t>Observation </a:t>
            </a:r>
          </a:p>
          <a:p>
            <a:pPr algn="ctr"/>
            <a:r>
              <a:rPr kumimoji="1" lang="en-US" altLang="ja-JP" sz="1200" dirty="0"/>
              <a:t>By MWR</a:t>
            </a:r>
            <a:endParaRPr kumimoji="1" lang="ja-JP" altLang="en-US" sz="1200" dirty="0"/>
          </a:p>
        </p:txBody>
      </p:sp>
      <p:sp>
        <p:nvSpPr>
          <p:cNvPr id="10" name="二等辺三角形 9">
            <a:extLst>
              <a:ext uri="{FF2B5EF4-FFF2-40B4-BE49-F238E27FC236}">
                <a16:creationId xmlns:a16="http://schemas.microsoft.com/office/drawing/2014/main" id="{0FC8E4AC-7050-4D78-8744-3AA2E80E0E5F}"/>
              </a:ext>
            </a:extLst>
          </p:cNvPr>
          <p:cNvSpPr/>
          <p:nvPr/>
        </p:nvSpPr>
        <p:spPr>
          <a:xfrm>
            <a:off x="5917223" y="6027415"/>
            <a:ext cx="211015" cy="137739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" name="二等辺三角形 10">
            <a:extLst>
              <a:ext uri="{FF2B5EF4-FFF2-40B4-BE49-F238E27FC236}">
                <a16:creationId xmlns:a16="http://schemas.microsoft.com/office/drawing/2014/main" id="{EE240CF7-9E78-4E97-A300-821C9AF78224}"/>
              </a:ext>
            </a:extLst>
          </p:cNvPr>
          <p:cNvSpPr/>
          <p:nvPr/>
        </p:nvSpPr>
        <p:spPr>
          <a:xfrm>
            <a:off x="7362094" y="6019844"/>
            <a:ext cx="211015" cy="137739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" name="二等辺三角形 11">
            <a:extLst>
              <a:ext uri="{FF2B5EF4-FFF2-40B4-BE49-F238E27FC236}">
                <a16:creationId xmlns:a16="http://schemas.microsoft.com/office/drawing/2014/main" id="{7E35485F-7360-4D93-B8B4-004B612C3477}"/>
              </a:ext>
            </a:extLst>
          </p:cNvPr>
          <p:cNvSpPr/>
          <p:nvPr/>
        </p:nvSpPr>
        <p:spPr>
          <a:xfrm>
            <a:off x="1579683" y="6040234"/>
            <a:ext cx="211015" cy="137739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3B2BD96F-BC20-4C39-89F3-6AE7507F77E9}"/>
              </a:ext>
            </a:extLst>
          </p:cNvPr>
          <p:cNvSpPr/>
          <p:nvPr/>
        </p:nvSpPr>
        <p:spPr>
          <a:xfrm>
            <a:off x="3024554" y="6032663"/>
            <a:ext cx="211015" cy="137739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49A66F6-F65E-41B6-B2BF-FF76EABAEB15}"/>
              </a:ext>
            </a:extLst>
          </p:cNvPr>
          <p:cNvSpPr txBox="1"/>
          <p:nvPr/>
        </p:nvSpPr>
        <p:spPr>
          <a:xfrm>
            <a:off x="5622680" y="6220709"/>
            <a:ext cx="826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/>
              <a:t>+ 30 min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1253A22-2EBE-4BB4-A51A-03B1CA1C6901}"/>
              </a:ext>
            </a:extLst>
          </p:cNvPr>
          <p:cNvSpPr txBox="1"/>
          <p:nvPr/>
        </p:nvSpPr>
        <p:spPr>
          <a:xfrm>
            <a:off x="7098329" y="6231036"/>
            <a:ext cx="826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/>
              <a:t>+ 60 min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FAAA446-C3AC-4DDE-94D4-6EEFF590DDCF}"/>
              </a:ext>
            </a:extLst>
          </p:cNvPr>
          <p:cNvSpPr txBox="1"/>
          <p:nvPr/>
        </p:nvSpPr>
        <p:spPr>
          <a:xfrm>
            <a:off x="1282210" y="6231036"/>
            <a:ext cx="826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/>
              <a:t>-60 min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D1BA04B-6D2A-4642-A242-9A5779D27C33}"/>
              </a:ext>
            </a:extLst>
          </p:cNvPr>
          <p:cNvSpPr txBox="1"/>
          <p:nvPr/>
        </p:nvSpPr>
        <p:spPr>
          <a:xfrm>
            <a:off x="2735878" y="6231036"/>
            <a:ext cx="826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/>
              <a:t>-30 min</a:t>
            </a:r>
          </a:p>
        </p:txBody>
      </p:sp>
      <p:sp>
        <p:nvSpPr>
          <p:cNvPr id="18" name="二等辺三角形 17">
            <a:extLst>
              <a:ext uri="{FF2B5EF4-FFF2-40B4-BE49-F238E27FC236}">
                <a16:creationId xmlns:a16="http://schemas.microsoft.com/office/drawing/2014/main" id="{C8DE93BA-6E40-4BA6-B550-523806B795D8}"/>
              </a:ext>
            </a:extLst>
          </p:cNvPr>
          <p:cNvSpPr/>
          <p:nvPr/>
        </p:nvSpPr>
        <p:spPr>
          <a:xfrm>
            <a:off x="2302118" y="6045840"/>
            <a:ext cx="211015" cy="137739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9" name="二等辺三角形 18">
            <a:extLst>
              <a:ext uri="{FF2B5EF4-FFF2-40B4-BE49-F238E27FC236}">
                <a16:creationId xmlns:a16="http://schemas.microsoft.com/office/drawing/2014/main" id="{62D9E85E-9122-44C9-AB5E-8B645EA7346A}"/>
              </a:ext>
            </a:extLst>
          </p:cNvPr>
          <p:cNvSpPr/>
          <p:nvPr/>
        </p:nvSpPr>
        <p:spPr>
          <a:xfrm>
            <a:off x="3748468" y="6029933"/>
            <a:ext cx="211015" cy="137739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0" name="二等辺三角形 19">
            <a:extLst>
              <a:ext uri="{FF2B5EF4-FFF2-40B4-BE49-F238E27FC236}">
                <a16:creationId xmlns:a16="http://schemas.microsoft.com/office/drawing/2014/main" id="{D8A903D7-90F0-4D11-BFDE-53D3BCA5D03F}"/>
              </a:ext>
            </a:extLst>
          </p:cNvPr>
          <p:cNvSpPr/>
          <p:nvPr/>
        </p:nvSpPr>
        <p:spPr>
          <a:xfrm>
            <a:off x="5193339" y="6049725"/>
            <a:ext cx="211015" cy="137739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1" name="二等辺三角形 20">
            <a:extLst>
              <a:ext uri="{FF2B5EF4-FFF2-40B4-BE49-F238E27FC236}">
                <a16:creationId xmlns:a16="http://schemas.microsoft.com/office/drawing/2014/main" id="{092A333E-36EB-4C31-9A47-7735571A03E9}"/>
              </a:ext>
            </a:extLst>
          </p:cNvPr>
          <p:cNvSpPr/>
          <p:nvPr/>
        </p:nvSpPr>
        <p:spPr>
          <a:xfrm>
            <a:off x="6636747" y="6045175"/>
            <a:ext cx="211015" cy="137739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A591CBA-6FC6-498D-AA84-27B7CB357812}"/>
              </a:ext>
            </a:extLst>
          </p:cNvPr>
          <p:cNvSpPr txBox="1"/>
          <p:nvPr/>
        </p:nvSpPr>
        <p:spPr>
          <a:xfrm>
            <a:off x="2015634" y="6231036"/>
            <a:ext cx="826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/>
              <a:t>-45 min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96C1961-E2BB-46EF-800B-9B2EF5031D64}"/>
              </a:ext>
            </a:extLst>
          </p:cNvPr>
          <p:cNvSpPr txBox="1"/>
          <p:nvPr/>
        </p:nvSpPr>
        <p:spPr>
          <a:xfrm>
            <a:off x="3470763" y="6227430"/>
            <a:ext cx="826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/>
              <a:t>-15 min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219A5A7C-CDAC-4E41-9B59-8078F08C30CC}"/>
              </a:ext>
            </a:extLst>
          </p:cNvPr>
          <p:cNvSpPr txBox="1"/>
          <p:nvPr/>
        </p:nvSpPr>
        <p:spPr>
          <a:xfrm>
            <a:off x="4900247" y="6225173"/>
            <a:ext cx="826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/>
              <a:t>+ 15 min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43662F7-7D21-4A21-8913-02A6C028464E}"/>
              </a:ext>
            </a:extLst>
          </p:cNvPr>
          <p:cNvSpPr txBox="1"/>
          <p:nvPr/>
        </p:nvSpPr>
        <p:spPr>
          <a:xfrm>
            <a:off x="6329732" y="6236899"/>
            <a:ext cx="826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/>
              <a:t>+ 45 min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54A1C37-0A99-483F-A722-922073499465}"/>
              </a:ext>
            </a:extLst>
          </p:cNvPr>
          <p:cNvSpPr/>
          <p:nvPr/>
        </p:nvSpPr>
        <p:spPr>
          <a:xfrm>
            <a:off x="7109460" y="2316480"/>
            <a:ext cx="692541" cy="69342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842DBD9E-AEE7-41AC-A3E0-270FC31EFADF}"/>
              </a:ext>
            </a:extLst>
          </p:cNvPr>
          <p:cNvSpPr/>
          <p:nvPr/>
        </p:nvSpPr>
        <p:spPr>
          <a:xfrm>
            <a:off x="6732569" y="1933687"/>
            <a:ext cx="1451311" cy="1480062"/>
          </a:xfrm>
          <a:prstGeom prst="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299852C8-8B8C-41B4-920A-460AC01E3150}"/>
              </a:ext>
            </a:extLst>
          </p:cNvPr>
          <p:cNvSpPr txBox="1"/>
          <p:nvPr/>
        </p:nvSpPr>
        <p:spPr>
          <a:xfrm>
            <a:off x="7070189" y="2278380"/>
            <a:ext cx="755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err="1"/>
              <a:t>GSMaP</a:t>
            </a:r>
            <a:endParaRPr kumimoji="1" lang="ja-JP" altLang="en-US" sz="1400" dirty="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8FD6F9A-563B-4069-B246-A612D47B3936}"/>
              </a:ext>
            </a:extLst>
          </p:cNvPr>
          <p:cNvSpPr txBox="1"/>
          <p:nvPr/>
        </p:nvSpPr>
        <p:spPr>
          <a:xfrm>
            <a:off x="6712049" y="1905000"/>
            <a:ext cx="1336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1MPR</a:t>
            </a:r>
            <a:endParaRPr kumimoji="1" lang="ja-JP" altLang="en-US" sz="1400" dirty="0"/>
          </a:p>
        </p:txBody>
      </p:sp>
      <p:sp>
        <p:nvSpPr>
          <p:cNvPr id="29" name="右中かっこ 28">
            <a:extLst>
              <a:ext uri="{FF2B5EF4-FFF2-40B4-BE49-F238E27FC236}">
                <a16:creationId xmlns:a16="http://schemas.microsoft.com/office/drawing/2014/main" id="{6FBE7A99-B602-4C38-8A1D-9CA344938E33}"/>
              </a:ext>
            </a:extLst>
          </p:cNvPr>
          <p:cNvSpPr/>
          <p:nvPr/>
        </p:nvSpPr>
        <p:spPr>
          <a:xfrm rot="16200000">
            <a:off x="7307726" y="978781"/>
            <a:ext cx="296009" cy="1439648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464A7513-63FA-4A47-94A6-459C27168822}"/>
              </a:ext>
            </a:extLst>
          </p:cNvPr>
          <p:cNvSpPr txBox="1"/>
          <p:nvPr/>
        </p:nvSpPr>
        <p:spPr>
          <a:xfrm>
            <a:off x="6779749" y="1264525"/>
            <a:ext cx="1336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/>
              <a:t>0.2 deg.</a:t>
            </a:r>
            <a:endParaRPr kumimoji="1" lang="ja-JP" altLang="en-US" sz="1400" dirty="0"/>
          </a:p>
        </p:txBody>
      </p:sp>
      <p:sp>
        <p:nvSpPr>
          <p:cNvPr id="31" name="右中かっこ 30">
            <a:extLst>
              <a:ext uri="{FF2B5EF4-FFF2-40B4-BE49-F238E27FC236}">
                <a16:creationId xmlns:a16="http://schemas.microsoft.com/office/drawing/2014/main" id="{C3E23D65-3C5F-4421-8E9E-C9285BFA2269}"/>
              </a:ext>
            </a:extLst>
          </p:cNvPr>
          <p:cNvSpPr/>
          <p:nvPr/>
        </p:nvSpPr>
        <p:spPr>
          <a:xfrm rot="16200000" flipH="1">
            <a:off x="7350405" y="2799726"/>
            <a:ext cx="195116" cy="691664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D8750026-3BA0-4B1D-B123-3AA741CA48C9}"/>
              </a:ext>
            </a:extLst>
          </p:cNvPr>
          <p:cNvSpPr txBox="1"/>
          <p:nvPr/>
        </p:nvSpPr>
        <p:spPr>
          <a:xfrm>
            <a:off x="6840884" y="3184485"/>
            <a:ext cx="1336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/>
              <a:t>0.1 deg.</a:t>
            </a:r>
            <a:endParaRPr kumimoji="1" lang="ja-JP" altLang="en-US" sz="1400" dirty="0"/>
          </a:p>
        </p:txBody>
      </p:sp>
      <p:sp>
        <p:nvSpPr>
          <p:cNvPr id="33" name="楕円 32">
            <a:extLst>
              <a:ext uri="{FF2B5EF4-FFF2-40B4-BE49-F238E27FC236}">
                <a16:creationId xmlns:a16="http://schemas.microsoft.com/office/drawing/2014/main" id="{F135A5A6-95C6-4560-8B8A-B6B52A2C78C9}"/>
              </a:ext>
            </a:extLst>
          </p:cNvPr>
          <p:cNvSpPr/>
          <p:nvPr/>
        </p:nvSpPr>
        <p:spPr>
          <a:xfrm rot="19865540">
            <a:off x="6534342" y="2239570"/>
            <a:ext cx="1783032" cy="8603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BA771E3B-7AAE-4551-8F18-972826A913D3}"/>
              </a:ext>
            </a:extLst>
          </p:cNvPr>
          <p:cNvSpPr txBox="1"/>
          <p:nvPr/>
        </p:nvSpPr>
        <p:spPr>
          <a:xfrm>
            <a:off x="8137281" y="1939685"/>
            <a:ext cx="1006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solidFill>
                  <a:srgbClr val="FF0000"/>
                </a:solidFill>
              </a:rPr>
              <a:t>Footprint of MWR</a:t>
            </a:r>
            <a:endParaRPr kumimoji="1" lang="ja-JP" alt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961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A662C3-40DF-4CAD-893A-2FA45DFE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1" y="0"/>
            <a:ext cx="7886700" cy="1325563"/>
          </a:xfrm>
        </p:spPr>
        <p:txBody>
          <a:bodyPr/>
          <a:lstStyle/>
          <a:p>
            <a:r>
              <a:rPr kumimoji="1" lang="en-US" altLang="ja-JP" b="1" dirty="0">
                <a:solidFill>
                  <a:srgbClr val="7030A0"/>
                </a:solidFill>
              </a:rPr>
              <a:t>Validation of </a:t>
            </a:r>
            <a:r>
              <a:rPr kumimoji="1" lang="en-US" altLang="ja-JP" b="1" dirty="0" err="1">
                <a:solidFill>
                  <a:srgbClr val="7030A0"/>
                </a:solidFill>
              </a:rPr>
              <a:t>GSMaP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FE5D6D4-FCD1-4405-8D8E-CF642EE7E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614" y="1287794"/>
            <a:ext cx="5341416" cy="55702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dirty="0"/>
              <a:t>&lt;Target Period&gt;</a:t>
            </a:r>
          </a:p>
          <a:p>
            <a:r>
              <a:rPr lang="en-US" altLang="ja-JP" dirty="0"/>
              <a:t>Mar, Jun, Sep, Dec of 2022</a:t>
            </a:r>
          </a:p>
          <a:p>
            <a:pPr marL="0" indent="0">
              <a:buNone/>
            </a:pPr>
            <a:r>
              <a:rPr lang="en-US" altLang="ja-JP" dirty="0"/>
              <a:t>&lt;Target Area&gt;</a:t>
            </a:r>
          </a:p>
          <a:p>
            <a:r>
              <a:rPr lang="en-US" altLang="ja-JP" dirty="0"/>
              <a:t>XRAIN</a:t>
            </a:r>
            <a:r>
              <a:rPr lang="ja-JP" altLang="en-US" dirty="0"/>
              <a:t> </a:t>
            </a:r>
            <a:r>
              <a:rPr lang="en-US" altLang="ja-JP" dirty="0"/>
              <a:t>area</a:t>
            </a:r>
            <a:r>
              <a:rPr lang="ja-JP" altLang="en-US" dirty="0"/>
              <a:t> </a:t>
            </a:r>
            <a:r>
              <a:rPr lang="en-US" altLang="ja-JP" dirty="0"/>
              <a:t>excluding Okinawa</a:t>
            </a:r>
          </a:p>
          <a:p>
            <a:r>
              <a:rPr lang="en-US" altLang="ja-JP" dirty="0"/>
              <a:t>Quantitative measurement area</a:t>
            </a:r>
            <a:r>
              <a:rPr lang="ja-JP" altLang="en-US" dirty="0"/>
              <a:t> </a:t>
            </a:r>
            <a:endParaRPr lang="en-US" altLang="ja-JP" dirty="0"/>
          </a:p>
          <a:p>
            <a:pPr marL="457200" lvl="1" indent="0">
              <a:buNone/>
            </a:pPr>
            <a:r>
              <a:rPr lang="en-US" altLang="ja-JP" dirty="0"/>
              <a:t>*60 km from X-band radar or 120 km from C-band radar</a:t>
            </a:r>
          </a:p>
          <a:p>
            <a:pPr marL="0" indent="0">
              <a:buNone/>
            </a:pPr>
            <a:r>
              <a:rPr lang="en-US" altLang="ja-JP" dirty="0"/>
              <a:t>&lt;Classification&gt;</a:t>
            </a:r>
          </a:p>
          <a:p>
            <a:r>
              <a:rPr lang="en-US" altLang="ja-JP" dirty="0"/>
              <a:t>Ocean/Land is judged by GLCNMO</a:t>
            </a:r>
          </a:p>
          <a:p>
            <a:pPr lvl="1"/>
            <a:r>
              <a:rPr lang="en-US" altLang="ja-JP" dirty="0"/>
              <a:t>Ocean : 100 % of water surface</a:t>
            </a:r>
          </a:p>
          <a:p>
            <a:pPr lvl="1"/>
            <a:r>
              <a:rPr lang="en-US" altLang="ja-JP" dirty="0"/>
              <a:t>Land : 10 % or lower of water </a:t>
            </a:r>
          </a:p>
          <a:p>
            <a:pPr marL="457200" lvl="1" indent="0">
              <a:buNone/>
            </a:pPr>
            <a:endParaRPr lang="en-US" altLang="ja-JP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A09218F-BE2A-4226-9A08-0AE2606AD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487" y="1715302"/>
            <a:ext cx="3517590" cy="342739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8838B90-3FA6-4826-B88A-324D35126787}"/>
              </a:ext>
            </a:extLst>
          </p:cNvPr>
          <p:cNvSpPr txBox="1"/>
          <p:nvPr/>
        </p:nvSpPr>
        <p:spPr>
          <a:xfrm>
            <a:off x="5670030" y="5319346"/>
            <a:ext cx="3210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solidFill>
                  <a:srgbClr val="0000FF"/>
                </a:solidFill>
              </a:rPr>
              <a:t>Over</a:t>
            </a:r>
            <a:r>
              <a:rPr kumimoji="1" lang="ja-JP" altLang="en-US" b="1" dirty="0">
                <a:solidFill>
                  <a:srgbClr val="0000FF"/>
                </a:solidFill>
              </a:rPr>
              <a:t> </a:t>
            </a:r>
            <a:r>
              <a:rPr kumimoji="1" lang="en-US" altLang="ja-JP" b="1" dirty="0">
                <a:solidFill>
                  <a:srgbClr val="0000FF"/>
                </a:solidFill>
              </a:rPr>
              <a:t>Ocean</a:t>
            </a:r>
            <a:r>
              <a:rPr kumimoji="1" lang="ja-JP" altLang="en-US" b="1" dirty="0">
                <a:solidFill>
                  <a:srgbClr val="0000FF"/>
                </a:solidFill>
              </a:rPr>
              <a:t> </a:t>
            </a:r>
            <a:r>
              <a:rPr kumimoji="1" lang="en-US" altLang="ja-JP" b="1" dirty="0">
                <a:solidFill>
                  <a:srgbClr val="0000FF"/>
                </a:solidFill>
              </a:rPr>
              <a:t>(quantitative)</a:t>
            </a:r>
          </a:p>
          <a:p>
            <a:r>
              <a:rPr kumimoji="1" lang="en-US" altLang="ja-JP" b="1" dirty="0">
                <a:solidFill>
                  <a:srgbClr val="FF0000"/>
                </a:solidFill>
              </a:rPr>
              <a:t>Over</a:t>
            </a:r>
            <a:r>
              <a:rPr kumimoji="1" lang="ja-JP" altLang="en-US" b="1" dirty="0">
                <a:solidFill>
                  <a:srgbClr val="FF0000"/>
                </a:solidFill>
              </a:rPr>
              <a:t> </a:t>
            </a:r>
            <a:r>
              <a:rPr kumimoji="1" lang="en-US" altLang="ja-JP" b="1" dirty="0">
                <a:solidFill>
                  <a:srgbClr val="FF0000"/>
                </a:solidFill>
              </a:rPr>
              <a:t>Land</a:t>
            </a:r>
            <a:r>
              <a:rPr kumimoji="1" lang="ja-JP" altLang="en-US" b="1" dirty="0">
                <a:solidFill>
                  <a:srgbClr val="FF0000"/>
                </a:solidFill>
              </a:rPr>
              <a:t> </a:t>
            </a:r>
            <a:r>
              <a:rPr kumimoji="1" lang="en-US" altLang="ja-JP" b="1" dirty="0">
                <a:solidFill>
                  <a:srgbClr val="FF0000"/>
                </a:solidFill>
              </a:rPr>
              <a:t>(quantitative)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860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4B700FFDE0C74C9EF2FA06374AFA7A" ma:contentTypeVersion="3" ma:contentTypeDescription="Create a new document." ma:contentTypeScope="" ma:versionID="a946f130817c7f471a58539889e17cf0">
  <xsd:schema xmlns:xsd="http://www.w3.org/2001/XMLSchema" xmlns:xs="http://www.w3.org/2001/XMLSchema" xmlns:p="http://schemas.microsoft.com/office/2006/metadata/properties" xmlns:ns2="29248ca7-61df-4d47-bbf4-0538a5bb2a05" targetNamespace="http://schemas.microsoft.com/office/2006/metadata/properties" ma:root="true" ma:fieldsID="56a9e03d8ba85269668c284c680c2e2f" ns2:_="">
    <xsd:import namespace="29248ca7-61df-4d47-bbf4-0538a5bb2a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48ca7-61df-4d47-bbf4-0538a5bb2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34B1614-80A1-44AA-8E58-AAA2B779E79E}"/>
</file>

<file path=customXml/itemProps2.xml><?xml version="1.0" encoding="utf-8"?>
<ds:datastoreItem xmlns:ds="http://schemas.openxmlformats.org/officeDocument/2006/customXml" ds:itemID="{FE0F4DF9-B010-486F-B928-A74982514587}"/>
</file>

<file path=customXml/itemProps3.xml><?xml version="1.0" encoding="utf-8"?>
<ds:datastoreItem xmlns:ds="http://schemas.openxmlformats.org/officeDocument/2006/customXml" ds:itemID="{483EA9E7-E649-4A64-BA7E-DFAB4B9E8718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2464</TotalTime>
  <Words>2558</Words>
  <Application>Microsoft Office PowerPoint</Application>
  <PresentationFormat>画面に合わせる (4:3)</PresentationFormat>
  <Paragraphs>492</Paragraphs>
  <Slides>46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46</vt:i4>
      </vt:variant>
    </vt:vector>
  </HeadingPairs>
  <TitlesOfParts>
    <vt:vector size="51" baseType="lpstr">
      <vt:lpstr>Arial</vt:lpstr>
      <vt:lpstr>Calibri</vt:lpstr>
      <vt:lpstr>Calibri Light</vt:lpstr>
      <vt:lpstr>Times New Roman</vt:lpstr>
      <vt:lpstr>Office テーマ</vt:lpstr>
      <vt:lpstr>Validation of GSMaP Using a 1-Minute Precipitation Rate Product (1MPR) Combining Ground-based Radar and Rain Gauge Data over Japan</vt:lpstr>
      <vt:lpstr>Background and Purpose</vt:lpstr>
      <vt:lpstr>Reviews on time scale and time lag of  rain rate estimates by microwave radiometers</vt:lpstr>
      <vt:lpstr>Reviews on time scale and time lag of  rain rate estimates by microwave radiometers</vt:lpstr>
      <vt:lpstr>1-minute precipitation rate product (1MPR)</vt:lpstr>
      <vt:lpstr>1-minute precipitation rate product (1MPR)</vt:lpstr>
      <vt:lpstr>1-minute precipitation rate product (1MPR)</vt:lpstr>
      <vt:lpstr>Validation of GSMaP</vt:lpstr>
      <vt:lpstr>Validation of GSMaP</vt:lpstr>
      <vt:lpstr>Validation of GSMaP</vt:lpstr>
      <vt:lpstr>Validation of GSMaP</vt:lpstr>
      <vt:lpstr>Validation of GSMaP</vt:lpstr>
      <vt:lpstr>Validation of GSMaP</vt:lpstr>
      <vt:lpstr>Time scale and time lag of GSMaP</vt:lpstr>
      <vt:lpstr>Time scale and time lag of GSMaP</vt:lpstr>
      <vt:lpstr>Time scale and time lag of GSMaP</vt:lpstr>
      <vt:lpstr>Time scale and time lag of GSMaP</vt:lpstr>
      <vt:lpstr>Time scale and time lag of GSMaP</vt:lpstr>
      <vt:lpstr>Time scale and time lag of GSMaP</vt:lpstr>
      <vt:lpstr>Time scale and time lag of GSMaP</vt:lpstr>
      <vt:lpstr>Time scale and time lag of GSMaP</vt:lpstr>
      <vt:lpstr>Time scale and time lag of GSMaP</vt:lpstr>
      <vt:lpstr>PowerPoint プレゼンテーション</vt:lpstr>
      <vt:lpstr>Expected results on time scale and time lag of  rain rate estimates by microwave radiometers</vt:lpstr>
      <vt:lpstr>PowerPoint プレゼンテーション</vt:lpstr>
      <vt:lpstr>PowerPoint プレゼンテーション</vt:lpstr>
      <vt:lpstr>Recommendation for GSMaP</vt:lpstr>
      <vt:lpstr>Recommendation for GSMaP</vt:lpstr>
      <vt:lpstr>Recommendation for GSMaP</vt:lpstr>
      <vt:lpstr>Recommendation for GSMaP</vt:lpstr>
      <vt:lpstr>Recommendation for GSMaP</vt:lpstr>
      <vt:lpstr>Recommendation for GSMaP</vt:lpstr>
      <vt:lpstr>PowerPoint プレゼンテーション</vt:lpstr>
      <vt:lpstr>Ocean, AMSR2</vt:lpstr>
      <vt:lpstr>Ocean, GMI</vt:lpstr>
      <vt:lpstr>Ocean, SSMIS</vt:lpstr>
      <vt:lpstr>Ocean, MWS</vt:lpstr>
      <vt:lpstr>Land, AMSR2</vt:lpstr>
      <vt:lpstr>Ocean, GMI</vt:lpstr>
      <vt:lpstr>Ocean, SSMIS</vt:lpstr>
      <vt:lpstr>Ocean, MWS</vt:lpstr>
      <vt:lpstr>1MPRの作成手順</vt:lpstr>
      <vt:lpstr>1MPRの作成手順</vt:lpstr>
      <vt:lpstr>1MPRの作成手順</vt:lpstr>
      <vt:lpstr>1MPRの作成手順</vt:lpstr>
      <vt:lpstr>1MPRの作成手順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XRAINと雨量計を合成した 1分値降水強度プロダクトを 用いたGSMaPの検証</dc:title>
  <dc:creator>Shinta Seto</dc:creator>
  <cp:lastModifiedBy>Shinta Seto</cp:lastModifiedBy>
  <cp:revision>113</cp:revision>
  <dcterms:created xsi:type="dcterms:W3CDTF">2026-03-16T10:10:40Z</dcterms:created>
  <dcterms:modified xsi:type="dcterms:W3CDTF">2026-07-07T09:55:16Z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0x010100484B700FFDE0C74C9EF2FA06374AFA7A</vt:lpwstr>
  </property>
</Properties>
</file>