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sldIdLst>
    <p:sldId id="916" r:id="rId2"/>
    <p:sldId id="265" r:id="rId3"/>
    <p:sldId id="1005" r:id="rId4"/>
    <p:sldId id="1006" r:id="rId5"/>
    <p:sldId id="397" r:id="rId6"/>
    <p:sldId id="996" r:id="rId7"/>
    <p:sldId id="1000" r:id="rId8"/>
    <p:sldId id="997" r:id="rId9"/>
    <p:sldId id="1003" r:id="rId10"/>
    <p:sldId id="1002" r:id="rId11"/>
    <p:sldId id="911" r:id="rId12"/>
  </p:sldIdLst>
  <p:sldSz cx="9144000" cy="6858000" type="screen4x3"/>
  <p:notesSz cx="7008813" cy="9294813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1712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>
            <a:extLst>
              <a:ext uri="{FF2B5EF4-FFF2-40B4-BE49-F238E27FC236}">
                <a16:creationId xmlns:a16="http://schemas.microsoft.com/office/drawing/2014/main" id="{41BF6455-5627-6BD6-6161-9EF83504A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1" name="AutoShape 2">
            <a:extLst>
              <a:ext uri="{FF2B5EF4-FFF2-40B4-BE49-F238E27FC236}">
                <a16:creationId xmlns:a16="http://schemas.microsoft.com/office/drawing/2014/main" id="{00069811-BB76-A67C-38F7-25B4180BC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2" name="AutoShape 3">
            <a:extLst>
              <a:ext uri="{FF2B5EF4-FFF2-40B4-BE49-F238E27FC236}">
                <a16:creationId xmlns:a16="http://schemas.microsoft.com/office/drawing/2014/main" id="{83170AF5-8E68-D2B2-6A2E-19C7FDA5C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3" name="AutoShape 4">
            <a:extLst>
              <a:ext uri="{FF2B5EF4-FFF2-40B4-BE49-F238E27FC236}">
                <a16:creationId xmlns:a16="http://schemas.microsoft.com/office/drawing/2014/main" id="{26078CA9-6F2B-FCC9-568F-3BFFA0F8A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4" name="AutoShape 5">
            <a:extLst>
              <a:ext uri="{FF2B5EF4-FFF2-40B4-BE49-F238E27FC236}">
                <a16:creationId xmlns:a16="http://schemas.microsoft.com/office/drawing/2014/main" id="{D3D01457-20B1-8164-0543-866CDD41F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5" name="AutoShape 6">
            <a:extLst>
              <a:ext uri="{FF2B5EF4-FFF2-40B4-BE49-F238E27FC236}">
                <a16:creationId xmlns:a16="http://schemas.microsoft.com/office/drawing/2014/main" id="{2D32ED3F-9CD3-8C33-BF57-481D4F396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6" name="AutoShape 7">
            <a:extLst>
              <a:ext uri="{FF2B5EF4-FFF2-40B4-BE49-F238E27FC236}">
                <a16:creationId xmlns:a16="http://schemas.microsoft.com/office/drawing/2014/main" id="{FCAE8F0D-CF56-A68F-0479-AA9FA3E688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7" name="AutoShape 8">
            <a:extLst>
              <a:ext uri="{FF2B5EF4-FFF2-40B4-BE49-F238E27FC236}">
                <a16:creationId xmlns:a16="http://schemas.microsoft.com/office/drawing/2014/main" id="{EB628966-269F-F2DB-C527-AAD8DFC7C5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8" name="AutoShape 9">
            <a:extLst>
              <a:ext uri="{FF2B5EF4-FFF2-40B4-BE49-F238E27FC236}">
                <a16:creationId xmlns:a16="http://schemas.microsoft.com/office/drawing/2014/main" id="{F8B89C33-736A-9FD9-C036-E44F4C904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9" name="AutoShape 10">
            <a:extLst>
              <a:ext uri="{FF2B5EF4-FFF2-40B4-BE49-F238E27FC236}">
                <a16:creationId xmlns:a16="http://schemas.microsoft.com/office/drawing/2014/main" id="{28E9BE00-5FF1-D933-E298-AA3F32960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0" name="AutoShape 11">
            <a:extLst>
              <a:ext uri="{FF2B5EF4-FFF2-40B4-BE49-F238E27FC236}">
                <a16:creationId xmlns:a16="http://schemas.microsoft.com/office/drawing/2014/main" id="{71A56EE0-7A24-3901-BDBB-44B5F5F8E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1" name="AutoShape 12">
            <a:extLst>
              <a:ext uri="{FF2B5EF4-FFF2-40B4-BE49-F238E27FC236}">
                <a16:creationId xmlns:a16="http://schemas.microsoft.com/office/drawing/2014/main" id="{7FC75A66-ACBE-1F49-244A-7A8BA2FB2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2" name="AutoShape 13">
            <a:extLst>
              <a:ext uri="{FF2B5EF4-FFF2-40B4-BE49-F238E27FC236}">
                <a16:creationId xmlns:a16="http://schemas.microsoft.com/office/drawing/2014/main" id="{A52269EA-8EEB-FBA4-9386-64870EBB9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3" name="AutoShape 14">
            <a:extLst>
              <a:ext uri="{FF2B5EF4-FFF2-40B4-BE49-F238E27FC236}">
                <a16:creationId xmlns:a16="http://schemas.microsoft.com/office/drawing/2014/main" id="{5A208380-1B2E-8FDA-F270-53E5F994B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4" name="AutoShape 15">
            <a:extLst>
              <a:ext uri="{FF2B5EF4-FFF2-40B4-BE49-F238E27FC236}">
                <a16:creationId xmlns:a16="http://schemas.microsoft.com/office/drawing/2014/main" id="{B6C6A0F7-A293-E65E-0D0C-C66227314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5" name="AutoShape 16">
            <a:extLst>
              <a:ext uri="{FF2B5EF4-FFF2-40B4-BE49-F238E27FC236}">
                <a16:creationId xmlns:a16="http://schemas.microsoft.com/office/drawing/2014/main" id="{10272A7A-7ACF-4838-65FF-694226F5CE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6" name="AutoShape 17">
            <a:extLst>
              <a:ext uri="{FF2B5EF4-FFF2-40B4-BE49-F238E27FC236}">
                <a16:creationId xmlns:a16="http://schemas.microsoft.com/office/drawing/2014/main" id="{A3D56173-9775-36C1-E86A-E21F64636A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7" name="AutoShape 18">
            <a:extLst>
              <a:ext uri="{FF2B5EF4-FFF2-40B4-BE49-F238E27FC236}">
                <a16:creationId xmlns:a16="http://schemas.microsoft.com/office/drawing/2014/main" id="{4A5644C4-145F-B068-B114-F848FDDF6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8" name="AutoShape 19">
            <a:extLst>
              <a:ext uri="{FF2B5EF4-FFF2-40B4-BE49-F238E27FC236}">
                <a16:creationId xmlns:a16="http://schemas.microsoft.com/office/drawing/2014/main" id="{D9907E9E-877C-6A69-0C4E-C679253DE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9" name="AutoShape 20">
            <a:extLst>
              <a:ext uri="{FF2B5EF4-FFF2-40B4-BE49-F238E27FC236}">
                <a16:creationId xmlns:a16="http://schemas.microsoft.com/office/drawing/2014/main" id="{51A4582D-9AF4-C0EB-A459-851E6E64A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0" name="AutoShape 21">
            <a:extLst>
              <a:ext uri="{FF2B5EF4-FFF2-40B4-BE49-F238E27FC236}">
                <a16:creationId xmlns:a16="http://schemas.microsoft.com/office/drawing/2014/main" id="{9AF55AE9-EC81-8716-E094-F902D4544D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1" name="AutoShape 22">
            <a:extLst>
              <a:ext uri="{FF2B5EF4-FFF2-40B4-BE49-F238E27FC236}">
                <a16:creationId xmlns:a16="http://schemas.microsoft.com/office/drawing/2014/main" id="{9DA6D558-4AB7-D2EA-479C-E58D28584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2" name="AutoShape 23">
            <a:extLst>
              <a:ext uri="{FF2B5EF4-FFF2-40B4-BE49-F238E27FC236}">
                <a16:creationId xmlns:a16="http://schemas.microsoft.com/office/drawing/2014/main" id="{09B8B45C-8958-49BD-C437-C9ED32C20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3" name="AutoShape 24">
            <a:extLst>
              <a:ext uri="{FF2B5EF4-FFF2-40B4-BE49-F238E27FC236}">
                <a16:creationId xmlns:a16="http://schemas.microsoft.com/office/drawing/2014/main" id="{323BBDBB-E811-BB9C-EAAB-01270C16C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4" name="AutoShape 25">
            <a:extLst>
              <a:ext uri="{FF2B5EF4-FFF2-40B4-BE49-F238E27FC236}">
                <a16:creationId xmlns:a16="http://schemas.microsoft.com/office/drawing/2014/main" id="{B2DBE500-DAC1-AC5D-0D25-21721A7FB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5" name="AutoShape 26">
            <a:extLst>
              <a:ext uri="{FF2B5EF4-FFF2-40B4-BE49-F238E27FC236}">
                <a16:creationId xmlns:a16="http://schemas.microsoft.com/office/drawing/2014/main" id="{289B3CF2-9D15-AA56-EEE8-F0A6314E6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6" name="AutoShape 27">
            <a:extLst>
              <a:ext uri="{FF2B5EF4-FFF2-40B4-BE49-F238E27FC236}">
                <a16:creationId xmlns:a16="http://schemas.microsoft.com/office/drawing/2014/main" id="{1F48EA2C-36F6-E67F-56B6-6985E0E67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7" name="AutoShape 28">
            <a:extLst>
              <a:ext uri="{FF2B5EF4-FFF2-40B4-BE49-F238E27FC236}">
                <a16:creationId xmlns:a16="http://schemas.microsoft.com/office/drawing/2014/main" id="{C34AD3F6-DCF2-FAE7-ED29-8DB102364E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8" name="AutoShape 29">
            <a:extLst>
              <a:ext uri="{FF2B5EF4-FFF2-40B4-BE49-F238E27FC236}">
                <a16:creationId xmlns:a16="http://schemas.microsoft.com/office/drawing/2014/main" id="{218E2F24-3410-0D68-482E-A8DABD4F9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9" name="AutoShape 30">
            <a:extLst>
              <a:ext uri="{FF2B5EF4-FFF2-40B4-BE49-F238E27FC236}">
                <a16:creationId xmlns:a16="http://schemas.microsoft.com/office/drawing/2014/main" id="{690AC613-30D3-7432-204B-2AB16D0EF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80" name="AutoShape 31">
            <a:extLst>
              <a:ext uri="{FF2B5EF4-FFF2-40B4-BE49-F238E27FC236}">
                <a16:creationId xmlns:a16="http://schemas.microsoft.com/office/drawing/2014/main" id="{6DB6D7F0-CB11-8D93-EFE3-F204635246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81" name="AutoShape 32">
            <a:extLst>
              <a:ext uri="{FF2B5EF4-FFF2-40B4-BE49-F238E27FC236}">
                <a16:creationId xmlns:a16="http://schemas.microsoft.com/office/drawing/2014/main" id="{3A867A56-74FF-E279-34AE-BB154EA7E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82" name="AutoShape 33">
            <a:extLst>
              <a:ext uri="{FF2B5EF4-FFF2-40B4-BE49-F238E27FC236}">
                <a16:creationId xmlns:a16="http://schemas.microsoft.com/office/drawing/2014/main" id="{6A08A40F-F9D6-4708-1C0D-6143B64E6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83" name="AutoShape 34">
            <a:extLst>
              <a:ext uri="{FF2B5EF4-FFF2-40B4-BE49-F238E27FC236}">
                <a16:creationId xmlns:a16="http://schemas.microsoft.com/office/drawing/2014/main" id="{7A3B5162-15A0-0107-570F-FE7819CE9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84" name="AutoShape 35">
            <a:extLst>
              <a:ext uri="{FF2B5EF4-FFF2-40B4-BE49-F238E27FC236}">
                <a16:creationId xmlns:a16="http://schemas.microsoft.com/office/drawing/2014/main" id="{DF9480B2-16AF-DA9A-0F17-8075ABEEC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85" name="AutoShape 36">
            <a:extLst>
              <a:ext uri="{FF2B5EF4-FFF2-40B4-BE49-F238E27FC236}">
                <a16:creationId xmlns:a16="http://schemas.microsoft.com/office/drawing/2014/main" id="{23B68CC9-C941-FFD1-CAC2-CFA83D8F5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08813" cy="9294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86" name="Text Box 37">
            <a:extLst>
              <a:ext uri="{FF2B5EF4-FFF2-40B4-BE49-F238E27FC236}">
                <a16:creationId xmlns:a16="http://schemas.microsoft.com/office/drawing/2014/main" id="{DBAA0C02-B5C3-AFE5-D0AF-12D1B8402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87" name="Text Box 38">
            <a:extLst>
              <a:ext uri="{FF2B5EF4-FFF2-40B4-BE49-F238E27FC236}">
                <a16:creationId xmlns:a16="http://schemas.microsoft.com/office/drawing/2014/main" id="{811258F8-AF78-916A-B3F0-A8978B0CF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88" name="Rectangle 39">
            <a:extLst>
              <a:ext uri="{FF2B5EF4-FFF2-40B4-BE49-F238E27FC236}">
                <a16:creationId xmlns:a16="http://schemas.microsoft.com/office/drawing/2014/main" id="{2DFDF593-2308-1C03-9B0A-36186BDD05C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81100" y="696913"/>
            <a:ext cx="4591050" cy="34290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0">
            <a:extLst>
              <a:ext uri="{FF2B5EF4-FFF2-40B4-BE49-F238E27FC236}">
                <a16:creationId xmlns:a16="http://schemas.microsoft.com/office/drawing/2014/main" id="{3439F31C-5446-AA1E-445E-BC513771D67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01675" y="4416425"/>
            <a:ext cx="5549900" cy="41259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240" tIns="46440" rIns="93240" bIns="4644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  <p:sp>
        <p:nvSpPr>
          <p:cNvPr id="2090" name="Text Box 41">
            <a:extLst>
              <a:ext uri="{FF2B5EF4-FFF2-40B4-BE49-F238E27FC236}">
                <a16:creationId xmlns:a16="http://schemas.microsoft.com/office/drawing/2014/main" id="{6D8621E1-88A9-8115-EB46-360DEFD29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" name="Rectangle 42">
            <a:extLst>
              <a:ext uri="{FF2B5EF4-FFF2-40B4-BE49-F238E27FC236}">
                <a16:creationId xmlns:a16="http://schemas.microsoft.com/office/drawing/2014/main" id="{142D8F1C-91A2-2A8B-D0C4-6E2962BF33B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3970338" y="8829675"/>
            <a:ext cx="2981325" cy="4079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240" tIns="46440" rIns="93240" bIns="4644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1765A0E1-E175-44DA-A919-C5D928D6CF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4">
            <a:extLst>
              <a:ext uri="{FF2B5EF4-FFF2-40B4-BE49-F238E27FC236}">
                <a16:creationId xmlns:a16="http://schemas.microsoft.com/office/drawing/2014/main" id="{F2508B27-B726-A447-1145-AC04D8260CD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B244521-E56C-4FCF-983D-C60FD806AFB8}" type="slidenum">
              <a:rPr lang="en-US" altLang="en-US" smtClean="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en-US"/>
          </a:p>
        </p:txBody>
      </p:sp>
      <p:sp>
        <p:nvSpPr>
          <p:cNvPr id="26627" name="Text Box 1">
            <a:extLst>
              <a:ext uri="{FF2B5EF4-FFF2-40B4-BE49-F238E27FC236}">
                <a16:creationId xmlns:a16="http://schemas.microsoft.com/office/drawing/2014/main" id="{D1749F9C-2519-09EF-18C0-0D416C528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3513" y="8832850"/>
            <a:ext cx="30305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3240" tIns="46440" rIns="93240" bIns="4644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8AE75F48-E3A7-419B-A46E-90F244C591EC}" type="slidenum">
              <a:rPr lang="en-US" altLang="en-US"/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en-US"/>
          </a:p>
        </p:txBody>
      </p:sp>
      <p:sp>
        <p:nvSpPr>
          <p:cNvPr id="26628" name="Text Box 2">
            <a:extLst>
              <a:ext uri="{FF2B5EF4-FFF2-40B4-BE49-F238E27FC236}">
                <a16:creationId xmlns:a16="http://schemas.microsoft.com/office/drawing/2014/main" id="{F1AA77B4-2337-CBB0-B67C-01FA5AEC3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3513" y="8832850"/>
            <a:ext cx="3033712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3240" tIns="46440" rIns="93240" bIns="4644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7573186E-AE0A-48C1-A7C5-63BDBDB22EA9}" type="slidenum">
              <a:rPr lang="en-US" altLang="en-US"/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en-US"/>
          </a:p>
        </p:txBody>
      </p:sp>
      <p:sp>
        <p:nvSpPr>
          <p:cNvPr id="26629" name="Text Box 3">
            <a:extLst>
              <a:ext uri="{FF2B5EF4-FFF2-40B4-BE49-F238E27FC236}">
                <a16:creationId xmlns:a16="http://schemas.microsoft.com/office/drawing/2014/main" id="{62D08451-2B43-8771-4B97-48F26A1D5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3513" y="8832850"/>
            <a:ext cx="303688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3240" tIns="46440" rIns="93240" bIns="4644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701D3298-4075-4A47-9404-E6211803CD41}" type="slidenum">
              <a:rPr lang="en-US" altLang="en-US"/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en-US"/>
          </a:p>
        </p:txBody>
      </p:sp>
      <p:sp>
        <p:nvSpPr>
          <p:cNvPr id="26630" name="Rectangle 4">
            <a:extLst>
              <a:ext uri="{FF2B5EF4-FFF2-40B4-BE49-F238E27FC236}">
                <a16:creationId xmlns:a16="http://schemas.microsoft.com/office/drawing/2014/main" id="{B961706C-D814-57FB-58F0-90233CB075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31" name="Rectangle 5">
            <a:extLst>
              <a:ext uri="{FF2B5EF4-FFF2-40B4-BE49-F238E27FC236}">
                <a16:creationId xmlns:a16="http://schemas.microsoft.com/office/drawing/2014/main" id="{7385A345-6A3A-5C9C-6D76-5F2447EBCC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5038" y="4416425"/>
            <a:ext cx="5133975" cy="417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0108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CDE0E0-1FAF-F3F7-A2C3-913482F32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2">
            <a:extLst>
              <a:ext uri="{FF2B5EF4-FFF2-40B4-BE49-F238E27FC236}">
                <a16:creationId xmlns:a16="http://schemas.microsoft.com/office/drawing/2014/main" id="{F5C96E33-E79F-99BD-A13E-DD5F1BEF551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1950063-3CFE-4B1D-AD2A-B99D78C14FD5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099" name="Text Box 1">
            <a:extLst>
              <a:ext uri="{FF2B5EF4-FFF2-40B4-BE49-F238E27FC236}">
                <a16:creationId xmlns:a16="http://schemas.microsoft.com/office/drawing/2014/main" id="{A5A4B6CC-0FF1-786D-F2E6-9402D25EF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3240" tIns="46440" rIns="93240" bIns="4644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835A805-E348-4C9A-8AFC-157582BF5E26}" type="slidenum">
              <a:rPr lang="en-US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100" name="Rectangle 2">
            <a:extLst>
              <a:ext uri="{FF2B5EF4-FFF2-40B4-BE49-F238E27FC236}">
                <a16:creationId xmlns:a16="http://schemas.microsoft.com/office/drawing/2014/main" id="{8DFA9454-91C7-1525-E1E5-16F0AD13EE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1" name="Rectangle 3">
            <a:extLst>
              <a:ext uri="{FF2B5EF4-FFF2-40B4-BE49-F238E27FC236}">
                <a16:creationId xmlns:a16="http://schemas.microsoft.com/office/drawing/2014/main" id="{6A917215-9459-A468-80B2-2DFD3997B0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52118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0625" y="696913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1765A0E1-E175-44DA-A919-C5D928D6CF4C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3273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4">
            <a:extLst>
              <a:ext uri="{FF2B5EF4-FFF2-40B4-BE49-F238E27FC236}">
                <a16:creationId xmlns:a16="http://schemas.microsoft.com/office/drawing/2014/main" id="{F2508B27-B726-A447-1145-AC04D8260CD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B244521-E56C-4FCF-983D-C60FD806AFB8}" type="slidenum">
              <a:rPr lang="en-US" altLang="en-US" smtClean="0"/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/>
          </a:p>
        </p:txBody>
      </p:sp>
      <p:sp>
        <p:nvSpPr>
          <p:cNvPr id="26627" name="Text Box 1">
            <a:extLst>
              <a:ext uri="{FF2B5EF4-FFF2-40B4-BE49-F238E27FC236}">
                <a16:creationId xmlns:a16="http://schemas.microsoft.com/office/drawing/2014/main" id="{D1749F9C-2519-09EF-18C0-0D416C528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3513" y="8832850"/>
            <a:ext cx="30305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3240" tIns="46440" rIns="93240" bIns="4644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8AE75F48-E3A7-419B-A46E-90F244C591EC}" type="slidenum">
              <a:rPr lang="en-US" altLang="en-US"/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/>
          </a:p>
        </p:txBody>
      </p:sp>
      <p:sp>
        <p:nvSpPr>
          <p:cNvPr id="26628" name="Text Box 2">
            <a:extLst>
              <a:ext uri="{FF2B5EF4-FFF2-40B4-BE49-F238E27FC236}">
                <a16:creationId xmlns:a16="http://schemas.microsoft.com/office/drawing/2014/main" id="{F1AA77B4-2337-CBB0-B67C-01FA5AEC3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3513" y="8832850"/>
            <a:ext cx="3033712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3240" tIns="46440" rIns="93240" bIns="4644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7573186E-AE0A-48C1-A7C5-63BDBDB22EA9}" type="slidenum">
              <a:rPr lang="en-US" altLang="en-US"/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/>
          </a:p>
        </p:txBody>
      </p:sp>
      <p:sp>
        <p:nvSpPr>
          <p:cNvPr id="26629" name="Text Box 3">
            <a:extLst>
              <a:ext uri="{FF2B5EF4-FFF2-40B4-BE49-F238E27FC236}">
                <a16:creationId xmlns:a16="http://schemas.microsoft.com/office/drawing/2014/main" id="{62D08451-2B43-8771-4B97-48F26A1D5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3513" y="8832850"/>
            <a:ext cx="303688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3240" tIns="46440" rIns="93240" bIns="4644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701D3298-4075-4A47-9404-E6211803CD41}" type="slidenum">
              <a:rPr lang="en-US" altLang="en-US"/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/>
          </a:p>
        </p:txBody>
      </p:sp>
      <p:sp>
        <p:nvSpPr>
          <p:cNvPr id="26630" name="Rectangle 4">
            <a:extLst>
              <a:ext uri="{FF2B5EF4-FFF2-40B4-BE49-F238E27FC236}">
                <a16:creationId xmlns:a16="http://schemas.microsoft.com/office/drawing/2014/main" id="{B961706C-D814-57FB-58F0-90233CB075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31" name="Rectangle 5">
            <a:extLst>
              <a:ext uri="{FF2B5EF4-FFF2-40B4-BE49-F238E27FC236}">
                <a16:creationId xmlns:a16="http://schemas.microsoft.com/office/drawing/2014/main" id="{7385A345-6A3A-5C9C-6D76-5F2447EBCC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5038" y="4416425"/>
            <a:ext cx="5133975" cy="417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79024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F2E9D3E-61B7-2FD0-93D9-FCDBB6B4D1A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C6331-1976-4AAF-AC91-C856636B7D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6284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748284F-6C7D-ACC2-5EF6-C09CCB87BAD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C001F-7C3C-4A1A-AFCD-CD12488FE0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4888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86538" y="274638"/>
            <a:ext cx="2043112" cy="57943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976938" cy="5794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28A19AC-3A01-97D5-3F38-CA74F17C62F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C3B1F-26B1-4BA5-A1CF-89660BB9A5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9901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321F094-007B-BD7E-8A24-F221428B0EA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2A603-3BB5-43AC-8066-199BD0A893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6253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19BFE69-E311-F796-3A99-9D87C278F86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DACDE-4ECE-4A73-83EF-82FED81918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4399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10025" cy="44688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9625" y="1600200"/>
            <a:ext cx="4010025" cy="44688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265F41-1771-A804-780C-B06F91CC534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4C351C-6F7E-4764-BFCE-3187A1E873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6129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D8814D7-3A74-4CDB-ACE2-F264B9E1867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B28BD-2A76-42C9-98F2-187A834A98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1944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B4BD319-9ECF-C9E4-8806-E037590318D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1A27B-30C4-4CA8-A199-3FE2AFA43D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3418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D2238787-8373-A64C-782D-BBBEE94D883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4B809-2CE2-4C8B-898F-BE5B3D051D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7886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F73752A-AB99-A14E-B680-273268B58FD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AC2F30-B7C5-46BC-80BC-FC1A4D6E00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094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05F53D-2EA3-9E33-4AF3-704D0A488F1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67CCF-5E98-4553-9FC2-CDE3869085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5850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F232ED59-7AD7-7275-EC6D-499435E432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1724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4A068BFF-537D-F882-441A-E43F682D7D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172450" cy="446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A17A5373-4A64-143C-EADB-C7CE2A894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29" name="Text Box 4">
            <a:extLst>
              <a:ext uri="{FF2B5EF4-FFF2-40B4-BE49-F238E27FC236}">
                <a16:creationId xmlns:a16="http://schemas.microsoft.com/office/drawing/2014/main" id="{08966933-E6D1-0FB6-ED77-9099239C7A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EA26CD6B-85E1-9702-BFEA-64C81EC018B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076450" cy="4191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B809293B-0CEE-453A-B0B5-E391E455BF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AC4B6494-001E-FDAC-59EE-4CEFC2A1A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6270041"/>
            <a:ext cx="682260" cy="53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D4825BE-7E8A-B959-7BC3-A61604345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536" y="6326518"/>
            <a:ext cx="578848" cy="49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9B6E07FF-F263-DA28-F270-BD70DE094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2052205"/>
            <a:ext cx="9001125" cy="41656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>
              <a:buSzPct val="100000"/>
              <a:defRPr/>
            </a:pPr>
            <a:br>
              <a:rPr lang="en-US" altLang="en-US" sz="2300" b="1" i="1" baseline="33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Microsoft YaHei" panose="020B0503020204020204" pitchFamily="34" charset="-122"/>
              </a:rPr>
            </a:br>
            <a:r>
              <a:rPr lang="en-US" altLang="en-US" sz="2300" b="1" i="1" baseline="33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Microsoft YaHei" panose="020B0503020204020204" pitchFamily="34" charset="-122"/>
              </a:rPr>
              <a:t> </a:t>
            </a:r>
          </a:p>
          <a:p>
            <a:pPr algn="ctr">
              <a:buSzPct val="100000"/>
              <a:defRPr/>
            </a:pPr>
            <a:endParaRPr lang="en-US" altLang="en-US" sz="2300" b="1" i="1" baseline="330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SzPct val="100000"/>
              <a:defRPr/>
            </a:pPr>
            <a:endParaRPr lang="en-US" altLang="en-US" sz="2300" b="1" i="1" baseline="330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ea typeface="Microsoft YaHei" panose="020B0503020204020204" pitchFamily="34" charset="-122"/>
            </a:endParaRPr>
          </a:p>
          <a:p>
            <a:pPr algn="ctr">
              <a:buSzPct val="100000"/>
              <a:defRPr/>
            </a:pPr>
            <a:endParaRPr lang="en-US" altLang="en-US" sz="2300" b="1" i="1" baseline="330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SzPct val="100000"/>
              <a:defRPr/>
            </a:pPr>
            <a:endParaRPr lang="en-US" altLang="en-US" sz="2300" b="1" i="1" baseline="330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ea typeface="Microsoft YaHei" panose="020B0503020204020204" pitchFamily="34" charset="-122"/>
            </a:endParaRPr>
          </a:p>
          <a:p>
            <a:pPr algn="ctr">
              <a:buSzPct val="100000"/>
              <a:defRPr/>
            </a:pPr>
            <a:endParaRPr lang="en-US" altLang="en-US" sz="2300" b="1" i="1" baseline="330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SzPct val="100000"/>
              <a:defRPr/>
            </a:pPr>
            <a:endParaRPr lang="en-US" altLang="en-US" sz="23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ea typeface="Microsoft YaHei" panose="020B0503020204020204" pitchFamily="34" charset="-122"/>
            </a:endParaRPr>
          </a:p>
          <a:p>
            <a:pPr algn="ctr">
              <a:buSzPct val="100000"/>
              <a:defRPr/>
            </a:pPr>
            <a:r>
              <a:rPr lang="en-US" altLang="en-US" sz="23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Microsoft YaHei" panose="020B0503020204020204" pitchFamily="34" charset="-122"/>
              </a:rPr>
              <a:t>International Precipitation Working Group [IPWG]-12 </a:t>
            </a:r>
            <a:br>
              <a:rPr lang="en-US" altLang="en-US" sz="23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Microsoft YaHei" panose="020B0503020204020204" pitchFamily="34" charset="-122"/>
              </a:rPr>
            </a:br>
            <a:r>
              <a:rPr lang="en-US" altLang="en-US" sz="23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Microsoft YaHei" panose="020B0503020204020204" pitchFamily="34" charset="-122"/>
              </a:rPr>
              <a:t> July 7-10, 2026</a:t>
            </a:r>
          </a:p>
          <a:p>
            <a:pPr algn="ctr">
              <a:buSzPct val="100000"/>
              <a:defRPr/>
            </a:pPr>
            <a:r>
              <a:rPr lang="en-US" altLang="en-US" sz="23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Microsoft YaHei" panose="020B0503020204020204" pitchFamily="34" charset="-122"/>
              </a:rPr>
              <a:t>Jagiellonian University Didactic and Library Centre</a:t>
            </a:r>
          </a:p>
          <a:p>
            <a:pPr algn="ctr">
              <a:buSzPct val="100000"/>
              <a:defRPr/>
            </a:pPr>
            <a:r>
              <a:rPr lang="en-US" altLang="en-US" sz="23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Microsoft YaHei" panose="020B0503020204020204" pitchFamily="34" charset="-122"/>
              </a:rPr>
              <a:t>Kraków, Poland</a:t>
            </a:r>
          </a:p>
          <a:p>
            <a:pPr algn="ctr">
              <a:buSzPct val="100000"/>
              <a:defRPr/>
            </a:pPr>
            <a:endParaRPr lang="en-US" altLang="en-US" sz="23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ea typeface="Microsoft YaHei" panose="020B0503020204020204" pitchFamily="34" charset="-122"/>
            </a:endParaRPr>
          </a:p>
          <a:p>
            <a:pPr algn="ctr">
              <a:lnSpc>
                <a:spcPct val="50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1892300" algn="l"/>
                <a:tab pos="1943100" algn="l"/>
                <a:tab pos="2120900" algn="l"/>
              </a:tabLst>
              <a:defRPr/>
            </a:pPr>
            <a:br>
              <a:rPr lang="en-US" altLang="en-US" sz="2300" b="1" i="1" baseline="33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Microsoft YaHei" panose="020B0503020204020204" pitchFamily="34" charset="-122"/>
              </a:rPr>
            </a:br>
            <a:r>
              <a:rPr lang="en-US" altLang="en-US" sz="23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Microsoft YaHei" panose="020B0503020204020204" pitchFamily="34" charset="-122"/>
              </a:rPr>
              <a:t> </a:t>
            </a:r>
            <a:br>
              <a:rPr lang="en-US" altLang="en-US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Microsoft YaHei" panose="020B0503020204020204" pitchFamily="34" charset="-122"/>
              </a:rPr>
            </a:br>
            <a:endParaRPr lang="en-US" altLang="en-US" sz="16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584D30-18CB-6C7B-E45E-BE69DA7274EB}"/>
              </a:ext>
            </a:extLst>
          </p:cNvPr>
          <p:cNvSpPr txBox="1"/>
          <p:nvPr/>
        </p:nvSpPr>
        <p:spPr>
          <a:xfrm>
            <a:off x="122822" y="582730"/>
            <a:ext cx="900112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i="0" dirty="0">
                <a:solidFill>
                  <a:schemeClr val="accent2">
                    <a:lumMod val="75000"/>
                  </a:schemeClr>
                </a:solidFill>
                <a:effectLst/>
                <a:latin typeface="Britannic Bold" panose="020F0502020204030204" pitchFamily="34" charset="0"/>
              </a:rPr>
              <a:t>Evaluation of Potential TRMM/GPM Orbit Boost Effects within Core Observatory Precipitation Products and    Resulting Calibration Challenges for IMERG V08  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Britannic Bold" panose="020F050202020403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E61D6A4-79B9-A0CB-6616-6DF4DACA8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840" y="6250032"/>
            <a:ext cx="242887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1">
            <a:extLst>
              <a:ext uri="{FF2B5EF4-FFF2-40B4-BE49-F238E27FC236}">
                <a16:creationId xmlns:a16="http://schemas.microsoft.com/office/drawing/2014/main" id="{83C5B279-311B-383D-6148-8BA5B7A0BE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1718" y="1536837"/>
            <a:ext cx="9592236" cy="1995727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920" dirty="0">
              <a:solidFill>
                <a:srgbClr val="99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800" b="1" dirty="0"/>
              <a:t>Robert Joyce</a:t>
            </a:r>
            <a:r>
              <a:rPr lang="en-US" altLang="en-US" sz="1800" b="1" baseline="30000" dirty="0"/>
              <a:t>1,2</a:t>
            </a:r>
            <a:r>
              <a:rPr lang="en-US" altLang="en-US" sz="1800" b="1" dirty="0"/>
              <a:t>, George J. Huffman</a:t>
            </a:r>
            <a:r>
              <a:rPr lang="en-US" altLang="en-US" sz="1800" b="1" baseline="30000" dirty="0"/>
              <a:t>1</a:t>
            </a:r>
            <a:r>
              <a:rPr lang="en-US" altLang="en-US" sz="1800" b="1" dirty="0"/>
              <a:t>, David T. Bolvin</a:t>
            </a:r>
            <a:r>
              <a:rPr lang="en-US" altLang="en-US" sz="1800" b="1" baseline="30000" dirty="0"/>
              <a:t>1,2</a:t>
            </a:r>
            <a:r>
              <a:rPr lang="en-US" altLang="en-US" sz="1800" b="1" dirty="0"/>
              <a:t>, Eric Nelkin</a:t>
            </a:r>
            <a:r>
              <a:rPr lang="en-US" altLang="en-US" sz="1800" b="1" baseline="30000" dirty="0"/>
              <a:t>1,2</a:t>
            </a:r>
            <a:r>
              <a:rPr lang="en-US" altLang="en-US" sz="1800" b="1" dirty="0"/>
              <a:t>, Jackson Tan</a:t>
            </a:r>
            <a:r>
              <a:rPr lang="en-US" altLang="en-US" sz="1800" b="1" baseline="30000" dirty="0"/>
              <a:t>1,3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800" b="1" baseline="300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/>
              <a:t>1   NASA Goddard Space Flight Center, Greenbelt, MD, USA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/>
              <a:t>      2   Science and Technology Corporation Inc., Hampton, VA, USA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/>
              <a:t>          3   University of Maryland Baltimore County, Baltimore, MD, USA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800" b="1" baseline="30000" dirty="0"/>
          </a:p>
        </p:txBody>
      </p:sp>
    </p:spTree>
    <p:extLst>
      <p:ext uri="{BB962C8B-B14F-4D97-AF65-F5344CB8AC3E}">
        <p14:creationId xmlns:p14="http://schemas.microsoft.com/office/powerpoint/2010/main" val="19287306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A6AC5-1B64-0C65-BB91-A7A524655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7CB0DDCE-24DF-2D02-CB72-45DA74BA8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6270041"/>
            <a:ext cx="682260" cy="53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F5FF95-A598-1143-45B6-0D6FA06A8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250032"/>
            <a:ext cx="242887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8892340A-1742-F847-371A-3C5493312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536" y="6326518"/>
            <a:ext cx="578848" cy="49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E6C4BA-EA97-23D2-C8F5-57ECE3F96FF1}"/>
              </a:ext>
            </a:extLst>
          </p:cNvPr>
          <p:cNvSpPr txBox="1"/>
          <p:nvPr/>
        </p:nvSpPr>
        <p:spPr>
          <a:xfrm>
            <a:off x="2743200" y="5623692"/>
            <a:ext cx="6335077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SzPct val="100000"/>
              <a:defRPr/>
            </a:pPr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                        IPWG-12  July 7-10, 2026</a:t>
            </a:r>
          </a:p>
          <a:p>
            <a:pPr algn="ctr">
              <a:buSzPct val="100000"/>
              <a:defRPr/>
            </a:pP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Jagiellonian University Didactic and Library Centre</a:t>
            </a:r>
          </a:p>
          <a:p>
            <a:pPr algn="ctr">
              <a:buSzPct val="100000"/>
              <a:defRPr/>
            </a:pP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Kraków, Poland</a:t>
            </a:r>
          </a:p>
          <a:p>
            <a:pPr>
              <a:buSzPct val="100000"/>
              <a:defRPr/>
            </a:pPr>
            <a:endParaRPr lang="en-US" alt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/>
            <a:endParaRPr lang="en-US" sz="1400" dirty="0"/>
          </a:p>
        </p:txBody>
      </p:sp>
      <p:pic>
        <p:nvPicPr>
          <p:cNvPr id="6" name="Picture 5" descr="Chart, line chart, histogram&#10;&#10;Description automatically generated">
            <a:extLst>
              <a:ext uri="{FF2B5EF4-FFF2-40B4-BE49-F238E27FC236}">
                <a16:creationId xmlns:a16="http://schemas.microsoft.com/office/drawing/2014/main" id="{742B28B2-45B1-6A58-C0C3-91E191588C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b="49943"/>
          <a:stretch>
            <a:fillRect/>
          </a:stretch>
        </p:blipFill>
        <p:spPr>
          <a:xfrm>
            <a:off x="457200" y="1755648"/>
            <a:ext cx="7758545" cy="2468880"/>
          </a:xfrm>
          <a:prstGeom prst="rect">
            <a:avLst/>
          </a:prstGeom>
        </p:spPr>
      </p:pic>
      <p:sp>
        <p:nvSpPr>
          <p:cNvPr id="11" name="Text Box 3">
            <a:extLst>
              <a:ext uri="{FF2B5EF4-FFF2-40B4-BE49-F238E27FC236}">
                <a16:creationId xmlns:a16="http://schemas.microsoft.com/office/drawing/2014/main" id="{F9955209-3A3C-E841-A49B-5D6006ABB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7456" y="3991319"/>
            <a:ext cx="5168893" cy="1312201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1"/>
                </a:solidFill>
              </a:rPr>
              <a:t>  </a:t>
            </a:r>
            <a:r>
              <a:rPr lang="en-US" altLang="en-US" sz="1800" b="1" dirty="0">
                <a:solidFill>
                  <a:schemeClr val="tx1"/>
                </a:solidFill>
              </a:rPr>
              <a:t>post-switch CORRA-T gains over </a:t>
            </a:r>
            <a:r>
              <a:rPr lang="en-US" altLang="en-US" sz="1800" b="1" dirty="0">
                <a:solidFill>
                  <a:srgbClr val="C00000"/>
                </a:solidFill>
              </a:rPr>
              <a:t>land </a:t>
            </a:r>
            <a:r>
              <a:rPr lang="en-US" altLang="en-US" sz="1800" b="1" dirty="0">
                <a:solidFill>
                  <a:schemeClr val="tx1"/>
                </a:solidFill>
              </a:rPr>
              <a:t>relative to pre-switch mostly in the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800" b="1" dirty="0">
                <a:solidFill>
                  <a:schemeClr val="tx1"/>
                </a:solidFill>
              </a:rPr>
              <a:t>&lt;10 mm/</a:t>
            </a:r>
            <a:r>
              <a:rPr lang="en-US" altLang="en-US" sz="1800" b="1" dirty="0" err="1">
                <a:solidFill>
                  <a:schemeClr val="tx1"/>
                </a:solidFill>
              </a:rPr>
              <a:t>hr</a:t>
            </a:r>
            <a:r>
              <a:rPr lang="en-US" altLang="en-US" sz="1800" b="1" dirty="0">
                <a:solidFill>
                  <a:schemeClr val="tx1"/>
                </a:solidFill>
              </a:rPr>
              <a:t> range           </a:t>
            </a:r>
            <a:r>
              <a:rPr lang="en-US" altLang="en-US" sz="1600" b="1" dirty="0">
                <a:solidFill>
                  <a:schemeClr val="tx1"/>
                </a:solidFill>
              </a:rPr>
              <a:t>         </a:t>
            </a:r>
            <a:r>
              <a:rPr lang="en-US" altLang="en-US" sz="1600" b="1" dirty="0">
                <a:solidFill>
                  <a:srgbClr val="0070C0"/>
                </a:solidFill>
              </a:rPr>
              <a:t>         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400" b="1" dirty="0">
                <a:solidFill>
                  <a:schemeClr val="tx1"/>
                </a:solidFill>
              </a:rPr>
              <a:t>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800" b="1" dirty="0">
                <a:solidFill>
                  <a:schemeClr val="tx1"/>
                </a:solidFill>
              </a:rPr>
              <a:t>   </a:t>
            </a:r>
            <a:r>
              <a:rPr lang="en-US" altLang="en-US" sz="1800" dirty="0">
                <a:solidFill>
                  <a:schemeClr val="tx1"/>
                </a:solidFill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800" dirty="0">
                <a:solidFill>
                  <a:schemeClr val="tx1"/>
                </a:solidFill>
              </a:rPr>
              <a:t>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chemeClr val="tx1"/>
                </a:solidFill>
              </a:rPr>
              <a:t>                                                                  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chemeClr val="tx2"/>
                </a:solidFill>
              </a:rPr>
              <a:t>                                          </a:t>
            </a:r>
            <a:r>
              <a:rPr lang="en-US" altLang="en-US" sz="1200" dirty="0">
                <a:solidFill>
                  <a:schemeClr val="tx2"/>
                </a:solidFill>
              </a:rPr>
              <a:t>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2"/>
                </a:solidFill>
              </a:rPr>
              <a:t>                                         </a:t>
            </a:r>
            <a:endParaRPr lang="en-US" altLang="en-US" sz="1600" dirty="0">
              <a:solidFill>
                <a:srgbClr val="FF0000"/>
              </a:solidFill>
            </a:endParaRPr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id="{E198D761-E513-B1BA-22E5-B9CAB3D18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2366" y="4022177"/>
            <a:ext cx="5072083" cy="785623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1"/>
                </a:solidFill>
              </a:rPr>
              <a:t>  </a:t>
            </a:r>
            <a:r>
              <a:rPr lang="en-US" altLang="en-US" sz="1800" b="1" dirty="0">
                <a:solidFill>
                  <a:schemeClr val="tx1"/>
                </a:solidFill>
              </a:rPr>
              <a:t> post-switch CORRA-T gains over </a:t>
            </a:r>
            <a:r>
              <a:rPr lang="en-US" altLang="en-US" sz="1800" b="1" dirty="0">
                <a:solidFill>
                  <a:srgbClr val="0070C0"/>
                </a:solidFill>
              </a:rPr>
              <a:t>ocean</a:t>
            </a:r>
            <a:r>
              <a:rPr lang="en-US" altLang="en-US" sz="1800" b="1" dirty="0">
                <a:solidFill>
                  <a:schemeClr val="tx1"/>
                </a:solidFill>
              </a:rPr>
              <a:t> relative to pre-switch also mostly in the &lt;10 mm/</a:t>
            </a:r>
            <a:r>
              <a:rPr lang="en-US" altLang="en-US" sz="1800" b="1" dirty="0" err="1">
                <a:solidFill>
                  <a:schemeClr val="tx1"/>
                </a:solidFill>
              </a:rPr>
              <a:t>hr</a:t>
            </a:r>
            <a:r>
              <a:rPr lang="en-US" altLang="en-US" sz="1800" b="1" dirty="0">
                <a:solidFill>
                  <a:schemeClr val="tx1"/>
                </a:solidFill>
              </a:rPr>
              <a:t> range</a:t>
            </a:r>
            <a:r>
              <a:rPr lang="en-US" altLang="en-US" sz="1800" b="1" dirty="0">
                <a:solidFill>
                  <a:srgbClr val="0070C0"/>
                </a:solidFill>
              </a:rPr>
              <a:t> </a:t>
            </a:r>
            <a:r>
              <a:rPr lang="en-US" altLang="en-US" sz="1600" b="1" dirty="0">
                <a:solidFill>
                  <a:srgbClr val="0070C0"/>
                </a:solidFill>
              </a:rPr>
              <a:t>                            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400" b="1" dirty="0">
                <a:solidFill>
                  <a:schemeClr val="tx1"/>
                </a:solidFill>
              </a:rPr>
              <a:t>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800" b="1" dirty="0">
                <a:solidFill>
                  <a:schemeClr val="tx1"/>
                </a:solidFill>
              </a:rPr>
              <a:t>   </a:t>
            </a:r>
            <a:r>
              <a:rPr lang="en-US" altLang="en-US" sz="1800" dirty="0">
                <a:solidFill>
                  <a:schemeClr val="tx1"/>
                </a:solidFill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800" dirty="0">
                <a:solidFill>
                  <a:schemeClr val="tx1"/>
                </a:solidFill>
              </a:rPr>
              <a:t>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chemeClr val="tx1"/>
                </a:solidFill>
              </a:rPr>
              <a:t>                                                                  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chemeClr val="tx2"/>
                </a:solidFill>
              </a:rPr>
              <a:t>                                          </a:t>
            </a:r>
            <a:r>
              <a:rPr lang="en-US" altLang="en-US" sz="1200" dirty="0">
                <a:solidFill>
                  <a:schemeClr val="tx2"/>
                </a:solidFill>
              </a:rPr>
              <a:t>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2"/>
                </a:solidFill>
              </a:rPr>
              <a:t>                                         </a:t>
            </a:r>
            <a:endParaRPr lang="en-US" altLang="en-US" sz="1600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28">
            <a:extLst>
              <a:ext uri="{FF2B5EF4-FFF2-40B4-BE49-F238E27FC236}">
                <a16:creationId xmlns:a16="http://schemas.microsoft.com/office/drawing/2014/main" id="{573EB3FD-87AF-9B89-8EA7-B1A81117826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495413" y="3383280"/>
            <a:ext cx="280291" cy="848124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Arrow Connector 28">
            <a:extLst>
              <a:ext uri="{FF2B5EF4-FFF2-40B4-BE49-F238E27FC236}">
                <a16:creationId xmlns:a16="http://schemas.microsoft.com/office/drawing/2014/main" id="{5E2C2B2C-97FE-E8C5-73E2-FBC0859E9C47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189390" y="3474720"/>
            <a:ext cx="323367" cy="73977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28">
            <a:extLst>
              <a:ext uri="{FF2B5EF4-FFF2-40B4-BE49-F238E27FC236}">
                <a16:creationId xmlns:a16="http://schemas.microsoft.com/office/drawing/2014/main" id="{DC90AAB3-2AED-A1AA-E07A-B5F6157B3B4C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297229" y="3291840"/>
            <a:ext cx="351359" cy="92265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8">
            <a:extLst>
              <a:ext uri="{FF2B5EF4-FFF2-40B4-BE49-F238E27FC236}">
                <a16:creationId xmlns:a16="http://schemas.microsoft.com/office/drawing/2014/main" id="{B7C1294E-16FC-290B-BD23-B48C848240D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648588" y="3291840"/>
            <a:ext cx="185440" cy="875094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Text Box 3">
            <a:extLst>
              <a:ext uri="{FF2B5EF4-FFF2-40B4-BE49-F238E27FC236}">
                <a16:creationId xmlns:a16="http://schemas.microsoft.com/office/drawing/2014/main" id="{40993854-8277-C83B-88D3-6F3EC4B20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81370" y="809939"/>
            <a:ext cx="9706740" cy="785623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800" b="1" dirty="0">
                <a:solidFill>
                  <a:schemeClr val="tx1"/>
                </a:solidFill>
              </a:rPr>
              <a:t>post-switch </a:t>
            </a:r>
            <a:r>
              <a:rPr lang="en-US" altLang="en-US" sz="1800" b="1" dirty="0">
                <a:solidFill>
                  <a:srgbClr val="EE0000"/>
                </a:solidFill>
              </a:rPr>
              <a:t>CORRA-T</a:t>
            </a:r>
            <a:r>
              <a:rPr lang="en-US" altLang="en-US" sz="1800" b="1" dirty="0">
                <a:solidFill>
                  <a:schemeClr val="tx1"/>
                </a:solidFill>
              </a:rPr>
              <a:t> &amp;</a:t>
            </a:r>
            <a:r>
              <a:rPr lang="en-US" altLang="en-US" sz="1800" b="1" dirty="0">
                <a:solidFill>
                  <a:srgbClr val="0070C0"/>
                </a:solidFill>
              </a:rPr>
              <a:t>TMI</a:t>
            </a:r>
            <a:r>
              <a:rPr lang="en-US" altLang="en-US" sz="1800" b="1" dirty="0">
                <a:solidFill>
                  <a:schemeClr val="tx1"/>
                </a:solidFill>
              </a:rPr>
              <a:t>                 post-switch </a:t>
            </a:r>
            <a:r>
              <a:rPr lang="en-US" altLang="en-US" sz="1800" b="1" dirty="0">
                <a:solidFill>
                  <a:srgbClr val="EE0000"/>
                </a:solidFill>
              </a:rPr>
              <a:t>CORRA-T</a:t>
            </a:r>
            <a:r>
              <a:rPr lang="en-US" altLang="en-US" sz="1800" b="1" dirty="0">
                <a:solidFill>
                  <a:schemeClr val="tx1"/>
                </a:solidFill>
              </a:rPr>
              <a:t> &amp;</a:t>
            </a:r>
            <a:r>
              <a:rPr lang="en-US" altLang="en-US" sz="1800" b="1" dirty="0">
                <a:solidFill>
                  <a:srgbClr val="0070C0"/>
                </a:solidFill>
              </a:rPr>
              <a:t>TMI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800" b="1" dirty="0">
                <a:solidFill>
                  <a:srgbClr val="C00000"/>
                </a:solidFill>
              </a:rPr>
              <a:t>     </a:t>
            </a:r>
            <a:r>
              <a:rPr lang="en-US" altLang="en-US" sz="1800" b="1" dirty="0">
                <a:solidFill>
                  <a:schemeClr val="tx1"/>
                </a:solidFill>
              </a:rPr>
              <a:t>land 38S-38N [mm/day]</a:t>
            </a:r>
            <a:r>
              <a:rPr lang="en-US" altLang="en-US" sz="1800" b="1" dirty="0">
                <a:solidFill>
                  <a:srgbClr val="0070C0"/>
                </a:solidFill>
              </a:rPr>
              <a:t>                           </a:t>
            </a:r>
            <a:r>
              <a:rPr lang="en-US" altLang="en-US" sz="1800" b="1" dirty="0">
                <a:solidFill>
                  <a:schemeClr val="tx1"/>
                </a:solidFill>
              </a:rPr>
              <a:t>ocean 38S-38N [mm/day]</a:t>
            </a:r>
            <a:r>
              <a:rPr lang="en-US" altLang="en-US" sz="1800" b="1" dirty="0">
                <a:solidFill>
                  <a:srgbClr val="0070C0"/>
                </a:solidFill>
              </a:rPr>
              <a:t>                      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400" b="1" dirty="0">
                <a:solidFill>
                  <a:schemeClr val="tx1"/>
                </a:solidFill>
              </a:rPr>
              <a:t>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800" b="1" dirty="0">
                <a:solidFill>
                  <a:schemeClr val="tx1"/>
                </a:solidFill>
              </a:rPr>
              <a:t>   </a:t>
            </a:r>
            <a:r>
              <a:rPr lang="en-US" altLang="en-US" sz="1800" dirty="0">
                <a:solidFill>
                  <a:schemeClr val="tx1"/>
                </a:solidFill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800" dirty="0">
                <a:solidFill>
                  <a:schemeClr val="tx1"/>
                </a:solidFill>
              </a:rPr>
              <a:t>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chemeClr val="tx1"/>
                </a:solidFill>
              </a:rPr>
              <a:t>                                                                  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chemeClr val="tx2"/>
                </a:solidFill>
              </a:rPr>
              <a:t>                                          </a:t>
            </a:r>
            <a:r>
              <a:rPr lang="en-US" altLang="en-US" sz="1200" dirty="0">
                <a:solidFill>
                  <a:schemeClr val="tx2"/>
                </a:solidFill>
              </a:rPr>
              <a:t>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2"/>
                </a:solidFill>
              </a:rPr>
              <a:t>                                         </a:t>
            </a:r>
            <a:endParaRPr lang="en-US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250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">
            <a:extLst>
              <a:ext uri="{FF2B5EF4-FFF2-40B4-BE49-F238E27FC236}">
                <a16:creationId xmlns:a16="http://schemas.microsoft.com/office/drawing/2014/main" id="{CA08EE55-84E1-6D57-3E58-FEBE15C00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753"/>
            <a:ext cx="9144000" cy="515663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buSzPct val="100000"/>
              <a:defRPr/>
            </a:pPr>
            <a:r>
              <a:rPr lang="en-US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Summary and Future Work </a:t>
            </a:r>
            <a:r>
              <a:rPr lang="en-US" altLang="en-US" sz="26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7B29ECF2-A274-CF74-7821-849E37525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896917"/>
            <a:ext cx="8858250" cy="6911765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txBody>
          <a:bodyPr lIns="90000" tIns="46800" rIns="90000" bIns="46800">
            <a:spAutoFit/>
          </a:bodyPr>
          <a:lstStyle>
            <a:lvl1pPr marL="501650" indent="-457200">
              <a:tabLst>
                <a:tab pos="501650" algn="l"/>
                <a:tab pos="958850" algn="l"/>
                <a:tab pos="1416050" algn="l"/>
                <a:tab pos="1873250" algn="l"/>
                <a:tab pos="2330450" algn="l"/>
                <a:tab pos="2787650" algn="l"/>
                <a:tab pos="3244850" algn="l"/>
                <a:tab pos="3702050" algn="l"/>
                <a:tab pos="4159250" algn="l"/>
                <a:tab pos="4616450" algn="l"/>
                <a:tab pos="5073650" algn="l"/>
                <a:tab pos="5530850" algn="l"/>
                <a:tab pos="5988050" algn="l"/>
                <a:tab pos="6445250" algn="l"/>
                <a:tab pos="6902450" algn="l"/>
                <a:tab pos="7359650" algn="l"/>
                <a:tab pos="7816850" algn="l"/>
                <a:tab pos="8274050" algn="l"/>
                <a:tab pos="8731250" algn="l"/>
                <a:tab pos="9188450" algn="l"/>
                <a:tab pos="96456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501650" algn="l"/>
                <a:tab pos="958850" algn="l"/>
                <a:tab pos="1416050" algn="l"/>
                <a:tab pos="1873250" algn="l"/>
                <a:tab pos="2330450" algn="l"/>
                <a:tab pos="2787650" algn="l"/>
                <a:tab pos="3244850" algn="l"/>
                <a:tab pos="3702050" algn="l"/>
                <a:tab pos="4159250" algn="l"/>
                <a:tab pos="4616450" algn="l"/>
                <a:tab pos="5073650" algn="l"/>
                <a:tab pos="5530850" algn="l"/>
                <a:tab pos="5988050" algn="l"/>
                <a:tab pos="6445250" algn="l"/>
                <a:tab pos="6902450" algn="l"/>
                <a:tab pos="7359650" algn="l"/>
                <a:tab pos="7816850" algn="l"/>
                <a:tab pos="8274050" algn="l"/>
                <a:tab pos="8731250" algn="l"/>
                <a:tab pos="9188450" algn="l"/>
                <a:tab pos="96456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501650" algn="l"/>
                <a:tab pos="958850" algn="l"/>
                <a:tab pos="1416050" algn="l"/>
                <a:tab pos="1873250" algn="l"/>
                <a:tab pos="2330450" algn="l"/>
                <a:tab pos="2787650" algn="l"/>
                <a:tab pos="3244850" algn="l"/>
                <a:tab pos="3702050" algn="l"/>
                <a:tab pos="4159250" algn="l"/>
                <a:tab pos="4616450" algn="l"/>
                <a:tab pos="5073650" algn="l"/>
                <a:tab pos="5530850" algn="l"/>
                <a:tab pos="5988050" algn="l"/>
                <a:tab pos="6445250" algn="l"/>
                <a:tab pos="6902450" algn="l"/>
                <a:tab pos="7359650" algn="l"/>
                <a:tab pos="7816850" algn="l"/>
                <a:tab pos="8274050" algn="l"/>
                <a:tab pos="8731250" algn="l"/>
                <a:tab pos="9188450" algn="l"/>
                <a:tab pos="96456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501650" algn="l"/>
                <a:tab pos="958850" algn="l"/>
                <a:tab pos="1416050" algn="l"/>
                <a:tab pos="1873250" algn="l"/>
                <a:tab pos="2330450" algn="l"/>
                <a:tab pos="2787650" algn="l"/>
                <a:tab pos="3244850" algn="l"/>
                <a:tab pos="3702050" algn="l"/>
                <a:tab pos="4159250" algn="l"/>
                <a:tab pos="4616450" algn="l"/>
                <a:tab pos="5073650" algn="l"/>
                <a:tab pos="5530850" algn="l"/>
                <a:tab pos="5988050" algn="l"/>
                <a:tab pos="6445250" algn="l"/>
                <a:tab pos="6902450" algn="l"/>
                <a:tab pos="7359650" algn="l"/>
                <a:tab pos="7816850" algn="l"/>
                <a:tab pos="8274050" algn="l"/>
                <a:tab pos="8731250" algn="l"/>
                <a:tab pos="9188450" algn="l"/>
                <a:tab pos="96456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501650" algn="l"/>
                <a:tab pos="958850" algn="l"/>
                <a:tab pos="1416050" algn="l"/>
                <a:tab pos="1873250" algn="l"/>
                <a:tab pos="2330450" algn="l"/>
                <a:tab pos="2787650" algn="l"/>
                <a:tab pos="3244850" algn="l"/>
                <a:tab pos="3702050" algn="l"/>
                <a:tab pos="4159250" algn="l"/>
                <a:tab pos="4616450" algn="l"/>
                <a:tab pos="5073650" algn="l"/>
                <a:tab pos="5530850" algn="l"/>
                <a:tab pos="5988050" algn="l"/>
                <a:tab pos="6445250" algn="l"/>
                <a:tab pos="6902450" algn="l"/>
                <a:tab pos="7359650" algn="l"/>
                <a:tab pos="7816850" algn="l"/>
                <a:tab pos="8274050" algn="l"/>
                <a:tab pos="8731250" algn="l"/>
                <a:tab pos="9188450" algn="l"/>
                <a:tab pos="96456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01650" algn="l"/>
                <a:tab pos="958850" algn="l"/>
                <a:tab pos="1416050" algn="l"/>
                <a:tab pos="1873250" algn="l"/>
                <a:tab pos="2330450" algn="l"/>
                <a:tab pos="2787650" algn="l"/>
                <a:tab pos="3244850" algn="l"/>
                <a:tab pos="3702050" algn="l"/>
                <a:tab pos="4159250" algn="l"/>
                <a:tab pos="4616450" algn="l"/>
                <a:tab pos="5073650" algn="l"/>
                <a:tab pos="5530850" algn="l"/>
                <a:tab pos="5988050" algn="l"/>
                <a:tab pos="6445250" algn="l"/>
                <a:tab pos="6902450" algn="l"/>
                <a:tab pos="7359650" algn="l"/>
                <a:tab pos="7816850" algn="l"/>
                <a:tab pos="8274050" algn="l"/>
                <a:tab pos="8731250" algn="l"/>
                <a:tab pos="9188450" algn="l"/>
                <a:tab pos="96456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01650" algn="l"/>
                <a:tab pos="958850" algn="l"/>
                <a:tab pos="1416050" algn="l"/>
                <a:tab pos="1873250" algn="l"/>
                <a:tab pos="2330450" algn="l"/>
                <a:tab pos="2787650" algn="l"/>
                <a:tab pos="3244850" algn="l"/>
                <a:tab pos="3702050" algn="l"/>
                <a:tab pos="4159250" algn="l"/>
                <a:tab pos="4616450" algn="l"/>
                <a:tab pos="5073650" algn="l"/>
                <a:tab pos="5530850" algn="l"/>
                <a:tab pos="5988050" algn="l"/>
                <a:tab pos="6445250" algn="l"/>
                <a:tab pos="6902450" algn="l"/>
                <a:tab pos="7359650" algn="l"/>
                <a:tab pos="7816850" algn="l"/>
                <a:tab pos="8274050" algn="l"/>
                <a:tab pos="8731250" algn="l"/>
                <a:tab pos="9188450" algn="l"/>
                <a:tab pos="96456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01650" algn="l"/>
                <a:tab pos="958850" algn="l"/>
                <a:tab pos="1416050" algn="l"/>
                <a:tab pos="1873250" algn="l"/>
                <a:tab pos="2330450" algn="l"/>
                <a:tab pos="2787650" algn="l"/>
                <a:tab pos="3244850" algn="l"/>
                <a:tab pos="3702050" algn="l"/>
                <a:tab pos="4159250" algn="l"/>
                <a:tab pos="4616450" algn="l"/>
                <a:tab pos="5073650" algn="l"/>
                <a:tab pos="5530850" algn="l"/>
                <a:tab pos="5988050" algn="l"/>
                <a:tab pos="6445250" algn="l"/>
                <a:tab pos="6902450" algn="l"/>
                <a:tab pos="7359650" algn="l"/>
                <a:tab pos="7816850" algn="l"/>
                <a:tab pos="8274050" algn="l"/>
                <a:tab pos="8731250" algn="l"/>
                <a:tab pos="9188450" algn="l"/>
                <a:tab pos="96456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01650" algn="l"/>
                <a:tab pos="958850" algn="l"/>
                <a:tab pos="1416050" algn="l"/>
                <a:tab pos="1873250" algn="l"/>
                <a:tab pos="2330450" algn="l"/>
                <a:tab pos="2787650" algn="l"/>
                <a:tab pos="3244850" algn="l"/>
                <a:tab pos="3702050" algn="l"/>
                <a:tab pos="4159250" algn="l"/>
                <a:tab pos="4616450" algn="l"/>
                <a:tab pos="5073650" algn="l"/>
                <a:tab pos="5530850" algn="l"/>
                <a:tab pos="5988050" algn="l"/>
                <a:tab pos="6445250" algn="l"/>
                <a:tab pos="6902450" algn="l"/>
                <a:tab pos="7359650" algn="l"/>
                <a:tab pos="7816850" algn="l"/>
                <a:tab pos="8274050" algn="l"/>
                <a:tab pos="8731250" algn="l"/>
                <a:tab pos="9188450" algn="l"/>
                <a:tab pos="96456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en-US" altLang="en-US" sz="1600" dirty="0">
              <a:solidFill>
                <a:srgbClr val="000000"/>
              </a:solidFill>
            </a:endParaRPr>
          </a:p>
          <a:p>
            <a:pPr marL="330200" indent="-285750"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altLang="en-US" sz="1600" dirty="0">
                <a:solidFill>
                  <a:srgbClr val="000000"/>
                </a:solidFill>
              </a:rPr>
              <a:t>In IMERG, the GMI/TMI calibrated partner satellites’ PMW precipitation estimates are ultimately calibrated by the CORRA-G/T for the GPM/TRMM eras respectively.</a:t>
            </a:r>
          </a:p>
          <a:p>
            <a:pPr marL="330200" indent="-285750"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en-US" altLang="en-US" sz="1600" dirty="0">
              <a:solidFill>
                <a:srgbClr val="000000"/>
              </a:solidFill>
            </a:endParaRPr>
          </a:p>
          <a:p>
            <a:pPr marL="330200" indent="-285750"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altLang="en-US" sz="1600" dirty="0">
                <a:solidFill>
                  <a:srgbClr val="000000"/>
                </a:solidFill>
              </a:rPr>
              <a:t>CSU has done a lot of work on V08 GPROF, and the CORRA group as well, completing the final stages of V08. Certainly there will be improvements in V08, but we need to verify.</a:t>
            </a:r>
          </a:p>
          <a:p>
            <a:pPr marL="330200" indent="-285750"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en-US" altLang="en-US" sz="1600" dirty="0">
              <a:solidFill>
                <a:srgbClr val="000000"/>
              </a:solidFill>
            </a:endParaRPr>
          </a:p>
          <a:p>
            <a:pPr marL="330200" indent="-285750"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altLang="en-US" sz="1600" dirty="0">
                <a:solidFill>
                  <a:srgbClr val="000000"/>
                </a:solidFill>
              </a:rPr>
              <a:t>Core observatory orbit boosts and the TRMM PR A=&gt;B switch have substantial effects on V07 CORRA-T/G precipitation, reduction from orbit boosts, increases from the PR switch..    </a:t>
            </a:r>
          </a:p>
          <a:p>
            <a:pPr marL="228600" indent="-171450" eaLnBrk="1" hangingPunct="1">
              <a:buSzPct val="100000"/>
              <a:buFont typeface="Wingdings" panose="05000000000000000000" pitchFamily="2" charset="2"/>
              <a:buChar char="Ø"/>
              <a:defRPr/>
            </a:pPr>
            <a:endParaRPr lang="en-US" altLang="en-US" sz="1100" dirty="0">
              <a:solidFill>
                <a:srgbClr val="000000"/>
              </a:solidFill>
            </a:endParaRPr>
          </a:p>
          <a:p>
            <a:pPr marL="330200" indent="-285750"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altLang="en-US" sz="1600" dirty="0">
                <a:solidFill>
                  <a:srgbClr val="000000"/>
                </a:solidFill>
              </a:rPr>
              <a:t>For the TRMM PR A=&gt;B switch, spatiotemporally matched GPROF TMI is used to quantify the switch effects; however similar pre/post ENSO cycle periods are required for comparison since the V07-CORRA/V07-GPROF relationship changes between cold and warm events.   </a:t>
            </a:r>
          </a:p>
          <a:p>
            <a:pPr marL="330200" indent="-285750"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en-US" altLang="en-US" sz="1600" dirty="0">
              <a:solidFill>
                <a:srgbClr val="000000"/>
              </a:solidFill>
            </a:endParaRPr>
          </a:p>
          <a:p>
            <a:pPr marL="330200" indent="-285750"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altLang="en-US" sz="1600" dirty="0">
                <a:solidFill>
                  <a:srgbClr val="000000"/>
                </a:solidFill>
              </a:rPr>
              <a:t>V08 GPROF TMI &amp; GMI are possible candidates for orbit boost effect quantification on V08 CORRA-T/G since early indications yield little GPM boost effect on V08 GMI. </a:t>
            </a:r>
          </a:p>
          <a:p>
            <a:pPr marL="330200" indent="-285750"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en-US" altLang="en-US" sz="1600" dirty="0">
              <a:solidFill>
                <a:srgbClr val="000000"/>
              </a:solidFill>
            </a:endParaRPr>
          </a:p>
          <a:p>
            <a:pPr marL="330200" indent="-285750"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altLang="en-US" sz="1600" dirty="0">
                <a:solidFill>
                  <a:schemeClr val="tx1"/>
                </a:solidFill>
              </a:rPr>
              <a:t>The cold/warm ENSO CORRA-T/G relationship dependency needs to be reevaluated with the V08 version of both products, however; matching </a:t>
            </a:r>
            <a:r>
              <a:rPr lang="en-US" altLang="en-US" sz="1600" dirty="0">
                <a:solidFill>
                  <a:srgbClr val="000000"/>
                </a:solidFill>
              </a:rPr>
              <a:t>pre/post ENSO periods</a:t>
            </a:r>
            <a:r>
              <a:rPr lang="en-US" altLang="en-US" sz="1600" dirty="0">
                <a:solidFill>
                  <a:schemeClr val="tx1"/>
                </a:solidFill>
              </a:rPr>
              <a:t> will be used. </a:t>
            </a:r>
          </a:p>
          <a:p>
            <a:pPr marL="330200" indent="-285750"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en-US" altLang="en-US" sz="1600" dirty="0">
              <a:solidFill>
                <a:schemeClr val="tx1"/>
              </a:solidFill>
            </a:endParaRPr>
          </a:p>
          <a:p>
            <a:pPr marL="330200" indent="-285750" eaLnBrk="1" hangingPunct="1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en-US" altLang="en-US" sz="1600" dirty="0">
              <a:solidFill>
                <a:schemeClr val="tx1"/>
              </a:solidFill>
            </a:endParaRPr>
          </a:p>
          <a:p>
            <a:pPr marL="44450" indent="0" eaLnBrk="1" hangingPunct="1">
              <a:buClr>
                <a:srgbClr val="000000"/>
              </a:buClr>
              <a:buSzPct val="100000"/>
              <a:defRPr/>
            </a:pPr>
            <a:endParaRPr lang="en-US" altLang="en-US" sz="1600" dirty="0">
              <a:solidFill>
                <a:schemeClr val="tx1"/>
              </a:solidFill>
            </a:endParaRPr>
          </a:p>
          <a:p>
            <a:pPr marL="44450" indent="0" eaLnBrk="1" hangingPunct="1">
              <a:buClr>
                <a:srgbClr val="000000"/>
              </a:buClr>
              <a:buSzPct val="100000"/>
              <a:defRPr/>
            </a:pPr>
            <a:endParaRPr lang="en-US" altLang="en-US" sz="1600" dirty="0">
              <a:solidFill>
                <a:schemeClr val="tx1"/>
              </a:solidFill>
            </a:endParaRPr>
          </a:p>
          <a:p>
            <a:pPr marL="44450" indent="0" eaLnBrk="1" hangingPunct="1">
              <a:buClr>
                <a:srgbClr val="000000"/>
              </a:buClr>
              <a:buSzPct val="100000"/>
              <a:defRPr/>
            </a:pPr>
            <a:endParaRPr lang="en-US" altLang="en-US" sz="1600" dirty="0">
              <a:solidFill>
                <a:schemeClr val="tx1"/>
              </a:solidFill>
            </a:endParaRPr>
          </a:p>
          <a:p>
            <a:pPr marL="44450" indent="0" eaLnBrk="1" hangingPunct="1">
              <a:buClr>
                <a:srgbClr val="000000"/>
              </a:buClr>
              <a:buSzPct val="100000"/>
              <a:defRPr/>
            </a:pPr>
            <a:endParaRPr lang="en-US" altLang="en-US" sz="1600" dirty="0">
              <a:solidFill>
                <a:schemeClr val="tx1"/>
              </a:solidFill>
            </a:endParaRPr>
          </a:p>
          <a:p>
            <a:pPr marL="44450" indent="0" eaLnBrk="1" hangingPunct="1">
              <a:buClr>
                <a:srgbClr val="000000"/>
              </a:buClr>
              <a:buSzPct val="100000"/>
              <a:defRPr/>
            </a:pPr>
            <a:endParaRPr lang="en-US" altLang="en-US" sz="1600" dirty="0">
              <a:solidFill>
                <a:schemeClr val="tx1"/>
              </a:solidFill>
            </a:endParaRPr>
          </a:p>
          <a:p>
            <a:pPr lvl="1">
              <a:buClr>
                <a:srgbClr val="000000"/>
              </a:buClr>
              <a:buSzPct val="100000"/>
              <a:defRPr/>
            </a:pPr>
            <a:endParaRPr lang="en-US" altLang="en-US" sz="1600" dirty="0">
              <a:solidFill>
                <a:schemeClr val="tx1"/>
              </a:solidFill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2A99FFE-9D61-C827-FF63-67FD7632C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536" y="6326518"/>
            <a:ext cx="578848" cy="49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A67D1EF2-D044-DBF2-81DA-8161232EA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6270041"/>
            <a:ext cx="682260" cy="53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9E079BEF-F9A2-5008-AB0F-D7A020CBE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250032"/>
            <a:ext cx="242887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DA6A39-23D5-CFEB-4301-925AB240D136}"/>
              </a:ext>
            </a:extLst>
          </p:cNvPr>
          <p:cNvSpPr txBox="1"/>
          <p:nvPr/>
        </p:nvSpPr>
        <p:spPr>
          <a:xfrm>
            <a:off x="2743200" y="5623692"/>
            <a:ext cx="6335077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SzPct val="100000"/>
              <a:defRPr/>
            </a:pPr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                        IPWG-12  July 7-10, 2026</a:t>
            </a:r>
          </a:p>
          <a:p>
            <a:pPr algn="ctr">
              <a:buSzPct val="100000"/>
              <a:defRPr/>
            </a:pP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Jagiellonian University Didactic and Library Centre</a:t>
            </a:r>
          </a:p>
          <a:p>
            <a:pPr algn="ctr">
              <a:buSzPct val="100000"/>
              <a:defRPr/>
            </a:pP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Kraków, Poland</a:t>
            </a:r>
          </a:p>
          <a:p>
            <a:pPr>
              <a:buSzPct val="100000"/>
              <a:defRPr/>
            </a:pPr>
            <a:endParaRPr lang="en-US" alt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943315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744C8A-7896-BB88-C123-13F7ADA09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48899"/>
            <a:ext cx="9144000" cy="4029075"/>
          </a:xfrm>
        </p:spPr>
        <p:txBody>
          <a:bodyPr/>
          <a:lstStyle/>
          <a:p>
            <a:pPr algn="l"/>
            <a:r>
              <a:rPr lang="en-US" sz="2000" dirty="0"/>
              <a:t>                   </a:t>
            </a:r>
            <a:r>
              <a:rPr lang="en-US" sz="2000" b="1" dirty="0"/>
              <a:t>Resulting Effects on V07 CORRA-T/G Precipitation </a:t>
            </a:r>
            <a:br>
              <a:rPr lang="en-US" sz="2000" b="1" dirty="0"/>
            </a:br>
            <a:r>
              <a:rPr lang="en-US" sz="2000" b="1" dirty="0"/>
              <a:t>                                   from Core Satellite Changes</a:t>
            </a:r>
            <a:br>
              <a:rPr lang="en-US" sz="2000" dirty="0"/>
            </a:br>
            <a:br>
              <a:rPr lang="en-US" sz="2000" dirty="0"/>
            </a:br>
            <a:r>
              <a:rPr lang="en-US" sz="2000" b="1" dirty="0"/>
              <a:t>       Change                            Effects                                Verification </a:t>
            </a:r>
            <a:br>
              <a:rPr lang="en-US" sz="2000" b="1" dirty="0"/>
            </a:br>
            <a:r>
              <a:rPr lang="en-US" sz="1400" b="1" dirty="0"/>
              <a:t>                                                                              </a:t>
            </a:r>
            <a:br>
              <a:rPr lang="en-US" sz="1400" b="1" dirty="0"/>
            </a:br>
            <a:r>
              <a:rPr lang="en-US" sz="1400" b="1" dirty="0"/>
              <a:t>TRMM Core Observatory        ~ 6% volume loss over ocean            - 4 years spatiotemporally coincident    </a:t>
            </a:r>
            <a:br>
              <a:rPr lang="en-US" sz="1400" b="1" dirty="0"/>
            </a:br>
            <a:r>
              <a:rPr lang="en-US" sz="1400" b="1" dirty="0"/>
              <a:t> boost from 350 km to             ~ 5% volume loss over land                 pre &amp; post TRMM boost  F13+F14 SSMI                                            </a:t>
            </a:r>
            <a:br>
              <a:rPr lang="en-US" sz="1400" b="1" dirty="0"/>
            </a:br>
            <a:r>
              <a:rPr lang="en-US" sz="1400" b="1" dirty="0"/>
              <a:t>  402 km August 2001                                                                                                        </a:t>
            </a:r>
            <a:br>
              <a:rPr lang="en-US" sz="1400" b="1" dirty="0"/>
            </a:br>
            <a:br>
              <a:rPr lang="en-US" sz="1400" b="1" dirty="0"/>
            </a:br>
            <a:r>
              <a:rPr lang="en-US" sz="1400" b="1" dirty="0"/>
              <a:t>      TRMM satellite                   ~ 3% volume gain over ocean            - 4 years spatiotemporally coincident    </a:t>
            </a:r>
            <a:br>
              <a:rPr lang="en-US" sz="1400" b="1" dirty="0"/>
            </a:br>
            <a:r>
              <a:rPr lang="en-US" sz="1400" b="1" dirty="0"/>
              <a:t>   PR A=&gt;B switch                    ~ 4% volume gain over land                  pre &amp; post TRMM PR A=&gt;B switch TMI                                            </a:t>
            </a:r>
            <a:br>
              <a:rPr lang="en-US" sz="1400" b="1" dirty="0"/>
            </a:br>
            <a:r>
              <a:rPr lang="en-US" sz="1400" b="1" dirty="0"/>
              <a:t>         May 2009 </a:t>
            </a:r>
            <a:br>
              <a:rPr lang="en-US" sz="1400" b="1" dirty="0"/>
            </a:br>
            <a:br>
              <a:rPr lang="en-US" sz="1400" b="1" dirty="0"/>
            </a:br>
            <a:r>
              <a:rPr lang="en-US" sz="1400" b="1" dirty="0"/>
              <a:t>GPM Core Observatory          ~ 12% volume loss over ocean            - 2 years spatiotemporally coincident    </a:t>
            </a:r>
            <a:br>
              <a:rPr lang="en-US" sz="1400" b="1" dirty="0"/>
            </a:br>
            <a:r>
              <a:rPr lang="en-US" sz="1400" b="1" dirty="0"/>
              <a:t>   boost from 402 km to           ~ 7% volume loss over land                  pre &amp; post GPM boost  F16, F17, F18                                             </a:t>
            </a:r>
            <a:br>
              <a:rPr lang="en-US" sz="1400" b="1" dirty="0"/>
            </a:br>
            <a:r>
              <a:rPr lang="en-US" sz="1400" b="1" dirty="0"/>
              <a:t>435 km  November 2023                                                                                    SSMIS and GCOM-W1 AMSR-2     </a:t>
            </a:r>
            <a:br>
              <a:rPr lang="en-US" sz="1400" b="1" dirty="0"/>
            </a:br>
            <a:r>
              <a:rPr lang="en-US" sz="1400" b="1" dirty="0"/>
              <a:t>                                                                              </a:t>
            </a:r>
            <a:endParaRPr lang="en-US" sz="1600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99C77D8F-53A7-B7EB-AC16-7343644B3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6270041"/>
            <a:ext cx="682260" cy="53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3095AEF-4C95-86A4-D79E-D2398B670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250032"/>
            <a:ext cx="242887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89D97237-61E1-0FCD-D62E-9AE38B319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536" y="6326518"/>
            <a:ext cx="578848" cy="49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DEABEB-181E-347A-385F-BA3DC867182B}"/>
              </a:ext>
            </a:extLst>
          </p:cNvPr>
          <p:cNvSpPr txBox="1"/>
          <p:nvPr/>
        </p:nvSpPr>
        <p:spPr>
          <a:xfrm>
            <a:off x="2743200" y="5623692"/>
            <a:ext cx="6335077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SzPct val="100000"/>
              <a:defRPr/>
            </a:pPr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                        IPWG-12  July 7-10, 2026</a:t>
            </a:r>
          </a:p>
          <a:p>
            <a:pPr algn="ctr">
              <a:buSzPct val="100000"/>
              <a:defRPr/>
            </a:pP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Jagiellonian University Didactic and Library Centre</a:t>
            </a:r>
          </a:p>
          <a:p>
            <a:pPr algn="ctr">
              <a:buSzPct val="100000"/>
              <a:defRPr/>
            </a:pP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Kraków, Poland</a:t>
            </a:r>
          </a:p>
          <a:p>
            <a:pPr>
              <a:buSzPct val="100000"/>
              <a:defRPr/>
            </a:pPr>
            <a:endParaRPr lang="en-US" alt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79749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F0A52-8B76-B3AE-E5C3-5B29249E1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7B362D00-9C41-F50B-0599-CF3C292F5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6270041"/>
            <a:ext cx="682260" cy="53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4650A8-1A50-821D-D7FA-1738EA38A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250032"/>
            <a:ext cx="242887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5CAA40CE-CA4D-207D-682F-93D2CA74A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536" y="6326518"/>
            <a:ext cx="578848" cy="49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8BEDCE5-B512-54D8-CF2F-8D3313E7668D}"/>
              </a:ext>
            </a:extLst>
          </p:cNvPr>
          <p:cNvSpPr txBox="1"/>
          <p:nvPr/>
        </p:nvSpPr>
        <p:spPr>
          <a:xfrm>
            <a:off x="2743200" y="5623692"/>
            <a:ext cx="6335077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SzPct val="100000"/>
              <a:defRPr/>
            </a:pPr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                        IPWG-12  July 7-10, 2026</a:t>
            </a:r>
          </a:p>
          <a:p>
            <a:pPr algn="ctr">
              <a:buSzPct val="100000"/>
              <a:defRPr/>
            </a:pP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Jagiellonian University Didactic and Library Centre</a:t>
            </a:r>
          </a:p>
          <a:p>
            <a:pPr algn="ctr">
              <a:buSzPct val="100000"/>
              <a:defRPr/>
            </a:pP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Kraków, Poland</a:t>
            </a:r>
          </a:p>
          <a:p>
            <a:pPr>
              <a:buSzPct val="100000"/>
              <a:defRPr/>
            </a:pPr>
            <a:endParaRPr lang="en-US" alt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/>
            <a:endParaRPr lang="en-US" sz="1400" dirty="0"/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EBEAA05B-AE5A-5F62-AFA9-BD62CDFB0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26850" y="-237504"/>
            <a:ext cx="8590696" cy="823885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8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>
                <a:solidFill>
                  <a:schemeClr val="tx2"/>
                </a:solidFill>
              </a:rPr>
              <a:t>                                                                  </a:t>
            </a:r>
            <a:r>
              <a:rPr lang="en-US" altLang="en-US" sz="1600" b="1" dirty="0">
                <a:solidFill>
                  <a:schemeClr val="tx2"/>
                </a:solidFill>
              </a:rPr>
              <a:t>Pacific Ocean [105E-70W]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b="1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2"/>
                </a:solidFill>
              </a:rPr>
              <a:t>                             Pre TRMM PR A=&gt;B Switch                       Post PR A=&gt;B Switch</a:t>
            </a:r>
            <a:endParaRPr lang="en-US" altLang="en-US" sz="16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chemeClr val="tx2"/>
                </a:solidFill>
              </a:rPr>
              <a:t>                                                        </a:t>
            </a:r>
            <a:r>
              <a:rPr lang="en-US" altLang="en-US" sz="1200" dirty="0">
                <a:solidFill>
                  <a:schemeClr val="tx2"/>
                </a:solidFill>
              </a:rPr>
              <a:t>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2"/>
                </a:solidFill>
              </a:rPr>
              <a:t>                                         </a:t>
            </a:r>
            <a:endParaRPr lang="en-US" altLang="en-US" sz="1600" dirty="0">
              <a:solidFill>
                <a:srgbClr val="FF0000"/>
              </a:solidFill>
            </a:endParaRPr>
          </a:p>
        </p:txBody>
      </p:sp>
      <p:pic>
        <p:nvPicPr>
          <p:cNvPr id="9" name="Picture 8" descr="Application&#10;&#10;Description automatically generated with medium confidence">
            <a:extLst>
              <a:ext uri="{FF2B5EF4-FFF2-40B4-BE49-F238E27FC236}">
                <a16:creationId xmlns:a16="http://schemas.microsoft.com/office/drawing/2014/main" id="{3B95789D-E2F7-7103-51B7-52912E2E92BF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" t="3998" r="5698" b="6666"/>
          <a:stretch/>
        </p:blipFill>
        <p:spPr>
          <a:xfrm>
            <a:off x="0" y="919616"/>
            <a:ext cx="3200400" cy="5029200"/>
          </a:xfrm>
          <a:prstGeom prst="rect">
            <a:avLst/>
          </a:prstGeom>
        </p:spPr>
      </p:pic>
      <p:pic>
        <p:nvPicPr>
          <p:cNvPr id="11" name="Picture 10" descr="Application&#10;&#10;Description automatically generated with low confidence">
            <a:extLst>
              <a:ext uri="{FF2B5EF4-FFF2-40B4-BE49-F238E27FC236}">
                <a16:creationId xmlns:a16="http://schemas.microsoft.com/office/drawing/2014/main" id="{3F521C97-AF10-3332-5A54-38AD4758F5B7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" t="3998" r="6729" b="6666"/>
          <a:stretch/>
        </p:blipFill>
        <p:spPr>
          <a:xfrm>
            <a:off x="3270869" y="919616"/>
            <a:ext cx="3200400" cy="5029200"/>
          </a:xfrm>
          <a:prstGeom prst="rect">
            <a:avLst/>
          </a:prstGeom>
        </p:spPr>
      </p:pic>
      <p:sp>
        <p:nvSpPr>
          <p:cNvPr id="7" name="Text Box 3">
            <a:extLst>
              <a:ext uri="{FF2B5EF4-FFF2-40B4-BE49-F238E27FC236}">
                <a16:creationId xmlns:a16="http://schemas.microsoft.com/office/drawing/2014/main" id="{46594293-891B-6FED-EA71-193428280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000" y="1277322"/>
            <a:ext cx="3428999" cy="1389204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8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2"/>
                </a:solidFill>
              </a:rPr>
              <a:t>   </a:t>
            </a:r>
            <a:r>
              <a:rPr lang="en-US" altLang="en-US" sz="1600" b="1" dirty="0">
                <a:solidFill>
                  <a:srgbClr val="0070C0"/>
                </a:solidFill>
              </a:rPr>
              <a:t>Relative to V07 GPROF TMI perhaps we see an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rgbClr val="0070C0"/>
                </a:solidFill>
              </a:rPr>
              <a:t> increase in the V07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rgbClr val="0070C0"/>
                </a:solidFill>
              </a:rPr>
              <a:t>CORRA-T mean and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rgbClr val="0070C0"/>
                </a:solidFill>
              </a:rPr>
              <a:t> precipitation detection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rgbClr val="0070C0"/>
                </a:solidFill>
              </a:rPr>
              <a:t>fraction from the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rgbClr val="0070C0"/>
                </a:solidFill>
              </a:rPr>
              <a:t>   PR A=&gt;B switch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b="1" dirty="0">
              <a:solidFill>
                <a:srgbClr val="0070C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b="1" dirty="0">
              <a:solidFill>
                <a:srgbClr val="0070C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rgbClr val="0070C0"/>
                </a:solidFill>
              </a:rPr>
              <a:t>However; detection of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rgbClr val="0070C0"/>
                </a:solidFill>
              </a:rPr>
              <a:t>   heavier rates seems not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rgbClr val="0070C0"/>
                </a:solidFill>
              </a:rPr>
              <a:t>to change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2"/>
                </a:solidFill>
              </a:rPr>
              <a:t>                               </a:t>
            </a:r>
            <a:r>
              <a:rPr lang="en-US" altLang="en-US" sz="1600" dirty="0">
                <a:solidFill>
                  <a:schemeClr val="tx2"/>
                </a:solidFill>
              </a:rPr>
              <a:t>                                                        </a:t>
            </a:r>
            <a:r>
              <a:rPr lang="en-US" altLang="en-US" sz="1200" dirty="0">
                <a:solidFill>
                  <a:schemeClr val="tx2"/>
                </a:solidFill>
              </a:rPr>
              <a:t>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2"/>
                </a:solidFill>
              </a:rPr>
              <a:t>                                         </a:t>
            </a:r>
            <a:endParaRPr lang="en-US" altLang="en-US" sz="1600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25">
            <a:extLst>
              <a:ext uri="{FF2B5EF4-FFF2-40B4-BE49-F238E27FC236}">
                <a16:creationId xmlns:a16="http://schemas.microsoft.com/office/drawing/2014/main" id="{1699BEA8-B9ED-17F6-CAF3-3189A7CB6DD7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105422" y="1277322"/>
            <a:ext cx="1919215" cy="906429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Arrow Connector 25">
            <a:extLst>
              <a:ext uri="{FF2B5EF4-FFF2-40B4-BE49-F238E27FC236}">
                <a16:creationId xmlns:a16="http://schemas.microsoft.com/office/drawing/2014/main" id="{B7A8A269-F4AA-290F-5CC4-F58F9170956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4572000" y="2183751"/>
            <a:ext cx="2452637" cy="797444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25">
            <a:extLst>
              <a:ext uri="{FF2B5EF4-FFF2-40B4-BE49-F238E27FC236}">
                <a16:creationId xmlns:a16="http://schemas.microsoft.com/office/drawing/2014/main" id="{2B2C33B9-7E9F-A07C-8816-FAB6B3BD133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849409" y="4308953"/>
            <a:ext cx="1175228" cy="106314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927322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C9334-0F70-F790-BB67-95DEDE699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C4592187-6821-76B3-17A9-6CCE362FF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6270041"/>
            <a:ext cx="682260" cy="53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0CBE48-8F83-30DA-E749-12942F5E2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250032"/>
            <a:ext cx="242887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E91A26DC-4B58-F31A-96C2-738C45732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536" y="6326518"/>
            <a:ext cx="578848" cy="49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04E5EA-033C-9CEB-B0CC-4E651A1BD992}"/>
              </a:ext>
            </a:extLst>
          </p:cNvPr>
          <p:cNvSpPr txBox="1"/>
          <p:nvPr/>
        </p:nvSpPr>
        <p:spPr>
          <a:xfrm>
            <a:off x="2743200" y="5623692"/>
            <a:ext cx="6335077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SzPct val="100000"/>
              <a:defRPr/>
            </a:pPr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                        IPWG-12  July 7-10, 2026</a:t>
            </a:r>
          </a:p>
          <a:p>
            <a:pPr algn="ctr">
              <a:buSzPct val="100000"/>
              <a:defRPr/>
            </a:pP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Jagiellonian University Didactic and Library Centre</a:t>
            </a:r>
          </a:p>
          <a:p>
            <a:pPr algn="ctr">
              <a:buSzPct val="100000"/>
              <a:defRPr/>
            </a:pP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Kraków, Poland</a:t>
            </a:r>
          </a:p>
          <a:p>
            <a:pPr>
              <a:buSzPct val="100000"/>
              <a:defRPr/>
            </a:pPr>
            <a:endParaRPr lang="en-US" alt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/>
            <a:endParaRPr lang="en-US" sz="1400" dirty="0"/>
          </a:p>
        </p:txBody>
      </p:sp>
      <p:pic>
        <p:nvPicPr>
          <p:cNvPr id="9" name="Picture 8" descr="Chart, line chart&#10;&#10;Description automatically generated">
            <a:extLst>
              <a:ext uri="{FF2B5EF4-FFF2-40B4-BE49-F238E27FC236}">
                <a16:creationId xmlns:a16="http://schemas.microsoft.com/office/drawing/2014/main" id="{8E5F8C94-63FA-770A-320E-7DF34723B7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20" y="1469571"/>
            <a:ext cx="4297680" cy="4297680"/>
          </a:xfrm>
          <a:prstGeom prst="rect">
            <a:avLst/>
          </a:prstGeom>
        </p:spPr>
      </p:pic>
      <p:sp>
        <p:nvSpPr>
          <p:cNvPr id="11" name="Text Box 3">
            <a:extLst>
              <a:ext uri="{FF2B5EF4-FFF2-40B4-BE49-F238E27FC236}">
                <a16:creationId xmlns:a16="http://schemas.microsoft.com/office/drawing/2014/main" id="{2C50DB4B-2174-062B-5976-A361FA63D0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0298" y="923853"/>
            <a:ext cx="6858000" cy="1745742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8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chemeClr val="tx2"/>
                </a:solidFill>
              </a:rPr>
              <a:t>                                   </a:t>
            </a:r>
            <a:r>
              <a:rPr lang="en-US" altLang="en-US" sz="1600" b="1" dirty="0">
                <a:solidFill>
                  <a:schemeClr val="tx2"/>
                </a:solidFill>
              </a:rPr>
              <a:t>La Niña Pacific Ocean [105E-70W]</a:t>
            </a:r>
            <a:endParaRPr lang="en-US" altLang="en-US" sz="16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chemeClr val="tx2"/>
                </a:solidFill>
              </a:rPr>
              <a:t>                                                        </a:t>
            </a:r>
            <a:r>
              <a:rPr lang="en-US" altLang="en-US" sz="1200" dirty="0">
                <a:solidFill>
                  <a:schemeClr val="tx2"/>
                </a:solidFill>
              </a:rPr>
              <a:t>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2"/>
                </a:solidFill>
              </a:rPr>
              <a:t>                                         </a:t>
            </a:r>
            <a:endParaRPr lang="en-US" altLang="en-US" sz="1600" dirty="0">
              <a:solidFill>
                <a:srgbClr val="FF0000"/>
              </a:solidFill>
            </a:endParaRPr>
          </a:p>
        </p:txBody>
      </p:sp>
      <p:pic>
        <p:nvPicPr>
          <p:cNvPr id="13" name="Picture 12" descr="Chart, line chart&#10;&#10;Description automatically generated">
            <a:extLst>
              <a:ext uri="{FF2B5EF4-FFF2-40B4-BE49-F238E27FC236}">
                <a16:creationId xmlns:a16="http://schemas.microsoft.com/office/drawing/2014/main" id="{C9D5346E-7DFC-EFD8-40B7-BE6D30F5DD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4" y="1469571"/>
            <a:ext cx="4297680" cy="4297680"/>
          </a:xfrm>
          <a:prstGeom prst="rect">
            <a:avLst/>
          </a:prstGeom>
        </p:spPr>
      </p:pic>
      <p:sp>
        <p:nvSpPr>
          <p:cNvPr id="15" name="Text Box 3">
            <a:extLst>
              <a:ext uri="{FF2B5EF4-FFF2-40B4-BE49-F238E27FC236}">
                <a16:creationId xmlns:a16="http://schemas.microsoft.com/office/drawing/2014/main" id="{47D4A365-4F8C-9592-C968-7367B99ED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07686" y="986790"/>
            <a:ext cx="6858000" cy="1745742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800" b="1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2"/>
                </a:solidFill>
              </a:rPr>
              <a:t>                                   El Niño Pacific Ocean [105E-70W]</a:t>
            </a:r>
            <a:endParaRPr lang="en-US" altLang="en-US" sz="16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chemeClr val="tx2"/>
                </a:solidFill>
              </a:rPr>
              <a:t>                                                        </a:t>
            </a:r>
            <a:r>
              <a:rPr lang="en-US" altLang="en-US" sz="1200" dirty="0">
                <a:solidFill>
                  <a:schemeClr val="tx2"/>
                </a:solidFill>
              </a:rPr>
              <a:t>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2"/>
                </a:solidFill>
              </a:rPr>
              <a:t>                                         </a:t>
            </a:r>
            <a:endParaRPr lang="en-US" altLang="en-US" sz="1600" dirty="0">
              <a:solidFill>
                <a:srgbClr val="FF0000"/>
              </a:solidFill>
            </a:endParaRPr>
          </a:p>
        </p:txBody>
      </p:sp>
      <p:cxnSp>
        <p:nvCxnSpPr>
          <p:cNvPr id="18" name="Straight Arrow Connector 25">
            <a:extLst>
              <a:ext uri="{FF2B5EF4-FFF2-40B4-BE49-F238E27FC236}">
                <a16:creationId xmlns:a16="http://schemas.microsoft.com/office/drawing/2014/main" id="{3B53AAE2-6B73-B1C8-7C10-03AF730113C5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556032" y="1955183"/>
            <a:ext cx="1628533" cy="607114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25">
            <a:extLst>
              <a:ext uri="{FF2B5EF4-FFF2-40B4-BE49-F238E27FC236}">
                <a16:creationId xmlns:a16="http://schemas.microsoft.com/office/drawing/2014/main" id="{2F847F98-7A5D-A54E-3048-69BFC526DBB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184565" y="2101047"/>
            <a:ext cx="2400057" cy="4612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 Box 3">
            <a:extLst>
              <a:ext uri="{FF2B5EF4-FFF2-40B4-BE49-F238E27FC236}">
                <a16:creationId xmlns:a16="http://schemas.microsoft.com/office/drawing/2014/main" id="{C37BC256-1136-AE2A-91F7-D9C62212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92505" y="50982"/>
            <a:ext cx="9529010" cy="1172272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b="1" dirty="0">
                <a:solidFill>
                  <a:srgbClr val="0070C0"/>
                </a:solidFill>
              </a:rPr>
              <a:t> Over ocean the ENSO cycle affects the CORRA-T/TMI relationship more than the TRMM PR A=&gt;B switch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chemeClr val="tx2"/>
                </a:solidFill>
              </a:rPr>
              <a:t>                                                        </a:t>
            </a:r>
            <a:r>
              <a:rPr lang="en-US" altLang="en-US" sz="1200" dirty="0">
                <a:solidFill>
                  <a:schemeClr val="tx2"/>
                </a:solidFill>
              </a:rPr>
              <a:t>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2"/>
                </a:solidFill>
              </a:rPr>
              <a:t>                         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b="1" dirty="0">
                <a:solidFill>
                  <a:schemeClr val="tx2"/>
                </a:solidFill>
              </a:rPr>
              <a:t>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800" b="1" dirty="0">
                <a:solidFill>
                  <a:schemeClr val="tx2"/>
                </a:solidFill>
              </a:rPr>
              <a:t>                                                                   Pre-Switch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2"/>
                </a:solidFill>
              </a:rPr>
              <a:t>                                                                                                    </a:t>
            </a:r>
            <a:r>
              <a:rPr lang="en-US" altLang="en-US" sz="1800" b="1" dirty="0">
                <a:solidFill>
                  <a:schemeClr val="tx2"/>
                </a:solidFill>
              </a:rPr>
              <a:t>Post-Switch    </a:t>
            </a:r>
            <a:endParaRPr lang="en-US" altLang="en-US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374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25F1C-5684-6FE1-B465-1D30AEF46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D198A02B-7DFC-137B-7AB1-0B90A8EA3D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8720"/>
            <a:ext cx="9144000" cy="526328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50283AB-25B4-9334-D582-BD1F1246DAFC}"/>
              </a:ext>
            </a:extLst>
          </p:cNvPr>
          <p:cNvSpPr/>
          <p:nvPr/>
        </p:nvSpPr>
        <p:spPr bwMode="auto">
          <a:xfrm>
            <a:off x="5916168" y="5105400"/>
            <a:ext cx="237744" cy="9144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D0CD0B-6167-3035-C3EB-B7D9EF8A692F}"/>
              </a:ext>
            </a:extLst>
          </p:cNvPr>
          <p:cNvSpPr/>
          <p:nvPr/>
        </p:nvSpPr>
        <p:spPr bwMode="auto">
          <a:xfrm>
            <a:off x="5660136" y="5105400"/>
            <a:ext cx="256032" cy="9144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2B7942-85D4-0996-9980-82F0AFE786D8}"/>
              </a:ext>
            </a:extLst>
          </p:cNvPr>
          <p:cNvSpPr/>
          <p:nvPr/>
        </p:nvSpPr>
        <p:spPr bwMode="auto">
          <a:xfrm>
            <a:off x="5376672" y="5105400"/>
            <a:ext cx="256032" cy="9144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D6E90B-C7C1-B3E9-52A7-460FD1DBD1EC}"/>
              </a:ext>
            </a:extLst>
          </p:cNvPr>
          <p:cNvSpPr/>
          <p:nvPr/>
        </p:nvSpPr>
        <p:spPr bwMode="auto">
          <a:xfrm>
            <a:off x="4855464" y="5105400"/>
            <a:ext cx="256032" cy="9144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7670ED-B918-3D77-1AA1-092B65C6361C}"/>
              </a:ext>
            </a:extLst>
          </p:cNvPr>
          <p:cNvSpPr/>
          <p:nvPr/>
        </p:nvSpPr>
        <p:spPr bwMode="auto">
          <a:xfrm>
            <a:off x="3858768" y="5105400"/>
            <a:ext cx="237744" cy="9144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8D3D49-0DAF-A5B1-517D-FE2EF7889794}"/>
              </a:ext>
            </a:extLst>
          </p:cNvPr>
          <p:cNvSpPr/>
          <p:nvPr/>
        </p:nvSpPr>
        <p:spPr bwMode="auto">
          <a:xfrm>
            <a:off x="5120640" y="5105400"/>
            <a:ext cx="246888" cy="9144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lang="en-US" dirty="0">
              <a:highlight>
                <a:srgbClr val="FFFF00"/>
              </a:highlight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06ECB82-5A2E-5C26-EA1A-8569506B1F1D}"/>
              </a:ext>
            </a:extLst>
          </p:cNvPr>
          <p:cNvCxnSpPr>
            <a:cxnSpLocks/>
          </p:cNvCxnSpPr>
          <p:nvPr/>
        </p:nvCxnSpPr>
        <p:spPr bwMode="auto">
          <a:xfrm>
            <a:off x="5641848" y="1463040"/>
            <a:ext cx="0" cy="457200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54395F40-331C-9BD2-A4CF-0CA051681A77}"/>
              </a:ext>
            </a:extLst>
          </p:cNvPr>
          <p:cNvSpPr/>
          <p:nvPr/>
        </p:nvSpPr>
        <p:spPr bwMode="auto">
          <a:xfrm>
            <a:off x="6163056" y="5105400"/>
            <a:ext cx="237744" cy="914400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DF6744-03D8-FD9C-D4D7-9C247C2D3B23}"/>
              </a:ext>
            </a:extLst>
          </p:cNvPr>
          <p:cNvSpPr/>
          <p:nvPr/>
        </p:nvSpPr>
        <p:spPr bwMode="auto">
          <a:xfrm>
            <a:off x="6409944" y="5105400"/>
            <a:ext cx="237744" cy="9144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lang="en-US" dirty="0">
              <a:highlight>
                <a:srgbClr val="FFFF00"/>
              </a:highlight>
            </a:endParaRPr>
          </a:p>
        </p:txBody>
      </p:sp>
      <p:cxnSp>
        <p:nvCxnSpPr>
          <p:cNvPr id="11" name="Straight Arrow Connector 28">
            <a:extLst>
              <a:ext uri="{FF2B5EF4-FFF2-40B4-BE49-F238E27FC236}">
                <a16:creationId xmlns:a16="http://schemas.microsoft.com/office/drawing/2014/main" id="{5BCC3B73-CF14-5EBE-CDE9-B6CB55F4242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977640" y="6019800"/>
            <a:ext cx="0" cy="53340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Arrow Connector 28">
            <a:extLst>
              <a:ext uri="{FF2B5EF4-FFF2-40B4-BE49-F238E27FC236}">
                <a16:creationId xmlns:a16="http://schemas.microsoft.com/office/drawing/2014/main" id="{8083848B-2230-57F4-8A63-D7FA03AB189C}"/>
              </a:ext>
            </a:extLst>
          </p:cNvPr>
          <p:cNvCxnSpPr>
            <a:cxnSpLocks noChangeShapeType="1"/>
            <a:endCxn id="4" idx="2"/>
          </p:cNvCxnSpPr>
          <p:nvPr/>
        </p:nvCxnSpPr>
        <p:spPr bwMode="auto">
          <a:xfrm flipV="1">
            <a:off x="5788152" y="6019800"/>
            <a:ext cx="0" cy="53340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03FEA69-B5D6-6ED6-0413-3EC3A510BBFC}"/>
              </a:ext>
            </a:extLst>
          </p:cNvPr>
          <p:cNvCxnSpPr/>
          <p:nvPr/>
        </p:nvCxnSpPr>
        <p:spPr bwMode="auto">
          <a:xfrm>
            <a:off x="3977640" y="6553200"/>
            <a:ext cx="1810512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Straight Arrow Connector 28">
            <a:extLst>
              <a:ext uri="{FF2B5EF4-FFF2-40B4-BE49-F238E27FC236}">
                <a16:creationId xmlns:a16="http://schemas.microsoft.com/office/drawing/2014/main" id="{D765F7F4-D9AF-2F51-6086-B1FAA01D66E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971178" y="6019800"/>
            <a:ext cx="12302" cy="725388"/>
          </a:xfrm>
          <a:prstGeom prst="straightConnector1">
            <a:avLst/>
          </a:prstGeom>
          <a:noFill/>
          <a:ln w="9525" algn="ctr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F7429B2-67A9-5C01-4F88-781C2C5BB33D}"/>
              </a:ext>
            </a:extLst>
          </p:cNvPr>
          <p:cNvCxnSpPr/>
          <p:nvPr/>
        </p:nvCxnSpPr>
        <p:spPr bwMode="auto">
          <a:xfrm>
            <a:off x="4971178" y="6745188"/>
            <a:ext cx="1557638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Straight Arrow Connector 28">
            <a:extLst>
              <a:ext uri="{FF2B5EF4-FFF2-40B4-BE49-F238E27FC236}">
                <a16:creationId xmlns:a16="http://schemas.microsoft.com/office/drawing/2014/main" id="{68A6253E-7784-2E8D-F6C2-3CB80D03D80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508986" y="6019800"/>
            <a:ext cx="12302" cy="725388"/>
          </a:xfrm>
          <a:prstGeom prst="straightConnector1">
            <a:avLst/>
          </a:prstGeom>
          <a:noFill/>
          <a:ln w="9525" algn="ctr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Straight Arrow Connector 28">
            <a:extLst>
              <a:ext uri="{FF2B5EF4-FFF2-40B4-BE49-F238E27FC236}">
                <a16:creationId xmlns:a16="http://schemas.microsoft.com/office/drawing/2014/main" id="{D0BCFC9C-D849-3E20-B2EA-34638823D96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035040" y="6016156"/>
            <a:ext cx="3157" cy="273989"/>
          </a:xfrm>
          <a:prstGeom prst="straightConnector1">
            <a:avLst/>
          </a:prstGeom>
          <a:noFill/>
          <a:ln w="9525" algn="ctr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Arrow Connector 28">
            <a:extLst>
              <a:ext uri="{FF2B5EF4-FFF2-40B4-BE49-F238E27FC236}">
                <a16:creationId xmlns:a16="http://schemas.microsoft.com/office/drawing/2014/main" id="{5B294371-F8F0-49B5-9094-6985B15B1A3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228625" y="6016156"/>
            <a:ext cx="3157" cy="273989"/>
          </a:xfrm>
          <a:prstGeom prst="straightConnector1">
            <a:avLst/>
          </a:prstGeom>
          <a:noFill/>
          <a:ln w="9525" algn="ctr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FDC78DC-F68D-A7BD-90F3-F32EC92C6B6F}"/>
              </a:ext>
            </a:extLst>
          </p:cNvPr>
          <p:cNvCxnSpPr/>
          <p:nvPr/>
        </p:nvCxnSpPr>
        <p:spPr bwMode="auto">
          <a:xfrm>
            <a:off x="5228625" y="6286500"/>
            <a:ext cx="806415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AA771D8-A72F-9560-93D6-062A09A1946B}"/>
              </a:ext>
            </a:extLst>
          </p:cNvPr>
          <p:cNvCxnSpPr/>
          <p:nvPr/>
        </p:nvCxnSpPr>
        <p:spPr bwMode="auto">
          <a:xfrm>
            <a:off x="5466571" y="6472521"/>
            <a:ext cx="816755" cy="6886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Straight Arrow Connector 28">
            <a:extLst>
              <a:ext uri="{FF2B5EF4-FFF2-40B4-BE49-F238E27FC236}">
                <a16:creationId xmlns:a16="http://schemas.microsoft.com/office/drawing/2014/main" id="{3A1F9E0A-184E-D88C-4CB2-835D486B945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466571" y="6029927"/>
            <a:ext cx="13497" cy="456365"/>
          </a:xfrm>
          <a:prstGeom prst="straightConnector1">
            <a:avLst/>
          </a:prstGeom>
          <a:noFill/>
          <a:ln w="9525" algn="ctr">
            <a:solidFill>
              <a:srgbClr val="00B0F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Straight Arrow Connector 28">
            <a:extLst>
              <a:ext uri="{FF2B5EF4-FFF2-40B4-BE49-F238E27FC236}">
                <a16:creationId xmlns:a16="http://schemas.microsoft.com/office/drawing/2014/main" id="{A6865857-657E-406D-64D9-DF56E111F4D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269829" y="6016156"/>
            <a:ext cx="13497" cy="456365"/>
          </a:xfrm>
          <a:prstGeom prst="straightConnector1">
            <a:avLst/>
          </a:prstGeom>
          <a:noFill/>
          <a:ln w="9525" algn="ctr">
            <a:solidFill>
              <a:srgbClr val="00B0F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 Box 3">
            <a:extLst>
              <a:ext uri="{FF2B5EF4-FFF2-40B4-BE49-F238E27FC236}">
                <a16:creationId xmlns:a16="http://schemas.microsoft.com/office/drawing/2014/main" id="{E2F13CA7-32C2-F0B5-47FF-1AF8F658C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8328" y="50982"/>
            <a:ext cx="9468272" cy="1745742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800" b="1" dirty="0">
                <a:solidFill>
                  <a:srgbClr val="0070C0"/>
                </a:solidFill>
              </a:rPr>
              <a:t>4 years of ENSO cycle years for pre TRMM PR A=&gt;B switch CORRA-T and TMI are matched with 4 similar years of post TRMM PR A=&gt;B switch CORRA-T and TMI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b="1" dirty="0">
                <a:solidFill>
                  <a:schemeClr val="tx2"/>
                </a:solidFill>
              </a:rPr>
              <a:t>                         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b="1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b="1" dirty="0">
                <a:solidFill>
                  <a:schemeClr val="tx2"/>
                </a:solidFill>
              </a:rPr>
              <a:t>                                                                  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2"/>
                </a:solidFill>
              </a:rPr>
              <a:t>                                                                                  </a:t>
            </a:r>
            <a:r>
              <a:rPr lang="en-US" altLang="en-US" sz="1200" b="1" dirty="0">
                <a:solidFill>
                  <a:schemeClr val="tx2"/>
                </a:solidFill>
              </a:rPr>
              <a:t>    </a:t>
            </a:r>
            <a:endParaRPr lang="en-US" alt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7098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D50F4-827D-20AA-DC5F-E26484D3C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8CFA2A60-8E5C-D4A5-4CF3-A548ECF9A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6270041"/>
            <a:ext cx="682260" cy="53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350048-ED2F-5CCD-C826-2CB5485A1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250032"/>
            <a:ext cx="242887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8665B0F-F8D4-4764-F951-A7C794A91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536" y="6326518"/>
            <a:ext cx="578848" cy="49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451BD9-F939-4FC6-B669-A75AB375FE07}"/>
              </a:ext>
            </a:extLst>
          </p:cNvPr>
          <p:cNvSpPr txBox="1"/>
          <p:nvPr/>
        </p:nvSpPr>
        <p:spPr>
          <a:xfrm>
            <a:off x="2743200" y="5623692"/>
            <a:ext cx="6335077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SzPct val="100000"/>
              <a:defRPr/>
            </a:pPr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                        IPWG-12  July 7-10, 2026</a:t>
            </a:r>
          </a:p>
          <a:p>
            <a:pPr algn="ctr">
              <a:buSzPct val="100000"/>
              <a:defRPr/>
            </a:pP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Jagiellonian University Didactic and Library Centre</a:t>
            </a:r>
          </a:p>
          <a:p>
            <a:pPr algn="ctr">
              <a:buSzPct val="100000"/>
              <a:defRPr/>
            </a:pP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Kraków, Poland</a:t>
            </a:r>
          </a:p>
          <a:p>
            <a:pPr>
              <a:buSzPct val="100000"/>
              <a:defRPr/>
            </a:pPr>
            <a:endParaRPr lang="en-US" alt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/>
            <a:endParaRPr lang="en-US" sz="1400" dirty="0"/>
          </a:p>
        </p:txBody>
      </p:sp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3F9694B7-9A98-F5AD-C225-9C194145BB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" r="9821"/>
          <a:stretch/>
        </p:blipFill>
        <p:spPr>
          <a:xfrm>
            <a:off x="457200" y="640080"/>
            <a:ext cx="3376245" cy="4572000"/>
          </a:xfrm>
          <a:prstGeom prst="rect">
            <a:avLst/>
          </a:prstGeom>
        </p:spPr>
      </p:pic>
      <p:pic>
        <p:nvPicPr>
          <p:cNvPr id="18" name="Picture 17" descr="Diagram&#10;&#10;Description automatically generated">
            <a:extLst>
              <a:ext uri="{FF2B5EF4-FFF2-40B4-BE49-F238E27FC236}">
                <a16:creationId xmlns:a16="http://schemas.microsoft.com/office/drawing/2014/main" id="{74657F3C-88BF-28E4-B33C-99BD86C290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" r="9821"/>
          <a:stretch/>
        </p:blipFill>
        <p:spPr>
          <a:xfrm>
            <a:off x="5212083" y="640080"/>
            <a:ext cx="3376245" cy="4572000"/>
          </a:xfrm>
          <a:prstGeom prst="rect">
            <a:avLst/>
          </a:prstGeom>
        </p:spPr>
      </p:pic>
      <p:sp>
        <p:nvSpPr>
          <p:cNvPr id="20" name="Text Box 3">
            <a:extLst>
              <a:ext uri="{FF2B5EF4-FFF2-40B4-BE49-F238E27FC236}">
                <a16:creationId xmlns:a16="http://schemas.microsoft.com/office/drawing/2014/main" id="{4CC0C67D-805F-2550-D2BA-24E213054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41684" y="4927200"/>
            <a:ext cx="10266947" cy="785622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2"/>
                </a:solidFill>
              </a:rPr>
              <a:t>          </a:t>
            </a:r>
            <a:r>
              <a:rPr lang="en-US" altLang="en-US" sz="1400" b="1" dirty="0">
                <a:solidFill>
                  <a:schemeClr val="tx2"/>
                </a:solidFill>
              </a:rPr>
              <a:t>                                          </a:t>
            </a:r>
            <a:r>
              <a:rPr lang="en-US" altLang="en-US" sz="1400" b="1" dirty="0">
                <a:solidFill>
                  <a:schemeClr val="tx1"/>
                </a:solidFill>
              </a:rPr>
              <a:t>                 </a:t>
            </a:r>
            <a:r>
              <a:rPr lang="en-US" altLang="en-US" sz="1200" dirty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                   	                                                                                                                                     	</a:t>
            </a:r>
            <a:r>
              <a:rPr lang="en-US" altLang="en-US" sz="1600" b="1" dirty="0">
                <a:solidFill>
                  <a:schemeClr val="tx1"/>
                </a:solidFill>
              </a:rPr>
              <a:t>      </a:t>
            </a:r>
            <a:r>
              <a:rPr lang="en-US" altLang="en-US" b="1" dirty="0">
                <a:solidFill>
                  <a:srgbClr val="0070C0"/>
                </a:solidFill>
              </a:rPr>
              <a:t>For pre switch years, Pacific ocean TMI is relatively much heavier  relative to CORRA-T for El Niño years, not so for La Niña years  </a:t>
            </a:r>
          </a:p>
        </p:txBody>
      </p:sp>
      <p:sp>
        <p:nvSpPr>
          <p:cNvPr id="22" name="Text Box 3">
            <a:extLst>
              <a:ext uri="{FF2B5EF4-FFF2-40B4-BE49-F238E27FC236}">
                <a16:creationId xmlns:a16="http://schemas.microsoft.com/office/drawing/2014/main" id="{353C9C0D-8F1F-5FAE-C393-2A4C04BEF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79893" y="-8050"/>
            <a:ext cx="11201400" cy="823885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8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2"/>
                </a:solidFill>
              </a:rPr>
              <a:t>                                   Pre PR A=&gt;B Switch El Niño                                            Pre PR A=&gt;B Switch La Niña</a:t>
            </a:r>
            <a:endParaRPr lang="en-US" altLang="en-US" sz="16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b="1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2"/>
                </a:solidFill>
              </a:rPr>
              <a:t>                                                                                                   CORRA-T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chemeClr val="tx2"/>
                </a:solidFill>
              </a:rPr>
              <a:t>                                                        </a:t>
            </a:r>
            <a:r>
              <a:rPr lang="en-US" altLang="en-US" sz="1200" dirty="0">
                <a:solidFill>
                  <a:schemeClr val="tx2"/>
                </a:solidFill>
              </a:rPr>
              <a:t>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2"/>
                </a:solidFill>
              </a:rPr>
              <a:t>                         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2"/>
                </a:solidFill>
              </a:rPr>
              <a:t>                                                                                                        TMI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b="1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b="1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b="1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b="1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b="1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2"/>
                </a:solidFill>
              </a:rPr>
              <a:t>                                                                                                  CORRA-T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2"/>
                </a:solidFill>
              </a:rPr>
              <a:t>                                                                                                  minus TMI</a:t>
            </a:r>
            <a:endParaRPr lang="en-US" altLang="en-US" sz="1600" b="1" dirty="0">
              <a:solidFill>
                <a:srgbClr val="FF0000"/>
              </a:solidFill>
            </a:endParaRPr>
          </a:p>
        </p:txBody>
      </p:sp>
      <p:cxnSp>
        <p:nvCxnSpPr>
          <p:cNvPr id="32" name="Straight Arrow Connector 28">
            <a:extLst>
              <a:ext uri="{FF2B5EF4-FFF2-40B4-BE49-F238E27FC236}">
                <a16:creationId xmlns:a16="http://schemas.microsoft.com/office/drawing/2014/main" id="{02CB65DD-89CB-E501-C62D-A335D455D5FC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402347" y="4596146"/>
            <a:ext cx="1661499" cy="792639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92C2246-E0EA-A17C-94B1-CE16C907F762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080154" y="4527089"/>
            <a:ext cx="3322193" cy="861696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11154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026A6-D2AF-B077-3235-FDA76FC9C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E334C498-B054-346F-8737-E6F206725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6270041"/>
            <a:ext cx="682260" cy="53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37E692-E4F0-8D01-6052-C7A873EE2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250032"/>
            <a:ext cx="242887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E8303F0B-AD00-C9B1-1198-363D4758B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536" y="6326518"/>
            <a:ext cx="578848" cy="49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36E4EB-FFB2-DC9C-0CEE-F8C11E90776D}"/>
              </a:ext>
            </a:extLst>
          </p:cNvPr>
          <p:cNvSpPr txBox="1"/>
          <p:nvPr/>
        </p:nvSpPr>
        <p:spPr>
          <a:xfrm>
            <a:off x="2743200" y="5623692"/>
            <a:ext cx="6335077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SzPct val="100000"/>
              <a:defRPr/>
            </a:pPr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                        IPWG-12  July 7-10, 2026</a:t>
            </a:r>
          </a:p>
          <a:p>
            <a:pPr algn="ctr">
              <a:buSzPct val="100000"/>
              <a:defRPr/>
            </a:pP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Jagiellonian University Didactic and Library Centre</a:t>
            </a:r>
          </a:p>
          <a:p>
            <a:pPr algn="ctr">
              <a:buSzPct val="100000"/>
              <a:defRPr/>
            </a:pP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Kraków, Poland</a:t>
            </a:r>
          </a:p>
          <a:p>
            <a:pPr>
              <a:buSzPct val="100000"/>
              <a:defRPr/>
            </a:pPr>
            <a:endParaRPr lang="en-US" alt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/>
            <a:endParaRPr lang="en-US" sz="1400" dirty="0"/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5A4A4A6F-2D51-2B12-FB1A-7CFB4417E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79893" y="-8050"/>
            <a:ext cx="11201400" cy="823885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8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2"/>
                </a:solidFill>
              </a:rPr>
              <a:t>                                   Post PR A=&gt;B Switch El Niño                                        Post PR A=&gt;B Switch La Niña</a:t>
            </a:r>
            <a:endParaRPr lang="en-US" altLang="en-US" sz="16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b="1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2"/>
                </a:solidFill>
              </a:rPr>
              <a:t>                                                                                                   CORRA-T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chemeClr val="tx2"/>
                </a:solidFill>
              </a:rPr>
              <a:t>                                                        </a:t>
            </a:r>
            <a:r>
              <a:rPr lang="en-US" altLang="en-US" sz="1200" dirty="0">
                <a:solidFill>
                  <a:schemeClr val="tx2"/>
                </a:solidFill>
              </a:rPr>
              <a:t>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2"/>
                </a:solidFill>
              </a:rPr>
              <a:t>                         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2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2"/>
                </a:solidFill>
              </a:rPr>
              <a:t>                                                                                                        TMI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b="1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b="1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b="1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b="1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b="1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2"/>
                </a:solidFill>
              </a:rPr>
              <a:t>                                                                                                  CORRA-T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2"/>
                </a:solidFill>
              </a:rPr>
              <a:t>                                                                                                  minus TMI</a:t>
            </a:r>
            <a:endParaRPr lang="en-US" altLang="en-US" sz="1600" b="1" dirty="0">
              <a:solidFill>
                <a:srgbClr val="FF0000"/>
              </a:solidFill>
            </a:endParaRPr>
          </a:p>
        </p:txBody>
      </p:sp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9649CD3C-9B60-9853-F6EF-21B1ABA8AF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" r="9821"/>
          <a:stretch/>
        </p:blipFill>
        <p:spPr>
          <a:xfrm>
            <a:off x="5212080" y="640080"/>
            <a:ext cx="3376245" cy="4572000"/>
          </a:xfrm>
          <a:prstGeom prst="rect">
            <a:avLst/>
          </a:prstGeom>
        </p:spPr>
      </p:pic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5A21CC8A-D70C-094B-0C5A-C0076D814B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" r="9821"/>
          <a:stretch/>
        </p:blipFill>
        <p:spPr>
          <a:xfrm>
            <a:off x="457200" y="640080"/>
            <a:ext cx="3376245" cy="4572000"/>
          </a:xfrm>
          <a:prstGeom prst="rect">
            <a:avLst/>
          </a:prstGeom>
        </p:spPr>
      </p:pic>
      <p:sp>
        <p:nvSpPr>
          <p:cNvPr id="14" name="Text Box 3">
            <a:extLst>
              <a:ext uri="{FF2B5EF4-FFF2-40B4-BE49-F238E27FC236}">
                <a16:creationId xmlns:a16="http://schemas.microsoft.com/office/drawing/2014/main" id="{34BE226E-39D7-737F-00B7-010741DD6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30205" y="4938701"/>
            <a:ext cx="11201400" cy="785622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2"/>
                </a:solidFill>
              </a:rPr>
              <a:t>          </a:t>
            </a:r>
            <a:r>
              <a:rPr lang="en-US" altLang="en-US" sz="1400" b="1" dirty="0">
                <a:solidFill>
                  <a:schemeClr val="tx2"/>
                </a:solidFill>
              </a:rPr>
              <a:t>                                          </a:t>
            </a:r>
            <a:r>
              <a:rPr lang="en-US" altLang="en-US" sz="1400" b="1" dirty="0">
                <a:solidFill>
                  <a:schemeClr val="tx1"/>
                </a:solidFill>
              </a:rPr>
              <a:t>                 </a:t>
            </a:r>
            <a:r>
              <a:rPr lang="en-US" altLang="en-US" sz="1200" dirty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                   	                                                                                                                                     	</a:t>
            </a:r>
            <a:r>
              <a:rPr lang="en-US" altLang="en-US" sz="1600" b="1" dirty="0">
                <a:solidFill>
                  <a:schemeClr val="tx1"/>
                </a:solidFill>
              </a:rPr>
              <a:t>                        </a:t>
            </a:r>
            <a:r>
              <a:rPr lang="en-US" altLang="en-US" b="1" dirty="0">
                <a:solidFill>
                  <a:srgbClr val="0070C0"/>
                </a:solidFill>
              </a:rPr>
              <a:t>Same for post switch years, however relative to TMI, CORRA-T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b="1" dirty="0">
                <a:solidFill>
                  <a:srgbClr val="0070C0"/>
                </a:solidFill>
              </a:rPr>
              <a:t>               seems to be heavier than the pre switch years    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CF02326-E7A1-4207-FFB5-D6D3A1EE4AD4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080154" y="4527089"/>
            <a:ext cx="3322193" cy="861696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Straight Arrow Connector 28">
            <a:extLst>
              <a:ext uri="{FF2B5EF4-FFF2-40B4-BE49-F238E27FC236}">
                <a16:creationId xmlns:a16="http://schemas.microsoft.com/office/drawing/2014/main" id="{382CA740-BC4F-1260-B2D1-8FEC334BC91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402347" y="4596146"/>
            <a:ext cx="1661499" cy="792639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94607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5B4D9-BFF5-11FD-D993-D37C8847D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349C337A-6121-425B-8B72-8423047D3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6270041"/>
            <a:ext cx="682260" cy="53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555637-71EE-F936-CC8B-A966BCB51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250032"/>
            <a:ext cx="242887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9186B96-DF36-F469-3DC6-32AA2685F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536" y="6326518"/>
            <a:ext cx="578848" cy="49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EACD481-D359-CB61-DE11-8A04CE4B9A8C}"/>
              </a:ext>
            </a:extLst>
          </p:cNvPr>
          <p:cNvSpPr txBox="1"/>
          <p:nvPr/>
        </p:nvSpPr>
        <p:spPr>
          <a:xfrm>
            <a:off x="2743200" y="5623692"/>
            <a:ext cx="6335077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SzPct val="100000"/>
              <a:defRPr/>
            </a:pPr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                        IPWG-12  July 7-10, 2026</a:t>
            </a:r>
          </a:p>
          <a:p>
            <a:pPr algn="ctr">
              <a:buSzPct val="100000"/>
              <a:defRPr/>
            </a:pP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Jagiellonian University Didactic and Library Centre</a:t>
            </a:r>
          </a:p>
          <a:p>
            <a:pPr algn="ctr">
              <a:buSzPct val="100000"/>
              <a:defRPr/>
            </a:pP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Kraków, Poland</a:t>
            </a:r>
          </a:p>
          <a:p>
            <a:pPr>
              <a:buSzPct val="100000"/>
              <a:defRPr/>
            </a:pPr>
            <a:endParaRPr lang="en-US" alt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/>
            <a:endParaRPr lang="en-US" sz="1400" dirty="0"/>
          </a:p>
        </p:txBody>
      </p:sp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05F288B4-1923-8B1E-CD5C-7340D6BF49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" t="72715" r="9821" b="-5025"/>
          <a:stretch>
            <a:fillRect/>
          </a:stretch>
        </p:blipFill>
        <p:spPr>
          <a:xfrm>
            <a:off x="5394960" y="2194560"/>
            <a:ext cx="3344090" cy="1463040"/>
          </a:xfrm>
          <a:prstGeom prst="rect">
            <a:avLst/>
          </a:prstGeom>
        </p:spPr>
      </p:pic>
      <p:pic>
        <p:nvPicPr>
          <p:cNvPr id="17" name="Picture 16" descr="Diagram&#10;&#10;Description automatically generated">
            <a:extLst>
              <a:ext uri="{FF2B5EF4-FFF2-40B4-BE49-F238E27FC236}">
                <a16:creationId xmlns:a16="http://schemas.microsoft.com/office/drawing/2014/main" id="{F523E46D-A1E2-1CE7-D00E-847CF795AF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" t="72715" r="9821" b="-5025"/>
          <a:stretch>
            <a:fillRect/>
          </a:stretch>
        </p:blipFill>
        <p:spPr>
          <a:xfrm>
            <a:off x="548640" y="2194560"/>
            <a:ext cx="3344090" cy="1463040"/>
          </a:xfrm>
          <a:prstGeom prst="rect">
            <a:avLst/>
          </a:prstGeom>
        </p:spPr>
      </p:pic>
      <p:sp>
        <p:nvSpPr>
          <p:cNvPr id="19" name="Text Box 3">
            <a:extLst>
              <a:ext uri="{FF2B5EF4-FFF2-40B4-BE49-F238E27FC236}">
                <a16:creationId xmlns:a16="http://schemas.microsoft.com/office/drawing/2014/main" id="{5E6A327D-60F0-9DC5-4AC6-B7CF443CD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200400"/>
            <a:ext cx="11201400" cy="785622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2"/>
                </a:solidFill>
              </a:rPr>
              <a:t>          </a:t>
            </a:r>
            <a:r>
              <a:rPr lang="en-US" altLang="en-US" sz="1400" b="1" dirty="0">
                <a:solidFill>
                  <a:schemeClr val="tx2"/>
                </a:solidFill>
              </a:rPr>
              <a:t>                                          </a:t>
            </a:r>
            <a:r>
              <a:rPr lang="en-US" altLang="en-US" sz="1400" b="1" dirty="0">
                <a:solidFill>
                  <a:schemeClr val="tx1"/>
                </a:solidFill>
              </a:rPr>
              <a:t>                 </a:t>
            </a:r>
            <a:r>
              <a:rPr lang="en-US" altLang="en-US" sz="1200" dirty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                   	                                                                                                                                     	                    Ocean: [mm/day]         Land: [mm/day]                                                             Ocean: [mm/day]          Land: [mm/day]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1"/>
                </a:solidFill>
              </a:rPr>
              <a:t>                   CORRA  TMI     ratio  CORRA  TMI     ratio                                                     CORRA TMI    ratio    CORRA  TMI     ratio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1"/>
                </a:solidFill>
              </a:rPr>
              <a:t> Pre-switch      3.10   3.26     95.0%     2.17   1.94   112.1%                                Pre-switch       3.10   3.11    99.7%      2.28   2.05    111.1%                                                       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1"/>
                </a:solidFill>
              </a:rPr>
              <a:t> Post-switch    3.20   3.28     97.6%     2.31   2.01   115.2%                                Post-switch      3.17   3.13  101.3%      2.36   2.06    114.6%                                                       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b="1" dirty="0">
                <a:solidFill>
                  <a:schemeClr val="tx1"/>
                </a:solidFill>
              </a:rPr>
              <a:t> gain/loss                            [+2.6%]                        [+3.1%]                              gain/loss                             [+1.6%]                         [+3.5%]                                               </a:t>
            </a:r>
            <a:endParaRPr lang="en-US" altLang="en-US" sz="14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600" dirty="0">
              <a:solidFill>
                <a:srgbClr val="FF0000"/>
              </a:solidFill>
            </a:endParaRPr>
          </a:p>
        </p:txBody>
      </p:sp>
      <p:sp>
        <p:nvSpPr>
          <p:cNvPr id="21" name="Text Box 3">
            <a:extLst>
              <a:ext uri="{FF2B5EF4-FFF2-40B4-BE49-F238E27FC236}">
                <a16:creationId xmlns:a16="http://schemas.microsoft.com/office/drawing/2014/main" id="{F57E161B-ABAA-ABD3-6A45-D4E0BD487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67599" y="1171074"/>
            <a:ext cx="11201400" cy="798549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800" dirty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2"/>
                </a:solidFill>
              </a:rPr>
              <a:t>                                   Post minus Pre PR A=&gt;B Switch                                       Post minus Pre PR A=&gt;B Switch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2"/>
                </a:solidFill>
              </a:rPr>
              <a:t>                                                         El Niño                                                                                La Niña</a:t>
            </a:r>
            <a:endParaRPr lang="en-US" altLang="en-US" sz="1600" b="1" dirty="0">
              <a:solidFill>
                <a:srgbClr val="FF0000"/>
              </a:solidFill>
            </a:endParaRPr>
          </a:p>
        </p:txBody>
      </p:sp>
      <p:sp>
        <p:nvSpPr>
          <p:cNvPr id="23" name="Text Box 3">
            <a:extLst>
              <a:ext uri="{FF2B5EF4-FFF2-40B4-BE49-F238E27FC236}">
                <a16:creationId xmlns:a16="http://schemas.microsoft.com/office/drawing/2014/main" id="{9C51BB98-9BFF-443C-392A-ABE6955C2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79894" y="4415905"/>
            <a:ext cx="11201400" cy="823885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8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2"/>
                </a:solidFill>
              </a:rPr>
              <a:t>                      </a:t>
            </a:r>
            <a:r>
              <a:rPr lang="en-US" altLang="en-US" b="1" dirty="0">
                <a:solidFill>
                  <a:srgbClr val="0070C0"/>
                </a:solidFill>
              </a:rPr>
              <a:t>Pre and Post boost A=&gt;B switch differences are comparable by separating El Niño  and La Niña</a:t>
            </a:r>
          </a:p>
        </p:txBody>
      </p:sp>
    </p:spTree>
    <p:extLst>
      <p:ext uri="{BB962C8B-B14F-4D97-AF65-F5344CB8AC3E}">
        <p14:creationId xmlns:p14="http://schemas.microsoft.com/office/powerpoint/2010/main" val="2745154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C68BC-92B3-CBE8-48DD-EF53C58A4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2559A168-5BC7-A287-3202-430404E1B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6270041"/>
            <a:ext cx="682260" cy="53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2D7C38-87B1-FDB9-3F76-D6D3F1C90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250032"/>
            <a:ext cx="242887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DE239E5C-F983-994E-FC90-B168A33A1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536" y="6326518"/>
            <a:ext cx="578848" cy="49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707B345-CFC7-6A52-7E1A-7FFE775EF195}"/>
              </a:ext>
            </a:extLst>
          </p:cNvPr>
          <p:cNvSpPr txBox="1"/>
          <p:nvPr/>
        </p:nvSpPr>
        <p:spPr>
          <a:xfrm>
            <a:off x="2743200" y="5623692"/>
            <a:ext cx="6335077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SzPct val="100000"/>
              <a:defRPr/>
            </a:pPr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                        IPWG-12  July 7-10, 2026</a:t>
            </a:r>
          </a:p>
          <a:p>
            <a:pPr algn="ctr">
              <a:buSzPct val="100000"/>
              <a:defRPr/>
            </a:pP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Jagiellonian University Didactic and Library Centre</a:t>
            </a:r>
          </a:p>
          <a:p>
            <a:pPr algn="ctr">
              <a:buSzPct val="100000"/>
              <a:defRPr/>
            </a:pPr>
            <a:r>
              <a:rPr lang="en-US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Kraków, Poland</a:t>
            </a:r>
          </a:p>
          <a:p>
            <a:pPr>
              <a:buSzPct val="100000"/>
              <a:defRPr/>
            </a:pPr>
            <a:endParaRPr lang="en-US" alt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/>
            <a:endParaRPr lang="en-US" sz="1400" dirty="0"/>
          </a:p>
        </p:txBody>
      </p:sp>
      <p:pic>
        <p:nvPicPr>
          <p:cNvPr id="6" name="Picture 5" descr="Chart, histogram&#10;&#10;Description automatically generated">
            <a:extLst>
              <a:ext uri="{FF2B5EF4-FFF2-40B4-BE49-F238E27FC236}">
                <a16:creationId xmlns:a16="http://schemas.microsoft.com/office/drawing/2014/main" id="{93020FEA-8C15-E015-F08F-AF9C5E6A72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b="51657"/>
          <a:stretch>
            <a:fillRect/>
          </a:stretch>
        </p:blipFill>
        <p:spPr>
          <a:xfrm>
            <a:off x="457200" y="1755648"/>
            <a:ext cx="7758545" cy="2377440"/>
          </a:xfrm>
          <a:prstGeom prst="rect">
            <a:avLst/>
          </a:prstGeom>
        </p:spPr>
      </p:pic>
      <p:sp>
        <p:nvSpPr>
          <p:cNvPr id="11" name="Text Box 3">
            <a:extLst>
              <a:ext uri="{FF2B5EF4-FFF2-40B4-BE49-F238E27FC236}">
                <a16:creationId xmlns:a16="http://schemas.microsoft.com/office/drawing/2014/main" id="{7CDBA3C9-DA1B-4F81-EF49-FA52E0775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5071" y="3958556"/>
            <a:ext cx="5168893" cy="1312201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1"/>
                </a:solidFill>
              </a:rPr>
              <a:t>  </a:t>
            </a:r>
            <a:r>
              <a:rPr lang="en-US" altLang="en-US" sz="1800" b="1" dirty="0">
                <a:solidFill>
                  <a:schemeClr val="tx1"/>
                </a:solidFill>
              </a:rPr>
              <a:t>CORRA-T precipitation for moderate rates much less than TMI over </a:t>
            </a:r>
            <a:r>
              <a:rPr lang="en-US" altLang="en-US" sz="1800" b="1" dirty="0">
                <a:solidFill>
                  <a:srgbClr val="0070C0"/>
                </a:solidFill>
              </a:rPr>
              <a:t>ocean    </a:t>
            </a:r>
            <a:r>
              <a:rPr lang="en-US" altLang="en-US" sz="1800" b="1" dirty="0">
                <a:solidFill>
                  <a:schemeClr val="tx1"/>
                </a:solidFill>
              </a:rPr>
              <a:t>         </a:t>
            </a:r>
            <a:r>
              <a:rPr lang="en-US" altLang="en-US" sz="1600" b="1" dirty="0">
                <a:solidFill>
                  <a:schemeClr val="tx1"/>
                </a:solidFill>
              </a:rPr>
              <a:t>         </a:t>
            </a:r>
            <a:r>
              <a:rPr lang="en-US" altLang="en-US" sz="1600" b="1" dirty="0">
                <a:solidFill>
                  <a:srgbClr val="0070C0"/>
                </a:solidFill>
              </a:rPr>
              <a:t>         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400" b="1" dirty="0">
                <a:solidFill>
                  <a:schemeClr val="tx1"/>
                </a:solidFill>
              </a:rPr>
              <a:t>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800" b="1" dirty="0">
                <a:solidFill>
                  <a:schemeClr val="tx1"/>
                </a:solidFill>
              </a:rPr>
              <a:t>   </a:t>
            </a:r>
            <a:r>
              <a:rPr lang="en-US" altLang="en-US" sz="1800" dirty="0">
                <a:solidFill>
                  <a:schemeClr val="tx1"/>
                </a:solidFill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800" dirty="0">
                <a:solidFill>
                  <a:schemeClr val="tx1"/>
                </a:solidFill>
              </a:rPr>
              <a:t>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chemeClr val="tx1"/>
                </a:solidFill>
              </a:rPr>
              <a:t>                                                                  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chemeClr val="tx2"/>
                </a:solidFill>
              </a:rPr>
              <a:t>                                          </a:t>
            </a:r>
            <a:r>
              <a:rPr lang="en-US" altLang="en-US" sz="1200" dirty="0">
                <a:solidFill>
                  <a:schemeClr val="tx2"/>
                </a:solidFill>
              </a:rPr>
              <a:t>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2"/>
                </a:solidFill>
              </a:rPr>
              <a:t>                                         </a:t>
            </a:r>
            <a:endParaRPr lang="en-US" altLang="en-US" sz="1600" dirty="0">
              <a:solidFill>
                <a:srgbClr val="FF0000"/>
              </a:solidFill>
            </a:endParaRPr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id="{A5DFA2B8-53E6-518D-5E32-DF4F6CD29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6870" y="3988316"/>
            <a:ext cx="5168893" cy="1312201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chemeClr val="tx1"/>
                </a:solidFill>
              </a:rPr>
              <a:t>  Precipitation rate distribution of</a:t>
            </a:r>
            <a:r>
              <a:rPr lang="en-US" altLang="en-US" sz="1800" b="1" dirty="0">
                <a:solidFill>
                  <a:schemeClr val="tx1"/>
                </a:solidFill>
              </a:rPr>
              <a:t> CORRA-T close to TMI over </a:t>
            </a:r>
            <a:r>
              <a:rPr lang="en-US" altLang="en-US" sz="1800" b="1" dirty="0">
                <a:solidFill>
                  <a:srgbClr val="C00000"/>
                </a:solidFill>
              </a:rPr>
              <a:t>land </a:t>
            </a:r>
            <a:r>
              <a:rPr lang="en-US" altLang="en-US" sz="1800" b="1" dirty="0">
                <a:solidFill>
                  <a:schemeClr val="tx1"/>
                </a:solidFill>
              </a:rPr>
              <a:t>            </a:t>
            </a:r>
            <a:r>
              <a:rPr lang="en-US" altLang="en-US" sz="1600" b="1" dirty="0">
                <a:solidFill>
                  <a:schemeClr val="tx1"/>
                </a:solidFill>
              </a:rPr>
              <a:t>         </a:t>
            </a:r>
            <a:r>
              <a:rPr lang="en-US" altLang="en-US" sz="1600" b="1" dirty="0">
                <a:solidFill>
                  <a:srgbClr val="0070C0"/>
                </a:solidFill>
              </a:rPr>
              <a:t>         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400" b="1" dirty="0">
                <a:solidFill>
                  <a:schemeClr val="tx1"/>
                </a:solidFill>
              </a:rPr>
              <a:t>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800" b="1" dirty="0">
                <a:solidFill>
                  <a:schemeClr val="tx1"/>
                </a:solidFill>
              </a:rPr>
              <a:t>   </a:t>
            </a:r>
            <a:r>
              <a:rPr lang="en-US" altLang="en-US" sz="1800" dirty="0">
                <a:solidFill>
                  <a:schemeClr val="tx1"/>
                </a:solidFill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800" dirty="0">
                <a:solidFill>
                  <a:schemeClr val="tx1"/>
                </a:solidFill>
              </a:rPr>
              <a:t>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chemeClr val="tx1"/>
                </a:solidFill>
              </a:rPr>
              <a:t>                                                                  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chemeClr val="tx2"/>
                </a:solidFill>
              </a:rPr>
              <a:t>                                          </a:t>
            </a:r>
            <a:r>
              <a:rPr lang="en-US" altLang="en-US" sz="1200" dirty="0">
                <a:solidFill>
                  <a:schemeClr val="tx2"/>
                </a:solidFill>
              </a:rPr>
              <a:t>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2"/>
                </a:solidFill>
              </a:rPr>
              <a:t>                                         </a:t>
            </a:r>
            <a:endParaRPr lang="en-US" altLang="en-US" sz="1600" dirty="0">
              <a:solidFill>
                <a:srgbClr val="FF0000"/>
              </a:solidFill>
            </a:endParaRPr>
          </a:p>
        </p:txBody>
      </p:sp>
      <p:sp>
        <p:nvSpPr>
          <p:cNvPr id="17" name="Text Box 3">
            <a:extLst>
              <a:ext uri="{FF2B5EF4-FFF2-40B4-BE49-F238E27FC236}">
                <a16:creationId xmlns:a16="http://schemas.microsoft.com/office/drawing/2014/main" id="{C1EEF0DD-1097-DF01-9865-971BA77D4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81370" y="809939"/>
            <a:ext cx="9706740" cy="785623"/>
          </a:xfrm>
          <a:prstGeom prst="rect">
            <a:avLst/>
          </a:prstGeom>
          <a:noFill/>
          <a:ln>
            <a:noFill/>
          </a:ln>
          <a:effectLst/>
        </p:spPr>
        <p:txBody>
          <a:bodyPr lIns="432000" tIns="224640" rIns="432000" bIns="22464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800" b="1" dirty="0">
                <a:solidFill>
                  <a:schemeClr val="tx1"/>
                </a:solidFill>
              </a:rPr>
              <a:t>pre-switch </a:t>
            </a:r>
            <a:r>
              <a:rPr lang="en-US" altLang="en-US" sz="1800" b="1" dirty="0">
                <a:solidFill>
                  <a:srgbClr val="EE0000"/>
                </a:solidFill>
              </a:rPr>
              <a:t>CORRA-T</a:t>
            </a:r>
            <a:r>
              <a:rPr lang="en-US" altLang="en-US" sz="1800" b="1" dirty="0">
                <a:solidFill>
                  <a:schemeClr val="tx1"/>
                </a:solidFill>
              </a:rPr>
              <a:t> &amp;</a:t>
            </a:r>
            <a:r>
              <a:rPr lang="en-US" altLang="en-US" sz="1800" b="1" dirty="0">
                <a:solidFill>
                  <a:srgbClr val="0070C0"/>
                </a:solidFill>
              </a:rPr>
              <a:t>TMI</a:t>
            </a:r>
            <a:r>
              <a:rPr lang="en-US" altLang="en-US" sz="1800" b="1" dirty="0">
                <a:solidFill>
                  <a:schemeClr val="tx1"/>
                </a:solidFill>
              </a:rPr>
              <a:t>                 pre-switch </a:t>
            </a:r>
            <a:r>
              <a:rPr lang="en-US" altLang="en-US" sz="1800" b="1" dirty="0">
                <a:solidFill>
                  <a:srgbClr val="EE0000"/>
                </a:solidFill>
              </a:rPr>
              <a:t>CORRA-T</a:t>
            </a:r>
            <a:r>
              <a:rPr lang="en-US" altLang="en-US" sz="1800" b="1" dirty="0">
                <a:solidFill>
                  <a:schemeClr val="tx1"/>
                </a:solidFill>
              </a:rPr>
              <a:t> &amp;</a:t>
            </a:r>
            <a:r>
              <a:rPr lang="en-US" altLang="en-US" sz="1800" b="1" dirty="0">
                <a:solidFill>
                  <a:srgbClr val="0070C0"/>
                </a:solidFill>
              </a:rPr>
              <a:t>TMI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800" b="1" dirty="0">
                <a:solidFill>
                  <a:srgbClr val="C00000"/>
                </a:solidFill>
              </a:rPr>
              <a:t>     </a:t>
            </a:r>
            <a:r>
              <a:rPr lang="en-US" altLang="en-US" sz="1800" b="1" dirty="0">
                <a:solidFill>
                  <a:schemeClr val="tx1"/>
                </a:solidFill>
              </a:rPr>
              <a:t>land 38S-38N [mm/day]</a:t>
            </a:r>
            <a:r>
              <a:rPr lang="en-US" altLang="en-US" sz="1800" b="1" dirty="0">
                <a:solidFill>
                  <a:srgbClr val="0070C0"/>
                </a:solidFill>
              </a:rPr>
              <a:t>                           </a:t>
            </a:r>
            <a:r>
              <a:rPr lang="en-US" altLang="en-US" sz="1800" b="1" dirty="0">
                <a:solidFill>
                  <a:schemeClr val="tx1"/>
                </a:solidFill>
              </a:rPr>
              <a:t>ocean 38S-38N [mm/day]</a:t>
            </a:r>
            <a:r>
              <a:rPr lang="en-US" altLang="en-US" sz="1800" b="1" dirty="0">
                <a:solidFill>
                  <a:srgbClr val="0070C0"/>
                </a:solidFill>
              </a:rPr>
              <a:t>                      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400" b="1" dirty="0">
                <a:solidFill>
                  <a:schemeClr val="tx1"/>
                </a:solidFill>
              </a:rPr>
              <a:t>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800" b="1" dirty="0">
                <a:solidFill>
                  <a:schemeClr val="tx1"/>
                </a:solidFill>
              </a:rPr>
              <a:t>   </a:t>
            </a:r>
            <a:r>
              <a:rPr lang="en-US" altLang="en-US" sz="1800" dirty="0">
                <a:solidFill>
                  <a:schemeClr val="tx1"/>
                </a:solidFill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800" dirty="0">
                <a:solidFill>
                  <a:schemeClr val="tx1"/>
                </a:solidFill>
              </a:rPr>
              <a:t>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4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chemeClr val="tx1"/>
                </a:solidFill>
              </a:rPr>
              <a:t>                                                                  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dirty="0">
                <a:solidFill>
                  <a:schemeClr val="tx2"/>
                </a:solidFill>
              </a:rPr>
              <a:t>                                          </a:t>
            </a:r>
            <a:r>
              <a:rPr lang="en-US" altLang="en-US" sz="1200" dirty="0">
                <a:solidFill>
                  <a:schemeClr val="tx2"/>
                </a:solidFill>
              </a:rPr>
              <a:t>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200" dirty="0">
                <a:solidFill>
                  <a:schemeClr val="tx2"/>
                </a:solidFill>
              </a:rPr>
              <a:t>                                         </a:t>
            </a:r>
            <a:endParaRPr lang="en-US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459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8957</TotalTime>
  <Words>1210</Words>
  <Application>Microsoft Office PowerPoint</Application>
  <PresentationFormat>On-screen Show (4:3)</PresentationFormat>
  <Paragraphs>270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Microsoft YaHei</vt:lpstr>
      <vt:lpstr>Arial</vt:lpstr>
      <vt:lpstr>Britannic Bold</vt:lpstr>
      <vt:lpstr>Times New Roman</vt:lpstr>
      <vt:lpstr>Wingdings</vt:lpstr>
      <vt:lpstr>Office Theme</vt:lpstr>
      <vt:lpstr>PowerPoint Presentation</vt:lpstr>
      <vt:lpstr>                   Resulting Effects on V07 CORRA-T/G Precipitation                                     from Core Satellite Changes         Change                            Effects                                Verification                                                                                 TRMM Core Observatory        ~ 6% volume loss over ocean            - 4 years spatiotemporally coincident      boost from 350 km to             ~ 5% volume loss over land                 pre &amp; post TRMM boost  F13+F14 SSMI                                               402 km August 2001                                                                                                                TRMM satellite                   ~ 3% volume gain over ocean            - 4 years spatiotemporally coincident        PR A=&gt;B switch                    ~ 4% volume gain over land                  pre &amp; post TRMM PR A=&gt;B switch TMI                                                      May 2009   GPM Core Observatory          ~ 12% volume loss over ocean            - 2 years spatiotemporally coincident        boost from 402 km to           ~ 7% volume loss over land                  pre &amp; post GPM boost  F16, F17, F18                                              435 km  November 2023                                                                                    SSMIS and GCOM-W1 AMSR-2                                                                       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wd52sy</dc:creator>
  <cp:lastModifiedBy>Joyce, Robert (GSFC-612.0)[Science and Technology Corp]</cp:lastModifiedBy>
  <cp:revision>96</cp:revision>
  <cp:lastPrinted>2012-10-12T18:55:47Z</cp:lastPrinted>
  <dcterms:created xsi:type="dcterms:W3CDTF">2010-05-21T16:30:49Z</dcterms:created>
  <dcterms:modified xsi:type="dcterms:W3CDTF">2026-07-02T21:18:22Z</dcterms:modified>
</cp:coreProperties>
</file>