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6"/>
  </p:notesMasterIdLst>
  <p:sldIdLst>
    <p:sldId id="256" r:id="rId2"/>
    <p:sldId id="257" r:id="rId3"/>
    <p:sldId id="258" r:id="rId4"/>
    <p:sldId id="260" r:id="rId5"/>
    <p:sldId id="261" r:id="rId6"/>
    <p:sldId id="262" r:id="rId7"/>
    <p:sldId id="263" r:id="rId8"/>
    <p:sldId id="264" r:id="rId9"/>
    <p:sldId id="265" r:id="rId10"/>
    <p:sldId id="266" r:id="rId11"/>
    <p:sldId id="268" r:id="rId12"/>
    <p:sldId id="270" r:id="rId13"/>
    <p:sldId id="275" r:id="rId14"/>
    <p:sldId id="274" r:id="rId15"/>
  </p:sldIdLst>
  <p:sldSz cx="9144000" cy="5143500" type="screen16x9"/>
  <p:notesSz cx="6858000" cy="9144000"/>
  <p:defaultText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1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24A7C"/>
    <a:srgbClr val="18B0C4"/>
    <a:srgbClr val="F3F7FA"/>
    <a:srgbClr val="D17A04"/>
    <a:srgbClr val="E2EFFC"/>
    <a:srgbClr val="D3DFE8"/>
    <a:srgbClr val="0E223A"/>
    <a:srgbClr val="2A3B4A"/>
    <a:srgbClr val="9B6D0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850"/>
    <p:restoredTop sz="78659"/>
  </p:normalViewPr>
  <p:slideViewPr>
    <p:cSldViewPr snapToGrid="0" snapToObjects="1">
      <p:cViewPr varScale="1">
        <p:scale>
          <a:sx n="92" d="100"/>
          <a:sy n="92" d="100"/>
        </p:scale>
        <p:origin x="836" y="60"/>
      </p:cViewPr>
      <p:guideLst>
        <p:guide orient="horz" pos="162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08C4688-2B26-A942-864B-B0D84C95B9C3}" type="datetimeFigureOut">
              <a:rPr lang="en-US" smtClean="0"/>
              <a:t>7/7/2026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6F3D60F-D209-0647-B4F6-4D960635AA5C}" type="slidenum">
              <a:rPr lang="en-US" smtClean="0"/>
              <a:t>‹#›</a:t>
            </a:fld>
            <a:endParaRPr lang="en-US"/>
          </a:p>
        </p:txBody>
      </p:sp>
    </p:spTree>
    <p:extLst>
      <p:ext uri="{BB962C8B-B14F-4D97-AF65-F5344CB8AC3E}">
        <p14:creationId xmlns:p14="http://schemas.microsoft.com/office/powerpoint/2010/main" val="3669397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kern="1200" dirty="0">
                <a:solidFill>
                  <a:schemeClr val="tx1"/>
                </a:solidFill>
                <a:effectLst/>
                <a:latin typeface="+mn-lt"/>
                <a:ea typeface="+mn-ea"/>
                <a:cs typeface="+mn-cs"/>
              </a:rPr>
              <a:t>My name is Melek Akın, from Istanbul Technical University, Department of Climate Science and Meteorological Engineering.</a:t>
            </a:r>
          </a:p>
          <a:p>
            <a:r>
              <a:rPr lang="en-US" sz="1600" kern="1200" dirty="0">
                <a:solidFill>
                  <a:schemeClr val="tx1"/>
                </a:solidFill>
                <a:effectLst/>
                <a:latin typeface="+mn-lt"/>
                <a:ea typeface="+mn-ea"/>
                <a:cs typeface="+mn-cs"/>
              </a:rPr>
              <a:t>This is joint work with my colleagues Ahmet </a:t>
            </a:r>
            <a:r>
              <a:rPr lang="en-US" sz="1600" kern="1200" dirty="0" err="1">
                <a:solidFill>
                  <a:schemeClr val="tx1"/>
                </a:solidFill>
                <a:effectLst/>
                <a:latin typeface="+mn-lt"/>
                <a:ea typeface="+mn-ea"/>
                <a:cs typeface="+mn-cs"/>
              </a:rPr>
              <a:t>Öztopal</a:t>
            </a:r>
            <a:r>
              <a:rPr lang="en-US" sz="1600" kern="1200" dirty="0">
                <a:solidFill>
                  <a:schemeClr val="tx1"/>
                </a:solidFill>
                <a:effectLst/>
                <a:latin typeface="+mn-lt"/>
                <a:ea typeface="+mn-ea"/>
                <a:cs typeface="+mn-cs"/>
              </a:rPr>
              <a:t> and Abdurrahman Durmaz from ITU, and Ahmet Emre Tekeli from </a:t>
            </a:r>
            <a:r>
              <a:rPr lang="en-US" sz="1600" kern="1200" dirty="0" err="1">
                <a:solidFill>
                  <a:schemeClr val="tx1"/>
                </a:solidFill>
                <a:effectLst/>
                <a:latin typeface="+mn-lt"/>
                <a:ea typeface="+mn-ea"/>
                <a:cs typeface="+mn-cs"/>
              </a:rPr>
              <a:t>Iğdır</a:t>
            </a:r>
            <a:r>
              <a:rPr lang="en-US" sz="1600" kern="1200" dirty="0">
                <a:solidFill>
                  <a:schemeClr val="tx1"/>
                </a:solidFill>
                <a:effectLst/>
                <a:latin typeface="+mn-lt"/>
                <a:ea typeface="+mn-ea"/>
                <a:cs typeface="+mn-cs"/>
              </a:rPr>
              <a:t> University.</a:t>
            </a:r>
          </a:p>
          <a:p>
            <a:r>
              <a:rPr lang="en-US" sz="1600" kern="1200" dirty="0">
                <a:solidFill>
                  <a:schemeClr val="tx1"/>
                </a:solidFill>
                <a:effectLst/>
                <a:latin typeface="+mn-lt"/>
                <a:ea typeface="+mn-ea"/>
                <a:cs typeface="+mn-cs"/>
              </a:rPr>
              <a:t>Today, I will present our work entitled "Case-Study-Based Validation and Performance Analysis of HSAF Precipitation Products over Türkiye."</a:t>
            </a:r>
          </a:p>
          <a:p>
            <a:endParaRPr lang="en-US" dirty="0"/>
          </a:p>
        </p:txBody>
      </p:sp>
      <p:sp>
        <p:nvSpPr>
          <p:cNvPr id="4" name="Slide Number Placeholder 3"/>
          <p:cNvSpPr>
            <a:spLocks noGrp="1"/>
          </p:cNvSpPr>
          <p:nvPr>
            <p:ph type="sldNum" sz="quarter" idx="5"/>
          </p:nvPr>
        </p:nvSpPr>
        <p:spPr/>
        <p:txBody>
          <a:bodyPr/>
          <a:lstStyle/>
          <a:p>
            <a:fld id="{96F3D60F-D209-0647-B4F6-4D960635AA5C}" type="slidenum">
              <a:rPr lang="en-US" smtClean="0"/>
              <a:t>1</a:t>
            </a:fld>
            <a:endParaRPr lang="en-US"/>
          </a:p>
        </p:txBody>
      </p:sp>
    </p:spTree>
    <p:extLst>
      <p:ext uri="{BB962C8B-B14F-4D97-AF65-F5344CB8AC3E}">
        <p14:creationId xmlns:p14="http://schemas.microsoft.com/office/powerpoint/2010/main" val="14431006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Here are the results for the October event. </a:t>
            </a:r>
          </a:p>
          <a:p>
            <a:r>
              <a:rPr lang="en-US" sz="1200" kern="1200" dirty="0">
                <a:solidFill>
                  <a:schemeClr val="tx1"/>
                </a:solidFill>
                <a:effectLst/>
                <a:latin typeface="+mn-lt"/>
                <a:ea typeface="+mn-ea"/>
                <a:cs typeface="+mn-cs"/>
              </a:rPr>
              <a:t>The table shows two thresholds: stations with at least 1 millimeter, and stations with at least 10 millimeters of observed rain </a:t>
            </a:r>
          </a:p>
          <a:p>
            <a:r>
              <a:rPr lang="en-US" sz="1200" kern="1200" dirty="0">
                <a:solidFill>
                  <a:schemeClr val="tx1"/>
                </a:solidFill>
                <a:effectLst/>
                <a:latin typeface="+mn-lt"/>
                <a:ea typeface="+mn-ea"/>
                <a:cs typeface="+mn-cs"/>
              </a:rPr>
              <a:t>The first thing you see: all three products behave very similarly. / show comparable performance</a:t>
            </a:r>
          </a:p>
          <a:p>
            <a:r>
              <a:rPr lang="en-US" sz="1200" kern="1200" dirty="0">
                <a:solidFill>
                  <a:schemeClr val="tx1"/>
                </a:solidFill>
                <a:effectLst/>
                <a:latin typeface="+mn-lt"/>
                <a:ea typeface="+mn-ea"/>
                <a:cs typeface="+mn-cs"/>
              </a:rPr>
              <a:t>Above one </a:t>
            </a:r>
            <a:r>
              <a:rPr lang="en-US" sz="1200" kern="1200" dirty="0" err="1">
                <a:solidFill>
                  <a:schemeClr val="tx1"/>
                </a:solidFill>
                <a:effectLst/>
                <a:latin typeface="+mn-lt"/>
                <a:ea typeface="+mn-ea"/>
                <a:cs typeface="+mn-cs"/>
              </a:rPr>
              <a:t>millimetre</a:t>
            </a:r>
            <a:r>
              <a:rPr lang="en-US" sz="1200" kern="1200" dirty="0">
                <a:solidFill>
                  <a:schemeClr val="tx1"/>
                </a:solidFill>
                <a:effectLst/>
                <a:latin typeface="+mn-lt"/>
                <a:ea typeface="+mn-ea"/>
                <a:cs typeface="+mn-cs"/>
              </a:rPr>
              <a:t> precipitation threshold, the detection is good: the probability of detection is around 0.8 for all products, and the false alarm ratio is moderate, around 0.35.</a:t>
            </a:r>
          </a:p>
          <a:p>
            <a:r>
              <a:rPr lang="en-US" sz="1200" kern="1200" dirty="0">
                <a:solidFill>
                  <a:schemeClr val="tx1"/>
                </a:solidFill>
                <a:effectLst/>
                <a:latin typeface="+mn-lt"/>
                <a:ea typeface="+mn-ea"/>
                <a:cs typeface="+mn-cs"/>
              </a:rPr>
              <a:t>For the heavier rainfall threshold, above ten </a:t>
            </a:r>
            <a:r>
              <a:rPr lang="en-US" sz="1200" kern="1200" dirty="0" err="1">
                <a:solidFill>
                  <a:schemeClr val="tx1"/>
                </a:solidFill>
                <a:effectLst/>
                <a:latin typeface="+mn-lt"/>
                <a:ea typeface="+mn-ea"/>
                <a:cs typeface="+mn-cs"/>
              </a:rPr>
              <a:t>millimetres</a:t>
            </a:r>
            <a:r>
              <a:rPr lang="en-US" sz="1200" kern="1200" dirty="0">
                <a:solidFill>
                  <a:schemeClr val="tx1"/>
                </a:solidFill>
                <a:effectLst/>
                <a:latin typeface="+mn-lt"/>
                <a:ea typeface="+mn-ea"/>
                <a:cs typeface="+mn-cs"/>
              </a:rPr>
              <a:t>, the detection skill decreases for all products. This is an important point because it shows that detecting light or moderate rainfall is easier than detecting heavier precipitation amounts.</a:t>
            </a:r>
          </a:p>
          <a:p>
            <a:r>
              <a:rPr lang="en-US" sz="1200" kern="1200" dirty="0">
                <a:solidFill>
                  <a:schemeClr val="tx1"/>
                </a:solidFill>
                <a:effectLst/>
                <a:latin typeface="+mn-lt"/>
                <a:ea typeface="+mn-ea"/>
                <a:cs typeface="+mn-cs"/>
              </a:rPr>
              <a:t>In terms of MAE and RMSE, H61 and H90 perform slightly better than H42.</a:t>
            </a:r>
          </a:p>
          <a:p>
            <a:r>
              <a:rPr lang="en-US" sz="1200" b="1" kern="1200" dirty="0">
                <a:solidFill>
                  <a:schemeClr val="tx1"/>
                </a:solidFill>
                <a:effectLst/>
                <a:latin typeface="+mn-lt"/>
                <a:ea typeface="+mn-ea"/>
                <a:cs typeface="+mn-cs"/>
              </a:rPr>
              <a:t>So, for this event, all three products are close to each other. The main point is that light rainfall is detected better than heavy rainfall.</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96F3D60F-D209-0647-B4F6-4D960635AA5C}" type="slidenum">
              <a:rPr lang="en-US" smtClean="0"/>
              <a:t>10</a:t>
            </a:fld>
            <a:endParaRPr lang="en-US"/>
          </a:p>
        </p:txBody>
      </p:sp>
    </p:spTree>
    <p:extLst>
      <p:ext uri="{BB962C8B-B14F-4D97-AF65-F5344CB8AC3E}">
        <p14:creationId xmlns:p14="http://schemas.microsoft.com/office/powerpoint/2010/main" val="6365343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April event is the biggest one: 680 stations with rain, and 266 stations with at least 10 millimeters.</a:t>
            </a:r>
          </a:p>
          <a:p>
            <a:r>
              <a:rPr lang="en-US" sz="1200" kern="1200" dirty="0">
                <a:solidFill>
                  <a:schemeClr val="tx1"/>
                </a:solidFill>
                <a:effectLst/>
                <a:latin typeface="+mn-lt"/>
                <a:ea typeface="+mn-ea"/>
                <a:cs typeface="+mn-cs"/>
              </a:rPr>
              <a:t>Again, all three products show relatively good detection skill for rainfall above one </a:t>
            </a:r>
            <a:r>
              <a:rPr lang="en-US" sz="1200" kern="1200" dirty="0" err="1">
                <a:solidFill>
                  <a:schemeClr val="tx1"/>
                </a:solidFill>
                <a:effectLst/>
                <a:latin typeface="+mn-lt"/>
                <a:ea typeface="+mn-ea"/>
                <a:cs typeface="+mn-cs"/>
              </a:rPr>
              <a:t>millimetre</a:t>
            </a:r>
            <a:r>
              <a:rPr lang="en-US" sz="1200" kern="1200" dirty="0">
                <a:solidFill>
                  <a:schemeClr val="tx1"/>
                </a:solidFill>
                <a:effectLst/>
                <a:latin typeface="+mn-lt"/>
                <a:ea typeface="+mn-ea"/>
                <a:cs typeface="+mn-cs"/>
              </a:rPr>
              <a:t>. In this case, H90 has the highest probability of detection at the lower threshold, while H42 and H61 also perform very closely.</a:t>
            </a:r>
          </a:p>
          <a:p>
            <a:r>
              <a:rPr lang="en-US" sz="1200" kern="1200" dirty="0">
                <a:solidFill>
                  <a:schemeClr val="tx1"/>
                </a:solidFill>
                <a:effectLst/>
                <a:latin typeface="+mn-lt"/>
                <a:ea typeface="+mn-ea"/>
                <a:cs typeface="+mn-cs"/>
              </a:rPr>
              <a:t>When we move to the ten-</a:t>
            </a:r>
            <a:r>
              <a:rPr lang="en-US" sz="1200" kern="1200" dirty="0" err="1">
                <a:solidFill>
                  <a:schemeClr val="tx1"/>
                </a:solidFill>
                <a:effectLst/>
                <a:latin typeface="+mn-lt"/>
                <a:ea typeface="+mn-ea"/>
                <a:cs typeface="+mn-cs"/>
              </a:rPr>
              <a:t>millimetre</a:t>
            </a:r>
            <a:r>
              <a:rPr lang="en-US" sz="1200" kern="1200" dirty="0">
                <a:solidFill>
                  <a:schemeClr val="tx1"/>
                </a:solidFill>
                <a:effectLst/>
                <a:latin typeface="+mn-lt"/>
                <a:ea typeface="+mn-ea"/>
                <a:cs typeface="+mn-cs"/>
              </a:rPr>
              <a:t> threshold, the detection probability decreases, as expected. H42 gives the highest POD for heavier rainfall,</a:t>
            </a:r>
          </a:p>
          <a:p>
            <a:r>
              <a:rPr lang="en-US" sz="1200" kern="1200" dirty="0">
                <a:solidFill>
                  <a:schemeClr val="tx1"/>
                </a:solidFill>
                <a:effectLst/>
                <a:latin typeface="+mn-lt"/>
                <a:ea typeface="+mn-ea"/>
                <a:cs typeface="+mn-cs"/>
              </a:rPr>
              <a:t>One important result here is that H90 gives the lowest MAE and RMSE values for both rainfall thresholds. This means that H90 is slightly closer to the gauge totals for this event. / This indicates that, for this particular event, H90 represents the accumulated rainfall magnitude slightly better than the other two products.</a:t>
            </a:r>
          </a:p>
          <a:p>
            <a:r>
              <a:rPr lang="en-US" sz="1200" kern="1200" dirty="0">
                <a:solidFill>
                  <a:schemeClr val="tx1"/>
                </a:solidFill>
                <a:effectLst/>
                <a:latin typeface="+mn-lt"/>
                <a:ea typeface="+mn-ea"/>
                <a:cs typeface="+mn-cs"/>
              </a:rPr>
              <a:t>The correlation coefficients are still modest, but they are slightly higher than in the first event.</a:t>
            </a:r>
          </a:p>
          <a:p>
            <a:r>
              <a:rPr lang="en-US" sz="1200" b="1" kern="1200" dirty="0">
                <a:solidFill>
                  <a:schemeClr val="tx1"/>
                </a:solidFill>
                <a:effectLst/>
                <a:latin typeface="+mn-lt"/>
                <a:ea typeface="+mn-ea"/>
                <a:cs typeface="+mn-cs"/>
              </a:rPr>
              <a:t>This is the largest event in our analysis. All products detect the rain well, but H90 gives slightly lower errors.</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96F3D60F-D209-0647-B4F6-4D960635AA5C}" type="slidenum">
              <a:rPr lang="en-US" smtClean="0"/>
              <a:t>11</a:t>
            </a:fld>
            <a:endParaRPr lang="en-US"/>
          </a:p>
        </p:txBody>
      </p:sp>
    </p:spTree>
    <p:extLst>
      <p:ext uri="{BB962C8B-B14F-4D97-AF65-F5344CB8AC3E}">
        <p14:creationId xmlns:p14="http://schemas.microsoft.com/office/powerpoint/2010/main" val="11530235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May event is a late-spring event, so convective rainfall may also be important.</a:t>
            </a:r>
          </a:p>
          <a:p>
            <a:r>
              <a:rPr lang="en-US" sz="1200" kern="1200" dirty="0">
                <a:solidFill>
                  <a:schemeClr val="tx1"/>
                </a:solidFill>
                <a:effectLst/>
                <a:latin typeface="+mn-lt"/>
                <a:ea typeface="+mn-ea"/>
                <a:cs typeface="+mn-cs"/>
              </a:rPr>
              <a:t>For rainfall above one </a:t>
            </a:r>
            <a:r>
              <a:rPr lang="en-US" sz="1200" kern="1200" dirty="0" err="1">
                <a:solidFill>
                  <a:schemeClr val="tx1"/>
                </a:solidFill>
                <a:effectLst/>
                <a:latin typeface="+mn-lt"/>
                <a:ea typeface="+mn-ea"/>
                <a:cs typeface="+mn-cs"/>
              </a:rPr>
              <a:t>millimetre</a:t>
            </a:r>
            <a:r>
              <a:rPr lang="en-US" sz="1200" kern="1200" dirty="0">
                <a:solidFill>
                  <a:schemeClr val="tx1"/>
                </a:solidFill>
                <a:effectLst/>
                <a:latin typeface="+mn-lt"/>
                <a:ea typeface="+mn-ea"/>
                <a:cs typeface="+mn-cs"/>
              </a:rPr>
              <a:t>, all three products show very high probability of detection. This means that the products are successful in identifying the occurrence of rainfall during this event.</a:t>
            </a:r>
          </a:p>
          <a:p>
            <a:r>
              <a:rPr lang="en-US" sz="1200" kern="1200" dirty="0">
                <a:solidFill>
                  <a:schemeClr val="tx1"/>
                </a:solidFill>
                <a:effectLst/>
                <a:latin typeface="+mn-lt"/>
                <a:ea typeface="+mn-ea"/>
                <a:cs typeface="+mn-cs"/>
              </a:rPr>
              <a:t>Among the three products, H90 gives the highest POD and also the lowest MAE and RMSE values. This suggests that H90 performs particularly well in estimating the accumulated rainfall amount for this case.</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H42 and H61 also show very similar and consistent </a:t>
            </a:r>
            <a:r>
              <a:rPr lang="en-US" sz="1200" kern="1200" dirty="0" err="1">
                <a:solidFill>
                  <a:schemeClr val="tx1"/>
                </a:solidFill>
                <a:effectLst/>
                <a:latin typeface="+mn-lt"/>
                <a:ea typeface="+mn-ea"/>
                <a:cs typeface="+mn-cs"/>
              </a:rPr>
              <a:t>behaviour</a:t>
            </a:r>
            <a:r>
              <a:rPr lang="en-US" sz="1200" kern="1200" dirty="0">
                <a:solidFill>
                  <a:schemeClr val="tx1"/>
                </a:solidFill>
                <a:effectLst/>
                <a:latin typeface="+mn-lt"/>
                <a:ea typeface="+mn-ea"/>
                <a:cs typeface="+mn-cs"/>
              </a:rPr>
              <a:t>. Their error values are close to each other, and their detection statistics are also very similar.</a:t>
            </a:r>
          </a:p>
          <a:p>
            <a:r>
              <a:rPr lang="en-US" sz="1200" kern="1200" dirty="0">
                <a:solidFill>
                  <a:schemeClr val="tx1"/>
                </a:solidFill>
                <a:effectLst/>
                <a:latin typeface="+mn-lt"/>
                <a:ea typeface="+mn-ea"/>
                <a:cs typeface="+mn-cs"/>
              </a:rPr>
              <a:t>When we focus on rainfall above ten </a:t>
            </a:r>
            <a:r>
              <a:rPr lang="en-US" sz="1200" kern="1200" dirty="0" err="1">
                <a:solidFill>
                  <a:schemeClr val="tx1"/>
                </a:solidFill>
                <a:effectLst/>
                <a:latin typeface="+mn-lt"/>
                <a:ea typeface="+mn-ea"/>
                <a:cs typeface="+mn-cs"/>
              </a:rPr>
              <a:t>millimetres</a:t>
            </a:r>
            <a:r>
              <a:rPr lang="en-US" sz="1200" kern="1200" dirty="0">
                <a:solidFill>
                  <a:schemeClr val="tx1"/>
                </a:solidFill>
                <a:effectLst/>
                <a:latin typeface="+mn-lt"/>
                <a:ea typeface="+mn-ea"/>
                <a:cs typeface="+mn-cs"/>
              </a:rPr>
              <a:t>, the same pattern continues. Detection skill decreases compared with the one-</a:t>
            </a:r>
            <a:r>
              <a:rPr lang="en-US" sz="1200" kern="1200" dirty="0" err="1">
                <a:solidFill>
                  <a:schemeClr val="tx1"/>
                </a:solidFill>
                <a:effectLst/>
                <a:latin typeface="+mn-lt"/>
                <a:ea typeface="+mn-ea"/>
                <a:cs typeface="+mn-cs"/>
              </a:rPr>
              <a:t>millimetre</a:t>
            </a:r>
            <a:r>
              <a:rPr lang="en-US" sz="1200" kern="1200" dirty="0">
                <a:solidFill>
                  <a:schemeClr val="tx1"/>
                </a:solidFill>
                <a:effectLst/>
                <a:latin typeface="+mn-lt"/>
                <a:ea typeface="+mn-ea"/>
                <a:cs typeface="+mn-cs"/>
              </a:rPr>
              <a:t> threshold, but H90 still shows the highest POD and the lowest error values.</a:t>
            </a:r>
          </a:p>
          <a:p>
            <a:r>
              <a:rPr lang="en-US" sz="1200" kern="1200" dirty="0">
                <a:solidFill>
                  <a:schemeClr val="tx1"/>
                </a:solidFill>
                <a:effectLst/>
                <a:latin typeface="+mn-lt"/>
                <a:ea typeface="+mn-ea"/>
                <a:cs typeface="+mn-cs"/>
              </a:rPr>
              <a:t>The correlation coefficients remain relatively low, especially for the heavier rainfall threshold. This again tells us that rainfall detection is better than rainfall intensity estimation.</a:t>
            </a:r>
          </a:p>
          <a:p>
            <a:r>
              <a:rPr lang="en-US" sz="1200" b="1" kern="1200" dirty="0">
                <a:solidFill>
                  <a:schemeClr val="tx1"/>
                </a:solidFill>
                <a:effectLst/>
                <a:latin typeface="+mn-lt"/>
                <a:ea typeface="+mn-ea"/>
                <a:cs typeface="+mn-cs"/>
              </a:rPr>
              <a:t>So, The satellite can detect the rain area, but the rainfall amount is still difficult, especially for convective rain.</a:t>
            </a:r>
            <a:r>
              <a:rPr lang="en-US" sz="1200" kern="1200" dirty="0">
                <a:solidFill>
                  <a:schemeClr val="tx1"/>
                </a:solidFill>
                <a:effectLst/>
                <a:latin typeface="+mn-lt"/>
                <a:ea typeface="+mn-ea"/>
                <a:cs typeface="+mn-cs"/>
              </a:rPr>
              <a:t> // the satellite knows where it rains, but not how much. For convective rain, the amounts are the weak point.</a:t>
            </a:r>
          </a:p>
          <a:p>
            <a:endParaRPr lang="en-US" dirty="0"/>
          </a:p>
        </p:txBody>
      </p:sp>
      <p:sp>
        <p:nvSpPr>
          <p:cNvPr id="4" name="Slide Number Placeholder 3"/>
          <p:cNvSpPr>
            <a:spLocks noGrp="1"/>
          </p:cNvSpPr>
          <p:nvPr>
            <p:ph type="sldNum" sz="quarter" idx="5"/>
          </p:nvPr>
        </p:nvSpPr>
        <p:spPr/>
        <p:txBody>
          <a:bodyPr/>
          <a:lstStyle/>
          <a:p>
            <a:fld id="{96F3D60F-D209-0647-B4F6-4D960635AA5C}" type="slidenum">
              <a:rPr lang="en-US" smtClean="0"/>
              <a:t>12</a:t>
            </a:fld>
            <a:endParaRPr lang="en-US"/>
          </a:p>
        </p:txBody>
      </p:sp>
    </p:spTree>
    <p:extLst>
      <p:ext uri="{BB962C8B-B14F-4D97-AF65-F5344CB8AC3E}">
        <p14:creationId xmlns:p14="http://schemas.microsoft.com/office/powerpoint/2010/main" val="12543527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Let me conclude.</a:t>
            </a:r>
          </a:p>
          <a:p>
            <a:r>
              <a:rPr lang="en-US" sz="1200" kern="1200" dirty="0">
                <a:solidFill>
                  <a:schemeClr val="tx1"/>
                </a:solidFill>
                <a:effectLst/>
                <a:latin typeface="+mn-lt"/>
                <a:ea typeface="+mn-ea"/>
                <a:cs typeface="+mn-cs"/>
              </a:rPr>
              <a:t>Finding one: First, the HSAF products generally capture rainfall occurrence over Türkiye reasonably well, especially for the one-</a:t>
            </a:r>
            <a:r>
              <a:rPr lang="en-US" sz="1200" kern="1200" dirty="0" err="1">
                <a:solidFill>
                  <a:schemeClr val="tx1"/>
                </a:solidFill>
                <a:effectLst/>
                <a:latin typeface="+mn-lt"/>
                <a:ea typeface="+mn-ea"/>
                <a:cs typeface="+mn-cs"/>
              </a:rPr>
              <a:t>millimetre</a:t>
            </a:r>
            <a:r>
              <a:rPr lang="en-US" sz="1200" kern="1200" dirty="0">
                <a:solidFill>
                  <a:schemeClr val="tx1"/>
                </a:solidFill>
                <a:effectLst/>
                <a:latin typeface="+mn-lt"/>
                <a:ea typeface="+mn-ea"/>
                <a:cs typeface="+mn-cs"/>
              </a:rPr>
              <a:t> threshold.</a:t>
            </a:r>
          </a:p>
          <a:p>
            <a:r>
              <a:rPr lang="en-US" sz="1200" kern="1200" dirty="0">
                <a:solidFill>
                  <a:schemeClr val="tx1"/>
                </a:solidFill>
                <a:effectLst/>
                <a:latin typeface="+mn-lt"/>
                <a:ea typeface="+mn-ea"/>
                <a:cs typeface="+mn-cs"/>
              </a:rPr>
              <a:t>Finding two: Heavy precipitation and local convective rainfall are more difficult to estimate than light or widespread rainfall.</a:t>
            </a:r>
          </a:p>
          <a:p>
            <a:r>
              <a:rPr lang="en-US" sz="1200" kern="1200" dirty="0">
                <a:solidFill>
                  <a:schemeClr val="tx1"/>
                </a:solidFill>
                <a:effectLst/>
                <a:latin typeface="+mn-lt"/>
                <a:ea typeface="+mn-ea"/>
                <a:cs typeface="+mn-cs"/>
              </a:rPr>
              <a:t>Finding three: the errors grow with rain intensity. And over the mountains, the peaks are under-estimated.</a:t>
            </a:r>
          </a:p>
          <a:p>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There is no single best product. The result depends on the event, the rainfall threshold, and the metric</a:t>
            </a:r>
            <a:r>
              <a:rPr lang="en-US" sz="1200" kern="1200" dirty="0">
                <a:solidFill>
                  <a:schemeClr val="tx1"/>
                </a:solidFill>
                <a:effectLst/>
                <a:latin typeface="+mn-lt"/>
                <a:ea typeface="+mn-ea"/>
                <a:cs typeface="+mn-cs"/>
              </a:rPr>
              <a:t>. // The main message is not that one product is always better than the others. A more accurate conclusion is that product performance depends on the event type, rainfall threshold and validation metric.</a:t>
            </a:r>
          </a:p>
          <a:p>
            <a:r>
              <a:rPr lang="en-US" sz="1200" kern="1200" dirty="0">
                <a:solidFill>
                  <a:schemeClr val="tx1"/>
                </a:solidFill>
                <a:effectLst/>
                <a:latin typeface="+mn-lt"/>
                <a:ea typeface="+mn-ea"/>
                <a:cs typeface="+mn-cs"/>
              </a:rPr>
              <a:t>As future work, we plan to extend the validation to more events and longer time periods. We also want to </a:t>
            </a:r>
            <a:r>
              <a:rPr lang="en-US" sz="1200" kern="1200" dirty="0" err="1">
                <a:solidFill>
                  <a:schemeClr val="tx1"/>
                </a:solidFill>
                <a:effectLst/>
                <a:latin typeface="+mn-lt"/>
                <a:ea typeface="+mn-ea"/>
                <a:cs typeface="+mn-cs"/>
              </a:rPr>
              <a:t>analyse</a:t>
            </a:r>
            <a:r>
              <a:rPr lang="en-US" sz="1200" kern="1200" dirty="0">
                <a:solidFill>
                  <a:schemeClr val="tx1"/>
                </a:solidFill>
                <a:effectLst/>
                <a:latin typeface="+mn-lt"/>
                <a:ea typeface="+mn-ea"/>
                <a:cs typeface="+mn-cs"/>
              </a:rPr>
              <a:t> the results according to terrain, season and synoptic type.</a:t>
            </a:r>
          </a:p>
          <a:p>
            <a:r>
              <a:rPr lang="en-US" sz="1200" kern="1200" dirty="0">
                <a:solidFill>
                  <a:schemeClr val="tx1"/>
                </a:solidFill>
                <a:effectLst/>
                <a:latin typeface="+mn-lt"/>
                <a:ea typeface="+mn-ea"/>
                <a:cs typeface="+mn-cs"/>
              </a:rPr>
              <a:t>They know where it rains, but not exactly how much. In other words, rainfall detection is better than rainfall amount estimation.</a:t>
            </a:r>
          </a:p>
          <a:p>
            <a:endParaRPr lang="en-US" dirty="0"/>
          </a:p>
        </p:txBody>
      </p:sp>
      <p:sp>
        <p:nvSpPr>
          <p:cNvPr id="4" name="Slide Number Placeholder 3"/>
          <p:cNvSpPr>
            <a:spLocks noGrp="1"/>
          </p:cNvSpPr>
          <p:nvPr>
            <p:ph type="sldNum" sz="quarter" idx="5"/>
          </p:nvPr>
        </p:nvSpPr>
        <p:spPr/>
        <p:txBody>
          <a:bodyPr/>
          <a:lstStyle/>
          <a:p>
            <a:fld id="{96F3D60F-D209-0647-B4F6-4D960635AA5C}" type="slidenum">
              <a:rPr lang="en-US" smtClean="0"/>
              <a:t>13</a:t>
            </a:fld>
            <a:endParaRPr lang="en-US"/>
          </a:p>
        </p:txBody>
      </p:sp>
    </p:spTree>
    <p:extLst>
      <p:ext uri="{BB962C8B-B14F-4D97-AF65-F5344CB8AC3E}">
        <p14:creationId xmlns:p14="http://schemas.microsoft.com/office/powerpoint/2010/main" val="25148695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Thank you for your attention.</a:t>
            </a:r>
          </a:p>
          <a:p>
            <a:r>
              <a:rPr lang="en-US" sz="1200" kern="1200" dirty="0">
                <a:solidFill>
                  <a:schemeClr val="tx1"/>
                </a:solidFill>
                <a:effectLst/>
                <a:latin typeface="+mn-lt"/>
                <a:ea typeface="+mn-ea"/>
                <a:cs typeface="+mn-cs"/>
              </a:rPr>
              <a:t>I am happy to take your questions.</a:t>
            </a:r>
          </a:p>
          <a:p>
            <a:endParaRPr lang="en-US" dirty="0"/>
          </a:p>
        </p:txBody>
      </p:sp>
      <p:sp>
        <p:nvSpPr>
          <p:cNvPr id="4" name="Slide Number Placeholder 3"/>
          <p:cNvSpPr>
            <a:spLocks noGrp="1"/>
          </p:cNvSpPr>
          <p:nvPr>
            <p:ph type="sldNum" sz="quarter" idx="5"/>
          </p:nvPr>
        </p:nvSpPr>
        <p:spPr/>
        <p:txBody>
          <a:bodyPr/>
          <a:lstStyle/>
          <a:p>
            <a:fld id="{96F3D60F-D209-0647-B4F6-4D960635AA5C}" type="slidenum">
              <a:rPr lang="en-US" smtClean="0"/>
              <a:t>14</a:t>
            </a:fld>
            <a:endParaRPr lang="en-US"/>
          </a:p>
        </p:txBody>
      </p:sp>
    </p:spTree>
    <p:extLst>
      <p:ext uri="{BB962C8B-B14F-4D97-AF65-F5344CB8AC3E}">
        <p14:creationId xmlns:p14="http://schemas.microsoft.com/office/powerpoint/2010/main" val="42737023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This slide shows the outline of my presentation. It has six steps.</a:t>
            </a:r>
          </a:p>
          <a:p>
            <a:r>
              <a:rPr lang="en-US" sz="1200" kern="1200" dirty="0">
                <a:solidFill>
                  <a:schemeClr val="tx1"/>
                </a:solidFill>
                <a:effectLst/>
                <a:latin typeface="+mn-lt"/>
                <a:ea typeface="+mn-ea"/>
                <a:cs typeface="+mn-cs"/>
              </a:rPr>
              <a:t>First, I will introduce the study area and its climate regimes.</a:t>
            </a:r>
          </a:p>
          <a:p>
            <a:r>
              <a:rPr lang="en-US" sz="1200" kern="1200" dirty="0">
                <a:solidFill>
                  <a:schemeClr val="tx1"/>
                </a:solidFill>
                <a:effectLst/>
                <a:latin typeface="+mn-lt"/>
                <a:ea typeface="+mn-ea"/>
                <a:cs typeface="+mn-cs"/>
              </a:rPr>
              <a:t>Second, I will give a short overview of the HSAF precipitation products evaluated in this study.</a:t>
            </a:r>
          </a:p>
          <a:p>
            <a:r>
              <a:rPr lang="en-US" sz="1200" kern="1200" dirty="0">
                <a:solidFill>
                  <a:schemeClr val="tx1"/>
                </a:solidFill>
                <a:effectLst/>
                <a:latin typeface="+mn-lt"/>
                <a:ea typeface="+mn-ea"/>
                <a:cs typeface="+mn-cs"/>
              </a:rPr>
              <a:t>Third, our reference data — we have more than twelve hundred ground stations.</a:t>
            </a:r>
          </a:p>
          <a:p>
            <a:r>
              <a:rPr lang="en-US" sz="1200" kern="1200" dirty="0">
                <a:solidFill>
                  <a:schemeClr val="tx1"/>
                </a:solidFill>
                <a:effectLst/>
                <a:latin typeface="+mn-lt"/>
                <a:ea typeface="+mn-ea"/>
                <a:cs typeface="+mn-cs"/>
              </a:rPr>
              <a:t>Then the methodology and the case studies with results.</a:t>
            </a:r>
          </a:p>
          <a:p>
            <a:r>
              <a:rPr lang="en-US" sz="1200" kern="1200" dirty="0">
                <a:solidFill>
                  <a:schemeClr val="tx1"/>
                </a:solidFill>
                <a:effectLst/>
                <a:latin typeface="+mn-lt"/>
                <a:ea typeface="+mn-ea"/>
                <a:cs typeface="+mn-cs"/>
              </a:rPr>
              <a:t>Finally, I will discuss the findings and conclude with future perspectives/work.</a:t>
            </a:r>
          </a:p>
          <a:p>
            <a:endParaRPr lang="en-US" dirty="0"/>
          </a:p>
        </p:txBody>
      </p:sp>
      <p:sp>
        <p:nvSpPr>
          <p:cNvPr id="4" name="Slide Number Placeholder 3"/>
          <p:cNvSpPr>
            <a:spLocks noGrp="1"/>
          </p:cNvSpPr>
          <p:nvPr>
            <p:ph type="sldNum" sz="quarter" idx="5"/>
          </p:nvPr>
        </p:nvSpPr>
        <p:spPr/>
        <p:txBody>
          <a:bodyPr/>
          <a:lstStyle/>
          <a:p>
            <a:fld id="{96F3D60F-D209-0647-B4F6-4D960635AA5C}" type="slidenum">
              <a:rPr lang="en-US" smtClean="0"/>
              <a:t>2</a:t>
            </a:fld>
            <a:endParaRPr lang="en-US"/>
          </a:p>
        </p:txBody>
      </p:sp>
    </p:spTree>
    <p:extLst>
      <p:ext uri="{BB962C8B-B14F-4D97-AF65-F5344CB8AC3E}">
        <p14:creationId xmlns:p14="http://schemas.microsoft.com/office/powerpoint/2010/main" val="19799155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It is important to understand why rainfall estimation over Türkiye is particularly challenging.</a:t>
            </a:r>
          </a:p>
          <a:p>
            <a:r>
              <a:rPr lang="en-US" sz="1200" kern="1200" dirty="0">
                <a:solidFill>
                  <a:schemeClr val="tx1"/>
                </a:solidFill>
                <a:effectLst/>
                <a:latin typeface="+mn-lt"/>
                <a:ea typeface="+mn-ea"/>
                <a:cs typeface="+mn-cs"/>
              </a:rPr>
              <a:t>So, Türkiye is located between Europe and Asia, and it has very different climate conditions.</a:t>
            </a:r>
          </a:p>
          <a:p>
            <a:r>
              <a:rPr lang="en-US" sz="1200" kern="1200" dirty="0">
                <a:solidFill>
                  <a:schemeClr val="tx1"/>
                </a:solidFill>
                <a:effectLst/>
                <a:latin typeface="+mn-lt"/>
                <a:ea typeface="+mn-ea"/>
                <a:cs typeface="+mn-cs"/>
              </a:rPr>
              <a:t>As shown in the map, the country has 4 main climate regimes in a relatively small area. These are Mediterranean, Marmara, Black Sea, and Continental climate. </a:t>
            </a:r>
          </a:p>
          <a:p>
            <a:r>
              <a:rPr lang="en-US" sz="1200" kern="1200" dirty="0">
                <a:solidFill>
                  <a:schemeClr val="tx1"/>
                </a:solidFill>
                <a:effectLst/>
                <a:latin typeface="+mn-lt"/>
                <a:ea typeface="+mn-ea"/>
                <a:cs typeface="+mn-cs"/>
              </a:rPr>
              <a:t>The </a:t>
            </a:r>
            <a:r>
              <a:rPr lang="en-US" sz="1200" b="1" kern="1200" dirty="0">
                <a:solidFill>
                  <a:schemeClr val="tx1"/>
                </a:solidFill>
                <a:effectLst/>
                <a:latin typeface="+mn-lt"/>
                <a:ea typeface="+mn-ea"/>
                <a:cs typeface="+mn-cs"/>
              </a:rPr>
              <a:t>Mediterranean region</a:t>
            </a:r>
            <a:r>
              <a:rPr lang="en-US" sz="1200" kern="1200" dirty="0">
                <a:solidFill>
                  <a:schemeClr val="tx1"/>
                </a:solidFill>
                <a:effectLst/>
                <a:latin typeface="+mn-lt"/>
                <a:ea typeface="+mn-ea"/>
                <a:cs typeface="+mn-cs"/>
              </a:rPr>
              <a:t> has a different rainfall regime. Summers are generally hot and dry. The rainfall events occur during autumn and winter.</a:t>
            </a:r>
          </a:p>
          <a:p>
            <a:r>
              <a:rPr lang="en-US" sz="1200" kern="1200" dirty="0">
                <a:solidFill>
                  <a:schemeClr val="tx1"/>
                </a:solidFill>
                <a:effectLst/>
                <a:latin typeface="+mn-lt"/>
                <a:ea typeface="+mn-ea"/>
                <a:cs typeface="+mn-cs"/>
              </a:rPr>
              <a:t>The </a:t>
            </a:r>
            <a:r>
              <a:rPr lang="en-US" sz="1200" b="1" kern="1200" dirty="0">
                <a:solidFill>
                  <a:schemeClr val="tx1"/>
                </a:solidFill>
                <a:effectLst/>
                <a:latin typeface="+mn-lt"/>
                <a:ea typeface="+mn-ea"/>
                <a:cs typeface="+mn-cs"/>
              </a:rPr>
              <a:t>Black Sea region</a:t>
            </a:r>
            <a:r>
              <a:rPr lang="en-US" sz="1200" kern="1200" dirty="0">
                <a:solidFill>
                  <a:schemeClr val="tx1"/>
                </a:solidFill>
                <a:effectLst/>
                <a:latin typeface="+mn-lt"/>
                <a:ea typeface="+mn-ea"/>
                <a:cs typeface="+mn-cs"/>
              </a:rPr>
              <a:t> is much wetter. Moist air comes from the sea and rises over the North Anatolian Mountains. This causes orographic precipitation during the year.</a:t>
            </a:r>
          </a:p>
          <a:p>
            <a:r>
              <a:rPr lang="en-US" sz="1200" kern="1200" dirty="0">
                <a:solidFill>
                  <a:schemeClr val="tx1"/>
                </a:solidFill>
                <a:effectLst/>
                <a:latin typeface="+mn-lt"/>
                <a:ea typeface="+mn-ea"/>
                <a:cs typeface="+mn-cs"/>
              </a:rPr>
              <a:t>The </a:t>
            </a:r>
            <a:r>
              <a:rPr lang="en-US" sz="1200" b="1" kern="1200" dirty="0">
                <a:solidFill>
                  <a:schemeClr val="tx1"/>
                </a:solidFill>
                <a:effectLst/>
                <a:latin typeface="+mn-lt"/>
                <a:ea typeface="+mn-ea"/>
                <a:cs typeface="+mn-cs"/>
              </a:rPr>
              <a:t>Marmara region</a:t>
            </a:r>
            <a:r>
              <a:rPr lang="en-US" sz="1200" kern="1200" dirty="0">
                <a:solidFill>
                  <a:schemeClr val="tx1"/>
                </a:solidFill>
                <a:effectLst/>
                <a:latin typeface="+mn-lt"/>
                <a:ea typeface="+mn-ea"/>
                <a:cs typeface="+mn-cs"/>
              </a:rPr>
              <a:t> has a transitional climate. It is affected by both maritime and continental conditions, so rainfall can occur in different seasons.</a:t>
            </a:r>
          </a:p>
          <a:p>
            <a:r>
              <a:rPr lang="en-US" sz="1200" kern="1200" dirty="0">
                <a:solidFill>
                  <a:schemeClr val="tx1"/>
                </a:solidFill>
                <a:effectLst/>
                <a:latin typeface="+mn-lt"/>
                <a:ea typeface="+mn-ea"/>
                <a:cs typeface="+mn-cs"/>
              </a:rPr>
              <a:t>Central and Eastern Türkiye have a </a:t>
            </a:r>
            <a:r>
              <a:rPr lang="en-US" sz="1200" b="1" kern="1200" dirty="0">
                <a:solidFill>
                  <a:schemeClr val="tx1"/>
                </a:solidFill>
                <a:effectLst/>
                <a:latin typeface="+mn-lt"/>
                <a:ea typeface="+mn-ea"/>
                <a:cs typeface="+mn-cs"/>
              </a:rPr>
              <a:t>continental climate</a:t>
            </a:r>
            <a:r>
              <a:rPr lang="en-US" sz="1200" kern="1200" dirty="0">
                <a:solidFill>
                  <a:schemeClr val="tx1"/>
                </a:solidFill>
                <a:effectLst/>
                <a:latin typeface="+mn-lt"/>
                <a:ea typeface="+mn-ea"/>
                <a:cs typeface="+mn-cs"/>
              </a:rPr>
              <a:t>. Winters are cold and snowy, summers are hot and dry, and the terrain is mountainous. </a:t>
            </a:r>
          </a:p>
          <a:p>
            <a:r>
              <a:rPr lang="en-US" sz="1200" kern="1200" dirty="0">
                <a:solidFill>
                  <a:schemeClr val="tx1"/>
                </a:solidFill>
                <a:effectLst/>
                <a:latin typeface="+mn-lt"/>
                <a:ea typeface="+mn-ea"/>
                <a:cs typeface="+mn-cs"/>
              </a:rPr>
              <a:t>The study area is a difficult region for satellite rainfall estimation because it has mountains, different climate regimes, and different rainfall types. This diversity is one of the main reasons why we selected Türkiye as our study area.</a:t>
            </a:r>
          </a:p>
          <a:p>
            <a:endParaRPr lang="en-US" dirty="0"/>
          </a:p>
        </p:txBody>
      </p:sp>
      <p:sp>
        <p:nvSpPr>
          <p:cNvPr id="4" name="Slide Number Placeholder 3"/>
          <p:cNvSpPr>
            <a:spLocks noGrp="1"/>
          </p:cNvSpPr>
          <p:nvPr>
            <p:ph type="sldNum" sz="quarter" idx="5"/>
          </p:nvPr>
        </p:nvSpPr>
        <p:spPr/>
        <p:txBody>
          <a:bodyPr/>
          <a:lstStyle/>
          <a:p>
            <a:fld id="{96F3D60F-D209-0647-B4F6-4D960635AA5C}" type="slidenum">
              <a:rPr lang="en-US" smtClean="0"/>
              <a:t>3</a:t>
            </a:fld>
            <a:endParaRPr lang="en-US"/>
          </a:p>
        </p:txBody>
      </p:sp>
    </p:spTree>
    <p:extLst>
      <p:ext uri="{BB962C8B-B14F-4D97-AF65-F5344CB8AC3E}">
        <p14:creationId xmlns:p14="http://schemas.microsoft.com/office/powerpoint/2010/main" val="27859266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Here, you can see the three accumulated precipitation products in more detail.</a:t>
            </a:r>
          </a:p>
          <a:p>
            <a:r>
              <a:rPr lang="en-US" sz="1200" kern="1200" dirty="0">
                <a:solidFill>
                  <a:schemeClr val="tx1"/>
                </a:solidFill>
                <a:effectLst/>
                <a:latin typeface="+mn-lt"/>
                <a:ea typeface="+mn-ea"/>
                <a:cs typeface="+mn-cs"/>
              </a:rPr>
              <a:t>H42 is the new product obtain from H40. It gives hourly rainfall totals and has about 2-kilometer resolution.</a:t>
            </a:r>
          </a:p>
          <a:p>
            <a:r>
              <a:rPr lang="en-US" sz="1200" kern="1200" dirty="0">
                <a:solidFill>
                  <a:schemeClr val="tx1"/>
                </a:solidFill>
                <a:effectLst/>
                <a:latin typeface="+mn-lt"/>
                <a:ea typeface="+mn-ea"/>
                <a:cs typeface="+mn-cs"/>
              </a:rPr>
              <a:t>H61 is the SEVIRI - based product. It integrates the H60 maps and gives 1-hour totals every hour. The resolution is approximately 3 kilometers at nadir.</a:t>
            </a:r>
          </a:p>
          <a:p>
            <a:r>
              <a:rPr lang="en-US" sz="1200" kern="1200" dirty="0">
                <a:solidFill>
                  <a:schemeClr val="tx1"/>
                </a:solidFill>
                <a:effectLst/>
                <a:latin typeface="+mn-lt"/>
                <a:ea typeface="+mn-ea"/>
                <a:cs typeface="+mn-cs"/>
              </a:rPr>
              <a:t>H90 covers the Indian Ocean region. It uses the SEVIRI instrument on the </a:t>
            </a:r>
            <a:r>
              <a:rPr lang="en-US" sz="1200" kern="1200" dirty="0" err="1">
                <a:solidFill>
                  <a:schemeClr val="tx1"/>
                </a:solidFill>
                <a:effectLst/>
                <a:latin typeface="+mn-lt"/>
                <a:ea typeface="+mn-ea"/>
                <a:cs typeface="+mn-cs"/>
              </a:rPr>
              <a:t>Meteosat</a:t>
            </a:r>
            <a:r>
              <a:rPr lang="en-US" sz="1200" kern="1200" dirty="0">
                <a:solidFill>
                  <a:schemeClr val="tx1"/>
                </a:solidFill>
                <a:effectLst/>
                <a:latin typeface="+mn-lt"/>
                <a:ea typeface="+mn-ea"/>
                <a:cs typeface="+mn-cs"/>
              </a:rPr>
              <a:t> at 45.5 degrees east. It has the same spatial resolution as H61.</a:t>
            </a:r>
          </a:p>
          <a:p>
            <a:r>
              <a:rPr lang="en-US" sz="1200" kern="1200" dirty="0">
                <a:solidFill>
                  <a:schemeClr val="tx1"/>
                </a:solidFill>
                <a:effectLst/>
                <a:latin typeface="+mn-lt"/>
                <a:ea typeface="+mn-ea"/>
                <a:cs typeface="+mn-cs"/>
              </a:rPr>
              <a:t>All three products are operational accumulated precipitation products.</a:t>
            </a:r>
          </a:p>
          <a:p>
            <a:r>
              <a:rPr lang="en-US" sz="1200" kern="1200" dirty="0">
                <a:solidFill>
                  <a:schemeClr val="tx1"/>
                </a:solidFill>
                <a:effectLst/>
                <a:latin typeface="+mn-lt"/>
                <a:ea typeface="+mn-ea"/>
                <a:cs typeface="+mn-cs"/>
              </a:rPr>
              <a:t>They provide hourly rainfall totals, so they are suitable for comparison with the hourly ground station observations.</a:t>
            </a:r>
          </a:p>
          <a:p>
            <a:r>
              <a:rPr lang="en-US" sz="1200" kern="1200" dirty="0">
                <a:solidFill>
                  <a:schemeClr val="tx1"/>
                </a:solidFill>
                <a:effectLst/>
                <a:latin typeface="+mn-lt"/>
                <a:ea typeface="+mn-ea"/>
                <a:cs typeface="+mn-cs"/>
              </a:rPr>
              <a:t>Although they have a similar purpose, they differ in sensor, algorithm, and coverage.</a:t>
            </a:r>
          </a:p>
          <a:p>
            <a:endParaRPr lang="en-US" dirty="0"/>
          </a:p>
        </p:txBody>
      </p:sp>
      <p:sp>
        <p:nvSpPr>
          <p:cNvPr id="4" name="Slide Number Placeholder 3"/>
          <p:cNvSpPr>
            <a:spLocks noGrp="1"/>
          </p:cNvSpPr>
          <p:nvPr>
            <p:ph type="sldNum" sz="quarter" idx="5"/>
          </p:nvPr>
        </p:nvSpPr>
        <p:spPr/>
        <p:txBody>
          <a:bodyPr/>
          <a:lstStyle/>
          <a:p>
            <a:fld id="{96F3D60F-D209-0647-B4F6-4D960635AA5C}" type="slidenum">
              <a:rPr lang="en-US" smtClean="0"/>
              <a:t>4</a:t>
            </a:fld>
            <a:endParaRPr lang="en-US"/>
          </a:p>
        </p:txBody>
      </p:sp>
    </p:spTree>
    <p:extLst>
      <p:ext uri="{BB962C8B-B14F-4D97-AF65-F5344CB8AC3E}">
        <p14:creationId xmlns:p14="http://schemas.microsoft.com/office/powerpoint/2010/main" val="21336477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For the ground truth, we use the automated weather stations of the Turkish State Meteorological Service.</a:t>
            </a:r>
          </a:p>
          <a:p>
            <a:r>
              <a:rPr lang="en-US" sz="1200" kern="1200" dirty="0">
                <a:solidFill>
                  <a:schemeClr val="tx1"/>
                </a:solidFill>
                <a:effectLst/>
                <a:latin typeface="+mn-lt"/>
                <a:ea typeface="+mn-ea"/>
                <a:cs typeface="+mn-cs"/>
              </a:rPr>
              <a:t>This network has 1,259 stations — so more than twelve hundred automated stations, covering the whole country.</a:t>
            </a:r>
          </a:p>
          <a:p>
            <a:r>
              <a:rPr lang="en-US" sz="1200" kern="1200" dirty="0">
                <a:solidFill>
                  <a:schemeClr val="tx1"/>
                </a:solidFill>
                <a:effectLst/>
                <a:latin typeface="+mn-lt"/>
                <a:ea typeface="+mn-ea"/>
                <a:cs typeface="+mn-cs"/>
              </a:rPr>
              <a:t>The stations provide hourly rainfall data, and the satellite products also provide hourly rainfall totals. So, we can compare them directly.</a:t>
            </a:r>
          </a:p>
          <a:p>
            <a:r>
              <a:rPr lang="en-US" sz="1200" kern="1200" dirty="0">
                <a:solidFill>
                  <a:schemeClr val="tx1"/>
                </a:solidFill>
                <a:effectLst/>
                <a:latin typeface="+mn-lt"/>
                <a:ea typeface="+mn-ea"/>
                <a:cs typeface="+mn-cs"/>
              </a:rPr>
              <a:t>At the bottom you can see the digital elevation map of study area. It shows the complex terrain, especially in the east. This is important because mountains affect rainfall and make satellite precipitation estimation more difficult.</a:t>
            </a:r>
          </a:p>
        </p:txBody>
      </p:sp>
      <p:sp>
        <p:nvSpPr>
          <p:cNvPr id="4" name="Slide Number Placeholder 3"/>
          <p:cNvSpPr>
            <a:spLocks noGrp="1"/>
          </p:cNvSpPr>
          <p:nvPr>
            <p:ph type="sldNum" sz="quarter" idx="5"/>
          </p:nvPr>
        </p:nvSpPr>
        <p:spPr/>
        <p:txBody>
          <a:bodyPr/>
          <a:lstStyle/>
          <a:p>
            <a:fld id="{96F3D60F-D209-0647-B4F6-4D960635AA5C}" type="slidenum">
              <a:rPr lang="en-US" smtClean="0"/>
              <a:t>5</a:t>
            </a:fld>
            <a:endParaRPr lang="en-US"/>
          </a:p>
        </p:txBody>
      </p:sp>
    </p:spTree>
    <p:extLst>
      <p:ext uri="{BB962C8B-B14F-4D97-AF65-F5344CB8AC3E}">
        <p14:creationId xmlns:p14="http://schemas.microsoft.com/office/powerpoint/2010/main" val="31960903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Now the methodology. Our workflow has four stages. I will explain it step by step.</a:t>
            </a:r>
          </a:p>
          <a:p>
            <a:r>
              <a:rPr lang="en-US" sz="1200" kern="1200" dirty="0">
                <a:solidFill>
                  <a:schemeClr val="tx1"/>
                </a:solidFill>
                <a:effectLst/>
                <a:latin typeface="+mn-lt"/>
                <a:ea typeface="+mn-ea"/>
                <a:cs typeface="+mn-cs"/>
              </a:rPr>
              <a:t>Stage one: read the data. </a:t>
            </a:r>
          </a:p>
          <a:p>
            <a:r>
              <a:rPr lang="en-US" sz="1200" kern="1200" dirty="0">
                <a:solidFill>
                  <a:schemeClr val="tx1"/>
                </a:solidFill>
                <a:effectLst/>
                <a:latin typeface="+mn-lt"/>
                <a:ea typeface="+mn-ea"/>
                <a:cs typeface="+mn-cs"/>
              </a:rPr>
              <a:t>Stage two: match in space. </a:t>
            </a:r>
          </a:p>
          <a:p>
            <a:r>
              <a:rPr lang="en-US" sz="1200" kern="1200" dirty="0">
                <a:solidFill>
                  <a:schemeClr val="tx1"/>
                </a:solidFill>
                <a:effectLst/>
                <a:latin typeface="+mn-lt"/>
                <a:ea typeface="+mn-ea"/>
                <a:cs typeface="+mn-cs"/>
              </a:rPr>
              <a:t>Stage three: pair and clean. </a:t>
            </a:r>
          </a:p>
          <a:p>
            <a:r>
              <a:rPr lang="en-US" sz="1200" kern="1200" dirty="0">
                <a:solidFill>
                  <a:schemeClr val="tx1"/>
                </a:solidFill>
                <a:effectLst/>
                <a:latin typeface="+mn-lt"/>
                <a:ea typeface="+mn-ea"/>
                <a:cs typeface="+mn-cs"/>
              </a:rPr>
              <a:t>Stage four: score and compare. </a:t>
            </a:r>
          </a:p>
          <a:p>
            <a:r>
              <a:rPr lang="en-US" sz="1200" b="1" kern="1200" dirty="0">
                <a:solidFill>
                  <a:schemeClr val="tx1"/>
                </a:solidFill>
                <a:effectLst/>
                <a:latin typeface="+mn-lt"/>
                <a:ea typeface="+mn-ea"/>
                <a:cs typeface="+mn-cs"/>
              </a:rPr>
              <a:t>We applied the same procedure to all three products. Therefore, the comparison between H42, H61 and H90 is consistent and fair.</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96F3D60F-D209-0647-B4F6-4D960635AA5C}" type="slidenum">
              <a:rPr lang="en-US" smtClean="0"/>
              <a:t>6</a:t>
            </a:fld>
            <a:endParaRPr lang="en-US"/>
          </a:p>
        </p:txBody>
      </p:sp>
    </p:spTree>
    <p:extLst>
      <p:ext uri="{BB962C8B-B14F-4D97-AF65-F5344CB8AC3E}">
        <p14:creationId xmlns:p14="http://schemas.microsoft.com/office/powerpoint/2010/main" val="6365343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This slide shows the same four stages, but with the full details </a:t>
            </a:r>
          </a:p>
          <a:p>
            <a:r>
              <a:rPr lang="en-US" sz="1200" b="1" kern="1200" dirty="0">
                <a:solidFill>
                  <a:schemeClr val="tx1"/>
                </a:solidFill>
                <a:effectLst/>
                <a:latin typeface="+mn-lt"/>
                <a:ea typeface="+mn-ea"/>
                <a:cs typeface="+mn-cs"/>
              </a:rPr>
              <a:t>The first stage</a:t>
            </a:r>
            <a:r>
              <a:rPr lang="en-US" sz="1200" kern="1200" dirty="0">
                <a:solidFill>
                  <a:schemeClr val="tx1"/>
                </a:solidFill>
                <a:effectLst/>
                <a:latin typeface="+mn-lt"/>
                <a:ea typeface="+mn-ea"/>
                <a:cs typeface="+mn-cs"/>
              </a:rPr>
              <a:t> focuses on preparing the input data.</a:t>
            </a:r>
          </a:p>
          <a:p>
            <a:r>
              <a:rPr lang="en-US" sz="1200" kern="1200" dirty="0">
                <a:solidFill>
                  <a:schemeClr val="tx1"/>
                </a:solidFill>
                <a:effectLst/>
                <a:latin typeface="+mn-lt"/>
                <a:ea typeface="+mn-ea"/>
                <a:cs typeface="+mn-cs"/>
              </a:rPr>
              <a:t>We read the HSAF precipitation files, the station coordinates, and the hourly rain gauge observations.</a:t>
            </a:r>
          </a:p>
          <a:p>
            <a:r>
              <a:rPr lang="en-US" sz="1200" kern="1200" dirty="0">
                <a:solidFill>
                  <a:schemeClr val="tx1"/>
                </a:solidFill>
                <a:effectLst/>
                <a:latin typeface="+mn-lt"/>
                <a:ea typeface="+mn-ea"/>
                <a:cs typeface="+mn-cs"/>
              </a:rPr>
              <a:t>Then we define the event period, generate consistent timestamps, and identify missing observations.</a:t>
            </a:r>
          </a:p>
          <a:p>
            <a:r>
              <a:rPr lang="en-US" sz="1200" b="1" kern="1200" dirty="0">
                <a:solidFill>
                  <a:schemeClr val="tx1"/>
                </a:solidFill>
                <a:effectLst/>
                <a:latin typeface="+mn-lt"/>
                <a:ea typeface="+mn-ea"/>
                <a:cs typeface="+mn-cs"/>
              </a:rPr>
              <a:t>The second stage</a:t>
            </a:r>
            <a:r>
              <a:rPr lang="en-US" sz="1200" kern="1200" dirty="0">
                <a:solidFill>
                  <a:schemeClr val="tx1"/>
                </a:solidFill>
                <a:effectLst/>
                <a:latin typeface="+mn-lt"/>
                <a:ea typeface="+mn-ea"/>
                <a:cs typeface="+mn-cs"/>
              </a:rPr>
              <a:t> is the spatial matching.</a:t>
            </a:r>
          </a:p>
          <a:p>
            <a:r>
              <a:rPr lang="en-US" sz="1200" kern="1200" dirty="0">
                <a:solidFill>
                  <a:schemeClr val="tx1"/>
                </a:solidFill>
                <a:effectLst/>
                <a:latin typeface="+mn-lt"/>
                <a:ea typeface="+mn-ea"/>
                <a:cs typeface="+mn-cs"/>
              </a:rPr>
              <a:t>The satellite grid is converted into latitude and longitude coordinates.</a:t>
            </a:r>
          </a:p>
          <a:p>
            <a:r>
              <a:rPr lang="en-US" sz="1200" kern="1200" dirty="0">
                <a:solidFill>
                  <a:schemeClr val="tx1"/>
                </a:solidFill>
                <a:effectLst/>
                <a:latin typeface="+mn-lt"/>
                <a:ea typeface="+mn-ea"/>
                <a:cs typeface="+mn-cs"/>
              </a:rPr>
              <a:t>Then, each station is assigned to its nearest satellite pixel. For this purpose, we use a KD-tree nearest-neighbor approach, because it is efficient and repeatable. We do this only once, and then the matching is fixed for all hours.</a:t>
            </a:r>
          </a:p>
          <a:p>
            <a:r>
              <a:rPr lang="en-US" sz="1200" b="1" kern="1200" dirty="0">
                <a:solidFill>
                  <a:schemeClr val="tx1"/>
                </a:solidFill>
                <a:effectLst/>
                <a:latin typeface="+mn-lt"/>
                <a:ea typeface="+mn-ea"/>
                <a:cs typeface="+mn-cs"/>
              </a:rPr>
              <a:t>In the third stage, </a:t>
            </a:r>
            <a:r>
              <a:rPr lang="en-US" sz="1200" kern="1200" dirty="0">
                <a:solidFill>
                  <a:schemeClr val="tx1"/>
                </a:solidFill>
                <a:effectLst/>
                <a:latin typeface="+mn-lt"/>
                <a:ea typeface="+mn-ea"/>
                <a:cs typeface="+mn-cs"/>
              </a:rPr>
              <a:t>we perform temporal matching and quality control.</a:t>
            </a:r>
          </a:p>
          <a:p>
            <a:r>
              <a:rPr lang="en-US" sz="1200" kern="1200" dirty="0">
                <a:solidFill>
                  <a:schemeClr val="tx1"/>
                </a:solidFill>
                <a:effectLst/>
                <a:latin typeface="+mn-lt"/>
                <a:ea typeface="+mn-ea"/>
                <a:cs typeface="+mn-cs"/>
              </a:rPr>
              <a:t>For every hour, we extract the satellite precipitation value and the quality index from the matched pixel.</a:t>
            </a:r>
          </a:p>
          <a:p>
            <a:r>
              <a:rPr lang="en-US" sz="1200" kern="1200" dirty="0">
                <a:solidFill>
                  <a:schemeClr val="tx1"/>
                </a:solidFill>
                <a:effectLst/>
                <a:latin typeface="+mn-lt"/>
                <a:ea typeface="+mn-ea"/>
                <a:cs typeface="+mn-cs"/>
              </a:rPr>
              <a:t>Then, we pair these values with the gauge observation from the same hour and the same station.</a:t>
            </a:r>
          </a:p>
          <a:p>
            <a:r>
              <a:rPr lang="en-US" sz="1200" kern="1200" dirty="0">
                <a:solidFill>
                  <a:schemeClr val="tx1"/>
                </a:solidFill>
                <a:effectLst/>
                <a:latin typeface="+mn-lt"/>
                <a:ea typeface="+mn-ea"/>
                <a:cs typeface="+mn-cs"/>
              </a:rPr>
              <a:t>For quality control, we use the quality index of each satellite pixel. If the quality index is below 0.2, we remove that record.</a:t>
            </a:r>
          </a:p>
          <a:p>
            <a:r>
              <a:rPr lang="en-US" sz="1200" kern="1200" dirty="0">
                <a:solidFill>
                  <a:schemeClr val="tx1"/>
                </a:solidFill>
                <a:effectLst/>
                <a:latin typeface="+mn-lt"/>
                <a:ea typeface="+mn-ea"/>
                <a:cs typeface="+mn-cs"/>
              </a:rPr>
              <a:t>We also remove missing values and invalid records before the analysis.</a:t>
            </a:r>
          </a:p>
          <a:p>
            <a:r>
              <a:rPr lang="en-US" sz="1200" b="1" kern="1200" dirty="0">
                <a:solidFill>
                  <a:schemeClr val="tx1"/>
                </a:solidFill>
                <a:effectLst/>
                <a:latin typeface="+mn-lt"/>
                <a:ea typeface="+mn-ea"/>
                <a:cs typeface="+mn-cs"/>
              </a:rPr>
              <a:t>Finally,</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in the last stage</a:t>
            </a:r>
            <a:r>
              <a:rPr lang="en-US" sz="1200" kern="1200" dirty="0">
                <a:solidFill>
                  <a:schemeClr val="tx1"/>
                </a:solidFill>
                <a:effectLst/>
                <a:latin typeface="+mn-lt"/>
                <a:ea typeface="+mn-ea"/>
                <a:cs typeface="+mn-cs"/>
              </a:rPr>
              <a:t> is comparison.</a:t>
            </a:r>
          </a:p>
          <a:p>
            <a:r>
              <a:rPr lang="en-US" sz="1200" kern="1200" dirty="0">
                <a:solidFill>
                  <a:schemeClr val="tx1"/>
                </a:solidFill>
                <a:effectLst/>
                <a:latin typeface="+mn-lt"/>
                <a:ea typeface="+mn-ea"/>
                <a:cs typeface="+mn-cs"/>
              </a:rPr>
              <a:t>For each station-pixel pair, we compare the satellite rainfall with the station rainfall. Then, we calculate the difference between them. </a:t>
            </a:r>
          </a:p>
          <a:p>
            <a:r>
              <a:rPr lang="en-US" sz="1200" kern="1200" dirty="0">
                <a:solidFill>
                  <a:schemeClr val="tx1"/>
                </a:solidFill>
                <a:effectLst/>
                <a:latin typeface="+mn-lt"/>
                <a:ea typeface="+mn-ea"/>
                <a:cs typeface="+mn-cs"/>
              </a:rPr>
              <a:t>We calculate error metrics, such as MAE and RMSE.</a:t>
            </a:r>
          </a:p>
          <a:p>
            <a:r>
              <a:rPr lang="en-US" sz="1200" kern="1200" dirty="0">
                <a:solidFill>
                  <a:schemeClr val="tx1"/>
                </a:solidFill>
                <a:effectLst/>
                <a:latin typeface="+mn-lt"/>
                <a:ea typeface="+mn-ea"/>
                <a:cs typeface="+mn-cs"/>
              </a:rPr>
              <a:t>We also calculate detection metrics, such as probability of detection and false alarm ratio.</a:t>
            </a:r>
          </a:p>
        </p:txBody>
      </p:sp>
      <p:sp>
        <p:nvSpPr>
          <p:cNvPr id="4" name="Slide Number Placeholder 3"/>
          <p:cNvSpPr>
            <a:spLocks noGrp="1"/>
          </p:cNvSpPr>
          <p:nvPr>
            <p:ph type="sldNum" sz="quarter" idx="5"/>
          </p:nvPr>
        </p:nvSpPr>
        <p:spPr/>
        <p:txBody>
          <a:bodyPr/>
          <a:lstStyle/>
          <a:p>
            <a:fld id="{96F3D60F-D209-0647-B4F6-4D960635AA5C}" type="slidenum">
              <a:rPr lang="en-US" smtClean="0"/>
              <a:t>7</a:t>
            </a:fld>
            <a:endParaRPr lang="en-US"/>
          </a:p>
        </p:txBody>
      </p:sp>
    </p:spTree>
    <p:extLst>
      <p:ext uri="{BB962C8B-B14F-4D97-AF65-F5344CB8AC3E}">
        <p14:creationId xmlns:p14="http://schemas.microsoft.com/office/powerpoint/2010/main" val="6365343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This flowchart shows the full process, from input data to final metrics.</a:t>
            </a:r>
          </a:p>
          <a:p>
            <a:r>
              <a:rPr lang="en-US" sz="1200" kern="1200" dirty="0">
                <a:solidFill>
                  <a:schemeClr val="tx1"/>
                </a:solidFill>
                <a:effectLst/>
                <a:latin typeface="+mn-lt"/>
                <a:ea typeface="+mn-ea"/>
                <a:cs typeface="+mn-cs"/>
              </a:rPr>
              <a:t>The process starts with two main inputs: the HSAF hourly precipitation files and the rain gauge observations from automatic weather observation stations.</a:t>
            </a:r>
          </a:p>
          <a:p>
            <a:r>
              <a:rPr lang="en-US" sz="1200" kern="1200" dirty="0">
                <a:solidFill>
                  <a:schemeClr val="tx1"/>
                </a:solidFill>
                <a:effectLst/>
                <a:latin typeface="+mn-lt"/>
                <a:ea typeface="+mn-ea"/>
                <a:cs typeface="+mn-cs"/>
              </a:rPr>
              <a:t>You can see the quality-control decision in the middle: if a record passes the quality-index test, it goes into the statistics. If not, we drop it. our threshold is 0.2</a:t>
            </a:r>
          </a:p>
          <a:p>
            <a:r>
              <a:rPr lang="en-US" sz="1200" kern="1200" dirty="0">
                <a:solidFill>
                  <a:schemeClr val="tx1"/>
                </a:solidFill>
                <a:effectLst/>
                <a:latin typeface="+mn-lt"/>
                <a:ea typeface="+mn-ea"/>
                <a:cs typeface="+mn-cs"/>
              </a:rPr>
              <a:t>At the end, we obtain the validation metrics and the difference maps.</a:t>
            </a:r>
          </a:p>
          <a:p>
            <a:r>
              <a:rPr lang="en-US" sz="1200" kern="1200" dirty="0">
                <a:solidFill>
                  <a:schemeClr val="tx1"/>
                </a:solidFill>
                <a:effectLst/>
                <a:latin typeface="+mn-lt"/>
                <a:ea typeface="+mn-ea"/>
                <a:cs typeface="+mn-cs"/>
              </a:rPr>
              <a:t>Now, let us move to the case studies.</a:t>
            </a:r>
          </a:p>
          <a:p>
            <a:endParaRPr lang="en-US" dirty="0"/>
          </a:p>
        </p:txBody>
      </p:sp>
      <p:sp>
        <p:nvSpPr>
          <p:cNvPr id="4" name="Slide Number Placeholder 3"/>
          <p:cNvSpPr>
            <a:spLocks noGrp="1"/>
          </p:cNvSpPr>
          <p:nvPr>
            <p:ph type="sldNum" sz="quarter" idx="5"/>
          </p:nvPr>
        </p:nvSpPr>
        <p:spPr/>
        <p:txBody>
          <a:bodyPr/>
          <a:lstStyle/>
          <a:p>
            <a:fld id="{96F3D60F-D209-0647-B4F6-4D960635AA5C}" type="slidenum">
              <a:rPr lang="en-US" smtClean="0"/>
              <a:t>8</a:t>
            </a:fld>
            <a:endParaRPr lang="en-US"/>
          </a:p>
        </p:txBody>
      </p:sp>
    </p:spTree>
    <p:extLst>
      <p:ext uri="{BB962C8B-B14F-4D97-AF65-F5344CB8AC3E}">
        <p14:creationId xmlns:p14="http://schemas.microsoft.com/office/powerpoint/2010/main" val="9450227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Here, I show the synoptic conditions of the three selected precipitation events. Each column is one event, in time order. </a:t>
            </a:r>
          </a:p>
          <a:p>
            <a:r>
              <a:rPr lang="en-US" sz="1200" kern="1200" dirty="0">
                <a:solidFill>
                  <a:schemeClr val="tx1"/>
                </a:solidFill>
                <a:effectLst/>
                <a:latin typeface="+mn-lt"/>
                <a:ea typeface="+mn-ea"/>
                <a:cs typeface="+mn-cs"/>
              </a:rPr>
              <a:t>The upper panel shows the 500-hectopascal chart, and the lower panel shows the surface chart.</a:t>
            </a:r>
          </a:p>
          <a:p>
            <a:r>
              <a:rPr lang="en-US" sz="1200" b="1" kern="1200" dirty="0">
                <a:solidFill>
                  <a:schemeClr val="tx1"/>
                </a:solidFill>
                <a:effectLst/>
                <a:latin typeface="+mn-lt"/>
                <a:ea typeface="+mn-ea"/>
                <a:cs typeface="+mn-cs"/>
              </a:rPr>
              <a:t>In the first case</a:t>
            </a:r>
            <a:r>
              <a:rPr lang="en-US" sz="1200" kern="1200" dirty="0">
                <a:solidFill>
                  <a:schemeClr val="tx1"/>
                </a:solidFill>
                <a:effectLst/>
                <a:latin typeface="+mn-lt"/>
                <a:ea typeface="+mn-ea"/>
                <a:cs typeface="+mn-cs"/>
              </a:rPr>
              <a:t>, on 12 October 2025, we see an upper-level trough over the eastern Mediterranean region. At the surface, we see a cold front in the north and a local cyclone in the south. This system produced significant rainfall, especially over the eastern part of Türkiye.</a:t>
            </a:r>
          </a:p>
          <a:p>
            <a:r>
              <a:rPr lang="en-US" sz="1200" b="1" kern="1200" dirty="0">
                <a:solidFill>
                  <a:schemeClr val="tx1"/>
                </a:solidFill>
                <a:effectLst/>
                <a:latin typeface="+mn-lt"/>
                <a:ea typeface="+mn-ea"/>
                <a:cs typeface="+mn-cs"/>
              </a:rPr>
              <a:t>In the second case</a:t>
            </a:r>
            <a:r>
              <a:rPr lang="en-US" sz="1200" kern="1200" dirty="0">
                <a:solidFill>
                  <a:schemeClr val="tx1"/>
                </a:solidFill>
                <a:effectLst/>
                <a:latin typeface="+mn-lt"/>
                <a:ea typeface="+mn-ea"/>
                <a:cs typeface="+mn-cs"/>
              </a:rPr>
              <a:t>, on 18 April 2026, there is a low-pressure </a:t>
            </a:r>
            <a:r>
              <a:rPr lang="en-US" sz="1200" kern="1200" dirty="0" err="1">
                <a:solidFill>
                  <a:schemeClr val="tx1"/>
                </a:solidFill>
                <a:effectLst/>
                <a:latin typeface="+mn-lt"/>
                <a:ea typeface="+mn-ea"/>
                <a:cs typeface="+mn-cs"/>
              </a:rPr>
              <a:t>centre</a:t>
            </a:r>
            <a:r>
              <a:rPr lang="en-US" sz="1200" kern="1200" dirty="0">
                <a:solidFill>
                  <a:schemeClr val="tx1"/>
                </a:solidFill>
                <a:effectLst/>
                <a:latin typeface="+mn-lt"/>
                <a:ea typeface="+mn-ea"/>
                <a:cs typeface="+mn-cs"/>
              </a:rPr>
              <a:t> at upper levels. At the surface, we see a cyclone over the Eastern Mediterranean and a frontal system. This shows that Türkiye was under a strong low-pressure system, and a large part of the country experienced precipitation.</a:t>
            </a:r>
          </a:p>
          <a:p>
            <a:r>
              <a:rPr lang="en-US" sz="1200" b="1" kern="1200" dirty="0">
                <a:solidFill>
                  <a:schemeClr val="tx1"/>
                </a:solidFill>
                <a:effectLst/>
                <a:latin typeface="+mn-lt"/>
                <a:ea typeface="+mn-ea"/>
                <a:cs typeface="+mn-cs"/>
              </a:rPr>
              <a:t>In the third case, </a:t>
            </a:r>
            <a:r>
              <a:rPr lang="en-US" sz="1200" kern="1200" dirty="0">
                <a:solidFill>
                  <a:schemeClr val="tx1"/>
                </a:solidFill>
                <a:effectLst/>
                <a:latin typeface="+mn-lt"/>
                <a:ea typeface="+mn-ea"/>
                <a:cs typeface="+mn-cs"/>
              </a:rPr>
              <a:t>on 20 May 2026, the cyclone is closer to Türkiye, and the upper-level low also supports the system. Because this event occurred in late May, local instability and convective rainfall may also have contributed.</a:t>
            </a:r>
          </a:p>
          <a:p>
            <a:r>
              <a:rPr lang="en-US" sz="1200" b="1" kern="1200" dirty="0">
                <a:solidFill>
                  <a:schemeClr val="tx1"/>
                </a:solidFill>
                <a:effectLst/>
                <a:latin typeface="+mn-lt"/>
                <a:ea typeface="+mn-ea"/>
                <a:cs typeface="+mn-cs"/>
              </a:rPr>
              <a:t>So, these three cases represent different atmospheric conditions.</a:t>
            </a:r>
            <a:r>
              <a:rPr lang="en-US" sz="1200" kern="1200" dirty="0">
                <a:solidFill>
                  <a:schemeClr val="tx1"/>
                </a:solidFill>
                <a:effectLst/>
                <a:latin typeface="+mn-lt"/>
                <a:ea typeface="+mn-ea"/>
                <a:cs typeface="+mn-cs"/>
              </a:rPr>
              <a:t> This helps us test the HSAF products under different rainfall situations.</a:t>
            </a:r>
          </a:p>
          <a:p>
            <a:endParaRPr lang="en-US" dirty="0"/>
          </a:p>
        </p:txBody>
      </p:sp>
      <p:sp>
        <p:nvSpPr>
          <p:cNvPr id="4" name="Slide Number Placeholder 3"/>
          <p:cNvSpPr>
            <a:spLocks noGrp="1"/>
          </p:cNvSpPr>
          <p:nvPr>
            <p:ph type="sldNum" sz="quarter" idx="5"/>
          </p:nvPr>
        </p:nvSpPr>
        <p:spPr/>
        <p:txBody>
          <a:bodyPr/>
          <a:lstStyle/>
          <a:p>
            <a:fld id="{96F3D60F-D209-0647-B4F6-4D960635AA5C}" type="slidenum">
              <a:rPr lang="en-US" smtClean="0"/>
              <a:t>9</a:t>
            </a:fld>
            <a:endParaRPr lang="en-US"/>
          </a:p>
        </p:txBody>
      </p:sp>
    </p:spTree>
    <p:extLst>
      <p:ext uri="{BB962C8B-B14F-4D97-AF65-F5344CB8AC3E}">
        <p14:creationId xmlns:p14="http://schemas.microsoft.com/office/powerpoint/2010/main" val="40277971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7819"/>
            <a:ext cx="5829300" cy="1102519"/>
          </a:xfrm>
        </p:spPr>
        <p:txBody>
          <a:bodyPr/>
          <a:lstStyle/>
          <a:p>
            <a:r>
              <a:rPr lang="en-US"/>
              <a:t>Click to edit Master title style</a:t>
            </a:r>
          </a:p>
        </p:txBody>
      </p:sp>
      <p:sp>
        <p:nvSpPr>
          <p:cNvPr id="3" name="Subtitle 2"/>
          <p:cNvSpPr>
            <a:spLocks noGrp="1"/>
          </p:cNvSpPr>
          <p:nvPr>
            <p:ph type="subTitle" idx="1"/>
          </p:nvPr>
        </p:nvSpPr>
        <p:spPr>
          <a:xfrm>
            <a:off x="1028700" y="2914650"/>
            <a:ext cx="4800600" cy="131445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7/7/2026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5979"/>
            <a:ext cx="154305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5979"/>
            <a:ext cx="451485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5176"/>
            <a:ext cx="5829300" cy="1021556"/>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0035"/>
            <a:ext cx="5829300" cy="1125140"/>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7/7/2026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200151"/>
            <a:ext cx="302895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200151"/>
            <a:ext cx="302895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7/7/2026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151335"/>
            <a:ext cx="3030141"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1631156"/>
            <a:ext cx="3030141"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69" y="1151335"/>
            <a:ext cx="3031331"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69" y="1631156"/>
            <a:ext cx="3031331"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7/7/2026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7/7/2026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7/7/2026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204787"/>
            <a:ext cx="2256235" cy="871538"/>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04788"/>
            <a:ext cx="3833813"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0" y="1076326"/>
            <a:ext cx="2256235"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0450"/>
            <a:ext cx="4114800" cy="425054"/>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59581"/>
            <a:ext cx="41148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4025503"/>
            <a:ext cx="41148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05978"/>
            <a:ext cx="61722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200151"/>
            <a:ext cx="61722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4767263"/>
            <a:ext cx="16002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5BCAD085-E8A6-8845-BD4E-CB4CCA059FC4}" type="datetimeFigureOut">
              <a:rPr lang="en-US" smtClean="0"/>
              <a:t>7/7/2026</a:t>
            </a:fld>
            <a:endParaRPr lang="en-US"/>
          </a:p>
        </p:txBody>
      </p:sp>
      <p:sp>
        <p:nvSpPr>
          <p:cNvPr id="5" name="Footer Placeholder 4"/>
          <p:cNvSpPr>
            <a:spLocks noGrp="1"/>
          </p:cNvSpPr>
          <p:nvPr>
            <p:ph type="ftr" sz="quarter" idx="3"/>
          </p:nvPr>
        </p:nvSpPr>
        <p:spPr>
          <a:xfrm>
            <a:off x="2343150" y="4767263"/>
            <a:ext cx="21717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914900" y="4767263"/>
            <a:ext cx="16002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3429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342900" rtl="0" eaLnBrk="1" latinLnBrk="0" hangingPunct="1">
        <a:spcBef>
          <a:spcPct val="20000"/>
        </a:spcBef>
        <a:buFont typeface="Arial"/>
        <a:buChar char="•"/>
        <a:defRPr sz="2400" kern="1200">
          <a:solidFill>
            <a:schemeClr val="tx1"/>
          </a:solidFill>
          <a:latin typeface="+mn-lt"/>
          <a:ea typeface="+mn-ea"/>
          <a:cs typeface="+mn-cs"/>
        </a:defRPr>
      </a:lvl1pPr>
      <a:lvl2pPr marL="557213" indent="-214313" algn="l" defTabSz="342900" rtl="0" eaLnBrk="1" latinLnBrk="0" hangingPunct="1">
        <a:spcBef>
          <a:spcPct val="20000"/>
        </a:spcBef>
        <a:buFont typeface="Arial"/>
        <a:buChar char="–"/>
        <a:defRPr sz="2100" kern="1200">
          <a:solidFill>
            <a:schemeClr val="tx1"/>
          </a:solidFill>
          <a:latin typeface="+mn-lt"/>
          <a:ea typeface="+mn-ea"/>
          <a:cs typeface="+mn-cs"/>
        </a:defRPr>
      </a:lvl2pPr>
      <a:lvl3pPr marL="857250" indent="-171450" algn="l" defTabSz="342900" rtl="0" eaLnBrk="1" latinLnBrk="0" hangingPunct="1">
        <a:spcBef>
          <a:spcPct val="20000"/>
        </a:spcBef>
        <a:buFont typeface="Arial"/>
        <a:buChar char="•"/>
        <a:defRPr sz="1800" kern="1200">
          <a:solidFill>
            <a:schemeClr val="tx1"/>
          </a:solidFill>
          <a:latin typeface="+mn-lt"/>
          <a:ea typeface="+mn-ea"/>
          <a:cs typeface="+mn-cs"/>
        </a:defRPr>
      </a:lvl3pPr>
      <a:lvl4pPr marL="1200150" indent="-171450" algn="l" defTabSz="342900" rtl="0" eaLnBrk="1" latinLnBrk="0" hangingPunct="1">
        <a:spcBef>
          <a:spcPct val="20000"/>
        </a:spcBef>
        <a:buFont typeface="Arial"/>
        <a:buChar char="–"/>
        <a:defRPr sz="1500" kern="1200">
          <a:solidFill>
            <a:schemeClr val="tx1"/>
          </a:solidFill>
          <a:latin typeface="+mn-lt"/>
          <a:ea typeface="+mn-ea"/>
          <a:cs typeface="+mn-cs"/>
        </a:defRPr>
      </a:lvl4pPr>
      <a:lvl5pPr marL="1543050" indent="-171450" algn="l" defTabSz="342900" rtl="0" eaLnBrk="1" latinLnBrk="0" hangingPunct="1">
        <a:spcBef>
          <a:spcPct val="20000"/>
        </a:spcBef>
        <a:buFont typeface="Arial"/>
        <a:buChar char="»"/>
        <a:defRPr sz="1500" kern="1200">
          <a:solidFill>
            <a:schemeClr val="tx1"/>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hyperlink" Target="mailto:aemre.tekeli@igdir.edu.tr" TargetMode="External"/><Relationship Id="rId7"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20.pn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23.png"/><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4.jp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9.png"/><Relationship Id="rId7"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 y="0"/>
            <a:ext cx="9143771" cy="5143500"/>
          </a:xfrm>
          <a:prstGeom prst="rect">
            <a:avLst/>
          </a:prstGeom>
          <a:solidFill>
            <a:srgbClr val="0E22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013"/>
          </a:p>
        </p:txBody>
      </p:sp>
      <p:sp>
        <p:nvSpPr>
          <p:cNvPr id="3" name="Rectangle 2"/>
          <p:cNvSpPr/>
          <p:nvPr/>
        </p:nvSpPr>
        <p:spPr>
          <a:xfrm>
            <a:off x="6059901" y="0"/>
            <a:ext cx="3086100" cy="5143500"/>
          </a:xfrm>
          <a:prstGeom prst="rect">
            <a:avLst/>
          </a:prstGeom>
          <a:solidFill>
            <a:srgbClr val="124A7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013"/>
          </a:p>
        </p:txBody>
      </p:sp>
      <p:sp>
        <p:nvSpPr>
          <p:cNvPr id="4" name="Rectangle 3"/>
          <p:cNvSpPr/>
          <p:nvPr/>
        </p:nvSpPr>
        <p:spPr>
          <a:xfrm>
            <a:off x="6057671" y="0"/>
            <a:ext cx="61722" cy="5143500"/>
          </a:xfrm>
          <a:prstGeom prst="rect">
            <a:avLst/>
          </a:prstGeom>
          <a:solidFill>
            <a:srgbClr val="18B0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013"/>
          </a:p>
        </p:txBody>
      </p:sp>
      <p:cxnSp>
        <p:nvCxnSpPr>
          <p:cNvPr id="11" name="Connector 10"/>
          <p:cNvCxnSpPr/>
          <p:nvPr/>
        </p:nvCxnSpPr>
        <p:spPr>
          <a:xfrm>
            <a:off x="6400571" y="4402836"/>
            <a:ext cx="2366010" cy="0"/>
          </a:xfrm>
          <a:prstGeom prst="bentConnector3">
            <a:avLst/>
          </a:prstGeom>
          <a:ln w="12700">
            <a:solidFill>
              <a:srgbClr val="2C5E8E"/>
            </a:solidFill>
          </a:ln>
          <a:effectLst/>
        </p:spPr>
        <p:style>
          <a:lnRef idx="2">
            <a:schemeClr val="accent1"/>
          </a:lnRef>
          <a:fillRef idx="0">
            <a:schemeClr val="accent1"/>
          </a:fillRef>
          <a:effectRef idx="1">
            <a:schemeClr val="accent1"/>
          </a:effectRef>
          <a:fontRef idx="minor">
            <a:schemeClr val="tx1"/>
          </a:fontRef>
        </p:style>
      </p:cxnSp>
      <p:sp>
        <p:nvSpPr>
          <p:cNvPr id="12" name="Rectangle 11"/>
          <p:cNvSpPr/>
          <p:nvPr/>
        </p:nvSpPr>
        <p:spPr>
          <a:xfrm>
            <a:off x="582930" y="548640"/>
            <a:ext cx="274320" cy="109728"/>
          </a:xfrm>
          <a:prstGeom prst="rect">
            <a:avLst/>
          </a:prstGeom>
          <a:solidFill>
            <a:srgbClr val="18B0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013"/>
          </a:p>
        </p:txBody>
      </p:sp>
      <p:sp>
        <p:nvSpPr>
          <p:cNvPr id="13" name="TextBox 12"/>
          <p:cNvSpPr txBox="1"/>
          <p:nvPr/>
        </p:nvSpPr>
        <p:spPr>
          <a:xfrm>
            <a:off x="905256" y="507493"/>
            <a:ext cx="5486400" cy="144335"/>
          </a:xfrm>
          <a:prstGeom prst="rect">
            <a:avLst/>
          </a:prstGeom>
          <a:noFill/>
        </p:spPr>
        <p:txBody>
          <a:bodyPr wrap="square" lIns="0" tIns="0" rIns="0" bIns="0" anchor="t">
            <a:spAutoFit/>
          </a:bodyPr>
          <a:lstStyle/>
          <a:p>
            <a:pPr algn="l">
              <a:lnSpc>
                <a:spcPct val="100000"/>
              </a:lnSpc>
            </a:pPr>
            <a:r>
              <a:rPr sz="938" b="1" spc="150">
                <a:solidFill>
                  <a:srgbClr val="18B0C4"/>
                </a:solidFill>
                <a:latin typeface="Calibri"/>
              </a:rPr>
              <a:t>12TH IPWG WORKSHOP  ·  KRAKÓW 2026</a:t>
            </a:r>
          </a:p>
        </p:txBody>
      </p:sp>
      <p:sp>
        <p:nvSpPr>
          <p:cNvPr id="14" name="TextBox 13"/>
          <p:cNvSpPr txBox="1"/>
          <p:nvPr/>
        </p:nvSpPr>
        <p:spPr>
          <a:xfrm>
            <a:off x="582930" y="809244"/>
            <a:ext cx="5486400" cy="126958"/>
          </a:xfrm>
          <a:prstGeom prst="rect">
            <a:avLst/>
          </a:prstGeom>
          <a:noFill/>
        </p:spPr>
        <p:txBody>
          <a:bodyPr wrap="square" lIns="0" tIns="0" rIns="0" bIns="0" anchor="t">
            <a:spAutoFit/>
          </a:bodyPr>
          <a:lstStyle/>
          <a:p>
            <a:pPr algn="l">
              <a:lnSpc>
                <a:spcPct val="100000"/>
              </a:lnSpc>
            </a:pPr>
            <a:r>
              <a:rPr sz="825" b="1" spc="150">
                <a:solidFill>
                  <a:srgbClr val="9DB7CC"/>
                </a:solidFill>
                <a:latin typeface="Calibri"/>
              </a:rPr>
              <a:t>ABSTRACT  ·  ORAL PRESENTATION</a:t>
            </a:r>
          </a:p>
        </p:txBody>
      </p:sp>
      <p:sp>
        <p:nvSpPr>
          <p:cNvPr id="15" name="TextBox 14"/>
          <p:cNvSpPr txBox="1"/>
          <p:nvPr/>
        </p:nvSpPr>
        <p:spPr>
          <a:xfrm>
            <a:off x="569215" y="1337310"/>
            <a:ext cx="5623559" cy="1221938"/>
          </a:xfrm>
          <a:prstGeom prst="rect">
            <a:avLst/>
          </a:prstGeom>
          <a:noFill/>
        </p:spPr>
        <p:txBody>
          <a:bodyPr wrap="square" lIns="0" tIns="0" rIns="0" bIns="0" anchor="t">
            <a:spAutoFit/>
          </a:bodyPr>
          <a:lstStyle/>
          <a:p>
            <a:pPr algn="l">
              <a:lnSpc>
                <a:spcPct val="102000"/>
              </a:lnSpc>
            </a:pPr>
            <a:r>
              <a:rPr sz="2625" b="1" dirty="0">
                <a:solidFill>
                  <a:srgbClr val="FFFFFF"/>
                </a:solidFill>
                <a:latin typeface="Calibri"/>
              </a:rPr>
              <a:t>Case-Study-Based Validation and Performance Analysis of HSAF Precipitation Products over Türkiye</a:t>
            </a:r>
          </a:p>
        </p:txBody>
      </p:sp>
      <p:cxnSp>
        <p:nvCxnSpPr>
          <p:cNvPr id="17" name="Connector 16"/>
          <p:cNvCxnSpPr/>
          <p:nvPr/>
        </p:nvCxnSpPr>
        <p:spPr>
          <a:xfrm>
            <a:off x="582930" y="3771900"/>
            <a:ext cx="5109210" cy="0"/>
          </a:xfrm>
          <a:prstGeom prst="bentConnector3">
            <a:avLst/>
          </a:prstGeom>
          <a:ln w="12700">
            <a:solidFill>
              <a:srgbClr val="2C5E8E"/>
            </a:solidFill>
          </a:ln>
          <a:effectLst/>
        </p:spPr>
        <p:style>
          <a:lnRef idx="2">
            <a:schemeClr val="accent1"/>
          </a:lnRef>
          <a:fillRef idx="0">
            <a:schemeClr val="accent1"/>
          </a:fillRef>
          <a:effectRef idx="1">
            <a:schemeClr val="accent1"/>
          </a:effectRef>
          <a:fontRef idx="minor">
            <a:schemeClr val="tx1"/>
          </a:fontRef>
        </p:style>
      </p:cxnSp>
      <p:sp>
        <p:nvSpPr>
          <p:cNvPr id="18" name="TextBox 17"/>
          <p:cNvSpPr txBox="1"/>
          <p:nvPr/>
        </p:nvSpPr>
        <p:spPr>
          <a:xfrm>
            <a:off x="582931" y="3874771"/>
            <a:ext cx="5623559" cy="161583"/>
          </a:xfrm>
          <a:prstGeom prst="rect">
            <a:avLst/>
          </a:prstGeom>
          <a:noFill/>
        </p:spPr>
        <p:txBody>
          <a:bodyPr wrap="square" lIns="0" tIns="0" rIns="0" bIns="0" anchor="t">
            <a:spAutoFit/>
          </a:bodyPr>
          <a:lstStyle/>
          <a:p>
            <a:pPr algn="l">
              <a:lnSpc>
                <a:spcPct val="100000"/>
              </a:lnSpc>
            </a:pPr>
            <a:r>
              <a:rPr sz="1050" b="1" dirty="0">
                <a:solidFill>
                  <a:srgbClr val="FFFFFF"/>
                </a:solidFill>
                <a:latin typeface="Calibri"/>
              </a:rPr>
              <a:t>Ahmet Öztopal</a:t>
            </a:r>
            <a:r>
              <a:rPr sz="1050" dirty="0">
                <a:solidFill>
                  <a:srgbClr val="18B0C4"/>
                </a:solidFill>
                <a:latin typeface="Calibri"/>
              </a:rPr>
              <a:t>¹   ·   </a:t>
            </a:r>
            <a:r>
              <a:rPr sz="1050" b="1" dirty="0">
                <a:solidFill>
                  <a:srgbClr val="FFFFFF"/>
                </a:solidFill>
                <a:latin typeface="Calibri"/>
              </a:rPr>
              <a:t>Abdurrahman Durmaz</a:t>
            </a:r>
            <a:r>
              <a:rPr sz="1050" dirty="0">
                <a:solidFill>
                  <a:srgbClr val="18B0C4"/>
                </a:solidFill>
                <a:latin typeface="Calibri"/>
              </a:rPr>
              <a:t>¹   ·   </a:t>
            </a:r>
            <a:r>
              <a:rPr sz="1050" b="1" dirty="0">
                <a:solidFill>
                  <a:srgbClr val="FFFFFF"/>
                </a:solidFill>
                <a:latin typeface="Calibri"/>
              </a:rPr>
              <a:t>Melek Akın</a:t>
            </a:r>
            <a:r>
              <a:rPr sz="1050" b="1" dirty="0">
                <a:solidFill>
                  <a:srgbClr val="18B0C4"/>
                </a:solidFill>
                <a:latin typeface="Calibri"/>
              </a:rPr>
              <a:t>¹</a:t>
            </a:r>
            <a:r>
              <a:rPr lang="tr-TR" sz="1050" b="1" dirty="0">
                <a:solidFill>
                  <a:srgbClr val="18B0C4"/>
                </a:solidFill>
                <a:latin typeface="Calibri"/>
              </a:rPr>
              <a:t>*</a:t>
            </a:r>
            <a:r>
              <a:rPr sz="1050" dirty="0">
                <a:solidFill>
                  <a:srgbClr val="18B0C4"/>
                </a:solidFill>
                <a:latin typeface="Calibri"/>
              </a:rPr>
              <a:t>   ·   </a:t>
            </a:r>
            <a:r>
              <a:rPr sz="1050" b="1" dirty="0">
                <a:solidFill>
                  <a:srgbClr val="FFFFFF"/>
                </a:solidFill>
                <a:latin typeface="Calibri"/>
              </a:rPr>
              <a:t>Ahmet Emre Tekeli</a:t>
            </a:r>
            <a:r>
              <a:rPr sz="1050" dirty="0">
                <a:solidFill>
                  <a:srgbClr val="18B0C4"/>
                </a:solidFill>
                <a:latin typeface="Calibri"/>
              </a:rPr>
              <a:t>²</a:t>
            </a:r>
          </a:p>
        </p:txBody>
      </p:sp>
      <p:sp>
        <p:nvSpPr>
          <p:cNvPr id="19" name="TextBox 18"/>
          <p:cNvSpPr txBox="1"/>
          <p:nvPr/>
        </p:nvSpPr>
        <p:spPr>
          <a:xfrm>
            <a:off x="582931" y="4149091"/>
            <a:ext cx="5623559" cy="260071"/>
          </a:xfrm>
          <a:prstGeom prst="rect">
            <a:avLst/>
          </a:prstGeom>
          <a:noFill/>
        </p:spPr>
        <p:txBody>
          <a:bodyPr wrap="square" lIns="0" tIns="0" rIns="0" bIns="0" anchor="t">
            <a:spAutoFit/>
          </a:bodyPr>
          <a:lstStyle/>
          <a:p>
            <a:pPr algn="l">
              <a:lnSpc>
                <a:spcPct val="110000"/>
              </a:lnSpc>
            </a:pPr>
            <a:r>
              <a:rPr sz="788" dirty="0">
                <a:solidFill>
                  <a:srgbClr val="9DB7CC"/>
                </a:solidFill>
                <a:latin typeface="Calibri"/>
              </a:rPr>
              <a:t>¹ İstanbul Technical University — Dept. of Climate Science &amp; Meteorological Engineering, İstanbul        </a:t>
            </a:r>
            <a:endParaRPr lang="tr-TR" sz="788" dirty="0">
              <a:solidFill>
                <a:srgbClr val="9DB7CC"/>
              </a:solidFill>
              <a:latin typeface="Calibri"/>
            </a:endParaRPr>
          </a:p>
          <a:p>
            <a:pPr algn="l">
              <a:lnSpc>
                <a:spcPct val="110000"/>
              </a:lnSpc>
            </a:pPr>
            <a:r>
              <a:rPr sz="788" dirty="0">
                <a:solidFill>
                  <a:srgbClr val="9DB7CC"/>
                </a:solidFill>
                <a:latin typeface="Calibri"/>
              </a:rPr>
              <a:t>² </a:t>
            </a:r>
            <a:r>
              <a:rPr sz="788" dirty="0" err="1">
                <a:solidFill>
                  <a:srgbClr val="9DB7CC"/>
                </a:solidFill>
                <a:latin typeface="Calibri"/>
              </a:rPr>
              <a:t>Iğdır</a:t>
            </a:r>
            <a:r>
              <a:rPr sz="788" dirty="0">
                <a:solidFill>
                  <a:srgbClr val="9DB7CC"/>
                </a:solidFill>
                <a:latin typeface="Calibri"/>
              </a:rPr>
              <a:t> University — Dept. of Civil Engineering, </a:t>
            </a:r>
            <a:r>
              <a:rPr sz="788" dirty="0" err="1">
                <a:solidFill>
                  <a:srgbClr val="9DB7CC"/>
                </a:solidFill>
                <a:latin typeface="Calibri"/>
              </a:rPr>
              <a:t>Iğdır</a:t>
            </a:r>
            <a:endParaRPr sz="788" dirty="0">
              <a:solidFill>
                <a:srgbClr val="9DB7CC"/>
              </a:solidFill>
              <a:latin typeface="Calibri"/>
            </a:endParaRPr>
          </a:p>
        </p:txBody>
      </p:sp>
      <p:sp>
        <p:nvSpPr>
          <p:cNvPr id="20" name="TextBox 19"/>
          <p:cNvSpPr txBox="1"/>
          <p:nvPr/>
        </p:nvSpPr>
        <p:spPr>
          <a:xfrm>
            <a:off x="582931" y="4457700"/>
            <a:ext cx="5470283" cy="121252"/>
          </a:xfrm>
          <a:prstGeom prst="rect">
            <a:avLst/>
          </a:prstGeom>
          <a:noFill/>
        </p:spPr>
        <p:txBody>
          <a:bodyPr wrap="square" lIns="0" tIns="0" rIns="0" bIns="0" anchor="t">
            <a:spAutoFit/>
          </a:bodyPr>
          <a:lstStyle/>
          <a:p>
            <a:pPr algn="l">
              <a:lnSpc>
                <a:spcPct val="100000"/>
              </a:lnSpc>
            </a:pPr>
            <a:r>
              <a:rPr sz="788" b="1" dirty="0">
                <a:solidFill>
                  <a:srgbClr val="18B0C4"/>
                </a:solidFill>
                <a:latin typeface="Calibri"/>
              </a:rPr>
              <a:t>* Presenting  author:  </a:t>
            </a:r>
            <a:r>
              <a:rPr sz="788" b="1" dirty="0">
                <a:solidFill>
                  <a:srgbClr val="18B0C4"/>
                </a:solidFill>
                <a:latin typeface="Calibri"/>
                <a:hlinkClick r:id="rId3">
                  <a:extLst>
                    <a:ext uri="{A12FA001-AC4F-418D-AE19-62706E023703}">
                      <ahyp:hlinkClr xmlns:ahyp="http://schemas.microsoft.com/office/drawing/2018/hyperlinkcolor" val="tx"/>
                    </a:ext>
                  </a:extLst>
                </a:hlinkClick>
              </a:rPr>
              <a:t>a</a:t>
            </a:r>
            <a:r>
              <a:rPr lang="tr-TR" sz="788" b="1" dirty="0" err="1">
                <a:solidFill>
                  <a:srgbClr val="18B0C4"/>
                </a:solidFill>
                <a:latin typeface="Calibri"/>
              </a:rPr>
              <a:t>kinm@itu.edu.tr</a:t>
            </a:r>
            <a:endParaRPr sz="788" b="1" dirty="0">
              <a:solidFill>
                <a:srgbClr val="18B0C4"/>
              </a:solidFill>
              <a:latin typeface="Calibri"/>
            </a:endParaRPr>
          </a:p>
        </p:txBody>
      </p:sp>
      <p:pic>
        <p:nvPicPr>
          <p:cNvPr id="25" name="Picture 24" descr="IPWG.png">
            <a:extLst>
              <a:ext uri="{FF2B5EF4-FFF2-40B4-BE49-F238E27FC236}">
                <a16:creationId xmlns:a16="http://schemas.microsoft.com/office/drawing/2014/main" id="{BE84D0C9-3D84-E46E-2A8D-B85CA996D72E}"/>
              </a:ext>
            </a:extLst>
          </p:cNvPr>
          <p:cNvPicPr>
            <a:picLocks noChangeAspect="1"/>
          </p:cNvPicPr>
          <p:nvPr/>
        </p:nvPicPr>
        <p:blipFill>
          <a:blip r:embed="rId4"/>
          <a:stretch>
            <a:fillRect/>
          </a:stretch>
        </p:blipFill>
        <p:spPr>
          <a:xfrm>
            <a:off x="7374782" y="4702736"/>
            <a:ext cx="601846" cy="241506"/>
          </a:xfrm>
          <a:prstGeom prst="rect">
            <a:avLst/>
          </a:prstGeom>
        </p:spPr>
      </p:pic>
      <p:pic>
        <p:nvPicPr>
          <p:cNvPr id="27" name="Picture 26" descr="HSAF.png">
            <a:extLst>
              <a:ext uri="{FF2B5EF4-FFF2-40B4-BE49-F238E27FC236}">
                <a16:creationId xmlns:a16="http://schemas.microsoft.com/office/drawing/2014/main" id="{859C1DE6-001D-B4C1-A9DF-CE7A6A8F803A}"/>
              </a:ext>
            </a:extLst>
          </p:cNvPr>
          <p:cNvPicPr>
            <a:picLocks noChangeAspect="1"/>
          </p:cNvPicPr>
          <p:nvPr/>
        </p:nvPicPr>
        <p:blipFill>
          <a:blip r:embed="rId5"/>
          <a:srcRect l="8666" t="18146" r="6651" b="10729"/>
          <a:stretch>
            <a:fillRect/>
          </a:stretch>
        </p:blipFill>
        <p:spPr>
          <a:xfrm>
            <a:off x="6606829" y="4677820"/>
            <a:ext cx="601647" cy="241509"/>
          </a:xfrm>
          <a:prstGeom prst="rect">
            <a:avLst/>
          </a:prstGeom>
        </p:spPr>
      </p:pic>
      <p:pic>
        <p:nvPicPr>
          <p:cNvPr id="28" name="Picture 27">
            <a:extLst>
              <a:ext uri="{FF2B5EF4-FFF2-40B4-BE49-F238E27FC236}">
                <a16:creationId xmlns:a16="http://schemas.microsoft.com/office/drawing/2014/main" id="{B65982CB-4B57-B860-EFD4-5714E6893965}"/>
              </a:ext>
            </a:extLst>
          </p:cNvPr>
          <p:cNvPicPr>
            <a:picLocks noChangeAspect="1"/>
          </p:cNvPicPr>
          <p:nvPr/>
        </p:nvPicPr>
        <p:blipFill>
          <a:blip r:embed="rId6"/>
          <a:stretch>
            <a:fillRect/>
          </a:stretch>
        </p:blipFill>
        <p:spPr>
          <a:xfrm>
            <a:off x="6965170" y="3771900"/>
            <a:ext cx="890793" cy="500795"/>
          </a:xfrm>
          <a:prstGeom prst="rect">
            <a:avLst/>
          </a:prstGeom>
        </p:spPr>
      </p:pic>
      <p:pic>
        <p:nvPicPr>
          <p:cNvPr id="29" name="Picture 28">
            <a:extLst>
              <a:ext uri="{FF2B5EF4-FFF2-40B4-BE49-F238E27FC236}">
                <a16:creationId xmlns:a16="http://schemas.microsoft.com/office/drawing/2014/main" id="{4E34B357-3DF7-1356-BD1E-5EF3FE687448}"/>
              </a:ext>
            </a:extLst>
          </p:cNvPr>
          <p:cNvPicPr>
            <a:picLocks noChangeAspect="1"/>
          </p:cNvPicPr>
          <p:nvPr/>
        </p:nvPicPr>
        <p:blipFill>
          <a:blip r:embed="rId7"/>
          <a:stretch>
            <a:fillRect/>
          </a:stretch>
        </p:blipFill>
        <p:spPr>
          <a:xfrm>
            <a:off x="7978926" y="3874772"/>
            <a:ext cx="376488" cy="376488"/>
          </a:xfrm>
          <a:prstGeom prst="rect">
            <a:avLst/>
          </a:prstGeom>
        </p:spPr>
      </p:pic>
      <p:pic>
        <p:nvPicPr>
          <p:cNvPr id="26" name="Picture 25" descr="EUMETSAT.png">
            <a:extLst>
              <a:ext uri="{FF2B5EF4-FFF2-40B4-BE49-F238E27FC236}">
                <a16:creationId xmlns:a16="http://schemas.microsoft.com/office/drawing/2014/main" id="{DC4988E5-C2F9-DFEA-8A3F-7C3A12694CC9}"/>
              </a:ext>
            </a:extLst>
          </p:cNvPr>
          <p:cNvPicPr>
            <a:picLocks noChangeAspect="1"/>
          </p:cNvPicPr>
          <p:nvPr/>
        </p:nvPicPr>
        <p:blipFill>
          <a:blip r:embed="rId8"/>
          <a:srcRect l="9961" t="23002" r="9996" b="22195"/>
          <a:stretch>
            <a:fillRect/>
          </a:stretch>
        </p:blipFill>
        <p:spPr>
          <a:xfrm>
            <a:off x="8050372" y="4726170"/>
            <a:ext cx="730386" cy="19315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09728" cy="5143500"/>
          </a:xfrm>
          <a:prstGeom prst="rect">
            <a:avLst/>
          </a:prstGeom>
          <a:solidFill>
            <a:srgbClr val="124A7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013"/>
          </a:p>
        </p:txBody>
      </p:sp>
      <p:sp>
        <p:nvSpPr>
          <p:cNvPr id="4" name="Rectangle 3"/>
          <p:cNvSpPr/>
          <p:nvPr/>
        </p:nvSpPr>
        <p:spPr>
          <a:xfrm>
            <a:off x="0" y="0"/>
            <a:ext cx="109728" cy="1748790"/>
          </a:xfrm>
          <a:prstGeom prst="rect">
            <a:avLst/>
          </a:prstGeom>
          <a:solidFill>
            <a:srgbClr val="18B0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013"/>
          </a:p>
        </p:txBody>
      </p:sp>
      <p:sp>
        <p:nvSpPr>
          <p:cNvPr id="6" name="TextBox 5"/>
          <p:cNvSpPr txBox="1"/>
          <p:nvPr/>
        </p:nvSpPr>
        <p:spPr>
          <a:xfrm>
            <a:off x="5920511" y="233172"/>
            <a:ext cx="2798064" cy="121252"/>
          </a:xfrm>
          <a:prstGeom prst="rect">
            <a:avLst/>
          </a:prstGeom>
          <a:noFill/>
        </p:spPr>
        <p:txBody>
          <a:bodyPr wrap="square" lIns="0" tIns="0" rIns="0" bIns="0" anchor="t">
            <a:spAutoFit/>
          </a:bodyPr>
          <a:lstStyle/>
          <a:p>
            <a:pPr algn="r">
              <a:lnSpc>
                <a:spcPct val="100000"/>
              </a:lnSpc>
            </a:pPr>
            <a:r>
              <a:rPr sz="788" b="1" spc="90" dirty="0">
                <a:solidFill>
                  <a:srgbClr val="124A7C"/>
                </a:solidFill>
                <a:latin typeface="Calibri"/>
              </a:rPr>
              <a:t>RESULTS   ·   11 / 1</a:t>
            </a:r>
            <a:r>
              <a:rPr lang="tr-TR" sz="788" b="1" spc="90" dirty="0">
                <a:solidFill>
                  <a:srgbClr val="124A7C"/>
                </a:solidFill>
                <a:latin typeface="Calibri"/>
              </a:rPr>
              <a:t>6</a:t>
            </a:r>
            <a:endParaRPr sz="788" b="1" spc="90" dirty="0">
              <a:solidFill>
                <a:srgbClr val="124A7C"/>
              </a:solidFill>
              <a:latin typeface="Calibri"/>
            </a:endParaRPr>
          </a:p>
        </p:txBody>
      </p:sp>
      <p:cxnSp>
        <p:nvCxnSpPr>
          <p:cNvPr id="7" name="Connector 6"/>
          <p:cNvCxnSpPr/>
          <p:nvPr/>
        </p:nvCxnSpPr>
        <p:spPr>
          <a:xfrm>
            <a:off x="425197" y="376155"/>
            <a:ext cx="8293379" cy="0"/>
          </a:xfrm>
          <a:prstGeom prst="bentConnector3">
            <a:avLst/>
          </a:prstGeom>
          <a:ln w="12700">
            <a:solidFill>
              <a:srgbClr val="D3DFE8"/>
            </a:solidFill>
          </a:ln>
          <a:effectLst/>
        </p:spPr>
        <p:style>
          <a:lnRef idx="2">
            <a:schemeClr val="accent1"/>
          </a:lnRef>
          <a:fillRef idx="0">
            <a:schemeClr val="accent1"/>
          </a:fillRef>
          <a:effectRef idx="1">
            <a:schemeClr val="accent1"/>
          </a:effectRef>
          <a:fontRef idx="minor">
            <a:schemeClr val="tx1"/>
          </a:fontRef>
        </p:style>
      </p:cxnSp>
      <p:cxnSp>
        <p:nvCxnSpPr>
          <p:cNvPr id="8" name="Connector 7"/>
          <p:cNvCxnSpPr/>
          <p:nvPr/>
        </p:nvCxnSpPr>
        <p:spPr>
          <a:xfrm>
            <a:off x="425197" y="4800600"/>
            <a:ext cx="8293379" cy="0"/>
          </a:xfrm>
          <a:prstGeom prst="bentConnector3">
            <a:avLst/>
          </a:prstGeom>
          <a:ln w="9525">
            <a:solidFill>
              <a:srgbClr val="D3DFE8"/>
            </a:solidFill>
          </a:ln>
          <a:effectLst/>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5920511" y="4841749"/>
            <a:ext cx="2798064" cy="103875"/>
          </a:xfrm>
          <a:prstGeom prst="rect">
            <a:avLst/>
          </a:prstGeom>
          <a:noFill/>
        </p:spPr>
        <p:txBody>
          <a:bodyPr wrap="square" lIns="0" tIns="0" rIns="0" bIns="0" anchor="t">
            <a:spAutoFit/>
          </a:bodyPr>
          <a:lstStyle/>
          <a:p>
            <a:pPr algn="r">
              <a:lnSpc>
                <a:spcPct val="100000"/>
              </a:lnSpc>
            </a:pPr>
            <a:r>
              <a:rPr sz="675" b="1">
                <a:solidFill>
                  <a:srgbClr val="5C6E7E"/>
                </a:solidFill>
                <a:latin typeface="Calibri"/>
              </a:rPr>
              <a:t>IPWG-12  ·  KRAKÓW 2026</a:t>
            </a:r>
          </a:p>
        </p:txBody>
      </p:sp>
      <p:sp>
        <p:nvSpPr>
          <p:cNvPr id="11" name="Rectangle 10"/>
          <p:cNvSpPr/>
          <p:nvPr/>
        </p:nvSpPr>
        <p:spPr>
          <a:xfrm>
            <a:off x="425196" y="416193"/>
            <a:ext cx="219456" cy="109728"/>
          </a:xfrm>
          <a:prstGeom prst="rect">
            <a:avLst/>
          </a:prstGeom>
          <a:solidFill>
            <a:srgbClr val="18B0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013"/>
          </a:p>
        </p:txBody>
      </p:sp>
      <p:sp>
        <p:nvSpPr>
          <p:cNvPr id="12" name="TextBox 11"/>
          <p:cNvSpPr txBox="1"/>
          <p:nvPr/>
        </p:nvSpPr>
        <p:spPr>
          <a:xfrm>
            <a:off x="713232" y="423052"/>
            <a:ext cx="6172200" cy="138499"/>
          </a:xfrm>
          <a:prstGeom prst="rect">
            <a:avLst/>
          </a:prstGeom>
          <a:noFill/>
        </p:spPr>
        <p:txBody>
          <a:bodyPr wrap="square" lIns="0" tIns="0" rIns="0" bIns="0" anchor="t">
            <a:spAutoFit/>
          </a:bodyPr>
          <a:lstStyle/>
          <a:p>
            <a:pPr algn="l">
              <a:lnSpc>
                <a:spcPct val="100000"/>
              </a:lnSpc>
            </a:pPr>
            <a:r>
              <a:rPr sz="900" b="1" spc="150">
                <a:solidFill>
                  <a:srgbClr val="18B0C4"/>
                </a:solidFill>
                <a:latin typeface="Calibri"/>
              </a:rPr>
              <a:t>RESULTS</a:t>
            </a:r>
          </a:p>
        </p:txBody>
      </p:sp>
      <p:sp>
        <p:nvSpPr>
          <p:cNvPr id="13" name="TextBox 12"/>
          <p:cNvSpPr txBox="1"/>
          <p:nvPr/>
        </p:nvSpPr>
        <p:spPr>
          <a:xfrm>
            <a:off x="411480" y="566448"/>
            <a:ext cx="7543800" cy="346249"/>
          </a:xfrm>
          <a:prstGeom prst="rect">
            <a:avLst/>
          </a:prstGeom>
          <a:noFill/>
        </p:spPr>
        <p:txBody>
          <a:bodyPr wrap="square" lIns="0" tIns="0" rIns="0" bIns="0" anchor="t">
            <a:spAutoFit/>
          </a:bodyPr>
          <a:lstStyle/>
          <a:p>
            <a:pPr algn="l">
              <a:lnSpc>
                <a:spcPct val="100000"/>
              </a:lnSpc>
            </a:pPr>
            <a:r>
              <a:rPr sz="2250" b="1" dirty="0">
                <a:solidFill>
                  <a:srgbClr val="0E223A"/>
                </a:solidFill>
                <a:latin typeface="Calibri"/>
              </a:rPr>
              <a:t>Case-study performance</a:t>
            </a:r>
            <a:r>
              <a:rPr lang="tr-TR" sz="2250" b="1" dirty="0">
                <a:solidFill>
                  <a:srgbClr val="0E223A"/>
                </a:solidFill>
                <a:latin typeface="Calibri"/>
              </a:rPr>
              <a:t> at 12.10.2025</a:t>
            </a:r>
            <a:endParaRPr sz="2250" b="1" dirty="0">
              <a:solidFill>
                <a:srgbClr val="0E223A"/>
              </a:solidFill>
              <a:latin typeface="Calibri"/>
            </a:endParaRPr>
          </a:p>
        </p:txBody>
      </p:sp>
      <p:sp>
        <p:nvSpPr>
          <p:cNvPr id="70" name="Figures panel"/>
          <p:cNvSpPr/>
          <p:nvPr/>
        </p:nvSpPr>
        <p:spPr>
          <a:xfrm>
            <a:off x="360000" y="888987"/>
            <a:ext cx="8430000" cy="3305178"/>
          </a:xfrm>
          <a:prstGeom prst="roundRect">
            <a:avLst>
              <a:gd name="adj" fmla="val 4000"/>
            </a:avLst>
          </a:prstGeom>
          <a:solidFill>
            <a:srgbClr val="FFFFFF"/>
          </a:solidFill>
          <a:ln w="9525">
            <a:solidFill>
              <a:srgbClr val="D3DFE8"/>
            </a:solidFill>
          </a:ln>
        </p:spPr>
        <p:txBody>
          <a:bodyPr rtlCol="0"/>
          <a:lstStyle/>
          <a:p>
            <a:endParaRPr sz="800"/>
          </a:p>
        </p:txBody>
      </p:sp>
      <p:sp>
        <p:nvSpPr>
          <p:cNvPr id="71" name="Table panel"/>
          <p:cNvSpPr/>
          <p:nvPr/>
        </p:nvSpPr>
        <p:spPr>
          <a:xfrm>
            <a:off x="360000" y="4235315"/>
            <a:ext cx="8430000" cy="890000"/>
          </a:xfrm>
          <a:prstGeom prst="roundRect">
            <a:avLst>
              <a:gd name="adj" fmla="val 4000"/>
            </a:avLst>
          </a:prstGeom>
          <a:solidFill>
            <a:srgbClr val="F3F7FA"/>
          </a:solidFill>
          <a:ln w="9525">
            <a:solidFill>
              <a:srgbClr val="D3DFE8"/>
            </a:solidFill>
          </a:ln>
        </p:spPr>
        <p:txBody>
          <a:bodyPr rtlCol="0"/>
          <a:lstStyle/>
          <a:p>
            <a:endParaRPr sz="800"/>
          </a:p>
        </p:txBody>
      </p:sp>
      <p:graphicFrame>
        <p:nvGraphicFramePr>
          <p:cNvPr id="18" name="Table 17">
            <a:extLst>
              <a:ext uri="{FF2B5EF4-FFF2-40B4-BE49-F238E27FC236}">
                <a16:creationId xmlns:a16="http://schemas.microsoft.com/office/drawing/2014/main" id="{795A9B48-6FBD-0E43-BE76-DB40A2A1024A}"/>
              </a:ext>
            </a:extLst>
          </p:cNvPr>
          <p:cNvGraphicFramePr>
            <a:graphicFrameLocks noGrp="1"/>
          </p:cNvGraphicFramePr>
          <p:nvPr>
            <p:extLst>
              <p:ext uri="{D42A27DB-BD31-4B8C-83A1-F6EECF244321}">
                <p14:modId xmlns:p14="http://schemas.microsoft.com/office/powerpoint/2010/main" val="1477167902"/>
              </p:ext>
            </p:extLst>
          </p:nvPr>
        </p:nvGraphicFramePr>
        <p:xfrm>
          <a:off x="455678" y="4196329"/>
          <a:ext cx="8293378" cy="934720"/>
        </p:xfrm>
        <a:graphic>
          <a:graphicData uri="http://schemas.openxmlformats.org/drawingml/2006/table">
            <a:tbl>
              <a:tblPr/>
              <a:tblGrid>
                <a:gridCol w="700000">
                  <a:extLst>
                    <a:ext uri="{9D8B030D-6E8A-4147-A177-3AD203B41FA5}">
                      <a16:colId xmlns:a16="http://schemas.microsoft.com/office/drawing/2014/main" val="20000"/>
                    </a:ext>
                  </a:extLst>
                </a:gridCol>
                <a:gridCol w="1265563">
                  <a:extLst>
                    <a:ext uri="{9D8B030D-6E8A-4147-A177-3AD203B41FA5}">
                      <a16:colId xmlns:a16="http://schemas.microsoft.com/office/drawing/2014/main" val="20001"/>
                    </a:ext>
                  </a:extLst>
                </a:gridCol>
                <a:gridCol w="1265563">
                  <a:extLst>
                    <a:ext uri="{9D8B030D-6E8A-4147-A177-3AD203B41FA5}">
                      <a16:colId xmlns:a16="http://schemas.microsoft.com/office/drawing/2014/main" val="20002"/>
                    </a:ext>
                  </a:extLst>
                </a:gridCol>
                <a:gridCol w="1265563">
                  <a:extLst>
                    <a:ext uri="{9D8B030D-6E8A-4147-A177-3AD203B41FA5}">
                      <a16:colId xmlns:a16="http://schemas.microsoft.com/office/drawing/2014/main" val="20003"/>
                    </a:ext>
                  </a:extLst>
                </a:gridCol>
                <a:gridCol w="1265563">
                  <a:extLst>
                    <a:ext uri="{9D8B030D-6E8A-4147-A177-3AD203B41FA5}">
                      <a16:colId xmlns:a16="http://schemas.microsoft.com/office/drawing/2014/main" val="20004"/>
                    </a:ext>
                  </a:extLst>
                </a:gridCol>
                <a:gridCol w="1265563">
                  <a:extLst>
                    <a:ext uri="{9D8B030D-6E8A-4147-A177-3AD203B41FA5}">
                      <a16:colId xmlns:a16="http://schemas.microsoft.com/office/drawing/2014/main" val="20005"/>
                    </a:ext>
                  </a:extLst>
                </a:gridCol>
                <a:gridCol w="1265563">
                  <a:extLst>
                    <a:ext uri="{9D8B030D-6E8A-4147-A177-3AD203B41FA5}">
                      <a16:colId xmlns:a16="http://schemas.microsoft.com/office/drawing/2014/main" val="20006"/>
                    </a:ext>
                  </a:extLst>
                </a:gridCol>
              </a:tblGrid>
              <a:tr h="69775">
                <a:tc rowSpan="2">
                  <a:txBody>
                    <a:bodyPr/>
                    <a:lstStyle/>
                    <a:p>
                      <a:pPr algn="ctr"/>
                      <a:endParaRPr lang="en-US" sz="600" b="1" dirty="0">
                        <a:solidFill>
                          <a:srgbClr val="FFFFFF"/>
                        </a:solidFill>
                        <a:latin typeface="Calibri" panose="020F0502020204030204" pitchFamily="34" charset="0"/>
                        <a:cs typeface="Calibri" panose="020F0502020204030204" pitchFamily="34" charset="0"/>
                      </a:endParaRPr>
                    </a:p>
                  </a:txBody>
                  <a:tcPr marL="63500" marR="63500" marT="12700" marB="12700" anchor="ctr">
                    <a:lnL w="12700" cap="flat" cmpd="sng" algn="ctr">
                      <a:noFill/>
                      <a:prstDash val="solid"/>
                      <a:round/>
                      <a:headEnd type="none" w="med" len="med"/>
                      <a:tailEnd type="none" w="med" len="med"/>
                    </a:lnL>
                    <a:lnR w="12700" cap="flat" cmpd="sng" algn="ctr">
                      <a:solidFill>
                        <a:srgbClr val="18B0C4"/>
                      </a:solidFill>
                      <a:prstDash val="solid"/>
                      <a:round/>
                      <a:headEnd type="none" w="med" len="med"/>
                      <a:tailEnd type="none" w="med" len="med"/>
                    </a:lnR>
                    <a:lnT w="0">
                      <a:noFill/>
                    </a:lnT>
                    <a:lnB w="0">
                      <a:noFill/>
                    </a:lnB>
                    <a:lnTlToBr w="0">
                      <a:noFill/>
                    </a:lnTlToBr>
                    <a:lnBlToTr w="0">
                      <a:noFill/>
                    </a:lnBlToTr>
                    <a:solidFill>
                      <a:srgbClr val="F3F7FA"/>
                    </a:solidFill>
                  </a:tcPr>
                </a:tc>
                <a:tc gridSpan="2">
                  <a:txBody>
                    <a:bodyPr/>
                    <a:lstStyle/>
                    <a:p>
                      <a:pPr algn="ctr"/>
                      <a:r>
                        <a:rPr lang="en-US" sz="600" b="1" dirty="0">
                          <a:solidFill>
                            <a:srgbClr val="FFFFFF"/>
                          </a:solidFill>
                          <a:latin typeface="Calibri" panose="020F0502020204030204" pitchFamily="34" charset="0"/>
                          <a:cs typeface="Calibri" panose="020F0502020204030204" pitchFamily="34" charset="0"/>
                        </a:rPr>
                        <a:t>H42</a:t>
                      </a:r>
                    </a:p>
                  </a:txBody>
                  <a:tcPr marL="63500" marR="63500" marT="12700" marB="12700" anchor="ctr">
                    <a:lnL w="12700" cap="flat" cmpd="sng" algn="ctr">
                      <a:solidFill>
                        <a:srgbClr val="18B0C4"/>
                      </a:solidFill>
                      <a:prstDash val="solid"/>
                      <a:round/>
                      <a:headEnd type="none" w="med" len="med"/>
                      <a:tailEnd type="none" w="med" len="med"/>
                    </a:lnL>
                    <a:lnR w="12700" cap="flat" cmpd="sng" algn="ctr">
                      <a:solidFill>
                        <a:srgbClr val="124A7C"/>
                      </a:solidFill>
                      <a:prstDash val="solid"/>
                      <a:round/>
                      <a:headEnd type="none" w="med" len="med"/>
                      <a:tailEnd type="none" w="med" len="med"/>
                    </a:lnR>
                    <a:lnT w="0">
                      <a:noFill/>
                    </a:lnT>
                    <a:lnB w="0">
                      <a:noFill/>
                    </a:lnB>
                    <a:lnTlToBr w="0">
                      <a:noFill/>
                    </a:lnTlToBr>
                    <a:lnBlToTr w="0">
                      <a:noFill/>
                    </a:lnBlToTr>
                    <a:solidFill>
                      <a:srgbClr val="18B0C4"/>
                    </a:solidFill>
                  </a:tcPr>
                </a:tc>
                <a:tc hMerge="1">
                  <a:txBody>
                    <a:bodyPr/>
                    <a:lstStyle/>
                    <a:p>
                      <a:endParaRPr lang="en-US" sz="1200"/>
                    </a:p>
                  </a:txBody>
                  <a:tcPr marT="0" marB="0">
                    <a:lnL w="0"/>
                    <a:lnR w="0"/>
                    <a:lnT w="0"/>
                    <a:lnB w="0"/>
                    <a:lnTlToBr w="0"/>
                    <a:lnBlToTr w="0"/>
                  </a:tcPr>
                </a:tc>
                <a:tc gridSpan="2">
                  <a:txBody>
                    <a:bodyPr/>
                    <a:lstStyle/>
                    <a:p>
                      <a:pPr algn="ctr"/>
                      <a:r>
                        <a:rPr lang="en-US" sz="600" b="1" dirty="0">
                          <a:solidFill>
                            <a:srgbClr val="FFFFFF"/>
                          </a:solidFill>
                          <a:latin typeface="Calibri" panose="020F0502020204030204" pitchFamily="34" charset="0"/>
                          <a:cs typeface="Calibri" panose="020F0502020204030204" pitchFamily="34" charset="0"/>
                        </a:rPr>
                        <a:t>H61</a:t>
                      </a:r>
                    </a:p>
                  </a:txBody>
                  <a:tcPr marL="63500" marR="63500" marT="12700" marB="12700" anchor="ctr">
                    <a:lnL w="12700" cap="flat" cmpd="sng" algn="ctr">
                      <a:solidFill>
                        <a:srgbClr val="124A7C"/>
                      </a:solidFill>
                      <a:prstDash val="solid"/>
                      <a:round/>
                      <a:headEnd type="none" w="med" len="med"/>
                      <a:tailEnd type="none" w="med" len="med"/>
                    </a:lnL>
                    <a:lnR w="12700" cap="flat" cmpd="sng" algn="ctr">
                      <a:solidFill>
                        <a:srgbClr val="124A7C"/>
                      </a:solidFill>
                      <a:prstDash val="solid"/>
                      <a:round/>
                      <a:headEnd type="none" w="med" len="med"/>
                      <a:tailEnd type="none" w="med" len="med"/>
                    </a:lnR>
                    <a:lnT w="0">
                      <a:noFill/>
                    </a:lnT>
                    <a:lnB w="0">
                      <a:noFill/>
                    </a:lnB>
                    <a:lnTlToBr w="0">
                      <a:noFill/>
                    </a:lnTlToBr>
                    <a:lnBlToTr w="0">
                      <a:noFill/>
                    </a:lnBlToTr>
                    <a:solidFill>
                      <a:srgbClr val="124A7C"/>
                    </a:solidFill>
                  </a:tcPr>
                </a:tc>
                <a:tc hMerge="1">
                  <a:txBody>
                    <a:bodyPr/>
                    <a:lstStyle/>
                    <a:p>
                      <a:endParaRPr lang="en-US" sz="1200"/>
                    </a:p>
                  </a:txBody>
                  <a:tcPr marT="0" marB="0">
                    <a:lnL w="0"/>
                    <a:lnR w="0"/>
                    <a:lnT w="0"/>
                    <a:lnB w="0"/>
                    <a:lnTlToBr w="0"/>
                    <a:lnBlToTr w="0"/>
                  </a:tcPr>
                </a:tc>
                <a:tc gridSpan="2">
                  <a:txBody>
                    <a:bodyPr/>
                    <a:lstStyle/>
                    <a:p>
                      <a:pPr algn="ctr"/>
                      <a:r>
                        <a:rPr lang="en-US" sz="600" b="1" dirty="0">
                          <a:solidFill>
                            <a:srgbClr val="FFFFFF"/>
                          </a:solidFill>
                          <a:latin typeface="Calibri" panose="020F0502020204030204" pitchFamily="34" charset="0"/>
                          <a:cs typeface="Calibri" panose="020F0502020204030204" pitchFamily="34" charset="0"/>
                        </a:rPr>
                        <a:t>H90</a:t>
                      </a:r>
                    </a:p>
                  </a:txBody>
                  <a:tcPr marL="63500" marR="63500" marT="12700" marB="12700" anchor="ctr">
                    <a:lnL w="12700" cap="flat" cmpd="sng" algn="ctr">
                      <a:solidFill>
                        <a:srgbClr val="124A7C"/>
                      </a:solidFill>
                      <a:prstDash val="solid"/>
                      <a:round/>
                      <a:headEnd type="none" w="med" len="med"/>
                      <a:tailEnd type="none" w="med" len="med"/>
                    </a:lnL>
                    <a:lnR w="12700" cap="flat" cmpd="sng" algn="ctr">
                      <a:solidFill>
                        <a:srgbClr val="D17A04"/>
                      </a:solidFill>
                      <a:prstDash val="solid"/>
                      <a:round/>
                      <a:headEnd type="none" w="med" len="med"/>
                      <a:tailEnd type="none" w="med" len="med"/>
                    </a:lnR>
                    <a:lnT w="0">
                      <a:noFill/>
                    </a:lnT>
                    <a:lnB w="0">
                      <a:noFill/>
                    </a:lnB>
                    <a:lnTlToBr w="0">
                      <a:noFill/>
                    </a:lnTlToBr>
                    <a:lnBlToTr w="0">
                      <a:noFill/>
                    </a:lnBlToTr>
                    <a:solidFill>
                      <a:srgbClr val="D17A04"/>
                    </a:solidFill>
                  </a:tcPr>
                </a:tc>
                <a:tc hMerge="1">
                  <a:txBody>
                    <a:bodyPr/>
                    <a:lstStyle/>
                    <a:p>
                      <a:endParaRPr lang="en-US" sz="1200"/>
                    </a:p>
                  </a:txBody>
                  <a:tcPr marT="0" marB="0">
                    <a:lnL w="0"/>
                    <a:lnR w="0"/>
                    <a:lnT w="0"/>
                    <a:lnB w="0"/>
                    <a:lnTlToBr w="0"/>
                    <a:lnBlToTr w="0"/>
                  </a:tcPr>
                </a:tc>
                <a:extLst>
                  <a:ext uri="{0D108BD9-81ED-4DB2-BD59-A6C34878D82A}">
                    <a16:rowId xmlns:a16="http://schemas.microsoft.com/office/drawing/2014/main" val="43513954"/>
                  </a:ext>
                </a:extLst>
              </a:tr>
              <a:tr h="69775">
                <a:tc vMerge="1">
                  <a:txBody>
                    <a:bodyPr/>
                    <a:lstStyle/>
                    <a:p>
                      <a:endParaRPr lang="en-US" sz="1200"/>
                    </a:p>
                  </a:txBody>
                  <a:tcPr marT="0" marB="0">
                    <a:lnL w="0"/>
                    <a:lnR w="0"/>
                    <a:lnT w="0"/>
                    <a:lnB w="0"/>
                    <a:lnTlToBr w="0"/>
                    <a:lnBlToTr w="0"/>
                  </a:tcPr>
                </a:tc>
                <a:tc>
                  <a:txBody>
                    <a:bodyPr/>
                    <a:lstStyle/>
                    <a:p>
                      <a:pPr algn="ctr"/>
                      <a:r>
                        <a:rPr lang="tr-TR" sz="600" b="1" dirty="0">
                          <a:solidFill>
                            <a:srgbClr val="FFFFFF"/>
                          </a:solidFill>
                          <a:latin typeface="Calibri" panose="020F0502020204030204" pitchFamily="34" charset="0"/>
                          <a:cs typeface="Calibri" panose="020F0502020204030204" pitchFamily="34" charset="0"/>
                        </a:rPr>
                        <a:t>r</a:t>
                      </a:r>
                      <a:r>
                        <a:rPr lang="en-US" sz="600" b="1" dirty="0">
                          <a:solidFill>
                            <a:srgbClr val="FFFFFF"/>
                          </a:solidFill>
                          <a:latin typeface="Calibri" panose="020F0502020204030204" pitchFamily="34" charset="0"/>
                          <a:cs typeface="Calibri" panose="020F0502020204030204" pitchFamily="34" charset="0"/>
                        </a:rPr>
                        <a:t> ≥ 1 mm</a:t>
                      </a:r>
                    </a:p>
                  </a:txBody>
                  <a:tcPr marL="63500" marR="63500" marT="12700" marB="12700" anchor="ctr">
                    <a:lnL w="12700" cap="flat" cmpd="sng" algn="ctr">
                      <a:solidFill>
                        <a:srgbClr val="18B0C4"/>
                      </a:solidFill>
                      <a:prstDash val="solid"/>
                      <a:round/>
                      <a:headEnd type="none" w="med" len="med"/>
                      <a:tailEnd type="none" w="med" len="med"/>
                    </a:lnL>
                    <a:lnR w="0">
                      <a:noFill/>
                    </a:lnR>
                    <a:lnT w="0">
                      <a:noFill/>
                    </a:lnT>
                    <a:lnB w="0">
                      <a:noFill/>
                    </a:lnB>
                    <a:lnTlToBr w="0">
                      <a:noFill/>
                    </a:lnTlToBr>
                    <a:lnBlToTr w="0">
                      <a:noFill/>
                    </a:lnBlToTr>
                    <a:solidFill>
                      <a:srgbClr val="18B0C4"/>
                    </a:solidFill>
                  </a:tcPr>
                </a:tc>
                <a:tc>
                  <a:txBody>
                    <a:bodyPr/>
                    <a:lstStyle/>
                    <a:p>
                      <a:pPr algn="ctr"/>
                      <a:r>
                        <a:rPr lang="tr-TR" sz="600" b="1" dirty="0">
                          <a:solidFill>
                            <a:srgbClr val="FFFFFF"/>
                          </a:solidFill>
                          <a:latin typeface="Calibri" panose="020F0502020204030204" pitchFamily="34" charset="0"/>
                          <a:cs typeface="Calibri" panose="020F0502020204030204" pitchFamily="34" charset="0"/>
                        </a:rPr>
                        <a:t>r</a:t>
                      </a:r>
                      <a:r>
                        <a:rPr lang="en-US" sz="600" b="1" dirty="0">
                          <a:solidFill>
                            <a:srgbClr val="FFFFFF"/>
                          </a:solidFill>
                          <a:latin typeface="Calibri" panose="020F0502020204030204" pitchFamily="34" charset="0"/>
                          <a:cs typeface="Calibri" panose="020F0502020204030204" pitchFamily="34" charset="0"/>
                        </a:rPr>
                        <a:t> ≥ 10 mm</a:t>
                      </a:r>
                    </a:p>
                  </a:txBody>
                  <a:tcPr marL="63500" marR="63500" marT="12700" marB="12700" anchor="ctr">
                    <a:lnL w="0">
                      <a:noFill/>
                    </a:lnL>
                    <a:lnR w="12700" cap="flat" cmpd="sng" algn="ctr">
                      <a:solidFill>
                        <a:srgbClr val="124A7C"/>
                      </a:solidFill>
                      <a:prstDash val="solid"/>
                      <a:round/>
                      <a:headEnd type="none" w="med" len="med"/>
                      <a:tailEnd type="none" w="med" len="med"/>
                    </a:lnR>
                    <a:lnT w="0">
                      <a:noFill/>
                    </a:lnT>
                    <a:lnB w="0">
                      <a:noFill/>
                    </a:lnB>
                    <a:lnTlToBr w="0">
                      <a:noFill/>
                    </a:lnTlToBr>
                    <a:lnBlToTr w="0">
                      <a:noFill/>
                    </a:lnBlToTr>
                    <a:solidFill>
                      <a:srgbClr val="18B0C4"/>
                    </a:solidFill>
                  </a:tcPr>
                </a:tc>
                <a:tc>
                  <a:txBody>
                    <a:bodyPr/>
                    <a:lstStyle/>
                    <a:p>
                      <a:pPr algn="ctr"/>
                      <a:r>
                        <a:rPr lang="tr-TR" sz="600" b="1" dirty="0">
                          <a:solidFill>
                            <a:srgbClr val="FFFFFF"/>
                          </a:solidFill>
                          <a:latin typeface="Calibri" panose="020F0502020204030204" pitchFamily="34" charset="0"/>
                          <a:cs typeface="Calibri" panose="020F0502020204030204" pitchFamily="34" charset="0"/>
                        </a:rPr>
                        <a:t>r</a:t>
                      </a:r>
                      <a:r>
                        <a:rPr lang="en-US" sz="600" b="1" dirty="0">
                          <a:solidFill>
                            <a:srgbClr val="FFFFFF"/>
                          </a:solidFill>
                          <a:latin typeface="Calibri" panose="020F0502020204030204" pitchFamily="34" charset="0"/>
                          <a:cs typeface="Calibri" panose="020F0502020204030204" pitchFamily="34" charset="0"/>
                        </a:rPr>
                        <a:t> ≥ 1 mm</a:t>
                      </a:r>
                    </a:p>
                  </a:txBody>
                  <a:tcPr marL="63500" marR="63500" marT="12700" marB="12700" anchor="ctr">
                    <a:lnL w="12700" cap="flat" cmpd="sng" algn="ctr">
                      <a:solidFill>
                        <a:srgbClr val="124A7C"/>
                      </a:solidFill>
                      <a:prstDash val="solid"/>
                      <a:round/>
                      <a:headEnd type="none" w="med" len="med"/>
                      <a:tailEnd type="none" w="med" len="med"/>
                    </a:lnL>
                    <a:lnR w="0">
                      <a:noFill/>
                    </a:lnR>
                    <a:lnT w="0">
                      <a:noFill/>
                    </a:lnT>
                    <a:lnB w="0">
                      <a:noFill/>
                    </a:lnB>
                    <a:lnTlToBr w="0">
                      <a:noFill/>
                    </a:lnTlToBr>
                    <a:lnBlToTr w="0">
                      <a:noFill/>
                    </a:lnBlToTr>
                    <a:solidFill>
                      <a:srgbClr val="124A7C"/>
                    </a:solidFill>
                  </a:tcPr>
                </a:tc>
                <a:tc>
                  <a:txBody>
                    <a:bodyPr/>
                    <a:lstStyle/>
                    <a:p>
                      <a:pPr algn="ctr"/>
                      <a:r>
                        <a:rPr lang="tr-TR" sz="600" b="1" dirty="0">
                          <a:solidFill>
                            <a:srgbClr val="FFFFFF"/>
                          </a:solidFill>
                          <a:latin typeface="Calibri" panose="020F0502020204030204" pitchFamily="34" charset="0"/>
                          <a:cs typeface="Calibri" panose="020F0502020204030204" pitchFamily="34" charset="0"/>
                        </a:rPr>
                        <a:t>r</a:t>
                      </a:r>
                      <a:r>
                        <a:rPr lang="en-US" sz="600" b="1" dirty="0">
                          <a:solidFill>
                            <a:srgbClr val="FFFFFF"/>
                          </a:solidFill>
                          <a:latin typeface="Calibri" panose="020F0502020204030204" pitchFamily="34" charset="0"/>
                          <a:cs typeface="Calibri" panose="020F0502020204030204" pitchFamily="34" charset="0"/>
                        </a:rPr>
                        <a:t> ≥ 10 mm</a:t>
                      </a:r>
                    </a:p>
                  </a:txBody>
                  <a:tcPr marL="63500" marR="63500" marT="12700" marB="12700" anchor="ctr">
                    <a:lnL w="0">
                      <a:noFill/>
                    </a:lnL>
                    <a:lnR w="12700" cap="flat" cmpd="sng" algn="ctr">
                      <a:solidFill>
                        <a:srgbClr val="124A7C"/>
                      </a:solidFill>
                      <a:prstDash val="solid"/>
                      <a:round/>
                      <a:headEnd type="none" w="med" len="med"/>
                      <a:tailEnd type="none" w="med" len="med"/>
                    </a:lnR>
                    <a:lnT w="0">
                      <a:noFill/>
                    </a:lnT>
                    <a:lnB w="0">
                      <a:noFill/>
                    </a:lnB>
                    <a:lnTlToBr w="0">
                      <a:noFill/>
                    </a:lnTlToBr>
                    <a:lnBlToTr w="0">
                      <a:noFill/>
                    </a:lnBlToTr>
                    <a:solidFill>
                      <a:srgbClr val="124A7C"/>
                    </a:solidFill>
                  </a:tcPr>
                </a:tc>
                <a:tc>
                  <a:txBody>
                    <a:bodyPr/>
                    <a:lstStyle/>
                    <a:p>
                      <a:pPr algn="ctr"/>
                      <a:r>
                        <a:rPr lang="tr-TR" sz="600" b="1" dirty="0">
                          <a:solidFill>
                            <a:srgbClr val="FFFFFF"/>
                          </a:solidFill>
                          <a:latin typeface="Calibri" panose="020F0502020204030204" pitchFamily="34" charset="0"/>
                          <a:cs typeface="Calibri" panose="020F0502020204030204" pitchFamily="34" charset="0"/>
                        </a:rPr>
                        <a:t>r</a:t>
                      </a:r>
                      <a:r>
                        <a:rPr lang="en-US" sz="600" b="1" dirty="0">
                          <a:solidFill>
                            <a:srgbClr val="FFFFFF"/>
                          </a:solidFill>
                          <a:latin typeface="Calibri" panose="020F0502020204030204" pitchFamily="34" charset="0"/>
                          <a:cs typeface="Calibri" panose="020F0502020204030204" pitchFamily="34" charset="0"/>
                        </a:rPr>
                        <a:t> ≥ 1 mm</a:t>
                      </a:r>
                    </a:p>
                  </a:txBody>
                  <a:tcPr marL="63500" marR="63500" marT="12700" marB="12700" anchor="ctr">
                    <a:lnL w="12700" cap="flat" cmpd="sng" algn="ctr">
                      <a:solidFill>
                        <a:srgbClr val="124A7C"/>
                      </a:solidFill>
                      <a:prstDash val="solid"/>
                      <a:round/>
                      <a:headEnd type="none" w="med" len="med"/>
                      <a:tailEnd type="none" w="med" len="med"/>
                    </a:lnL>
                    <a:lnR w="0">
                      <a:noFill/>
                    </a:lnR>
                    <a:lnT w="0">
                      <a:noFill/>
                    </a:lnT>
                    <a:lnB w="0">
                      <a:noFill/>
                    </a:lnB>
                    <a:lnTlToBr w="0">
                      <a:noFill/>
                    </a:lnTlToBr>
                    <a:lnBlToTr w="0">
                      <a:noFill/>
                    </a:lnBlToTr>
                    <a:solidFill>
                      <a:srgbClr val="D17A04"/>
                    </a:solidFill>
                  </a:tcPr>
                </a:tc>
                <a:tc>
                  <a:txBody>
                    <a:bodyPr/>
                    <a:lstStyle/>
                    <a:p>
                      <a:pPr algn="ctr"/>
                      <a:r>
                        <a:rPr lang="tr-TR" sz="600" b="1" dirty="0">
                          <a:solidFill>
                            <a:srgbClr val="FFFFFF"/>
                          </a:solidFill>
                          <a:latin typeface="Calibri" panose="020F0502020204030204" pitchFamily="34" charset="0"/>
                          <a:cs typeface="Calibri" panose="020F0502020204030204" pitchFamily="34" charset="0"/>
                        </a:rPr>
                        <a:t>r</a:t>
                      </a:r>
                      <a:r>
                        <a:rPr lang="en-US" sz="600" b="1" dirty="0">
                          <a:solidFill>
                            <a:srgbClr val="FFFFFF"/>
                          </a:solidFill>
                          <a:latin typeface="Calibri" panose="020F0502020204030204" pitchFamily="34" charset="0"/>
                          <a:cs typeface="Calibri" panose="020F0502020204030204" pitchFamily="34" charset="0"/>
                        </a:rPr>
                        <a:t> ≥ 10 mm</a:t>
                      </a:r>
                    </a:p>
                  </a:txBody>
                  <a:tcPr marL="63500" marR="63500" marT="12700" marB="12700" anchor="ctr">
                    <a:lnL w="0">
                      <a:noFill/>
                    </a:lnL>
                    <a:lnR w="12700" cap="flat" cmpd="sng" algn="ctr">
                      <a:solidFill>
                        <a:srgbClr val="D17A04"/>
                      </a:solidFill>
                      <a:prstDash val="solid"/>
                      <a:round/>
                      <a:headEnd type="none" w="med" len="med"/>
                      <a:tailEnd type="none" w="med" len="med"/>
                    </a:lnR>
                    <a:lnT w="0">
                      <a:noFill/>
                    </a:lnT>
                    <a:lnB w="0">
                      <a:noFill/>
                    </a:lnB>
                    <a:lnTlToBr w="0">
                      <a:noFill/>
                    </a:lnTlToBr>
                    <a:lnBlToTr w="0">
                      <a:noFill/>
                    </a:lnBlToTr>
                    <a:solidFill>
                      <a:srgbClr val="D17A04"/>
                    </a:solidFill>
                  </a:tcPr>
                </a:tc>
                <a:extLst>
                  <a:ext uri="{0D108BD9-81ED-4DB2-BD59-A6C34878D82A}">
                    <a16:rowId xmlns:a16="http://schemas.microsoft.com/office/drawing/2014/main" val="390759316"/>
                  </a:ext>
                </a:extLst>
              </a:tr>
              <a:tr h="69775">
                <a:tc>
                  <a:txBody>
                    <a:bodyPr/>
                    <a:lstStyle/>
                    <a:p>
                      <a:pPr algn="l"/>
                      <a:r>
                        <a:rPr lang="en-US" sz="600" b="1" dirty="0">
                          <a:latin typeface="Calibri" panose="020F0502020204030204" pitchFamily="34" charset="0"/>
                          <a:cs typeface="Calibri" panose="020F0502020204030204" pitchFamily="34" charset="0"/>
                        </a:rPr>
                        <a:t>Number of Obs.</a:t>
                      </a:r>
                    </a:p>
                  </a:txBody>
                  <a:tcPr marL="63500" marR="63500" marT="12700" marB="12700" anchor="ctr">
                    <a:lnL w="12700" cap="flat" cmpd="sng" algn="ctr">
                      <a:noFill/>
                      <a:prstDash val="solid"/>
                      <a:round/>
                      <a:headEnd type="none" w="med" len="med"/>
                      <a:tailEnd type="none" w="med" len="med"/>
                    </a:lnL>
                    <a:lnR w="12700" cap="flat" cmpd="sng" algn="ctr">
                      <a:solidFill>
                        <a:srgbClr val="124A7C"/>
                      </a:solidFill>
                      <a:prstDash val="solid"/>
                      <a:round/>
                      <a:headEnd type="none" w="med" len="med"/>
                      <a:tailEnd type="none" w="med" len="med"/>
                    </a:lnR>
                    <a:lnT w="0">
                      <a:noFill/>
                    </a:lnT>
                    <a:lnB w="0">
                      <a:noFill/>
                    </a:lnB>
                    <a:lnTlToBr w="0">
                      <a:noFill/>
                    </a:lnTlToBr>
                    <a:lnBlToTr w="0">
                      <a:noFill/>
                    </a:lnBlToTr>
                  </a:tcPr>
                </a:tc>
                <a:tc>
                  <a:txBody>
                    <a:bodyPr/>
                    <a:lstStyle/>
                    <a:p>
                      <a:pPr algn="ctr"/>
                      <a:r>
                        <a:rPr lang="en-US" sz="600" dirty="0">
                          <a:latin typeface="Calibri" panose="020F0502020204030204" pitchFamily="34" charset="0"/>
                          <a:cs typeface="Calibri" panose="020F0502020204030204" pitchFamily="34" charset="0"/>
                        </a:rPr>
                        <a:t>449</a:t>
                      </a:r>
                    </a:p>
                  </a:txBody>
                  <a:tcPr marL="63500" marR="63500" marT="12700" marB="12700" anchor="ctr">
                    <a:lnL w="12700" cap="flat" cmpd="sng" algn="ctr">
                      <a:solidFill>
                        <a:srgbClr val="124A7C"/>
                      </a:solidFill>
                      <a:prstDash val="solid"/>
                      <a:round/>
                      <a:headEnd type="none" w="med" len="med"/>
                      <a:tailEnd type="none" w="med" len="med"/>
                    </a:lnL>
                    <a:lnR w="0">
                      <a:noFill/>
                    </a:lnR>
                    <a:lnT w="0">
                      <a:noFill/>
                    </a:lnT>
                    <a:lnB w="0">
                      <a:noFill/>
                    </a:lnB>
                    <a:lnTlToBr w="0">
                      <a:noFill/>
                    </a:lnTlToBr>
                    <a:lnBlToTr w="0">
                      <a:noFill/>
                    </a:lnBlToTr>
                  </a:tcPr>
                </a:tc>
                <a:tc>
                  <a:txBody>
                    <a:bodyPr/>
                    <a:lstStyle/>
                    <a:p>
                      <a:pPr algn="ctr"/>
                      <a:r>
                        <a:rPr lang="en-US" sz="600" dirty="0">
                          <a:latin typeface="Calibri" panose="020F0502020204030204" pitchFamily="34" charset="0"/>
                          <a:cs typeface="Calibri" panose="020F0502020204030204" pitchFamily="34" charset="0"/>
                        </a:rPr>
                        <a:t>121</a:t>
                      </a:r>
                    </a:p>
                  </a:txBody>
                  <a:tcPr marL="63500" marR="63500" marT="12700" marB="12700" anchor="ctr">
                    <a:lnL w="0">
                      <a:noFill/>
                    </a:lnL>
                    <a:lnR w="12700" cap="flat" cmpd="sng" algn="ctr">
                      <a:solidFill>
                        <a:srgbClr val="124A7C"/>
                      </a:solidFill>
                      <a:prstDash val="solid"/>
                      <a:round/>
                      <a:headEnd type="none" w="med" len="med"/>
                      <a:tailEnd type="none" w="med" len="med"/>
                    </a:lnR>
                    <a:lnT w="0">
                      <a:noFill/>
                    </a:lnT>
                    <a:lnB w="0">
                      <a:noFill/>
                    </a:lnB>
                    <a:lnTlToBr w="0">
                      <a:noFill/>
                    </a:lnTlToBr>
                    <a:lnBlToTr w="0">
                      <a:noFill/>
                    </a:lnBlToTr>
                  </a:tcPr>
                </a:tc>
                <a:tc>
                  <a:txBody>
                    <a:bodyPr/>
                    <a:lstStyle/>
                    <a:p>
                      <a:pPr algn="ctr"/>
                      <a:r>
                        <a:rPr lang="en-US" sz="600" dirty="0">
                          <a:latin typeface="Calibri" panose="020F0502020204030204" pitchFamily="34" charset="0"/>
                          <a:cs typeface="Calibri" panose="020F0502020204030204" pitchFamily="34" charset="0"/>
                        </a:rPr>
                        <a:t>449</a:t>
                      </a:r>
                    </a:p>
                  </a:txBody>
                  <a:tcPr marL="63500" marR="63500" marT="12700" marB="12700" anchor="ctr">
                    <a:lnL w="12700" cap="flat" cmpd="sng" algn="ctr">
                      <a:solidFill>
                        <a:srgbClr val="124A7C"/>
                      </a:solidFill>
                      <a:prstDash val="solid"/>
                      <a:round/>
                      <a:headEnd type="none" w="med" len="med"/>
                      <a:tailEnd type="none" w="med" len="med"/>
                    </a:lnL>
                    <a:lnR w="0">
                      <a:noFill/>
                    </a:lnR>
                    <a:lnT w="0">
                      <a:noFill/>
                    </a:lnT>
                    <a:lnB w="0">
                      <a:noFill/>
                    </a:lnB>
                    <a:lnTlToBr w="0">
                      <a:noFill/>
                    </a:lnTlToBr>
                    <a:lnBlToTr w="0">
                      <a:noFill/>
                    </a:lnBlToTr>
                  </a:tcPr>
                </a:tc>
                <a:tc>
                  <a:txBody>
                    <a:bodyPr/>
                    <a:lstStyle/>
                    <a:p>
                      <a:pPr algn="ctr"/>
                      <a:r>
                        <a:rPr lang="en-US" sz="600" dirty="0">
                          <a:latin typeface="Calibri" panose="020F0502020204030204" pitchFamily="34" charset="0"/>
                          <a:cs typeface="Calibri" panose="020F0502020204030204" pitchFamily="34" charset="0"/>
                        </a:rPr>
                        <a:t>121</a:t>
                      </a:r>
                    </a:p>
                  </a:txBody>
                  <a:tcPr marL="63500" marR="63500" marT="12700" marB="12700" anchor="ctr">
                    <a:lnL w="0">
                      <a:noFill/>
                    </a:lnL>
                    <a:lnR w="12700" cap="flat" cmpd="sng" algn="ctr">
                      <a:solidFill>
                        <a:srgbClr val="124A7C"/>
                      </a:solidFill>
                      <a:prstDash val="solid"/>
                      <a:round/>
                      <a:headEnd type="none" w="med" len="med"/>
                      <a:tailEnd type="none" w="med" len="med"/>
                    </a:lnR>
                    <a:lnT w="0">
                      <a:noFill/>
                    </a:lnT>
                    <a:lnB w="0">
                      <a:noFill/>
                    </a:lnB>
                    <a:lnTlToBr w="0">
                      <a:noFill/>
                    </a:lnTlToBr>
                    <a:lnBlToTr w="0">
                      <a:noFill/>
                    </a:lnBlToTr>
                  </a:tcPr>
                </a:tc>
                <a:tc>
                  <a:txBody>
                    <a:bodyPr/>
                    <a:lstStyle/>
                    <a:p>
                      <a:pPr algn="ctr"/>
                      <a:r>
                        <a:rPr lang="en-US" sz="600" dirty="0">
                          <a:latin typeface="Calibri" panose="020F0502020204030204" pitchFamily="34" charset="0"/>
                          <a:cs typeface="Calibri" panose="020F0502020204030204" pitchFamily="34" charset="0"/>
                        </a:rPr>
                        <a:t>449</a:t>
                      </a:r>
                    </a:p>
                  </a:txBody>
                  <a:tcPr marL="63500" marR="63500" marT="12700" marB="12700" anchor="ctr">
                    <a:lnL w="12700" cap="flat" cmpd="sng" algn="ctr">
                      <a:solidFill>
                        <a:srgbClr val="124A7C"/>
                      </a:solidFill>
                      <a:prstDash val="solid"/>
                      <a:round/>
                      <a:headEnd type="none" w="med" len="med"/>
                      <a:tailEnd type="none" w="med" len="med"/>
                    </a:lnL>
                    <a:lnR w="0">
                      <a:noFill/>
                    </a:lnR>
                    <a:lnT w="0">
                      <a:noFill/>
                    </a:lnT>
                    <a:lnB w="0">
                      <a:noFill/>
                    </a:lnB>
                    <a:lnTlToBr w="0">
                      <a:noFill/>
                    </a:lnTlToBr>
                    <a:lnBlToTr w="0">
                      <a:noFill/>
                    </a:lnBlToTr>
                  </a:tcPr>
                </a:tc>
                <a:tc>
                  <a:txBody>
                    <a:bodyPr/>
                    <a:lstStyle/>
                    <a:p>
                      <a:pPr algn="ctr"/>
                      <a:r>
                        <a:rPr lang="en-US" sz="600" dirty="0">
                          <a:latin typeface="Calibri" panose="020F0502020204030204" pitchFamily="34" charset="0"/>
                          <a:cs typeface="Calibri" panose="020F0502020204030204" pitchFamily="34" charset="0"/>
                        </a:rPr>
                        <a:t>121</a:t>
                      </a:r>
                    </a:p>
                  </a:txBody>
                  <a:tcPr marL="63500" marR="63500" marT="12700" marB="12700" anchor="ctr">
                    <a:lnL w="0">
                      <a:noFill/>
                    </a:lnL>
                    <a:lnR w="12700" cap="flat" cmpd="sng" algn="ctr">
                      <a:solidFill>
                        <a:srgbClr val="124A7C"/>
                      </a:solidFill>
                      <a:prstDash val="solid"/>
                      <a:round/>
                      <a:headEnd type="none" w="med" len="med"/>
                      <a:tailEnd type="none" w="med" len="med"/>
                    </a:lnR>
                    <a:lnT w="0">
                      <a:noFill/>
                    </a:lnT>
                    <a:lnB w="0">
                      <a:noFill/>
                    </a:lnB>
                    <a:lnTlToBr w="0">
                      <a:noFill/>
                    </a:lnTlToBr>
                    <a:lnBlToTr w="0">
                      <a:noFill/>
                    </a:lnBlToTr>
                  </a:tcPr>
                </a:tc>
                <a:extLst>
                  <a:ext uri="{0D108BD9-81ED-4DB2-BD59-A6C34878D82A}">
                    <a16:rowId xmlns:a16="http://schemas.microsoft.com/office/drawing/2014/main" val="4260489480"/>
                  </a:ext>
                </a:extLst>
              </a:tr>
              <a:tr h="69775">
                <a:tc>
                  <a:txBody>
                    <a:bodyPr/>
                    <a:lstStyle/>
                    <a:p>
                      <a:pPr algn="l"/>
                      <a:r>
                        <a:rPr lang="en-US" sz="600" b="1" dirty="0">
                          <a:latin typeface="Calibri" panose="020F0502020204030204" pitchFamily="34" charset="0"/>
                          <a:cs typeface="Calibri" panose="020F0502020204030204" pitchFamily="34" charset="0"/>
                        </a:rPr>
                        <a:t>MAE</a:t>
                      </a:r>
                    </a:p>
                  </a:txBody>
                  <a:tcPr marL="63500" marR="63500" marT="12700" marB="12700" anchor="ctr">
                    <a:lnL w="12700" cap="flat" cmpd="sng" algn="ctr">
                      <a:noFill/>
                      <a:prstDash val="solid"/>
                      <a:round/>
                      <a:headEnd type="none" w="med" len="med"/>
                      <a:tailEnd type="none" w="med" len="med"/>
                    </a:lnL>
                    <a:lnR w="12700" cap="flat" cmpd="sng" algn="ctr">
                      <a:solidFill>
                        <a:srgbClr val="124A7C"/>
                      </a:solidFill>
                      <a:prstDash val="solid"/>
                      <a:round/>
                      <a:headEnd type="none" w="med" len="med"/>
                      <a:tailEnd type="none" w="med" len="med"/>
                    </a:lnR>
                    <a:lnT w="0">
                      <a:noFill/>
                    </a:lnT>
                    <a:lnB w="0">
                      <a:noFill/>
                    </a:lnB>
                    <a:lnTlToBr w="0">
                      <a:noFill/>
                    </a:lnTlToBr>
                    <a:lnBlToTr w="0">
                      <a:noFill/>
                    </a:lnBlToTr>
                  </a:tcPr>
                </a:tc>
                <a:tc>
                  <a:txBody>
                    <a:bodyPr/>
                    <a:lstStyle/>
                    <a:p>
                      <a:pPr algn="ctr"/>
                      <a:r>
                        <a:rPr lang="en-US" sz="600" dirty="0">
                          <a:latin typeface="Calibri" panose="020F0502020204030204" pitchFamily="34" charset="0"/>
                          <a:cs typeface="Calibri" panose="020F0502020204030204" pitchFamily="34" charset="0"/>
                        </a:rPr>
                        <a:t>8.83</a:t>
                      </a:r>
                    </a:p>
                  </a:txBody>
                  <a:tcPr marL="63500" marR="63500" marT="12700" marB="12700" anchor="ctr">
                    <a:lnL w="12700" cap="flat" cmpd="sng" algn="ctr">
                      <a:solidFill>
                        <a:srgbClr val="124A7C"/>
                      </a:solidFill>
                      <a:prstDash val="solid"/>
                      <a:round/>
                      <a:headEnd type="none" w="med" len="med"/>
                      <a:tailEnd type="none" w="med" len="med"/>
                    </a:lnL>
                    <a:lnR w="0">
                      <a:noFill/>
                    </a:lnR>
                    <a:lnT w="0">
                      <a:noFill/>
                    </a:lnT>
                    <a:lnB w="0">
                      <a:noFill/>
                    </a:lnB>
                    <a:lnTlToBr w="0">
                      <a:noFill/>
                    </a:lnTlToBr>
                    <a:lnBlToTr w="0">
                      <a:noFill/>
                    </a:lnBlToTr>
                  </a:tcPr>
                </a:tc>
                <a:tc>
                  <a:txBody>
                    <a:bodyPr/>
                    <a:lstStyle/>
                    <a:p>
                      <a:pPr algn="ctr"/>
                      <a:r>
                        <a:rPr lang="en-US" sz="600" dirty="0">
                          <a:latin typeface="Calibri" panose="020F0502020204030204" pitchFamily="34" charset="0"/>
                          <a:cs typeface="Calibri" panose="020F0502020204030204" pitchFamily="34" charset="0"/>
                        </a:rPr>
                        <a:t>11.217</a:t>
                      </a:r>
                    </a:p>
                  </a:txBody>
                  <a:tcPr marL="63500" marR="63500" marT="12700" marB="12700" anchor="ctr">
                    <a:lnL w="0">
                      <a:noFill/>
                    </a:lnL>
                    <a:lnR w="12700" cap="flat" cmpd="sng" algn="ctr">
                      <a:solidFill>
                        <a:srgbClr val="124A7C"/>
                      </a:solidFill>
                      <a:prstDash val="solid"/>
                      <a:round/>
                      <a:headEnd type="none" w="med" len="med"/>
                      <a:tailEnd type="none" w="med" len="med"/>
                    </a:lnR>
                    <a:lnT w="0">
                      <a:noFill/>
                    </a:lnT>
                    <a:lnB w="0">
                      <a:noFill/>
                    </a:lnB>
                    <a:lnTlToBr w="0">
                      <a:noFill/>
                    </a:lnTlToBr>
                    <a:lnBlToTr w="0">
                      <a:noFill/>
                    </a:lnBlToTr>
                  </a:tcPr>
                </a:tc>
                <a:tc>
                  <a:txBody>
                    <a:bodyPr/>
                    <a:lstStyle/>
                    <a:p>
                      <a:pPr algn="ctr"/>
                      <a:r>
                        <a:rPr lang="en-US" sz="600" dirty="0">
                          <a:latin typeface="Calibri" panose="020F0502020204030204" pitchFamily="34" charset="0"/>
                          <a:cs typeface="Calibri" panose="020F0502020204030204" pitchFamily="34" charset="0"/>
                        </a:rPr>
                        <a:t>8.33</a:t>
                      </a:r>
                    </a:p>
                  </a:txBody>
                  <a:tcPr marL="63500" marR="63500" marT="12700" marB="12700" anchor="ctr">
                    <a:lnL w="12700" cap="flat" cmpd="sng" algn="ctr">
                      <a:solidFill>
                        <a:srgbClr val="124A7C"/>
                      </a:solidFill>
                      <a:prstDash val="solid"/>
                      <a:round/>
                      <a:headEnd type="none" w="med" len="med"/>
                      <a:tailEnd type="none" w="med" len="med"/>
                    </a:lnL>
                    <a:lnR w="0">
                      <a:noFill/>
                    </a:lnR>
                    <a:lnT w="0">
                      <a:noFill/>
                    </a:lnT>
                    <a:lnB w="0">
                      <a:noFill/>
                    </a:lnB>
                    <a:lnTlToBr w="0">
                      <a:noFill/>
                    </a:lnTlToBr>
                    <a:lnBlToTr w="0">
                      <a:noFill/>
                    </a:lnBlToTr>
                  </a:tcPr>
                </a:tc>
                <a:tc>
                  <a:txBody>
                    <a:bodyPr/>
                    <a:lstStyle/>
                    <a:p>
                      <a:pPr algn="ctr"/>
                      <a:r>
                        <a:rPr lang="en-US" sz="600" dirty="0">
                          <a:latin typeface="Calibri" panose="020F0502020204030204" pitchFamily="34" charset="0"/>
                          <a:cs typeface="Calibri" panose="020F0502020204030204" pitchFamily="34" charset="0"/>
                        </a:rPr>
                        <a:t>10.753</a:t>
                      </a:r>
                    </a:p>
                  </a:txBody>
                  <a:tcPr marL="63500" marR="63500" marT="12700" marB="12700" anchor="ctr">
                    <a:lnL w="0">
                      <a:noFill/>
                    </a:lnL>
                    <a:lnR w="12700" cap="flat" cmpd="sng" algn="ctr">
                      <a:solidFill>
                        <a:srgbClr val="124A7C"/>
                      </a:solidFill>
                      <a:prstDash val="solid"/>
                      <a:round/>
                      <a:headEnd type="none" w="med" len="med"/>
                      <a:tailEnd type="none" w="med" len="med"/>
                    </a:lnR>
                    <a:lnT w="0">
                      <a:noFill/>
                    </a:lnT>
                    <a:lnB w="0">
                      <a:noFill/>
                    </a:lnB>
                    <a:lnTlToBr w="0">
                      <a:noFill/>
                    </a:lnTlToBr>
                    <a:lnBlToTr w="0">
                      <a:noFill/>
                    </a:lnBlToTr>
                  </a:tcPr>
                </a:tc>
                <a:tc>
                  <a:txBody>
                    <a:bodyPr/>
                    <a:lstStyle/>
                    <a:p>
                      <a:pPr algn="ctr"/>
                      <a:r>
                        <a:rPr lang="en-US" sz="600" dirty="0">
                          <a:latin typeface="Calibri" panose="020F0502020204030204" pitchFamily="34" charset="0"/>
                          <a:cs typeface="Calibri" panose="020F0502020204030204" pitchFamily="34" charset="0"/>
                        </a:rPr>
                        <a:t>8.303</a:t>
                      </a:r>
                    </a:p>
                  </a:txBody>
                  <a:tcPr marL="63500" marR="63500" marT="12700" marB="12700" anchor="ctr">
                    <a:lnL w="12700" cap="flat" cmpd="sng" algn="ctr">
                      <a:solidFill>
                        <a:srgbClr val="124A7C"/>
                      </a:solidFill>
                      <a:prstDash val="solid"/>
                      <a:round/>
                      <a:headEnd type="none" w="med" len="med"/>
                      <a:tailEnd type="none" w="med" len="med"/>
                    </a:lnL>
                    <a:lnR w="0">
                      <a:noFill/>
                    </a:lnR>
                    <a:lnT w="0">
                      <a:noFill/>
                    </a:lnT>
                    <a:lnB w="0">
                      <a:noFill/>
                    </a:lnB>
                    <a:lnTlToBr w="0">
                      <a:noFill/>
                    </a:lnTlToBr>
                    <a:lnBlToTr w="0">
                      <a:noFill/>
                    </a:lnBlToTr>
                  </a:tcPr>
                </a:tc>
                <a:tc>
                  <a:txBody>
                    <a:bodyPr/>
                    <a:lstStyle/>
                    <a:p>
                      <a:pPr algn="ctr"/>
                      <a:r>
                        <a:rPr lang="en-US" sz="600" dirty="0">
                          <a:latin typeface="Calibri" panose="020F0502020204030204" pitchFamily="34" charset="0"/>
                          <a:cs typeface="Calibri" panose="020F0502020204030204" pitchFamily="34" charset="0"/>
                        </a:rPr>
                        <a:t>10.219</a:t>
                      </a:r>
                    </a:p>
                  </a:txBody>
                  <a:tcPr marL="63500" marR="63500" marT="12700" marB="12700" anchor="ctr">
                    <a:lnL w="0">
                      <a:noFill/>
                    </a:lnL>
                    <a:lnR w="12700" cap="flat" cmpd="sng" algn="ctr">
                      <a:solidFill>
                        <a:srgbClr val="124A7C"/>
                      </a:solidFill>
                      <a:prstDash val="solid"/>
                      <a:round/>
                      <a:headEnd type="none" w="med" len="med"/>
                      <a:tailEnd type="none" w="med" len="med"/>
                    </a:lnR>
                    <a:lnT w="0">
                      <a:noFill/>
                    </a:lnT>
                    <a:lnB w="0">
                      <a:noFill/>
                    </a:lnB>
                    <a:lnTlToBr w="0">
                      <a:noFill/>
                    </a:lnTlToBr>
                    <a:lnBlToTr w="0">
                      <a:noFill/>
                    </a:lnBlToTr>
                  </a:tcPr>
                </a:tc>
                <a:extLst>
                  <a:ext uri="{0D108BD9-81ED-4DB2-BD59-A6C34878D82A}">
                    <a16:rowId xmlns:a16="http://schemas.microsoft.com/office/drawing/2014/main" val="3776120261"/>
                  </a:ext>
                </a:extLst>
              </a:tr>
              <a:tr h="69775">
                <a:tc>
                  <a:txBody>
                    <a:bodyPr/>
                    <a:lstStyle/>
                    <a:p>
                      <a:pPr algn="l"/>
                      <a:r>
                        <a:rPr lang="en-US" sz="600" b="1" dirty="0">
                          <a:latin typeface="Calibri" panose="020F0502020204030204" pitchFamily="34" charset="0"/>
                          <a:cs typeface="Calibri" panose="020F0502020204030204" pitchFamily="34" charset="0"/>
                        </a:rPr>
                        <a:t>RMSE</a:t>
                      </a:r>
                    </a:p>
                  </a:txBody>
                  <a:tcPr marL="63500" marR="63500" marT="12700" marB="12700" anchor="ctr">
                    <a:lnL w="12700" cap="flat" cmpd="sng" algn="ctr">
                      <a:noFill/>
                      <a:prstDash val="solid"/>
                      <a:round/>
                      <a:headEnd type="none" w="med" len="med"/>
                      <a:tailEnd type="none" w="med" len="med"/>
                    </a:lnL>
                    <a:lnR w="12700" cap="flat" cmpd="sng" algn="ctr">
                      <a:solidFill>
                        <a:srgbClr val="124A7C"/>
                      </a:solidFill>
                      <a:prstDash val="solid"/>
                      <a:round/>
                      <a:headEnd type="none" w="med" len="med"/>
                      <a:tailEnd type="none" w="med" len="med"/>
                    </a:lnR>
                    <a:lnT w="0">
                      <a:noFill/>
                    </a:lnT>
                    <a:lnB w="0">
                      <a:noFill/>
                    </a:lnB>
                    <a:lnTlToBr w="0">
                      <a:noFill/>
                    </a:lnTlToBr>
                    <a:lnBlToTr w="0">
                      <a:noFill/>
                    </a:lnBlToTr>
                  </a:tcPr>
                </a:tc>
                <a:tc>
                  <a:txBody>
                    <a:bodyPr/>
                    <a:lstStyle/>
                    <a:p>
                      <a:pPr algn="ctr"/>
                      <a:r>
                        <a:rPr lang="en-US" sz="600" dirty="0">
                          <a:latin typeface="Calibri" panose="020F0502020204030204" pitchFamily="34" charset="0"/>
                          <a:cs typeface="Calibri" panose="020F0502020204030204" pitchFamily="34" charset="0"/>
                        </a:rPr>
                        <a:t>12.759</a:t>
                      </a:r>
                    </a:p>
                  </a:txBody>
                  <a:tcPr marL="63500" marR="63500" marT="12700" marB="12700" anchor="ctr">
                    <a:lnL w="12700" cap="flat" cmpd="sng" algn="ctr">
                      <a:solidFill>
                        <a:srgbClr val="124A7C"/>
                      </a:solidFill>
                      <a:prstDash val="solid"/>
                      <a:round/>
                      <a:headEnd type="none" w="med" len="med"/>
                      <a:tailEnd type="none" w="med" len="med"/>
                    </a:lnL>
                    <a:lnR w="0">
                      <a:noFill/>
                    </a:lnR>
                    <a:lnT w="0">
                      <a:noFill/>
                    </a:lnT>
                    <a:lnB w="0">
                      <a:noFill/>
                    </a:lnB>
                    <a:lnTlToBr w="0">
                      <a:noFill/>
                    </a:lnTlToBr>
                    <a:lnBlToTr w="0">
                      <a:noFill/>
                    </a:lnBlToTr>
                  </a:tcPr>
                </a:tc>
                <a:tc>
                  <a:txBody>
                    <a:bodyPr/>
                    <a:lstStyle/>
                    <a:p>
                      <a:pPr algn="ctr"/>
                      <a:r>
                        <a:rPr lang="en-US" sz="600" dirty="0">
                          <a:latin typeface="Calibri" panose="020F0502020204030204" pitchFamily="34" charset="0"/>
                          <a:cs typeface="Calibri" panose="020F0502020204030204" pitchFamily="34" charset="0"/>
                        </a:rPr>
                        <a:t>15.323</a:t>
                      </a:r>
                    </a:p>
                  </a:txBody>
                  <a:tcPr marL="63500" marR="63500" marT="12700" marB="12700" anchor="ctr">
                    <a:lnL w="0">
                      <a:noFill/>
                    </a:lnL>
                    <a:lnR w="12700" cap="flat" cmpd="sng" algn="ctr">
                      <a:solidFill>
                        <a:srgbClr val="124A7C"/>
                      </a:solidFill>
                      <a:prstDash val="solid"/>
                      <a:round/>
                      <a:headEnd type="none" w="med" len="med"/>
                      <a:tailEnd type="none" w="med" len="med"/>
                    </a:lnR>
                    <a:lnT w="0">
                      <a:noFill/>
                    </a:lnT>
                    <a:lnB w="0">
                      <a:noFill/>
                    </a:lnB>
                    <a:lnTlToBr w="0">
                      <a:noFill/>
                    </a:lnTlToBr>
                    <a:lnBlToTr w="0">
                      <a:noFill/>
                    </a:lnBlToTr>
                  </a:tcPr>
                </a:tc>
                <a:tc>
                  <a:txBody>
                    <a:bodyPr/>
                    <a:lstStyle/>
                    <a:p>
                      <a:pPr algn="ctr"/>
                      <a:r>
                        <a:rPr lang="en-US" sz="600" dirty="0">
                          <a:latin typeface="Calibri" panose="020F0502020204030204" pitchFamily="34" charset="0"/>
                          <a:cs typeface="Calibri" panose="020F0502020204030204" pitchFamily="34" charset="0"/>
                        </a:rPr>
                        <a:t>11.951</a:t>
                      </a:r>
                    </a:p>
                  </a:txBody>
                  <a:tcPr marL="63500" marR="63500" marT="12700" marB="12700" anchor="ctr">
                    <a:lnL w="12700" cap="flat" cmpd="sng" algn="ctr">
                      <a:solidFill>
                        <a:srgbClr val="124A7C"/>
                      </a:solidFill>
                      <a:prstDash val="solid"/>
                      <a:round/>
                      <a:headEnd type="none" w="med" len="med"/>
                      <a:tailEnd type="none" w="med" len="med"/>
                    </a:lnL>
                    <a:lnR w="0">
                      <a:noFill/>
                    </a:lnR>
                    <a:lnT w="0">
                      <a:noFill/>
                    </a:lnT>
                    <a:lnB w="0">
                      <a:noFill/>
                    </a:lnB>
                    <a:lnTlToBr w="0">
                      <a:noFill/>
                    </a:lnTlToBr>
                    <a:lnBlToTr w="0">
                      <a:noFill/>
                    </a:lnBlToTr>
                  </a:tcPr>
                </a:tc>
                <a:tc>
                  <a:txBody>
                    <a:bodyPr/>
                    <a:lstStyle/>
                    <a:p>
                      <a:pPr algn="ctr"/>
                      <a:r>
                        <a:rPr lang="en-US" sz="600" dirty="0">
                          <a:latin typeface="Calibri" panose="020F0502020204030204" pitchFamily="34" charset="0"/>
                          <a:cs typeface="Calibri" panose="020F0502020204030204" pitchFamily="34" charset="0"/>
                        </a:rPr>
                        <a:t>14.623</a:t>
                      </a:r>
                    </a:p>
                  </a:txBody>
                  <a:tcPr marL="63500" marR="63500" marT="12700" marB="12700" anchor="ctr">
                    <a:lnL w="0">
                      <a:noFill/>
                    </a:lnL>
                    <a:lnR w="12700" cap="flat" cmpd="sng" algn="ctr">
                      <a:solidFill>
                        <a:srgbClr val="124A7C"/>
                      </a:solidFill>
                      <a:prstDash val="solid"/>
                      <a:round/>
                      <a:headEnd type="none" w="med" len="med"/>
                      <a:tailEnd type="none" w="med" len="med"/>
                    </a:lnR>
                    <a:lnT w="0">
                      <a:noFill/>
                    </a:lnT>
                    <a:lnB w="0">
                      <a:noFill/>
                    </a:lnB>
                    <a:lnTlToBr w="0">
                      <a:noFill/>
                    </a:lnTlToBr>
                    <a:lnBlToTr w="0">
                      <a:noFill/>
                    </a:lnBlToTr>
                  </a:tcPr>
                </a:tc>
                <a:tc>
                  <a:txBody>
                    <a:bodyPr/>
                    <a:lstStyle/>
                    <a:p>
                      <a:pPr algn="ctr"/>
                      <a:r>
                        <a:rPr lang="en-US" sz="600" dirty="0">
                          <a:latin typeface="Calibri" panose="020F0502020204030204" pitchFamily="34" charset="0"/>
                          <a:cs typeface="Calibri" panose="020F0502020204030204" pitchFamily="34" charset="0"/>
                        </a:rPr>
                        <a:t>11.347</a:t>
                      </a:r>
                    </a:p>
                  </a:txBody>
                  <a:tcPr marL="63500" marR="63500" marT="12700" marB="12700" anchor="ctr">
                    <a:lnL w="12700" cap="flat" cmpd="sng" algn="ctr">
                      <a:solidFill>
                        <a:srgbClr val="124A7C"/>
                      </a:solidFill>
                      <a:prstDash val="solid"/>
                      <a:round/>
                      <a:headEnd type="none" w="med" len="med"/>
                      <a:tailEnd type="none" w="med" len="med"/>
                    </a:lnL>
                    <a:lnR w="0">
                      <a:noFill/>
                    </a:lnR>
                    <a:lnT w="0">
                      <a:noFill/>
                    </a:lnT>
                    <a:lnB w="0">
                      <a:noFill/>
                    </a:lnB>
                    <a:lnTlToBr w="0">
                      <a:noFill/>
                    </a:lnTlToBr>
                    <a:lnBlToTr w="0">
                      <a:noFill/>
                    </a:lnBlToTr>
                  </a:tcPr>
                </a:tc>
                <a:tc>
                  <a:txBody>
                    <a:bodyPr/>
                    <a:lstStyle/>
                    <a:p>
                      <a:pPr algn="ctr"/>
                      <a:r>
                        <a:rPr lang="en-US" sz="600" dirty="0">
                          <a:latin typeface="Calibri" panose="020F0502020204030204" pitchFamily="34" charset="0"/>
                          <a:cs typeface="Calibri" panose="020F0502020204030204" pitchFamily="34" charset="0"/>
                        </a:rPr>
                        <a:t>13.881</a:t>
                      </a:r>
                    </a:p>
                  </a:txBody>
                  <a:tcPr marL="63500" marR="63500" marT="12700" marB="12700" anchor="ctr">
                    <a:lnL w="0">
                      <a:noFill/>
                    </a:lnL>
                    <a:lnR w="12700" cap="flat" cmpd="sng" algn="ctr">
                      <a:solidFill>
                        <a:srgbClr val="124A7C"/>
                      </a:solidFill>
                      <a:prstDash val="solid"/>
                      <a:round/>
                      <a:headEnd type="none" w="med" len="med"/>
                      <a:tailEnd type="none" w="med" len="med"/>
                    </a:lnR>
                    <a:lnT w="0">
                      <a:noFill/>
                    </a:lnT>
                    <a:lnB w="0">
                      <a:noFill/>
                    </a:lnB>
                    <a:lnTlToBr w="0">
                      <a:noFill/>
                    </a:lnTlToBr>
                    <a:lnBlToTr w="0">
                      <a:noFill/>
                    </a:lnBlToTr>
                  </a:tcPr>
                </a:tc>
                <a:extLst>
                  <a:ext uri="{0D108BD9-81ED-4DB2-BD59-A6C34878D82A}">
                    <a16:rowId xmlns:a16="http://schemas.microsoft.com/office/drawing/2014/main" val="709906150"/>
                  </a:ext>
                </a:extLst>
              </a:tr>
              <a:tr h="69775">
                <a:tc>
                  <a:txBody>
                    <a:bodyPr/>
                    <a:lstStyle/>
                    <a:p>
                      <a:pPr algn="l"/>
                      <a:r>
                        <a:rPr lang="en-US" sz="600" b="1" dirty="0">
                          <a:latin typeface="Calibri" panose="020F0502020204030204" pitchFamily="34" charset="0"/>
                          <a:cs typeface="Calibri" panose="020F0502020204030204" pitchFamily="34" charset="0"/>
                        </a:rPr>
                        <a:t>Corr. Coef.</a:t>
                      </a:r>
                    </a:p>
                  </a:txBody>
                  <a:tcPr marL="63500" marR="63500" marT="12700" marB="12700" anchor="ctr">
                    <a:lnL w="12700" cap="flat" cmpd="sng" algn="ctr">
                      <a:noFill/>
                      <a:prstDash val="solid"/>
                      <a:round/>
                      <a:headEnd type="none" w="med" len="med"/>
                      <a:tailEnd type="none" w="med" len="med"/>
                    </a:lnL>
                    <a:lnR w="12700" cap="flat" cmpd="sng" algn="ctr">
                      <a:solidFill>
                        <a:srgbClr val="124A7C"/>
                      </a:solidFill>
                      <a:prstDash val="solid"/>
                      <a:round/>
                      <a:headEnd type="none" w="med" len="med"/>
                      <a:tailEnd type="none" w="med" len="med"/>
                    </a:lnR>
                    <a:lnT w="0">
                      <a:noFill/>
                    </a:lnT>
                    <a:lnB w="0">
                      <a:noFill/>
                    </a:lnB>
                    <a:lnTlToBr w="0">
                      <a:noFill/>
                    </a:lnTlToBr>
                    <a:lnBlToTr w="0">
                      <a:noFill/>
                    </a:lnBlToTr>
                  </a:tcPr>
                </a:tc>
                <a:tc>
                  <a:txBody>
                    <a:bodyPr/>
                    <a:lstStyle/>
                    <a:p>
                      <a:pPr algn="ctr"/>
                      <a:r>
                        <a:rPr lang="en-US" sz="600" dirty="0">
                          <a:latin typeface="Calibri" panose="020F0502020204030204" pitchFamily="34" charset="0"/>
                          <a:cs typeface="Calibri" panose="020F0502020204030204" pitchFamily="34" charset="0"/>
                        </a:rPr>
                        <a:t>0.253</a:t>
                      </a:r>
                    </a:p>
                  </a:txBody>
                  <a:tcPr marL="63500" marR="63500" marT="12700" marB="12700" anchor="ctr">
                    <a:lnL w="12700" cap="flat" cmpd="sng" algn="ctr">
                      <a:solidFill>
                        <a:srgbClr val="124A7C"/>
                      </a:solidFill>
                      <a:prstDash val="solid"/>
                      <a:round/>
                      <a:headEnd type="none" w="med" len="med"/>
                      <a:tailEnd type="none" w="med" len="med"/>
                    </a:lnL>
                    <a:lnR w="0">
                      <a:noFill/>
                    </a:lnR>
                    <a:lnT w="0">
                      <a:noFill/>
                    </a:lnT>
                    <a:lnB w="0">
                      <a:noFill/>
                    </a:lnB>
                    <a:lnTlToBr w="0">
                      <a:noFill/>
                    </a:lnTlToBr>
                    <a:lnBlToTr w="0">
                      <a:noFill/>
                    </a:lnBlToTr>
                  </a:tcPr>
                </a:tc>
                <a:tc>
                  <a:txBody>
                    <a:bodyPr/>
                    <a:lstStyle/>
                    <a:p>
                      <a:pPr algn="ctr"/>
                      <a:r>
                        <a:rPr lang="en-US" sz="600" dirty="0">
                          <a:latin typeface="Calibri" panose="020F0502020204030204" pitchFamily="34" charset="0"/>
                          <a:cs typeface="Calibri" panose="020F0502020204030204" pitchFamily="34" charset="0"/>
                        </a:rPr>
                        <a:t>0.142</a:t>
                      </a:r>
                    </a:p>
                  </a:txBody>
                  <a:tcPr marL="63500" marR="63500" marT="12700" marB="12700" anchor="ctr">
                    <a:lnL w="0">
                      <a:noFill/>
                    </a:lnL>
                    <a:lnR w="12700" cap="flat" cmpd="sng" algn="ctr">
                      <a:solidFill>
                        <a:srgbClr val="124A7C"/>
                      </a:solidFill>
                      <a:prstDash val="solid"/>
                      <a:round/>
                      <a:headEnd type="none" w="med" len="med"/>
                      <a:tailEnd type="none" w="med" len="med"/>
                    </a:lnR>
                    <a:lnT w="0">
                      <a:noFill/>
                    </a:lnT>
                    <a:lnB w="0">
                      <a:noFill/>
                    </a:lnB>
                    <a:lnTlToBr w="0">
                      <a:noFill/>
                    </a:lnTlToBr>
                    <a:lnBlToTr w="0">
                      <a:noFill/>
                    </a:lnBlToTr>
                  </a:tcPr>
                </a:tc>
                <a:tc>
                  <a:txBody>
                    <a:bodyPr/>
                    <a:lstStyle/>
                    <a:p>
                      <a:pPr algn="ctr"/>
                      <a:r>
                        <a:rPr lang="en-US" sz="600" dirty="0">
                          <a:latin typeface="Calibri" panose="020F0502020204030204" pitchFamily="34" charset="0"/>
                          <a:cs typeface="Calibri" panose="020F0502020204030204" pitchFamily="34" charset="0"/>
                        </a:rPr>
                        <a:t>0.262</a:t>
                      </a:r>
                    </a:p>
                  </a:txBody>
                  <a:tcPr marL="63500" marR="63500" marT="12700" marB="12700" anchor="ctr">
                    <a:lnL w="12700" cap="flat" cmpd="sng" algn="ctr">
                      <a:solidFill>
                        <a:srgbClr val="124A7C"/>
                      </a:solidFill>
                      <a:prstDash val="solid"/>
                      <a:round/>
                      <a:headEnd type="none" w="med" len="med"/>
                      <a:tailEnd type="none" w="med" len="med"/>
                    </a:lnL>
                    <a:lnR w="0">
                      <a:noFill/>
                    </a:lnR>
                    <a:lnT w="0">
                      <a:noFill/>
                    </a:lnT>
                    <a:lnB w="0">
                      <a:noFill/>
                    </a:lnB>
                    <a:lnTlToBr w="0">
                      <a:noFill/>
                    </a:lnTlToBr>
                    <a:lnBlToTr w="0">
                      <a:noFill/>
                    </a:lnBlToTr>
                  </a:tcPr>
                </a:tc>
                <a:tc>
                  <a:txBody>
                    <a:bodyPr/>
                    <a:lstStyle/>
                    <a:p>
                      <a:pPr algn="ctr"/>
                      <a:r>
                        <a:rPr lang="en-US" sz="600" dirty="0">
                          <a:latin typeface="Calibri" panose="020F0502020204030204" pitchFamily="34" charset="0"/>
                          <a:cs typeface="Calibri" panose="020F0502020204030204" pitchFamily="34" charset="0"/>
                        </a:rPr>
                        <a:t>0.155</a:t>
                      </a:r>
                    </a:p>
                  </a:txBody>
                  <a:tcPr marL="63500" marR="63500" marT="12700" marB="12700" anchor="ctr">
                    <a:lnL w="0">
                      <a:noFill/>
                    </a:lnL>
                    <a:lnR w="12700" cap="flat" cmpd="sng" algn="ctr">
                      <a:solidFill>
                        <a:srgbClr val="124A7C"/>
                      </a:solidFill>
                      <a:prstDash val="solid"/>
                      <a:round/>
                      <a:headEnd type="none" w="med" len="med"/>
                      <a:tailEnd type="none" w="med" len="med"/>
                    </a:lnR>
                    <a:lnT w="0">
                      <a:noFill/>
                    </a:lnT>
                    <a:lnB w="0">
                      <a:noFill/>
                    </a:lnB>
                    <a:lnTlToBr w="0">
                      <a:noFill/>
                    </a:lnTlToBr>
                    <a:lnBlToTr w="0">
                      <a:noFill/>
                    </a:lnBlToTr>
                  </a:tcPr>
                </a:tc>
                <a:tc>
                  <a:txBody>
                    <a:bodyPr/>
                    <a:lstStyle/>
                    <a:p>
                      <a:pPr algn="ctr"/>
                      <a:r>
                        <a:rPr lang="en-US" sz="600" dirty="0">
                          <a:latin typeface="Calibri" panose="020F0502020204030204" pitchFamily="34" charset="0"/>
                          <a:cs typeface="Calibri" panose="020F0502020204030204" pitchFamily="34" charset="0"/>
                        </a:rPr>
                        <a:t>0.232</a:t>
                      </a:r>
                    </a:p>
                  </a:txBody>
                  <a:tcPr marL="63500" marR="63500" marT="12700" marB="12700" anchor="ctr">
                    <a:lnL w="12700" cap="flat" cmpd="sng" algn="ctr">
                      <a:solidFill>
                        <a:srgbClr val="124A7C"/>
                      </a:solidFill>
                      <a:prstDash val="solid"/>
                      <a:round/>
                      <a:headEnd type="none" w="med" len="med"/>
                      <a:tailEnd type="none" w="med" len="med"/>
                    </a:lnL>
                    <a:lnR w="0">
                      <a:noFill/>
                    </a:lnR>
                    <a:lnT w="0">
                      <a:noFill/>
                    </a:lnT>
                    <a:lnB w="0">
                      <a:noFill/>
                    </a:lnB>
                    <a:lnTlToBr w="0">
                      <a:noFill/>
                    </a:lnTlToBr>
                    <a:lnBlToTr w="0">
                      <a:noFill/>
                    </a:lnBlToTr>
                  </a:tcPr>
                </a:tc>
                <a:tc>
                  <a:txBody>
                    <a:bodyPr/>
                    <a:lstStyle/>
                    <a:p>
                      <a:pPr algn="ctr"/>
                      <a:r>
                        <a:rPr lang="en-US" sz="600" dirty="0">
                          <a:latin typeface="Calibri" panose="020F0502020204030204" pitchFamily="34" charset="0"/>
                          <a:cs typeface="Calibri" panose="020F0502020204030204" pitchFamily="34" charset="0"/>
                        </a:rPr>
                        <a:t>0.137</a:t>
                      </a:r>
                    </a:p>
                  </a:txBody>
                  <a:tcPr marL="63500" marR="63500" marT="12700" marB="12700" anchor="ctr">
                    <a:lnL w="0">
                      <a:noFill/>
                    </a:lnL>
                    <a:lnR w="12700" cap="flat" cmpd="sng" algn="ctr">
                      <a:solidFill>
                        <a:srgbClr val="124A7C"/>
                      </a:solidFill>
                      <a:prstDash val="solid"/>
                      <a:round/>
                      <a:headEnd type="none" w="med" len="med"/>
                      <a:tailEnd type="none" w="med" len="med"/>
                    </a:lnR>
                    <a:lnT w="0">
                      <a:noFill/>
                    </a:lnT>
                    <a:lnB w="0">
                      <a:noFill/>
                    </a:lnB>
                    <a:lnTlToBr w="0">
                      <a:noFill/>
                    </a:lnTlToBr>
                    <a:lnBlToTr w="0">
                      <a:noFill/>
                    </a:lnBlToTr>
                  </a:tcPr>
                </a:tc>
                <a:extLst>
                  <a:ext uri="{0D108BD9-81ED-4DB2-BD59-A6C34878D82A}">
                    <a16:rowId xmlns:a16="http://schemas.microsoft.com/office/drawing/2014/main" val="1754666760"/>
                  </a:ext>
                </a:extLst>
              </a:tr>
              <a:tr h="69775">
                <a:tc>
                  <a:txBody>
                    <a:bodyPr/>
                    <a:lstStyle/>
                    <a:p>
                      <a:pPr algn="l"/>
                      <a:r>
                        <a:rPr lang="en-US" sz="600" b="1" dirty="0">
                          <a:latin typeface="Calibri" panose="020F0502020204030204" pitchFamily="34" charset="0"/>
                          <a:cs typeface="Calibri" panose="020F0502020204030204" pitchFamily="34" charset="0"/>
                        </a:rPr>
                        <a:t>POD</a:t>
                      </a:r>
                    </a:p>
                  </a:txBody>
                  <a:tcPr marL="63500" marR="63500" marT="12700" marB="12700" anchor="ctr">
                    <a:lnL w="12700" cap="flat" cmpd="sng" algn="ctr">
                      <a:noFill/>
                      <a:prstDash val="solid"/>
                      <a:round/>
                      <a:headEnd type="none" w="med" len="med"/>
                      <a:tailEnd type="none" w="med" len="med"/>
                    </a:lnL>
                    <a:lnR w="12700" cap="flat" cmpd="sng" algn="ctr">
                      <a:solidFill>
                        <a:srgbClr val="124A7C"/>
                      </a:solidFill>
                      <a:prstDash val="solid"/>
                      <a:round/>
                      <a:headEnd type="none" w="med" len="med"/>
                      <a:tailEnd type="none" w="med" len="med"/>
                    </a:lnR>
                    <a:lnT w="0">
                      <a:noFill/>
                    </a:lnT>
                    <a:lnB w="0">
                      <a:noFill/>
                    </a:lnB>
                    <a:lnTlToBr w="0">
                      <a:noFill/>
                    </a:lnTlToBr>
                    <a:lnBlToTr w="0">
                      <a:noFill/>
                    </a:lnBlToTr>
                  </a:tcPr>
                </a:tc>
                <a:tc>
                  <a:txBody>
                    <a:bodyPr/>
                    <a:lstStyle/>
                    <a:p>
                      <a:pPr algn="ctr"/>
                      <a:r>
                        <a:rPr lang="en-US" sz="600">
                          <a:latin typeface="Calibri" panose="020F0502020204030204" pitchFamily="34" charset="0"/>
                          <a:cs typeface="Calibri" panose="020F0502020204030204" pitchFamily="34" charset="0"/>
                        </a:rPr>
                        <a:t>0.833</a:t>
                      </a:r>
                    </a:p>
                  </a:txBody>
                  <a:tcPr marL="63500" marR="63500" marT="12700" marB="12700" anchor="ctr">
                    <a:lnL w="12700" cap="flat" cmpd="sng" algn="ctr">
                      <a:solidFill>
                        <a:srgbClr val="124A7C"/>
                      </a:solidFill>
                      <a:prstDash val="solid"/>
                      <a:round/>
                      <a:headEnd type="none" w="med" len="med"/>
                      <a:tailEnd type="none" w="med" len="med"/>
                    </a:lnL>
                    <a:lnR w="0">
                      <a:noFill/>
                    </a:lnR>
                    <a:lnT w="0">
                      <a:noFill/>
                    </a:lnT>
                    <a:lnB w="0">
                      <a:noFill/>
                    </a:lnB>
                    <a:lnTlToBr w="0">
                      <a:noFill/>
                    </a:lnTlToBr>
                    <a:lnBlToTr w="0">
                      <a:noFill/>
                    </a:lnBlToTr>
                  </a:tcPr>
                </a:tc>
                <a:tc>
                  <a:txBody>
                    <a:bodyPr/>
                    <a:lstStyle/>
                    <a:p>
                      <a:pPr algn="ctr"/>
                      <a:r>
                        <a:rPr lang="en-US" sz="600" dirty="0">
                          <a:latin typeface="Calibri" panose="020F0502020204030204" pitchFamily="34" charset="0"/>
                          <a:cs typeface="Calibri" panose="020F0502020204030204" pitchFamily="34" charset="0"/>
                        </a:rPr>
                        <a:t>0.57</a:t>
                      </a:r>
                    </a:p>
                  </a:txBody>
                  <a:tcPr marL="63500" marR="63500" marT="12700" marB="12700" anchor="ctr">
                    <a:lnL w="0">
                      <a:noFill/>
                    </a:lnL>
                    <a:lnR w="12700" cap="flat" cmpd="sng" algn="ctr">
                      <a:solidFill>
                        <a:srgbClr val="124A7C"/>
                      </a:solidFill>
                      <a:prstDash val="solid"/>
                      <a:round/>
                      <a:headEnd type="none" w="med" len="med"/>
                      <a:tailEnd type="none" w="med" len="med"/>
                    </a:lnR>
                    <a:lnT w="0">
                      <a:noFill/>
                    </a:lnT>
                    <a:lnB w="0">
                      <a:noFill/>
                    </a:lnB>
                    <a:lnTlToBr w="0">
                      <a:noFill/>
                    </a:lnTlToBr>
                    <a:lnBlToTr w="0">
                      <a:noFill/>
                    </a:lnBlToTr>
                  </a:tcPr>
                </a:tc>
                <a:tc>
                  <a:txBody>
                    <a:bodyPr/>
                    <a:lstStyle/>
                    <a:p>
                      <a:pPr algn="ctr"/>
                      <a:r>
                        <a:rPr lang="en-US" sz="600" dirty="0">
                          <a:latin typeface="Calibri" panose="020F0502020204030204" pitchFamily="34" charset="0"/>
                          <a:cs typeface="Calibri" panose="020F0502020204030204" pitchFamily="34" charset="0"/>
                        </a:rPr>
                        <a:t>0.808</a:t>
                      </a:r>
                    </a:p>
                  </a:txBody>
                  <a:tcPr marL="63500" marR="63500" marT="12700" marB="12700" anchor="ctr">
                    <a:lnL w="12700" cap="flat" cmpd="sng" algn="ctr">
                      <a:solidFill>
                        <a:srgbClr val="124A7C"/>
                      </a:solidFill>
                      <a:prstDash val="solid"/>
                      <a:round/>
                      <a:headEnd type="none" w="med" len="med"/>
                      <a:tailEnd type="none" w="med" len="med"/>
                    </a:lnL>
                    <a:lnR w="0">
                      <a:noFill/>
                    </a:lnR>
                    <a:lnT w="0">
                      <a:noFill/>
                    </a:lnT>
                    <a:lnB w="0">
                      <a:noFill/>
                    </a:lnB>
                    <a:lnTlToBr w="0">
                      <a:noFill/>
                    </a:lnTlToBr>
                    <a:lnBlToTr w="0">
                      <a:noFill/>
                    </a:lnBlToTr>
                  </a:tcPr>
                </a:tc>
                <a:tc>
                  <a:txBody>
                    <a:bodyPr/>
                    <a:lstStyle/>
                    <a:p>
                      <a:pPr algn="ctr"/>
                      <a:r>
                        <a:rPr lang="en-US" sz="600" dirty="0">
                          <a:latin typeface="Calibri" panose="020F0502020204030204" pitchFamily="34" charset="0"/>
                          <a:cs typeface="Calibri" panose="020F0502020204030204" pitchFamily="34" charset="0"/>
                        </a:rPr>
                        <a:t>0.579</a:t>
                      </a:r>
                    </a:p>
                  </a:txBody>
                  <a:tcPr marL="63500" marR="63500" marT="12700" marB="12700" anchor="ctr">
                    <a:lnL w="0">
                      <a:noFill/>
                    </a:lnL>
                    <a:lnR w="12700" cap="flat" cmpd="sng" algn="ctr">
                      <a:solidFill>
                        <a:srgbClr val="124A7C"/>
                      </a:solidFill>
                      <a:prstDash val="solid"/>
                      <a:round/>
                      <a:headEnd type="none" w="med" len="med"/>
                      <a:tailEnd type="none" w="med" len="med"/>
                    </a:lnR>
                    <a:lnT w="0">
                      <a:noFill/>
                    </a:lnT>
                    <a:lnB w="0">
                      <a:noFill/>
                    </a:lnB>
                    <a:lnTlToBr w="0">
                      <a:noFill/>
                    </a:lnTlToBr>
                    <a:lnBlToTr w="0">
                      <a:noFill/>
                    </a:lnBlToTr>
                  </a:tcPr>
                </a:tc>
                <a:tc>
                  <a:txBody>
                    <a:bodyPr/>
                    <a:lstStyle/>
                    <a:p>
                      <a:pPr algn="ctr"/>
                      <a:r>
                        <a:rPr lang="en-US" sz="600" dirty="0">
                          <a:latin typeface="Calibri" panose="020F0502020204030204" pitchFamily="34" charset="0"/>
                          <a:cs typeface="Calibri" panose="020F0502020204030204" pitchFamily="34" charset="0"/>
                        </a:rPr>
                        <a:t>0.802</a:t>
                      </a:r>
                    </a:p>
                  </a:txBody>
                  <a:tcPr marL="63500" marR="63500" marT="12700" marB="12700" anchor="ctr">
                    <a:lnL w="12700" cap="flat" cmpd="sng" algn="ctr">
                      <a:solidFill>
                        <a:srgbClr val="124A7C"/>
                      </a:solidFill>
                      <a:prstDash val="solid"/>
                      <a:round/>
                      <a:headEnd type="none" w="med" len="med"/>
                      <a:tailEnd type="none" w="med" len="med"/>
                    </a:lnL>
                    <a:lnR w="0">
                      <a:noFill/>
                    </a:lnR>
                    <a:lnT w="0">
                      <a:noFill/>
                    </a:lnT>
                    <a:lnB w="0">
                      <a:noFill/>
                    </a:lnB>
                    <a:lnTlToBr w="0">
                      <a:noFill/>
                    </a:lnTlToBr>
                    <a:lnBlToTr w="0">
                      <a:noFill/>
                    </a:lnBlToTr>
                  </a:tcPr>
                </a:tc>
                <a:tc>
                  <a:txBody>
                    <a:bodyPr/>
                    <a:lstStyle/>
                    <a:p>
                      <a:pPr algn="ctr"/>
                      <a:r>
                        <a:rPr lang="en-US" sz="600" dirty="0">
                          <a:latin typeface="Calibri" panose="020F0502020204030204" pitchFamily="34" charset="0"/>
                          <a:cs typeface="Calibri" panose="020F0502020204030204" pitchFamily="34" charset="0"/>
                        </a:rPr>
                        <a:t>0.579</a:t>
                      </a:r>
                    </a:p>
                  </a:txBody>
                  <a:tcPr marL="63500" marR="63500" marT="12700" marB="12700" anchor="ctr">
                    <a:lnL w="0">
                      <a:noFill/>
                    </a:lnL>
                    <a:lnR w="12700" cap="flat" cmpd="sng" algn="ctr">
                      <a:solidFill>
                        <a:srgbClr val="124A7C"/>
                      </a:solidFill>
                      <a:prstDash val="solid"/>
                      <a:round/>
                      <a:headEnd type="none" w="med" len="med"/>
                      <a:tailEnd type="none" w="med" len="med"/>
                    </a:lnR>
                    <a:lnT w="0">
                      <a:noFill/>
                    </a:lnT>
                    <a:lnB w="0">
                      <a:noFill/>
                    </a:lnB>
                    <a:lnTlToBr w="0">
                      <a:noFill/>
                    </a:lnTlToBr>
                    <a:lnBlToTr w="0">
                      <a:noFill/>
                    </a:lnBlToTr>
                  </a:tcPr>
                </a:tc>
                <a:extLst>
                  <a:ext uri="{0D108BD9-81ED-4DB2-BD59-A6C34878D82A}">
                    <a16:rowId xmlns:a16="http://schemas.microsoft.com/office/drawing/2014/main" val="2906313732"/>
                  </a:ext>
                </a:extLst>
              </a:tr>
              <a:tr h="69775">
                <a:tc>
                  <a:txBody>
                    <a:bodyPr/>
                    <a:lstStyle/>
                    <a:p>
                      <a:pPr algn="l"/>
                      <a:r>
                        <a:rPr lang="en-US" sz="600" b="1" dirty="0">
                          <a:latin typeface="Calibri" panose="020F0502020204030204" pitchFamily="34" charset="0"/>
                          <a:cs typeface="Calibri" panose="020F0502020204030204" pitchFamily="34" charset="0"/>
                        </a:rPr>
                        <a:t>FAR</a:t>
                      </a:r>
                    </a:p>
                  </a:txBody>
                  <a:tcPr marL="63500" marR="63500" marT="12700" marB="12700" anchor="ctr">
                    <a:lnL w="12700" cap="flat" cmpd="sng" algn="ctr">
                      <a:noFill/>
                      <a:prstDash val="solid"/>
                      <a:round/>
                      <a:headEnd type="none" w="med" len="med"/>
                      <a:tailEnd type="none" w="med" len="med"/>
                    </a:lnL>
                    <a:lnR w="12700" cap="flat" cmpd="sng" algn="ctr">
                      <a:solidFill>
                        <a:srgbClr val="124A7C"/>
                      </a:solidFill>
                      <a:prstDash val="solid"/>
                      <a:round/>
                      <a:headEnd type="none" w="med" len="med"/>
                      <a:tailEnd type="none" w="med" len="med"/>
                    </a:lnR>
                    <a:lnT w="0">
                      <a:noFill/>
                    </a:lnT>
                    <a:lnB w="12700" cap="flat" cmpd="sng" algn="ctr">
                      <a:noFill/>
                      <a:prstDash val="solid"/>
                      <a:round/>
                      <a:headEnd type="none" w="med" len="med"/>
                      <a:tailEnd type="none" w="med" len="med"/>
                    </a:lnB>
                    <a:lnTlToBr w="0">
                      <a:noFill/>
                    </a:lnTlToBr>
                    <a:lnBlToTr w="0">
                      <a:noFill/>
                    </a:lnBlToTr>
                  </a:tcPr>
                </a:tc>
                <a:tc>
                  <a:txBody>
                    <a:bodyPr/>
                    <a:lstStyle/>
                    <a:p>
                      <a:pPr algn="ctr"/>
                      <a:r>
                        <a:rPr lang="en-US" sz="600" dirty="0">
                          <a:latin typeface="Calibri" panose="020F0502020204030204" pitchFamily="34" charset="0"/>
                          <a:cs typeface="Calibri" panose="020F0502020204030204" pitchFamily="34" charset="0"/>
                        </a:rPr>
                        <a:t>0.372</a:t>
                      </a:r>
                    </a:p>
                  </a:txBody>
                  <a:tcPr marL="63500" marR="63500" marT="12700" marB="12700" anchor="ctr">
                    <a:lnL w="12700" cap="flat" cmpd="sng" algn="ctr">
                      <a:solidFill>
                        <a:srgbClr val="124A7C"/>
                      </a:solidFill>
                      <a:prstDash val="solid"/>
                      <a:round/>
                      <a:headEnd type="none" w="med" len="med"/>
                      <a:tailEnd type="none" w="med" len="med"/>
                    </a:lnL>
                    <a:lnR w="0">
                      <a:noFill/>
                    </a:lnR>
                    <a:lnT w="0">
                      <a:noFill/>
                    </a:lnT>
                    <a:lnB w="12700" cap="flat" cmpd="sng" algn="ctr">
                      <a:solidFill>
                        <a:srgbClr val="124A7C"/>
                      </a:solidFill>
                      <a:prstDash val="solid"/>
                      <a:round/>
                      <a:headEnd type="none" w="med" len="med"/>
                      <a:tailEnd type="none" w="med" len="med"/>
                    </a:lnB>
                    <a:lnTlToBr w="0">
                      <a:noFill/>
                    </a:lnTlToBr>
                    <a:lnBlToTr w="0">
                      <a:noFill/>
                    </a:lnBlToTr>
                  </a:tcPr>
                </a:tc>
                <a:tc>
                  <a:txBody>
                    <a:bodyPr/>
                    <a:lstStyle/>
                    <a:p>
                      <a:pPr algn="ctr"/>
                      <a:r>
                        <a:rPr lang="en-US" sz="600" dirty="0">
                          <a:latin typeface="Calibri" panose="020F0502020204030204" pitchFamily="34" charset="0"/>
                          <a:cs typeface="Calibri" panose="020F0502020204030204" pitchFamily="34" charset="0"/>
                        </a:rPr>
                        <a:t>0.751</a:t>
                      </a:r>
                    </a:p>
                  </a:txBody>
                  <a:tcPr marL="63500" marR="63500" marT="12700" marB="12700" anchor="ctr">
                    <a:lnL w="0">
                      <a:noFill/>
                    </a:lnL>
                    <a:lnR w="12700" cap="flat" cmpd="sng" algn="ctr">
                      <a:solidFill>
                        <a:srgbClr val="124A7C"/>
                      </a:solidFill>
                      <a:prstDash val="solid"/>
                      <a:round/>
                      <a:headEnd type="none" w="med" len="med"/>
                      <a:tailEnd type="none" w="med" len="med"/>
                    </a:lnR>
                    <a:lnT w="0">
                      <a:noFill/>
                    </a:lnT>
                    <a:lnB w="12700" cap="flat" cmpd="sng" algn="ctr">
                      <a:solidFill>
                        <a:srgbClr val="124A7C"/>
                      </a:solidFill>
                      <a:prstDash val="solid"/>
                      <a:round/>
                      <a:headEnd type="none" w="med" len="med"/>
                      <a:tailEnd type="none" w="med" len="med"/>
                    </a:lnB>
                    <a:lnTlToBr w="0">
                      <a:noFill/>
                    </a:lnTlToBr>
                    <a:lnBlToTr w="0">
                      <a:noFill/>
                    </a:lnBlToTr>
                  </a:tcPr>
                </a:tc>
                <a:tc>
                  <a:txBody>
                    <a:bodyPr/>
                    <a:lstStyle/>
                    <a:p>
                      <a:pPr algn="ctr"/>
                      <a:r>
                        <a:rPr lang="en-US" sz="600" dirty="0">
                          <a:latin typeface="Calibri" panose="020F0502020204030204" pitchFamily="34" charset="0"/>
                          <a:cs typeface="Calibri" panose="020F0502020204030204" pitchFamily="34" charset="0"/>
                        </a:rPr>
                        <a:t>0.342</a:t>
                      </a:r>
                    </a:p>
                  </a:txBody>
                  <a:tcPr marL="63500" marR="63500" marT="12700" marB="12700" anchor="ctr">
                    <a:lnL w="12700" cap="flat" cmpd="sng" algn="ctr">
                      <a:solidFill>
                        <a:srgbClr val="124A7C"/>
                      </a:solidFill>
                      <a:prstDash val="solid"/>
                      <a:round/>
                      <a:headEnd type="none" w="med" len="med"/>
                      <a:tailEnd type="none" w="med" len="med"/>
                    </a:lnL>
                    <a:lnR w="0">
                      <a:noFill/>
                    </a:lnR>
                    <a:lnT w="0">
                      <a:noFill/>
                    </a:lnT>
                    <a:lnB w="12700" cap="flat" cmpd="sng" algn="ctr">
                      <a:solidFill>
                        <a:srgbClr val="124A7C"/>
                      </a:solidFill>
                      <a:prstDash val="solid"/>
                      <a:round/>
                      <a:headEnd type="none" w="med" len="med"/>
                      <a:tailEnd type="none" w="med" len="med"/>
                    </a:lnB>
                    <a:lnTlToBr w="0">
                      <a:noFill/>
                    </a:lnTlToBr>
                    <a:lnBlToTr w="0">
                      <a:noFill/>
                    </a:lnBlToTr>
                  </a:tcPr>
                </a:tc>
                <a:tc>
                  <a:txBody>
                    <a:bodyPr/>
                    <a:lstStyle/>
                    <a:p>
                      <a:pPr algn="ctr"/>
                      <a:r>
                        <a:rPr lang="en-US" sz="600" dirty="0">
                          <a:latin typeface="Calibri" panose="020F0502020204030204" pitchFamily="34" charset="0"/>
                          <a:cs typeface="Calibri" panose="020F0502020204030204" pitchFamily="34" charset="0"/>
                        </a:rPr>
                        <a:t>0.746</a:t>
                      </a:r>
                    </a:p>
                  </a:txBody>
                  <a:tcPr marL="63500" marR="63500" marT="12700" marB="12700" anchor="ctr">
                    <a:lnL w="0">
                      <a:noFill/>
                    </a:lnL>
                    <a:lnR w="12700" cap="flat" cmpd="sng" algn="ctr">
                      <a:solidFill>
                        <a:srgbClr val="124A7C"/>
                      </a:solidFill>
                      <a:prstDash val="solid"/>
                      <a:round/>
                      <a:headEnd type="none" w="med" len="med"/>
                      <a:tailEnd type="none" w="med" len="med"/>
                    </a:lnR>
                    <a:lnT w="0">
                      <a:noFill/>
                    </a:lnT>
                    <a:lnB w="12700" cap="flat" cmpd="sng" algn="ctr">
                      <a:solidFill>
                        <a:srgbClr val="124A7C"/>
                      </a:solidFill>
                      <a:prstDash val="solid"/>
                      <a:round/>
                      <a:headEnd type="none" w="med" len="med"/>
                      <a:tailEnd type="none" w="med" len="med"/>
                    </a:lnB>
                    <a:lnTlToBr w="0">
                      <a:noFill/>
                    </a:lnTlToBr>
                    <a:lnBlToTr w="0">
                      <a:noFill/>
                    </a:lnBlToTr>
                  </a:tcPr>
                </a:tc>
                <a:tc>
                  <a:txBody>
                    <a:bodyPr/>
                    <a:lstStyle/>
                    <a:p>
                      <a:pPr algn="ctr"/>
                      <a:r>
                        <a:rPr lang="en-US" sz="600" dirty="0">
                          <a:latin typeface="Calibri" panose="020F0502020204030204" pitchFamily="34" charset="0"/>
                          <a:cs typeface="Calibri" panose="020F0502020204030204" pitchFamily="34" charset="0"/>
                        </a:rPr>
                        <a:t>0.337</a:t>
                      </a:r>
                    </a:p>
                  </a:txBody>
                  <a:tcPr marL="63500" marR="63500" marT="12700" marB="12700" anchor="ctr">
                    <a:lnL w="12700" cap="flat" cmpd="sng" algn="ctr">
                      <a:solidFill>
                        <a:srgbClr val="124A7C"/>
                      </a:solidFill>
                      <a:prstDash val="solid"/>
                      <a:round/>
                      <a:headEnd type="none" w="med" len="med"/>
                      <a:tailEnd type="none" w="med" len="med"/>
                    </a:lnL>
                    <a:lnR w="0">
                      <a:noFill/>
                    </a:lnR>
                    <a:lnT w="0">
                      <a:noFill/>
                    </a:lnT>
                    <a:lnB w="12700" cap="flat" cmpd="sng" algn="ctr">
                      <a:solidFill>
                        <a:srgbClr val="124A7C"/>
                      </a:solidFill>
                      <a:prstDash val="solid"/>
                      <a:round/>
                      <a:headEnd type="none" w="med" len="med"/>
                      <a:tailEnd type="none" w="med" len="med"/>
                    </a:lnB>
                    <a:lnTlToBr w="0">
                      <a:noFill/>
                    </a:lnTlToBr>
                    <a:lnBlToTr w="0">
                      <a:noFill/>
                    </a:lnBlToTr>
                  </a:tcPr>
                </a:tc>
                <a:tc>
                  <a:txBody>
                    <a:bodyPr/>
                    <a:lstStyle/>
                    <a:p>
                      <a:pPr algn="ctr"/>
                      <a:r>
                        <a:rPr lang="en-US" sz="600" dirty="0">
                          <a:latin typeface="Calibri" panose="020F0502020204030204" pitchFamily="34" charset="0"/>
                          <a:cs typeface="Calibri" panose="020F0502020204030204" pitchFamily="34" charset="0"/>
                        </a:rPr>
                        <a:t>0.763</a:t>
                      </a:r>
                    </a:p>
                  </a:txBody>
                  <a:tcPr marL="63500" marR="63500" marT="12700" marB="12700" anchor="ctr">
                    <a:lnL w="0">
                      <a:noFill/>
                    </a:lnL>
                    <a:lnR w="12700" cap="flat" cmpd="sng" algn="ctr">
                      <a:solidFill>
                        <a:srgbClr val="124A7C"/>
                      </a:solidFill>
                      <a:prstDash val="solid"/>
                      <a:round/>
                      <a:headEnd type="none" w="med" len="med"/>
                      <a:tailEnd type="none" w="med" len="med"/>
                    </a:lnR>
                    <a:lnT w="0">
                      <a:noFill/>
                    </a:lnT>
                    <a:lnB w="12700" cap="flat" cmpd="sng" algn="ctr">
                      <a:solidFill>
                        <a:srgbClr val="124A7C"/>
                      </a:solidFill>
                      <a:prstDash val="solid"/>
                      <a:round/>
                      <a:headEnd type="none" w="med" len="med"/>
                      <a:tailEnd type="none" w="med" len="med"/>
                    </a:lnB>
                    <a:lnTlToBr w="0">
                      <a:noFill/>
                    </a:lnTlToBr>
                    <a:lnBlToTr w="0">
                      <a:noFill/>
                    </a:lnBlToTr>
                  </a:tcPr>
                </a:tc>
                <a:extLst>
                  <a:ext uri="{0D108BD9-81ED-4DB2-BD59-A6C34878D82A}">
                    <a16:rowId xmlns:a16="http://schemas.microsoft.com/office/drawing/2014/main" val="44499449"/>
                  </a:ext>
                </a:extLst>
              </a:tr>
            </a:tbl>
          </a:graphicData>
        </a:graphic>
      </p:graphicFrame>
      <p:pic>
        <p:nvPicPr>
          <p:cNvPr id="14" name="Resim 13">
            <a:extLst>
              <a:ext uri="{FF2B5EF4-FFF2-40B4-BE49-F238E27FC236}">
                <a16:creationId xmlns:a16="http://schemas.microsoft.com/office/drawing/2014/main" id="{45EDEF84-93EC-F1C0-C2EA-E15ABBDCD06B}"/>
              </a:ext>
            </a:extLst>
          </p:cNvPr>
          <p:cNvPicPr>
            <a:picLocks noChangeAspect="1"/>
          </p:cNvPicPr>
          <p:nvPr/>
        </p:nvPicPr>
        <p:blipFill>
          <a:blip r:embed="rId3"/>
          <a:stretch>
            <a:fillRect/>
          </a:stretch>
        </p:blipFill>
        <p:spPr>
          <a:xfrm>
            <a:off x="1406235" y="887416"/>
            <a:ext cx="1974011" cy="3306750"/>
          </a:xfrm>
          <a:prstGeom prst="rect">
            <a:avLst/>
          </a:prstGeom>
        </p:spPr>
      </p:pic>
      <p:pic>
        <p:nvPicPr>
          <p:cNvPr id="16" name="Resim 15">
            <a:extLst>
              <a:ext uri="{FF2B5EF4-FFF2-40B4-BE49-F238E27FC236}">
                <a16:creationId xmlns:a16="http://schemas.microsoft.com/office/drawing/2014/main" id="{464AA679-4610-551F-361C-6A98C1DD3157}"/>
              </a:ext>
            </a:extLst>
          </p:cNvPr>
          <p:cNvPicPr>
            <a:picLocks noChangeAspect="1"/>
          </p:cNvPicPr>
          <p:nvPr/>
        </p:nvPicPr>
        <p:blipFill>
          <a:blip r:embed="rId4"/>
          <a:stretch>
            <a:fillRect/>
          </a:stretch>
        </p:blipFill>
        <p:spPr>
          <a:xfrm>
            <a:off x="3941617" y="890535"/>
            <a:ext cx="1974010" cy="3311243"/>
          </a:xfrm>
          <a:prstGeom prst="rect">
            <a:avLst/>
          </a:prstGeom>
        </p:spPr>
      </p:pic>
      <p:pic>
        <p:nvPicPr>
          <p:cNvPr id="19" name="Resim 18">
            <a:extLst>
              <a:ext uri="{FF2B5EF4-FFF2-40B4-BE49-F238E27FC236}">
                <a16:creationId xmlns:a16="http://schemas.microsoft.com/office/drawing/2014/main" id="{9FF187EF-1E7B-0740-BCA9-EC147E30D346}"/>
              </a:ext>
            </a:extLst>
          </p:cNvPr>
          <p:cNvPicPr>
            <a:picLocks noChangeAspect="1"/>
          </p:cNvPicPr>
          <p:nvPr/>
        </p:nvPicPr>
        <p:blipFill>
          <a:blip r:embed="rId5"/>
          <a:stretch>
            <a:fillRect/>
          </a:stretch>
        </p:blipFill>
        <p:spPr>
          <a:xfrm>
            <a:off x="6490852" y="950722"/>
            <a:ext cx="1918855" cy="3214352"/>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ABC433-AF53-956B-A9CD-80861EE97694}"/>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721D136D-6A72-8EC5-405E-5D53DAC02695}"/>
              </a:ext>
            </a:extLst>
          </p:cNvPr>
          <p:cNvSpPr/>
          <p:nvPr/>
        </p:nvSpPr>
        <p:spPr>
          <a:xfrm>
            <a:off x="0" y="0"/>
            <a:ext cx="109728" cy="5143500"/>
          </a:xfrm>
          <a:prstGeom prst="rect">
            <a:avLst/>
          </a:prstGeom>
          <a:solidFill>
            <a:srgbClr val="124A7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013"/>
          </a:p>
        </p:txBody>
      </p:sp>
      <p:sp>
        <p:nvSpPr>
          <p:cNvPr id="4" name="Rectangle 3">
            <a:extLst>
              <a:ext uri="{FF2B5EF4-FFF2-40B4-BE49-F238E27FC236}">
                <a16:creationId xmlns:a16="http://schemas.microsoft.com/office/drawing/2014/main" id="{C0555748-D3BC-9F4B-983A-ED4F5E352B0E}"/>
              </a:ext>
            </a:extLst>
          </p:cNvPr>
          <p:cNvSpPr/>
          <p:nvPr/>
        </p:nvSpPr>
        <p:spPr>
          <a:xfrm>
            <a:off x="0" y="0"/>
            <a:ext cx="109728" cy="1748790"/>
          </a:xfrm>
          <a:prstGeom prst="rect">
            <a:avLst/>
          </a:prstGeom>
          <a:solidFill>
            <a:srgbClr val="18B0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013"/>
          </a:p>
        </p:txBody>
      </p:sp>
      <p:sp>
        <p:nvSpPr>
          <p:cNvPr id="6" name="TextBox 5">
            <a:extLst>
              <a:ext uri="{FF2B5EF4-FFF2-40B4-BE49-F238E27FC236}">
                <a16:creationId xmlns:a16="http://schemas.microsoft.com/office/drawing/2014/main" id="{48C08B4F-41BA-A8E6-3A6E-D91AE647DC3E}"/>
              </a:ext>
            </a:extLst>
          </p:cNvPr>
          <p:cNvSpPr txBox="1"/>
          <p:nvPr/>
        </p:nvSpPr>
        <p:spPr>
          <a:xfrm>
            <a:off x="5920511" y="233172"/>
            <a:ext cx="2798064" cy="121252"/>
          </a:xfrm>
          <a:prstGeom prst="rect">
            <a:avLst/>
          </a:prstGeom>
          <a:noFill/>
        </p:spPr>
        <p:txBody>
          <a:bodyPr wrap="square" lIns="0" tIns="0" rIns="0" bIns="0" anchor="t">
            <a:spAutoFit/>
          </a:bodyPr>
          <a:lstStyle/>
          <a:p>
            <a:pPr algn="r">
              <a:lnSpc>
                <a:spcPct val="100000"/>
              </a:lnSpc>
            </a:pPr>
            <a:r>
              <a:rPr sz="788" b="1" spc="90" dirty="0">
                <a:solidFill>
                  <a:srgbClr val="124A7C"/>
                </a:solidFill>
                <a:latin typeface="Calibri"/>
              </a:rPr>
              <a:t>RESULTS   ·   1</a:t>
            </a:r>
            <a:r>
              <a:rPr lang="tr-TR" sz="788" b="1" spc="90" dirty="0">
                <a:solidFill>
                  <a:srgbClr val="124A7C"/>
                </a:solidFill>
                <a:latin typeface="Calibri"/>
              </a:rPr>
              <a:t>2</a:t>
            </a:r>
            <a:r>
              <a:rPr sz="788" b="1" spc="90" dirty="0">
                <a:solidFill>
                  <a:srgbClr val="124A7C"/>
                </a:solidFill>
                <a:latin typeface="Calibri"/>
              </a:rPr>
              <a:t> / 1</a:t>
            </a:r>
            <a:r>
              <a:rPr lang="tr-TR" sz="788" b="1" spc="90" dirty="0">
                <a:solidFill>
                  <a:srgbClr val="124A7C"/>
                </a:solidFill>
                <a:latin typeface="Calibri"/>
              </a:rPr>
              <a:t>6</a:t>
            </a:r>
            <a:endParaRPr sz="788" b="1" spc="90" dirty="0">
              <a:solidFill>
                <a:srgbClr val="124A7C"/>
              </a:solidFill>
              <a:latin typeface="Calibri"/>
            </a:endParaRPr>
          </a:p>
        </p:txBody>
      </p:sp>
      <p:cxnSp>
        <p:nvCxnSpPr>
          <p:cNvPr id="7" name="Connector 6">
            <a:extLst>
              <a:ext uri="{FF2B5EF4-FFF2-40B4-BE49-F238E27FC236}">
                <a16:creationId xmlns:a16="http://schemas.microsoft.com/office/drawing/2014/main" id="{F07D5FD4-A9B3-322B-FB60-761B5E33E35E}"/>
              </a:ext>
            </a:extLst>
          </p:cNvPr>
          <p:cNvCxnSpPr/>
          <p:nvPr/>
        </p:nvCxnSpPr>
        <p:spPr>
          <a:xfrm>
            <a:off x="425197" y="376155"/>
            <a:ext cx="8293379" cy="0"/>
          </a:xfrm>
          <a:prstGeom prst="bentConnector3">
            <a:avLst/>
          </a:prstGeom>
          <a:ln w="12700">
            <a:solidFill>
              <a:srgbClr val="D3DFE8"/>
            </a:solidFill>
          </a:ln>
          <a:effectLst/>
        </p:spPr>
        <p:style>
          <a:lnRef idx="2">
            <a:schemeClr val="accent1"/>
          </a:lnRef>
          <a:fillRef idx="0">
            <a:schemeClr val="accent1"/>
          </a:fillRef>
          <a:effectRef idx="1">
            <a:schemeClr val="accent1"/>
          </a:effectRef>
          <a:fontRef idx="minor">
            <a:schemeClr val="tx1"/>
          </a:fontRef>
        </p:style>
      </p:cxnSp>
      <p:cxnSp>
        <p:nvCxnSpPr>
          <p:cNvPr id="8" name="Connector 7">
            <a:extLst>
              <a:ext uri="{FF2B5EF4-FFF2-40B4-BE49-F238E27FC236}">
                <a16:creationId xmlns:a16="http://schemas.microsoft.com/office/drawing/2014/main" id="{7B976C8F-EA2B-5280-43DD-ABFF6F8173C5}"/>
              </a:ext>
            </a:extLst>
          </p:cNvPr>
          <p:cNvCxnSpPr/>
          <p:nvPr/>
        </p:nvCxnSpPr>
        <p:spPr>
          <a:xfrm>
            <a:off x="425197" y="4800600"/>
            <a:ext cx="8293379" cy="0"/>
          </a:xfrm>
          <a:prstGeom prst="bentConnector3">
            <a:avLst/>
          </a:prstGeom>
          <a:ln w="9525">
            <a:solidFill>
              <a:srgbClr val="D3DFE8"/>
            </a:solidFill>
          </a:ln>
          <a:effectLst/>
        </p:spPr>
        <p:style>
          <a:lnRef idx="2">
            <a:schemeClr val="accent1"/>
          </a:lnRef>
          <a:fillRef idx="0">
            <a:schemeClr val="accent1"/>
          </a:fillRef>
          <a:effectRef idx="1">
            <a:schemeClr val="accent1"/>
          </a:effectRef>
          <a:fontRef idx="minor">
            <a:schemeClr val="tx1"/>
          </a:fontRef>
        </p:style>
      </p:cxnSp>
      <p:sp>
        <p:nvSpPr>
          <p:cNvPr id="10" name="TextBox 9">
            <a:extLst>
              <a:ext uri="{FF2B5EF4-FFF2-40B4-BE49-F238E27FC236}">
                <a16:creationId xmlns:a16="http://schemas.microsoft.com/office/drawing/2014/main" id="{8469C6B2-6986-27C4-69AD-46519EE5707D}"/>
              </a:ext>
            </a:extLst>
          </p:cNvPr>
          <p:cNvSpPr txBox="1"/>
          <p:nvPr/>
        </p:nvSpPr>
        <p:spPr>
          <a:xfrm>
            <a:off x="5920511" y="4841749"/>
            <a:ext cx="2798064" cy="103875"/>
          </a:xfrm>
          <a:prstGeom prst="rect">
            <a:avLst/>
          </a:prstGeom>
          <a:noFill/>
        </p:spPr>
        <p:txBody>
          <a:bodyPr wrap="square" lIns="0" tIns="0" rIns="0" bIns="0" anchor="t">
            <a:spAutoFit/>
          </a:bodyPr>
          <a:lstStyle/>
          <a:p>
            <a:pPr algn="r">
              <a:lnSpc>
                <a:spcPct val="100000"/>
              </a:lnSpc>
            </a:pPr>
            <a:r>
              <a:rPr sz="675" b="1">
                <a:solidFill>
                  <a:srgbClr val="5C6E7E"/>
                </a:solidFill>
                <a:latin typeface="Calibri"/>
              </a:rPr>
              <a:t>IPWG-12  ·  KRAKÓW 2026</a:t>
            </a:r>
          </a:p>
        </p:txBody>
      </p:sp>
      <p:sp>
        <p:nvSpPr>
          <p:cNvPr id="11" name="Rectangle 10">
            <a:extLst>
              <a:ext uri="{FF2B5EF4-FFF2-40B4-BE49-F238E27FC236}">
                <a16:creationId xmlns:a16="http://schemas.microsoft.com/office/drawing/2014/main" id="{4D3E14FC-809A-FCD6-998C-FE07C955F4F8}"/>
              </a:ext>
            </a:extLst>
          </p:cNvPr>
          <p:cNvSpPr/>
          <p:nvPr/>
        </p:nvSpPr>
        <p:spPr>
          <a:xfrm>
            <a:off x="425196" y="436973"/>
            <a:ext cx="219456" cy="109728"/>
          </a:xfrm>
          <a:prstGeom prst="rect">
            <a:avLst/>
          </a:prstGeom>
          <a:solidFill>
            <a:srgbClr val="18B0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013"/>
          </a:p>
        </p:txBody>
      </p:sp>
      <p:sp>
        <p:nvSpPr>
          <p:cNvPr id="12" name="TextBox 11">
            <a:extLst>
              <a:ext uri="{FF2B5EF4-FFF2-40B4-BE49-F238E27FC236}">
                <a16:creationId xmlns:a16="http://schemas.microsoft.com/office/drawing/2014/main" id="{AFA409FC-90A1-B7F3-BF1F-5D1AF5939338}"/>
              </a:ext>
            </a:extLst>
          </p:cNvPr>
          <p:cNvSpPr txBox="1"/>
          <p:nvPr/>
        </p:nvSpPr>
        <p:spPr>
          <a:xfrm>
            <a:off x="713232" y="436904"/>
            <a:ext cx="6172200" cy="138499"/>
          </a:xfrm>
          <a:prstGeom prst="rect">
            <a:avLst/>
          </a:prstGeom>
          <a:noFill/>
        </p:spPr>
        <p:txBody>
          <a:bodyPr wrap="square" lIns="0" tIns="0" rIns="0" bIns="0" anchor="t">
            <a:spAutoFit/>
          </a:bodyPr>
          <a:lstStyle/>
          <a:p>
            <a:pPr algn="l">
              <a:lnSpc>
                <a:spcPct val="100000"/>
              </a:lnSpc>
            </a:pPr>
            <a:r>
              <a:rPr sz="900" b="1" spc="150" dirty="0">
                <a:solidFill>
                  <a:srgbClr val="18B0C4"/>
                </a:solidFill>
                <a:latin typeface="Calibri"/>
              </a:rPr>
              <a:t>RESULTS</a:t>
            </a:r>
          </a:p>
        </p:txBody>
      </p:sp>
      <p:sp>
        <p:nvSpPr>
          <p:cNvPr id="13" name="TextBox 12">
            <a:extLst>
              <a:ext uri="{FF2B5EF4-FFF2-40B4-BE49-F238E27FC236}">
                <a16:creationId xmlns:a16="http://schemas.microsoft.com/office/drawing/2014/main" id="{4E24CDE1-9148-3E70-4AC7-A642E9142D82}"/>
              </a:ext>
            </a:extLst>
          </p:cNvPr>
          <p:cNvSpPr txBox="1"/>
          <p:nvPr/>
        </p:nvSpPr>
        <p:spPr>
          <a:xfrm>
            <a:off x="411480" y="552595"/>
            <a:ext cx="7543800" cy="346249"/>
          </a:xfrm>
          <a:prstGeom prst="rect">
            <a:avLst/>
          </a:prstGeom>
          <a:noFill/>
        </p:spPr>
        <p:txBody>
          <a:bodyPr wrap="square" lIns="0" tIns="0" rIns="0" bIns="0" anchor="t">
            <a:spAutoFit/>
          </a:bodyPr>
          <a:lstStyle/>
          <a:p>
            <a:pPr algn="l">
              <a:lnSpc>
                <a:spcPct val="100000"/>
              </a:lnSpc>
            </a:pPr>
            <a:r>
              <a:rPr sz="2250" b="1" dirty="0">
                <a:solidFill>
                  <a:srgbClr val="0E223A"/>
                </a:solidFill>
                <a:latin typeface="Calibri"/>
              </a:rPr>
              <a:t>Case-study performance</a:t>
            </a:r>
            <a:r>
              <a:rPr lang="tr-TR" sz="2250" b="1" dirty="0">
                <a:solidFill>
                  <a:srgbClr val="0E223A"/>
                </a:solidFill>
                <a:latin typeface="Calibri"/>
              </a:rPr>
              <a:t> at 18.04.2026</a:t>
            </a:r>
            <a:endParaRPr sz="2250" b="1" dirty="0">
              <a:solidFill>
                <a:srgbClr val="0E223A"/>
              </a:solidFill>
              <a:latin typeface="Calibri"/>
            </a:endParaRPr>
          </a:p>
        </p:txBody>
      </p:sp>
      <p:sp>
        <p:nvSpPr>
          <p:cNvPr id="70" name="Figures panel"/>
          <p:cNvSpPr/>
          <p:nvPr/>
        </p:nvSpPr>
        <p:spPr>
          <a:xfrm>
            <a:off x="360000" y="882151"/>
            <a:ext cx="8430000" cy="3297642"/>
          </a:xfrm>
          <a:prstGeom prst="roundRect">
            <a:avLst>
              <a:gd name="adj" fmla="val 4000"/>
            </a:avLst>
          </a:prstGeom>
          <a:solidFill>
            <a:srgbClr val="FFFFFF"/>
          </a:solidFill>
          <a:ln w="9525">
            <a:solidFill>
              <a:srgbClr val="D3DFE8"/>
            </a:solidFill>
          </a:ln>
        </p:spPr>
        <p:txBody>
          <a:bodyPr rtlCol="0"/>
          <a:lstStyle/>
          <a:p>
            <a:endParaRPr sz="800"/>
          </a:p>
        </p:txBody>
      </p:sp>
      <p:sp>
        <p:nvSpPr>
          <p:cNvPr id="71" name="Table panel"/>
          <p:cNvSpPr/>
          <p:nvPr/>
        </p:nvSpPr>
        <p:spPr>
          <a:xfrm>
            <a:off x="360000" y="4220944"/>
            <a:ext cx="8430000" cy="890000"/>
          </a:xfrm>
          <a:prstGeom prst="roundRect">
            <a:avLst>
              <a:gd name="adj" fmla="val 4000"/>
            </a:avLst>
          </a:prstGeom>
          <a:solidFill>
            <a:srgbClr val="F3F7FA"/>
          </a:solidFill>
          <a:ln w="9525">
            <a:solidFill>
              <a:srgbClr val="D3DFE8"/>
            </a:solidFill>
          </a:ln>
        </p:spPr>
        <p:txBody>
          <a:bodyPr rtlCol="0"/>
          <a:lstStyle/>
          <a:p>
            <a:endParaRPr sz="800"/>
          </a:p>
        </p:txBody>
      </p:sp>
      <p:graphicFrame>
        <p:nvGraphicFramePr>
          <p:cNvPr id="18" name="Table 17">
            <a:extLst>
              <a:ext uri="{FF2B5EF4-FFF2-40B4-BE49-F238E27FC236}">
                <a16:creationId xmlns:a16="http://schemas.microsoft.com/office/drawing/2014/main" id="{DF3F47D6-C49E-104A-9703-EBD6B7A0C847}"/>
              </a:ext>
            </a:extLst>
          </p:cNvPr>
          <p:cNvGraphicFramePr>
            <a:graphicFrameLocks noGrp="1"/>
          </p:cNvGraphicFramePr>
          <p:nvPr>
            <p:extLst>
              <p:ext uri="{D42A27DB-BD31-4B8C-83A1-F6EECF244321}">
                <p14:modId xmlns:p14="http://schemas.microsoft.com/office/powerpoint/2010/main" val="139509729"/>
              </p:ext>
            </p:extLst>
          </p:nvPr>
        </p:nvGraphicFramePr>
        <p:xfrm>
          <a:off x="425196" y="4176353"/>
          <a:ext cx="8293378" cy="934720"/>
        </p:xfrm>
        <a:graphic>
          <a:graphicData uri="http://schemas.openxmlformats.org/drawingml/2006/table">
            <a:tbl>
              <a:tblPr/>
              <a:tblGrid>
                <a:gridCol w="700000">
                  <a:extLst>
                    <a:ext uri="{9D8B030D-6E8A-4147-A177-3AD203B41FA5}">
                      <a16:colId xmlns:a16="http://schemas.microsoft.com/office/drawing/2014/main" val="20000"/>
                    </a:ext>
                  </a:extLst>
                </a:gridCol>
                <a:gridCol w="1265563">
                  <a:extLst>
                    <a:ext uri="{9D8B030D-6E8A-4147-A177-3AD203B41FA5}">
                      <a16:colId xmlns:a16="http://schemas.microsoft.com/office/drawing/2014/main" val="20001"/>
                    </a:ext>
                  </a:extLst>
                </a:gridCol>
                <a:gridCol w="1265563">
                  <a:extLst>
                    <a:ext uri="{9D8B030D-6E8A-4147-A177-3AD203B41FA5}">
                      <a16:colId xmlns:a16="http://schemas.microsoft.com/office/drawing/2014/main" val="20002"/>
                    </a:ext>
                  </a:extLst>
                </a:gridCol>
                <a:gridCol w="1265563">
                  <a:extLst>
                    <a:ext uri="{9D8B030D-6E8A-4147-A177-3AD203B41FA5}">
                      <a16:colId xmlns:a16="http://schemas.microsoft.com/office/drawing/2014/main" val="20003"/>
                    </a:ext>
                  </a:extLst>
                </a:gridCol>
                <a:gridCol w="1265563">
                  <a:extLst>
                    <a:ext uri="{9D8B030D-6E8A-4147-A177-3AD203B41FA5}">
                      <a16:colId xmlns:a16="http://schemas.microsoft.com/office/drawing/2014/main" val="20004"/>
                    </a:ext>
                  </a:extLst>
                </a:gridCol>
                <a:gridCol w="1265563">
                  <a:extLst>
                    <a:ext uri="{9D8B030D-6E8A-4147-A177-3AD203B41FA5}">
                      <a16:colId xmlns:a16="http://schemas.microsoft.com/office/drawing/2014/main" val="20005"/>
                    </a:ext>
                  </a:extLst>
                </a:gridCol>
                <a:gridCol w="1265563">
                  <a:extLst>
                    <a:ext uri="{9D8B030D-6E8A-4147-A177-3AD203B41FA5}">
                      <a16:colId xmlns:a16="http://schemas.microsoft.com/office/drawing/2014/main" val="20006"/>
                    </a:ext>
                  </a:extLst>
                </a:gridCol>
              </a:tblGrid>
              <a:tr h="69775">
                <a:tc rowSpan="2">
                  <a:txBody>
                    <a:bodyPr/>
                    <a:lstStyle/>
                    <a:p>
                      <a:pPr algn="ctr"/>
                      <a:endParaRPr lang="en-US" sz="600" b="1" dirty="0">
                        <a:solidFill>
                          <a:srgbClr val="FFFFFF"/>
                        </a:solidFill>
                        <a:latin typeface="Calibri" panose="020F0502020204030204" pitchFamily="34" charset="0"/>
                        <a:cs typeface="Calibri" panose="020F0502020204030204" pitchFamily="34" charset="0"/>
                      </a:endParaRPr>
                    </a:p>
                  </a:txBody>
                  <a:tcPr marL="63500" marR="63500" marT="12700" marB="12700" anchor="ctr">
                    <a:lnL w="12700" cap="flat" cmpd="sng" algn="ctr">
                      <a:noFill/>
                      <a:prstDash val="solid"/>
                      <a:round/>
                      <a:headEnd type="none" w="med" len="med"/>
                      <a:tailEnd type="none" w="med" len="med"/>
                    </a:lnL>
                    <a:lnR w="12700" cap="flat" cmpd="sng" algn="ctr">
                      <a:solidFill>
                        <a:srgbClr val="18B0C4"/>
                      </a:solidFill>
                      <a:prstDash val="solid"/>
                      <a:round/>
                      <a:headEnd type="none" w="med" len="med"/>
                      <a:tailEnd type="none" w="med" len="med"/>
                    </a:lnR>
                    <a:lnT w="12700" cap="flat" cmpd="sng" algn="ctr">
                      <a:noFill/>
                      <a:prstDash val="solid"/>
                      <a:round/>
                      <a:headEnd type="none" w="med" len="med"/>
                      <a:tailEnd type="none" w="med" len="med"/>
                    </a:lnT>
                    <a:lnB w="0">
                      <a:noFill/>
                    </a:lnB>
                    <a:lnTlToBr w="0"/>
                    <a:lnBlToTr w="0"/>
                    <a:solidFill>
                      <a:srgbClr val="F3F7FA"/>
                    </a:solidFill>
                  </a:tcPr>
                </a:tc>
                <a:tc gridSpan="2">
                  <a:txBody>
                    <a:bodyPr/>
                    <a:lstStyle/>
                    <a:p>
                      <a:pPr algn="ctr"/>
                      <a:r>
                        <a:rPr lang="en-US" sz="600" b="1" dirty="0">
                          <a:solidFill>
                            <a:srgbClr val="FFFFFF"/>
                          </a:solidFill>
                          <a:latin typeface="Calibri" panose="020F0502020204030204" pitchFamily="34" charset="0"/>
                          <a:cs typeface="Calibri" panose="020F0502020204030204" pitchFamily="34" charset="0"/>
                        </a:rPr>
                        <a:t>H42</a:t>
                      </a:r>
                    </a:p>
                  </a:txBody>
                  <a:tcPr marL="63500" marR="63500" marT="12700" marB="12700" anchor="ctr">
                    <a:lnL w="12700" cap="flat" cmpd="sng" algn="ctr">
                      <a:solidFill>
                        <a:srgbClr val="18B0C4"/>
                      </a:solidFill>
                      <a:prstDash val="solid"/>
                      <a:round/>
                      <a:headEnd type="none" w="med" len="med"/>
                      <a:tailEnd type="none" w="med" len="med"/>
                    </a:lnL>
                    <a:lnR w="12700" cap="flat" cmpd="sng" algn="ctr">
                      <a:solidFill>
                        <a:srgbClr val="124A7C"/>
                      </a:solidFill>
                      <a:prstDash val="solid"/>
                      <a:round/>
                      <a:headEnd type="none" w="med" len="med"/>
                      <a:tailEnd type="none" w="med" len="med"/>
                    </a:lnR>
                    <a:lnT w="12700" cap="flat" cmpd="sng" algn="ctr">
                      <a:solidFill>
                        <a:srgbClr val="18B0C4"/>
                      </a:solidFill>
                      <a:prstDash val="solid"/>
                      <a:round/>
                      <a:headEnd type="none" w="med" len="med"/>
                      <a:tailEnd type="none" w="med" len="med"/>
                    </a:lnT>
                    <a:lnB w="0">
                      <a:noFill/>
                    </a:lnB>
                    <a:lnTlToBr w="0"/>
                    <a:lnBlToTr w="0"/>
                    <a:solidFill>
                      <a:srgbClr val="18B0C4"/>
                    </a:solidFill>
                  </a:tcPr>
                </a:tc>
                <a:tc hMerge="1">
                  <a:txBody>
                    <a:bodyPr/>
                    <a:lstStyle/>
                    <a:p>
                      <a:endParaRPr lang="en-US" sz="1200"/>
                    </a:p>
                  </a:txBody>
                  <a:tcPr marT="0" marB="0">
                    <a:lnL w="0"/>
                    <a:lnR w="0"/>
                    <a:lnT w="0"/>
                    <a:lnB w="0"/>
                    <a:lnTlToBr w="0"/>
                    <a:lnBlToTr w="0"/>
                  </a:tcPr>
                </a:tc>
                <a:tc gridSpan="2">
                  <a:txBody>
                    <a:bodyPr/>
                    <a:lstStyle/>
                    <a:p>
                      <a:pPr algn="ctr"/>
                      <a:r>
                        <a:rPr lang="en-US" sz="600" b="1" dirty="0">
                          <a:solidFill>
                            <a:srgbClr val="FFFFFF"/>
                          </a:solidFill>
                          <a:latin typeface="Calibri" panose="020F0502020204030204" pitchFamily="34" charset="0"/>
                          <a:cs typeface="Calibri" panose="020F0502020204030204" pitchFamily="34" charset="0"/>
                        </a:rPr>
                        <a:t>H61</a:t>
                      </a:r>
                    </a:p>
                  </a:txBody>
                  <a:tcPr marL="63500" marR="63500" marT="12700" marB="12700" anchor="ctr">
                    <a:lnL w="12700" cap="flat" cmpd="sng" algn="ctr">
                      <a:solidFill>
                        <a:srgbClr val="124A7C"/>
                      </a:solidFill>
                      <a:prstDash val="solid"/>
                      <a:round/>
                      <a:headEnd type="none" w="med" len="med"/>
                      <a:tailEnd type="none" w="med" len="med"/>
                    </a:lnL>
                    <a:lnR w="12700" cap="flat" cmpd="sng" algn="ctr">
                      <a:solidFill>
                        <a:srgbClr val="124A7C"/>
                      </a:solidFill>
                      <a:prstDash val="solid"/>
                      <a:round/>
                      <a:headEnd type="none" w="med" len="med"/>
                      <a:tailEnd type="none" w="med" len="med"/>
                    </a:lnR>
                    <a:lnT w="12700" cap="flat" cmpd="sng" algn="ctr">
                      <a:solidFill>
                        <a:srgbClr val="124A7C"/>
                      </a:solidFill>
                      <a:prstDash val="solid"/>
                      <a:round/>
                      <a:headEnd type="none" w="med" len="med"/>
                      <a:tailEnd type="none" w="med" len="med"/>
                    </a:lnT>
                    <a:lnB w="0">
                      <a:noFill/>
                    </a:lnB>
                    <a:lnTlToBr w="0"/>
                    <a:lnBlToTr w="0"/>
                    <a:solidFill>
                      <a:srgbClr val="124A7C"/>
                    </a:solidFill>
                  </a:tcPr>
                </a:tc>
                <a:tc hMerge="1">
                  <a:txBody>
                    <a:bodyPr/>
                    <a:lstStyle/>
                    <a:p>
                      <a:endParaRPr lang="en-US" sz="1200"/>
                    </a:p>
                  </a:txBody>
                  <a:tcPr marT="0" marB="0">
                    <a:lnL w="0"/>
                    <a:lnR w="0"/>
                    <a:lnT w="0"/>
                    <a:lnB w="0"/>
                    <a:lnTlToBr w="0"/>
                    <a:lnBlToTr w="0"/>
                  </a:tcPr>
                </a:tc>
                <a:tc gridSpan="2">
                  <a:txBody>
                    <a:bodyPr/>
                    <a:lstStyle/>
                    <a:p>
                      <a:pPr algn="ctr"/>
                      <a:r>
                        <a:rPr lang="en-US" sz="600" b="1" dirty="0">
                          <a:solidFill>
                            <a:srgbClr val="FFFFFF"/>
                          </a:solidFill>
                          <a:latin typeface="Calibri" panose="020F0502020204030204" pitchFamily="34" charset="0"/>
                          <a:cs typeface="Calibri" panose="020F0502020204030204" pitchFamily="34" charset="0"/>
                        </a:rPr>
                        <a:t>H90</a:t>
                      </a:r>
                    </a:p>
                  </a:txBody>
                  <a:tcPr marL="63500" marR="63500" marT="12700" marB="12700" anchor="ctr">
                    <a:lnL w="12700" cap="flat" cmpd="sng" algn="ctr">
                      <a:solidFill>
                        <a:srgbClr val="124A7C"/>
                      </a:solidFill>
                      <a:prstDash val="solid"/>
                      <a:round/>
                      <a:headEnd type="none" w="med" len="med"/>
                      <a:tailEnd type="none" w="med" len="med"/>
                    </a:lnL>
                    <a:lnR w="12700" cap="flat" cmpd="sng" algn="ctr">
                      <a:solidFill>
                        <a:srgbClr val="D17A04"/>
                      </a:solidFill>
                      <a:prstDash val="solid"/>
                      <a:round/>
                      <a:headEnd type="none" w="med" len="med"/>
                      <a:tailEnd type="none" w="med" len="med"/>
                    </a:lnR>
                    <a:lnT w="12700" cap="flat" cmpd="sng" algn="ctr">
                      <a:solidFill>
                        <a:srgbClr val="D17A04"/>
                      </a:solidFill>
                      <a:prstDash val="solid"/>
                      <a:round/>
                      <a:headEnd type="none" w="med" len="med"/>
                      <a:tailEnd type="none" w="med" len="med"/>
                    </a:lnT>
                    <a:lnB w="0">
                      <a:noFill/>
                    </a:lnB>
                    <a:lnTlToBr w="0"/>
                    <a:lnBlToTr w="0"/>
                    <a:solidFill>
                      <a:srgbClr val="D17A04"/>
                    </a:solidFill>
                  </a:tcPr>
                </a:tc>
                <a:tc hMerge="1">
                  <a:txBody>
                    <a:bodyPr/>
                    <a:lstStyle/>
                    <a:p>
                      <a:endParaRPr lang="en-US" sz="1200"/>
                    </a:p>
                  </a:txBody>
                  <a:tcPr marT="0" marB="0">
                    <a:lnL w="0"/>
                    <a:lnR w="0"/>
                    <a:lnT w="0"/>
                    <a:lnB w="0"/>
                    <a:lnTlToBr w="0"/>
                    <a:lnBlToTr w="0"/>
                  </a:tcPr>
                </a:tc>
                <a:extLst>
                  <a:ext uri="{0D108BD9-81ED-4DB2-BD59-A6C34878D82A}">
                    <a16:rowId xmlns:a16="http://schemas.microsoft.com/office/drawing/2014/main" val="3736673824"/>
                  </a:ext>
                </a:extLst>
              </a:tr>
              <a:tr h="69775">
                <a:tc vMerge="1">
                  <a:txBody>
                    <a:bodyPr/>
                    <a:lstStyle/>
                    <a:p>
                      <a:endParaRPr lang="en-US" sz="1200"/>
                    </a:p>
                  </a:txBody>
                  <a:tcPr marT="0" marB="0">
                    <a:lnL w="0"/>
                    <a:lnR w="0"/>
                    <a:lnT w="0"/>
                    <a:lnB w="0"/>
                    <a:lnTlToBr w="0"/>
                    <a:lnBlToTr w="0"/>
                  </a:tcPr>
                </a:tc>
                <a:tc>
                  <a:txBody>
                    <a:bodyPr/>
                    <a:lstStyle/>
                    <a:p>
                      <a:pPr algn="ctr"/>
                      <a:r>
                        <a:rPr lang="tr-TR" sz="600" b="1" dirty="0">
                          <a:solidFill>
                            <a:srgbClr val="FFFFFF"/>
                          </a:solidFill>
                          <a:latin typeface="Calibri" panose="020F0502020204030204" pitchFamily="34" charset="0"/>
                          <a:cs typeface="Calibri" panose="020F0502020204030204" pitchFamily="34" charset="0"/>
                        </a:rPr>
                        <a:t>r</a:t>
                      </a:r>
                      <a:r>
                        <a:rPr lang="en-US" sz="600" b="1" dirty="0">
                          <a:solidFill>
                            <a:srgbClr val="FFFFFF"/>
                          </a:solidFill>
                          <a:latin typeface="Calibri" panose="020F0502020204030204" pitchFamily="34" charset="0"/>
                          <a:cs typeface="Calibri" panose="020F0502020204030204" pitchFamily="34" charset="0"/>
                        </a:rPr>
                        <a:t> ≥ 1 mm</a:t>
                      </a:r>
                    </a:p>
                  </a:txBody>
                  <a:tcPr marL="63500" marR="63500" marT="12700" marB="12700" anchor="ctr">
                    <a:lnL w="12700" cap="flat" cmpd="sng" algn="ctr">
                      <a:solidFill>
                        <a:srgbClr val="18B0C4"/>
                      </a:solidFill>
                      <a:prstDash val="solid"/>
                      <a:round/>
                      <a:headEnd type="none" w="med" len="med"/>
                      <a:tailEnd type="none" w="med" len="med"/>
                    </a:lnL>
                    <a:lnR w="0"/>
                    <a:lnT w="0"/>
                    <a:lnB w="0">
                      <a:noFill/>
                    </a:lnB>
                    <a:lnTlToBr w="0"/>
                    <a:lnBlToTr w="0"/>
                    <a:solidFill>
                      <a:srgbClr val="18B0C4"/>
                    </a:solidFill>
                  </a:tcPr>
                </a:tc>
                <a:tc>
                  <a:txBody>
                    <a:bodyPr/>
                    <a:lstStyle/>
                    <a:p>
                      <a:pPr algn="ctr"/>
                      <a:r>
                        <a:rPr lang="tr-TR" sz="600" b="1" dirty="0">
                          <a:solidFill>
                            <a:srgbClr val="FFFFFF"/>
                          </a:solidFill>
                          <a:latin typeface="Calibri" panose="020F0502020204030204" pitchFamily="34" charset="0"/>
                          <a:cs typeface="Calibri" panose="020F0502020204030204" pitchFamily="34" charset="0"/>
                        </a:rPr>
                        <a:t>r</a:t>
                      </a:r>
                      <a:r>
                        <a:rPr lang="en-US" sz="600" b="1" dirty="0">
                          <a:solidFill>
                            <a:srgbClr val="FFFFFF"/>
                          </a:solidFill>
                          <a:latin typeface="Calibri" panose="020F0502020204030204" pitchFamily="34" charset="0"/>
                          <a:cs typeface="Calibri" panose="020F0502020204030204" pitchFamily="34" charset="0"/>
                        </a:rPr>
                        <a:t> ≥ 10 mm</a:t>
                      </a:r>
                    </a:p>
                  </a:txBody>
                  <a:tcPr marL="63500" marR="63500" marT="12700" marB="12700" anchor="ctr">
                    <a:lnL w="0"/>
                    <a:lnR w="12700" cap="flat" cmpd="sng" algn="ctr">
                      <a:solidFill>
                        <a:srgbClr val="124A7C"/>
                      </a:solidFill>
                      <a:prstDash val="solid"/>
                      <a:round/>
                      <a:headEnd type="none" w="med" len="med"/>
                      <a:tailEnd type="none" w="med" len="med"/>
                    </a:lnR>
                    <a:lnT w="0"/>
                    <a:lnB w="0">
                      <a:noFill/>
                    </a:lnB>
                    <a:lnTlToBr w="0"/>
                    <a:lnBlToTr w="0"/>
                    <a:solidFill>
                      <a:srgbClr val="18B0C4"/>
                    </a:solidFill>
                  </a:tcPr>
                </a:tc>
                <a:tc>
                  <a:txBody>
                    <a:bodyPr/>
                    <a:lstStyle/>
                    <a:p>
                      <a:pPr algn="ctr"/>
                      <a:r>
                        <a:rPr lang="tr-TR" sz="600" b="1" dirty="0">
                          <a:solidFill>
                            <a:srgbClr val="FFFFFF"/>
                          </a:solidFill>
                          <a:latin typeface="Calibri" panose="020F0502020204030204" pitchFamily="34" charset="0"/>
                          <a:cs typeface="Calibri" panose="020F0502020204030204" pitchFamily="34" charset="0"/>
                        </a:rPr>
                        <a:t>r</a:t>
                      </a:r>
                      <a:r>
                        <a:rPr lang="en-US" sz="600" b="1" dirty="0">
                          <a:solidFill>
                            <a:srgbClr val="FFFFFF"/>
                          </a:solidFill>
                          <a:latin typeface="Calibri" panose="020F0502020204030204" pitchFamily="34" charset="0"/>
                          <a:cs typeface="Calibri" panose="020F0502020204030204" pitchFamily="34" charset="0"/>
                        </a:rPr>
                        <a:t> ≥ 1 mm</a:t>
                      </a:r>
                    </a:p>
                  </a:txBody>
                  <a:tcPr marL="63500" marR="63500" marT="12700" marB="12700" anchor="ctr">
                    <a:lnL w="12700" cap="flat" cmpd="sng" algn="ctr">
                      <a:solidFill>
                        <a:srgbClr val="124A7C"/>
                      </a:solidFill>
                      <a:prstDash val="solid"/>
                      <a:round/>
                      <a:headEnd type="none" w="med" len="med"/>
                      <a:tailEnd type="none" w="med" len="med"/>
                    </a:lnL>
                    <a:lnR w="0"/>
                    <a:lnT w="0"/>
                    <a:lnB w="0">
                      <a:noFill/>
                    </a:lnB>
                    <a:lnTlToBr w="0"/>
                    <a:lnBlToTr w="0"/>
                    <a:solidFill>
                      <a:srgbClr val="124A7C"/>
                    </a:solidFill>
                  </a:tcPr>
                </a:tc>
                <a:tc>
                  <a:txBody>
                    <a:bodyPr/>
                    <a:lstStyle/>
                    <a:p>
                      <a:pPr algn="ctr"/>
                      <a:r>
                        <a:rPr lang="tr-TR" sz="600" b="1" dirty="0">
                          <a:solidFill>
                            <a:srgbClr val="FFFFFF"/>
                          </a:solidFill>
                          <a:latin typeface="Calibri" panose="020F0502020204030204" pitchFamily="34" charset="0"/>
                          <a:cs typeface="Calibri" panose="020F0502020204030204" pitchFamily="34" charset="0"/>
                        </a:rPr>
                        <a:t>r</a:t>
                      </a:r>
                      <a:r>
                        <a:rPr lang="en-US" sz="600" b="1" dirty="0">
                          <a:solidFill>
                            <a:srgbClr val="FFFFFF"/>
                          </a:solidFill>
                          <a:latin typeface="Calibri" panose="020F0502020204030204" pitchFamily="34" charset="0"/>
                          <a:cs typeface="Calibri" panose="020F0502020204030204" pitchFamily="34" charset="0"/>
                        </a:rPr>
                        <a:t> ≥ 10 mm</a:t>
                      </a:r>
                    </a:p>
                  </a:txBody>
                  <a:tcPr marL="63500" marR="63500" marT="12700" marB="12700" anchor="ctr">
                    <a:lnL w="0"/>
                    <a:lnR w="12700" cap="flat" cmpd="sng" algn="ctr">
                      <a:solidFill>
                        <a:srgbClr val="124A7C"/>
                      </a:solidFill>
                      <a:prstDash val="solid"/>
                      <a:round/>
                      <a:headEnd type="none" w="med" len="med"/>
                      <a:tailEnd type="none" w="med" len="med"/>
                    </a:lnR>
                    <a:lnT w="0"/>
                    <a:lnB w="0">
                      <a:noFill/>
                    </a:lnB>
                    <a:lnTlToBr w="0"/>
                    <a:lnBlToTr w="0"/>
                    <a:solidFill>
                      <a:srgbClr val="124A7C"/>
                    </a:solidFill>
                  </a:tcPr>
                </a:tc>
                <a:tc>
                  <a:txBody>
                    <a:bodyPr/>
                    <a:lstStyle/>
                    <a:p>
                      <a:pPr algn="ctr"/>
                      <a:r>
                        <a:rPr lang="tr-TR" sz="600" b="1" dirty="0">
                          <a:solidFill>
                            <a:srgbClr val="FFFFFF"/>
                          </a:solidFill>
                          <a:latin typeface="Calibri" panose="020F0502020204030204" pitchFamily="34" charset="0"/>
                          <a:cs typeface="Calibri" panose="020F0502020204030204" pitchFamily="34" charset="0"/>
                        </a:rPr>
                        <a:t>r</a:t>
                      </a:r>
                      <a:r>
                        <a:rPr lang="en-US" sz="600" b="1" dirty="0">
                          <a:solidFill>
                            <a:srgbClr val="FFFFFF"/>
                          </a:solidFill>
                          <a:latin typeface="Calibri" panose="020F0502020204030204" pitchFamily="34" charset="0"/>
                          <a:cs typeface="Calibri" panose="020F0502020204030204" pitchFamily="34" charset="0"/>
                        </a:rPr>
                        <a:t> ≥ 1 mm</a:t>
                      </a:r>
                    </a:p>
                  </a:txBody>
                  <a:tcPr marL="63500" marR="63500" marT="12700" marB="12700" anchor="ctr">
                    <a:lnL w="12700" cap="flat" cmpd="sng" algn="ctr">
                      <a:solidFill>
                        <a:srgbClr val="124A7C"/>
                      </a:solidFill>
                      <a:prstDash val="solid"/>
                      <a:round/>
                      <a:headEnd type="none" w="med" len="med"/>
                      <a:tailEnd type="none" w="med" len="med"/>
                    </a:lnL>
                    <a:lnR w="0"/>
                    <a:lnT w="0"/>
                    <a:lnB w="0">
                      <a:noFill/>
                    </a:lnB>
                    <a:lnTlToBr w="0"/>
                    <a:lnBlToTr w="0"/>
                    <a:solidFill>
                      <a:srgbClr val="D17A04"/>
                    </a:solidFill>
                  </a:tcPr>
                </a:tc>
                <a:tc>
                  <a:txBody>
                    <a:bodyPr/>
                    <a:lstStyle/>
                    <a:p>
                      <a:pPr algn="ctr"/>
                      <a:r>
                        <a:rPr lang="tr-TR" sz="600" b="1" dirty="0">
                          <a:solidFill>
                            <a:srgbClr val="FFFFFF"/>
                          </a:solidFill>
                          <a:latin typeface="Calibri" panose="020F0502020204030204" pitchFamily="34" charset="0"/>
                          <a:cs typeface="Calibri" panose="020F0502020204030204" pitchFamily="34" charset="0"/>
                        </a:rPr>
                        <a:t>r</a:t>
                      </a:r>
                      <a:r>
                        <a:rPr lang="en-US" sz="600" b="1" dirty="0">
                          <a:solidFill>
                            <a:srgbClr val="FFFFFF"/>
                          </a:solidFill>
                          <a:latin typeface="Calibri" panose="020F0502020204030204" pitchFamily="34" charset="0"/>
                          <a:cs typeface="Calibri" panose="020F0502020204030204" pitchFamily="34" charset="0"/>
                        </a:rPr>
                        <a:t> ≥ 10 mm</a:t>
                      </a:r>
                    </a:p>
                  </a:txBody>
                  <a:tcPr marL="63500" marR="63500" marT="12700" marB="12700" anchor="ctr">
                    <a:lnL w="0"/>
                    <a:lnR w="12700" cap="flat" cmpd="sng" algn="ctr">
                      <a:solidFill>
                        <a:srgbClr val="D17A04"/>
                      </a:solidFill>
                      <a:prstDash val="solid"/>
                      <a:round/>
                      <a:headEnd type="none" w="med" len="med"/>
                      <a:tailEnd type="none" w="med" len="med"/>
                    </a:lnR>
                    <a:lnT w="0"/>
                    <a:lnB w="0">
                      <a:noFill/>
                    </a:lnB>
                    <a:lnTlToBr w="0"/>
                    <a:lnBlToTr w="0"/>
                    <a:solidFill>
                      <a:srgbClr val="D17A04"/>
                    </a:solidFill>
                  </a:tcPr>
                </a:tc>
                <a:extLst>
                  <a:ext uri="{0D108BD9-81ED-4DB2-BD59-A6C34878D82A}">
                    <a16:rowId xmlns:a16="http://schemas.microsoft.com/office/drawing/2014/main" val="1118828622"/>
                  </a:ext>
                </a:extLst>
              </a:tr>
              <a:tr h="69775">
                <a:tc>
                  <a:txBody>
                    <a:bodyPr/>
                    <a:lstStyle/>
                    <a:p>
                      <a:pPr algn="l"/>
                      <a:r>
                        <a:rPr lang="en-US" sz="600" b="1" dirty="0">
                          <a:latin typeface="Calibri" panose="020F0502020204030204" pitchFamily="34" charset="0"/>
                          <a:cs typeface="Calibri" panose="020F0502020204030204" pitchFamily="34" charset="0"/>
                        </a:rPr>
                        <a:t>Number of Obs.</a:t>
                      </a:r>
                    </a:p>
                  </a:txBody>
                  <a:tcPr marL="63500" marR="63500" marT="12700" marB="12700" anchor="ctr">
                    <a:lnL w="12700" cap="flat" cmpd="sng" algn="ctr">
                      <a:noFill/>
                      <a:prstDash val="solid"/>
                      <a:round/>
                      <a:headEnd type="none" w="med" len="med"/>
                      <a:tailEnd type="none" w="med" len="med"/>
                    </a:lnL>
                    <a:lnR w="12700" cap="flat" cmpd="sng" algn="ctr">
                      <a:solidFill>
                        <a:srgbClr val="124A7C"/>
                      </a:solidFill>
                      <a:prstDash val="solid"/>
                      <a:round/>
                      <a:headEnd type="none" w="med" len="med"/>
                      <a:tailEnd type="none" w="med" len="med"/>
                    </a:lnR>
                    <a:lnT w="0"/>
                    <a:lnB w="0"/>
                    <a:lnTlToBr w="0"/>
                    <a:lnBlToTr w="0"/>
                  </a:tcPr>
                </a:tc>
                <a:tc>
                  <a:txBody>
                    <a:bodyPr/>
                    <a:lstStyle/>
                    <a:p>
                      <a:pPr algn="ctr"/>
                      <a:r>
                        <a:rPr lang="en-US" sz="600" dirty="0">
                          <a:latin typeface="Calibri" panose="020F0502020204030204" pitchFamily="34" charset="0"/>
                          <a:cs typeface="Calibri" panose="020F0502020204030204" pitchFamily="34" charset="0"/>
                        </a:rPr>
                        <a:t>680</a:t>
                      </a:r>
                    </a:p>
                  </a:txBody>
                  <a:tcPr marL="63500" marR="63500" marT="12700" marB="12700" anchor="ctr">
                    <a:lnL w="12700" cap="flat" cmpd="sng" algn="ctr">
                      <a:solidFill>
                        <a:srgbClr val="124A7C"/>
                      </a:solidFill>
                      <a:prstDash val="solid"/>
                      <a:round/>
                      <a:headEnd type="none" w="med" len="med"/>
                      <a:tailEnd type="none" w="med" len="med"/>
                    </a:lnL>
                    <a:lnR w="0"/>
                    <a:lnT w="0">
                      <a:noFill/>
                    </a:lnT>
                    <a:lnB w="0"/>
                    <a:lnTlToBr w="0"/>
                    <a:lnBlToTr w="0"/>
                  </a:tcPr>
                </a:tc>
                <a:tc>
                  <a:txBody>
                    <a:bodyPr/>
                    <a:lstStyle/>
                    <a:p>
                      <a:pPr algn="ctr"/>
                      <a:r>
                        <a:rPr lang="en-US" sz="600" dirty="0">
                          <a:latin typeface="Calibri" panose="020F0502020204030204" pitchFamily="34" charset="0"/>
                          <a:cs typeface="Calibri" panose="020F0502020204030204" pitchFamily="34" charset="0"/>
                        </a:rPr>
                        <a:t>266</a:t>
                      </a:r>
                    </a:p>
                  </a:txBody>
                  <a:tcPr marL="63500" marR="63500" marT="12700" marB="12700" anchor="ctr">
                    <a:lnL w="0"/>
                    <a:lnR w="12700" cap="flat" cmpd="sng" algn="ctr">
                      <a:solidFill>
                        <a:srgbClr val="124A7C"/>
                      </a:solidFill>
                      <a:prstDash val="solid"/>
                      <a:round/>
                      <a:headEnd type="none" w="med" len="med"/>
                      <a:tailEnd type="none" w="med" len="med"/>
                    </a:lnR>
                    <a:lnT w="0">
                      <a:noFill/>
                    </a:lnT>
                    <a:lnB w="0"/>
                    <a:lnTlToBr w="0"/>
                    <a:lnBlToTr w="0"/>
                  </a:tcPr>
                </a:tc>
                <a:tc>
                  <a:txBody>
                    <a:bodyPr/>
                    <a:lstStyle/>
                    <a:p>
                      <a:pPr algn="ctr"/>
                      <a:r>
                        <a:rPr lang="en-US" sz="600" dirty="0">
                          <a:latin typeface="Calibri" panose="020F0502020204030204" pitchFamily="34" charset="0"/>
                          <a:cs typeface="Calibri" panose="020F0502020204030204" pitchFamily="34" charset="0"/>
                        </a:rPr>
                        <a:t>680</a:t>
                      </a:r>
                    </a:p>
                  </a:txBody>
                  <a:tcPr marL="63500" marR="63500" marT="12700" marB="12700" anchor="ctr">
                    <a:lnL w="12700" cap="flat" cmpd="sng" algn="ctr">
                      <a:solidFill>
                        <a:srgbClr val="124A7C"/>
                      </a:solidFill>
                      <a:prstDash val="solid"/>
                      <a:round/>
                      <a:headEnd type="none" w="med" len="med"/>
                      <a:tailEnd type="none" w="med" len="med"/>
                    </a:lnL>
                    <a:lnR w="0"/>
                    <a:lnT w="0">
                      <a:noFill/>
                    </a:lnT>
                    <a:lnB w="0"/>
                    <a:lnTlToBr w="0"/>
                    <a:lnBlToTr w="0"/>
                  </a:tcPr>
                </a:tc>
                <a:tc>
                  <a:txBody>
                    <a:bodyPr/>
                    <a:lstStyle/>
                    <a:p>
                      <a:pPr algn="ctr"/>
                      <a:r>
                        <a:rPr lang="en-US" sz="600" dirty="0">
                          <a:latin typeface="Calibri" panose="020F0502020204030204" pitchFamily="34" charset="0"/>
                          <a:cs typeface="Calibri" panose="020F0502020204030204" pitchFamily="34" charset="0"/>
                        </a:rPr>
                        <a:t>266</a:t>
                      </a:r>
                    </a:p>
                  </a:txBody>
                  <a:tcPr marL="63500" marR="63500" marT="12700" marB="12700" anchor="ctr">
                    <a:lnL w="0"/>
                    <a:lnR w="12700" cap="flat" cmpd="sng" algn="ctr">
                      <a:solidFill>
                        <a:srgbClr val="124A7C"/>
                      </a:solidFill>
                      <a:prstDash val="solid"/>
                      <a:round/>
                      <a:headEnd type="none" w="med" len="med"/>
                      <a:tailEnd type="none" w="med" len="med"/>
                    </a:lnR>
                    <a:lnT w="0">
                      <a:noFill/>
                    </a:lnT>
                    <a:lnB w="0"/>
                    <a:lnTlToBr w="0"/>
                    <a:lnBlToTr w="0"/>
                  </a:tcPr>
                </a:tc>
                <a:tc>
                  <a:txBody>
                    <a:bodyPr/>
                    <a:lstStyle/>
                    <a:p>
                      <a:pPr algn="ctr"/>
                      <a:r>
                        <a:rPr lang="en-US" sz="600" dirty="0">
                          <a:latin typeface="Calibri" panose="020F0502020204030204" pitchFamily="34" charset="0"/>
                          <a:cs typeface="Calibri" panose="020F0502020204030204" pitchFamily="34" charset="0"/>
                        </a:rPr>
                        <a:t>680</a:t>
                      </a:r>
                    </a:p>
                  </a:txBody>
                  <a:tcPr marL="63500" marR="63500" marT="12700" marB="12700" anchor="ctr">
                    <a:lnL w="12700" cap="flat" cmpd="sng" algn="ctr">
                      <a:solidFill>
                        <a:srgbClr val="124A7C"/>
                      </a:solidFill>
                      <a:prstDash val="solid"/>
                      <a:round/>
                      <a:headEnd type="none" w="med" len="med"/>
                      <a:tailEnd type="none" w="med" len="med"/>
                    </a:lnL>
                    <a:lnR w="0"/>
                    <a:lnT w="0">
                      <a:noFill/>
                    </a:lnT>
                    <a:lnB w="0"/>
                    <a:lnTlToBr w="0"/>
                    <a:lnBlToTr w="0"/>
                  </a:tcPr>
                </a:tc>
                <a:tc>
                  <a:txBody>
                    <a:bodyPr/>
                    <a:lstStyle/>
                    <a:p>
                      <a:pPr algn="ctr"/>
                      <a:r>
                        <a:rPr lang="en-US" sz="600" dirty="0">
                          <a:latin typeface="Calibri" panose="020F0502020204030204" pitchFamily="34" charset="0"/>
                          <a:cs typeface="Calibri" panose="020F0502020204030204" pitchFamily="34" charset="0"/>
                        </a:rPr>
                        <a:t>266</a:t>
                      </a:r>
                    </a:p>
                  </a:txBody>
                  <a:tcPr marL="63500" marR="63500" marT="12700" marB="12700" anchor="ctr">
                    <a:lnL w="0"/>
                    <a:lnR w="12700" cap="flat" cmpd="sng" algn="ctr">
                      <a:solidFill>
                        <a:srgbClr val="124A7C"/>
                      </a:solidFill>
                      <a:prstDash val="solid"/>
                      <a:round/>
                      <a:headEnd type="none" w="med" len="med"/>
                      <a:tailEnd type="none" w="med" len="med"/>
                    </a:lnR>
                    <a:lnT w="0">
                      <a:noFill/>
                    </a:lnT>
                    <a:lnB w="0"/>
                    <a:lnTlToBr w="0"/>
                    <a:lnBlToTr w="0"/>
                  </a:tcPr>
                </a:tc>
                <a:extLst>
                  <a:ext uri="{0D108BD9-81ED-4DB2-BD59-A6C34878D82A}">
                    <a16:rowId xmlns:a16="http://schemas.microsoft.com/office/drawing/2014/main" val="3681566754"/>
                  </a:ext>
                </a:extLst>
              </a:tr>
              <a:tr h="69775">
                <a:tc>
                  <a:txBody>
                    <a:bodyPr/>
                    <a:lstStyle/>
                    <a:p>
                      <a:pPr algn="l"/>
                      <a:r>
                        <a:rPr lang="en-US" sz="600" b="1" dirty="0">
                          <a:latin typeface="Calibri" panose="020F0502020204030204" pitchFamily="34" charset="0"/>
                          <a:cs typeface="Calibri" panose="020F0502020204030204" pitchFamily="34" charset="0"/>
                        </a:rPr>
                        <a:t>MAE</a:t>
                      </a:r>
                    </a:p>
                  </a:txBody>
                  <a:tcPr marL="63500" marR="63500" marT="12700" marB="12700" anchor="ctr">
                    <a:lnL w="12700" cap="flat" cmpd="sng" algn="ctr">
                      <a:noFill/>
                      <a:prstDash val="solid"/>
                      <a:round/>
                      <a:headEnd type="none" w="med" len="med"/>
                      <a:tailEnd type="none" w="med" len="med"/>
                    </a:lnL>
                    <a:lnR w="12700" cap="flat" cmpd="sng" algn="ctr">
                      <a:solidFill>
                        <a:srgbClr val="124A7C"/>
                      </a:solidFill>
                      <a:prstDash val="solid"/>
                      <a:round/>
                      <a:headEnd type="none" w="med" len="med"/>
                      <a:tailEnd type="none" w="med" len="med"/>
                    </a:lnR>
                    <a:lnT w="0"/>
                    <a:lnB w="0"/>
                    <a:lnTlToBr w="0"/>
                    <a:lnBlToTr w="0"/>
                  </a:tcPr>
                </a:tc>
                <a:tc>
                  <a:txBody>
                    <a:bodyPr/>
                    <a:lstStyle/>
                    <a:p>
                      <a:pPr algn="ctr"/>
                      <a:r>
                        <a:rPr lang="en-US" sz="600" dirty="0">
                          <a:latin typeface="Calibri" panose="020F0502020204030204" pitchFamily="34" charset="0"/>
                          <a:cs typeface="Calibri" panose="020F0502020204030204" pitchFamily="34" charset="0"/>
                        </a:rPr>
                        <a:t>9.410</a:t>
                      </a:r>
                    </a:p>
                  </a:txBody>
                  <a:tcPr marL="63500" marR="63500" marT="12700" marB="12700" anchor="ctr">
                    <a:lnL w="12700" cap="flat" cmpd="sng" algn="ctr">
                      <a:solidFill>
                        <a:srgbClr val="124A7C"/>
                      </a:solidFill>
                      <a:prstDash val="solid"/>
                      <a:round/>
                      <a:headEnd type="none" w="med" len="med"/>
                      <a:tailEnd type="none" w="med" len="med"/>
                    </a:lnL>
                    <a:lnR w="0"/>
                    <a:lnT w="0">
                      <a:noFill/>
                    </a:lnT>
                    <a:lnB w="0"/>
                    <a:lnTlToBr w="0"/>
                    <a:lnBlToTr w="0"/>
                  </a:tcPr>
                </a:tc>
                <a:tc>
                  <a:txBody>
                    <a:bodyPr/>
                    <a:lstStyle/>
                    <a:p>
                      <a:pPr algn="ctr"/>
                      <a:r>
                        <a:rPr lang="en-US" sz="600" dirty="0">
                          <a:latin typeface="Calibri" panose="020F0502020204030204" pitchFamily="34" charset="0"/>
                          <a:cs typeface="Calibri" panose="020F0502020204030204" pitchFamily="34" charset="0"/>
                        </a:rPr>
                        <a:t>12.065</a:t>
                      </a:r>
                    </a:p>
                  </a:txBody>
                  <a:tcPr marL="63500" marR="63500" marT="12700" marB="12700" anchor="ctr">
                    <a:lnL w="0"/>
                    <a:lnR w="12700" cap="flat" cmpd="sng" algn="ctr">
                      <a:solidFill>
                        <a:srgbClr val="124A7C"/>
                      </a:solidFill>
                      <a:prstDash val="solid"/>
                      <a:round/>
                      <a:headEnd type="none" w="med" len="med"/>
                      <a:tailEnd type="none" w="med" len="med"/>
                    </a:lnR>
                    <a:lnT w="0">
                      <a:noFill/>
                    </a:lnT>
                    <a:lnB w="0"/>
                    <a:lnTlToBr w="0"/>
                    <a:lnBlToTr w="0"/>
                  </a:tcPr>
                </a:tc>
                <a:tc>
                  <a:txBody>
                    <a:bodyPr/>
                    <a:lstStyle/>
                    <a:p>
                      <a:pPr algn="ctr"/>
                      <a:r>
                        <a:rPr lang="en-US" sz="600" dirty="0">
                          <a:latin typeface="Calibri" panose="020F0502020204030204" pitchFamily="34" charset="0"/>
                          <a:cs typeface="Calibri" panose="020F0502020204030204" pitchFamily="34" charset="0"/>
                        </a:rPr>
                        <a:t>9.310</a:t>
                      </a:r>
                    </a:p>
                  </a:txBody>
                  <a:tcPr marL="63500" marR="63500" marT="12700" marB="12700" anchor="ctr">
                    <a:lnL w="12700" cap="flat" cmpd="sng" algn="ctr">
                      <a:solidFill>
                        <a:srgbClr val="124A7C"/>
                      </a:solidFill>
                      <a:prstDash val="solid"/>
                      <a:round/>
                      <a:headEnd type="none" w="med" len="med"/>
                      <a:tailEnd type="none" w="med" len="med"/>
                    </a:lnL>
                    <a:lnR w="0"/>
                    <a:lnT w="0">
                      <a:noFill/>
                    </a:lnT>
                    <a:lnB w="0"/>
                    <a:lnTlToBr w="0"/>
                    <a:lnBlToTr w="0"/>
                  </a:tcPr>
                </a:tc>
                <a:tc>
                  <a:txBody>
                    <a:bodyPr/>
                    <a:lstStyle/>
                    <a:p>
                      <a:pPr algn="ctr"/>
                      <a:r>
                        <a:rPr lang="en-US" sz="600" dirty="0">
                          <a:latin typeface="Calibri" panose="020F0502020204030204" pitchFamily="34" charset="0"/>
                          <a:cs typeface="Calibri" panose="020F0502020204030204" pitchFamily="34" charset="0"/>
                        </a:rPr>
                        <a:t>12.013</a:t>
                      </a:r>
                    </a:p>
                  </a:txBody>
                  <a:tcPr marL="63500" marR="63500" marT="12700" marB="12700" anchor="ctr">
                    <a:lnL w="0"/>
                    <a:lnR w="12700" cap="flat" cmpd="sng" algn="ctr">
                      <a:solidFill>
                        <a:srgbClr val="124A7C"/>
                      </a:solidFill>
                      <a:prstDash val="solid"/>
                      <a:round/>
                      <a:headEnd type="none" w="med" len="med"/>
                      <a:tailEnd type="none" w="med" len="med"/>
                    </a:lnR>
                    <a:lnT w="0">
                      <a:noFill/>
                    </a:lnT>
                    <a:lnB w="0"/>
                    <a:lnTlToBr w="0"/>
                    <a:lnBlToTr w="0"/>
                  </a:tcPr>
                </a:tc>
                <a:tc>
                  <a:txBody>
                    <a:bodyPr/>
                    <a:lstStyle/>
                    <a:p>
                      <a:pPr algn="ctr"/>
                      <a:r>
                        <a:rPr lang="en-US" sz="600" dirty="0">
                          <a:latin typeface="Calibri" panose="020F0502020204030204" pitchFamily="34" charset="0"/>
                          <a:cs typeface="Calibri" panose="020F0502020204030204" pitchFamily="34" charset="0"/>
                        </a:rPr>
                        <a:t>8.61</a:t>
                      </a:r>
                    </a:p>
                  </a:txBody>
                  <a:tcPr marL="63500" marR="63500" marT="12700" marB="12700" anchor="ctr">
                    <a:lnL w="12700" cap="flat" cmpd="sng" algn="ctr">
                      <a:solidFill>
                        <a:srgbClr val="124A7C"/>
                      </a:solidFill>
                      <a:prstDash val="solid"/>
                      <a:round/>
                      <a:headEnd type="none" w="med" len="med"/>
                      <a:tailEnd type="none" w="med" len="med"/>
                    </a:lnL>
                    <a:lnR w="0"/>
                    <a:lnT w="0"/>
                    <a:lnB w="0"/>
                    <a:lnTlToBr w="0"/>
                    <a:lnBlToTr w="0"/>
                  </a:tcPr>
                </a:tc>
                <a:tc>
                  <a:txBody>
                    <a:bodyPr/>
                    <a:lstStyle/>
                    <a:p>
                      <a:pPr algn="ctr"/>
                      <a:r>
                        <a:rPr lang="en-US" sz="600" dirty="0">
                          <a:latin typeface="Calibri" panose="020F0502020204030204" pitchFamily="34" charset="0"/>
                          <a:cs typeface="Calibri" panose="020F0502020204030204" pitchFamily="34" charset="0"/>
                        </a:rPr>
                        <a:t>11.47</a:t>
                      </a:r>
                    </a:p>
                  </a:txBody>
                  <a:tcPr marL="63500" marR="63500" marT="12700" marB="12700" anchor="ctr">
                    <a:lnL w="0"/>
                    <a:lnR w="12700" cap="flat" cmpd="sng" algn="ctr">
                      <a:solidFill>
                        <a:srgbClr val="124A7C"/>
                      </a:solidFill>
                      <a:prstDash val="solid"/>
                      <a:round/>
                      <a:headEnd type="none" w="med" len="med"/>
                      <a:tailEnd type="none" w="med" len="med"/>
                    </a:lnR>
                    <a:lnT w="0"/>
                    <a:lnB w="0"/>
                    <a:lnTlToBr w="0"/>
                    <a:lnBlToTr w="0"/>
                  </a:tcPr>
                </a:tc>
                <a:extLst>
                  <a:ext uri="{0D108BD9-81ED-4DB2-BD59-A6C34878D82A}">
                    <a16:rowId xmlns:a16="http://schemas.microsoft.com/office/drawing/2014/main" val="446019373"/>
                  </a:ext>
                </a:extLst>
              </a:tr>
              <a:tr h="69775">
                <a:tc>
                  <a:txBody>
                    <a:bodyPr/>
                    <a:lstStyle/>
                    <a:p>
                      <a:pPr algn="l"/>
                      <a:r>
                        <a:rPr lang="en-US" sz="600" b="1" dirty="0">
                          <a:latin typeface="Calibri" panose="020F0502020204030204" pitchFamily="34" charset="0"/>
                          <a:cs typeface="Calibri" panose="020F0502020204030204" pitchFamily="34" charset="0"/>
                        </a:rPr>
                        <a:t>RMSE</a:t>
                      </a:r>
                    </a:p>
                  </a:txBody>
                  <a:tcPr marL="63500" marR="63500" marT="12700" marB="12700" anchor="ctr">
                    <a:lnL w="12700" cap="flat" cmpd="sng" algn="ctr">
                      <a:noFill/>
                      <a:prstDash val="solid"/>
                      <a:round/>
                      <a:headEnd type="none" w="med" len="med"/>
                      <a:tailEnd type="none" w="med" len="med"/>
                    </a:lnL>
                    <a:lnR w="12700" cap="flat" cmpd="sng" algn="ctr">
                      <a:solidFill>
                        <a:srgbClr val="124A7C"/>
                      </a:solidFill>
                      <a:prstDash val="solid"/>
                      <a:round/>
                      <a:headEnd type="none" w="med" len="med"/>
                      <a:tailEnd type="none" w="med" len="med"/>
                    </a:lnR>
                    <a:lnT w="0"/>
                    <a:lnB w="0"/>
                    <a:lnTlToBr w="0"/>
                    <a:lnBlToTr w="0"/>
                  </a:tcPr>
                </a:tc>
                <a:tc>
                  <a:txBody>
                    <a:bodyPr/>
                    <a:lstStyle/>
                    <a:p>
                      <a:pPr algn="ctr"/>
                      <a:r>
                        <a:rPr lang="en-US" sz="600" dirty="0">
                          <a:latin typeface="Calibri" panose="020F0502020204030204" pitchFamily="34" charset="0"/>
                          <a:cs typeface="Calibri" panose="020F0502020204030204" pitchFamily="34" charset="0"/>
                        </a:rPr>
                        <a:t>12.883</a:t>
                      </a:r>
                    </a:p>
                  </a:txBody>
                  <a:tcPr marL="63500" marR="63500" marT="12700" marB="12700" anchor="ctr">
                    <a:lnL w="12700" cap="flat" cmpd="sng" algn="ctr">
                      <a:solidFill>
                        <a:srgbClr val="124A7C"/>
                      </a:solidFill>
                      <a:prstDash val="solid"/>
                      <a:round/>
                      <a:headEnd type="none" w="med" len="med"/>
                      <a:tailEnd type="none" w="med" len="med"/>
                    </a:lnL>
                    <a:lnR w="0"/>
                    <a:lnT w="0"/>
                    <a:lnB w="0"/>
                    <a:lnTlToBr w="0"/>
                    <a:lnBlToTr w="0"/>
                  </a:tcPr>
                </a:tc>
                <a:tc>
                  <a:txBody>
                    <a:bodyPr/>
                    <a:lstStyle/>
                    <a:p>
                      <a:pPr algn="ctr"/>
                      <a:r>
                        <a:rPr lang="en-US" sz="600" dirty="0">
                          <a:latin typeface="Calibri" panose="020F0502020204030204" pitchFamily="34" charset="0"/>
                          <a:cs typeface="Calibri" panose="020F0502020204030204" pitchFamily="34" charset="0"/>
                        </a:rPr>
                        <a:t>15.024</a:t>
                      </a:r>
                    </a:p>
                  </a:txBody>
                  <a:tcPr marL="63500" marR="63500" marT="12700" marB="12700" anchor="ctr">
                    <a:lnL w="0"/>
                    <a:lnR w="12700" cap="flat" cmpd="sng" algn="ctr">
                      <a:solidFill>
                        <a:srgbClr val="124A7C"/>
                      </a:solidFill>
                      <a:prstDash val="solid"/>
                      <a:round/>
                      <a:headEnd type="none" w="med" len="med"/>
                      <a:tailEnd type="none" w="med" len="med"/>
                    </a:lnR>
                    <a:lnT w="0"/>
                    <a:lnB w="0"/>
                    <a:lnTlToBr w="0"/>
                    <a:lnBlToTr w="0"/>
                  </a:tcPr>
                </a:tc>
                <a:tc>
                  <a:txBody>
                    <a:bodyPr/>
                    <a:lstStyle/>
                    <a:p>
                      <a:pPr algn="ctr"/>
                      <a:r>
                        <a:rPr lang="en-US" sz="600" dirty="0">
                          <a:latin typeface="Calibri" panose="020F0502020204030204" pitchFamily="34" charset="0"/>
                          <a:cs typeface="Calibri" panose="020F0502020204030204" pitchFamily="34" charset="0"/>
                        </a:rPr>
                        <a:t>12.760</a:t>
                      </a:r>
                    </a:p>
                  </a:txBody>
                  <a:tcPr marL="63500" marR="63500" marT="12700" marB="12700" anchor="ctr">
                    <a:lnL w="12700" cap="flat" cmpd="sng" algn="ctr">
                      <a:solidFill>
                        <a:srgbClr val="124A7C"/>
                      </a:solidFill>
                      <a:prstDash val="solid"/>
                      <a:round/>
                      <a:headEnd type="none" w="med" len="med"/>
                      <a:tailEnd type="none" w="med" len="med"/>
                    </a:lnL>
                    <a:lnR w="0"/>
                    <a:lnT w="0"/>
                    <a:lnB w="0"/>
                    <a:lnTlToBr w="0"/>
                    <a:lnBlToTr w="0"/>
                  </a:tcPr>
                </a:tc>
                <a:tc>
                  <a:txBody>
                    <a:bodyPr/>
                    <a:lstStyle/>
                    <a:p>
                      <a:pPr algn="ctr"/>
                      <a:r>
                        <a:rPr lang="en-US" sz="600" dirty="0">
                          <a:latin typeface="Calibri" panose="020F0502020204030204" pitchFamily="34" charset="0"/>
                          <a:cs typeface="Calibri" panose="020F0502020204030204" pitchFamily="34" charset="0"/>
                        </a:rPr>
                        <a:t>14.966</a:t>
                      </a:r>
                    </a:p>
                  </a:txBody>
                  <a:tcPr marL="63500" marR="63500" marT="12700" marB="12700" anchor="ctr">
                    <a:lnL w="0"/>
                    <a:lnR w="12700" cap="flat" cmpd="sng" algn="ctr">
                      <a:solidFill>
                        <a:srgbClr val="124A7C"/>
                      </a:solidFill>
                      <a:prstDash val="solid"/>
                      <a:round/>
                      <a:headEnd type="none" w="med" len="med"/>
                      <a:tailEnd type="none" w="med" len="med"/>
                    </a:lnR>
                    <a:lnT w="0"/>
                    <a:lnB w="0"/>
                    <a:lnTlToBr w="0"/>
                    <a:lnBlToTr w="0"/>
                  </a:tcPr>
                </a:tc>
                <a:tc>
                  <a:txBody>
                    <a:bodyPr/>
                    <a:lstStyle/>
                    <a:p>
                      <a:pPr algn="ctr"/>
                      <a:r>
                        <a:rPr lang="en-US" sz="600" dirty="0">
                          <a:latin typeface="Calibri" panose="020F0502020204030204" pitchFamily="34" charset="0"/>
                          <a:cs typeface="Calibri" panose="020F0502020204030204" pitchFamily="34" charset="0"/>
                        </a:rPr>
                        <a:t>11.802</a:t>
                      </a:r>
                    </a:p>
                  </a:txBody>
                  <a:tcPr marL="63500" marR="63500" marT="12700" marB="12700" anchor="ctr">
                    <a:lnL w="12700" cap="flat" cmpd="sng" algn="ctr">
                      <a:solidFill>
                        <a:srgbClr val="124A7C"/>
                      </a:solidFill>
                      <a:prstDash val="solid"/>
                      <a:round/>
                      <a:headEnd type="none" w="med" len="med"/>
                      <a:tailEnd type="none" w="med" len="med"/>
                    </a:lnL>
                    <a:lnR w="0"/>
                    <a:lnT w="0"/>
                    <a:lnB w="0"/>
                    <a:lnTlToBr w="0"/>
                    <a:lnBlToTr w="0"/>
                  </a:tcPr>
                </a:tc>
                <a:tc>
                  <a:txBody>
                    <a:bodyPr/>
                    <a:lstStyle/>
                    <a:p>
                      <a:pPr algn="ctr"/>
                      <a:r>
                        <a:rPr lang="en-US" sz="600" dirty="0">
                          <a:latin typeface="Calibri" panose="020F0502020204030204" pitchFamily="34" charset="0"/>
                          <a:cs typeface="Calibri" panose="020F0502020204030204" pitchFamily="34" charset="0"/>
                        </a:rPr>
                        <a:t>14.555</a:t>
                      </a:r>
                    </a:p>
                  </a:txBody>
                  <a:tcPr marL="63500" marR="63500" marT="12700" marB="12700" anchor="ctr">
                    <a:lnL w="0"/>
                    <a:lnR w="12700" cap="flat" cmpd="sng" algn="ctr">
                      <a:solidFill>
                        <a:srgbClr val="124A7C"/>
                      </a:solidFill>
                      <a:prstDash val="solid"/>
                      <a:round/>
                      <a:headEnd type="none" w="med" len="med"/>
                      <a:tailEnd type="none" w="med" len="med"/>
                    </a:lnR>
                    <a:lnT w="0"/>
                    <a:lnB w="0"/>
                    <a:lnTlToBr w="0"/>
                    <a:lnBlToTr w="0"/>
                  </a:tcPr>
                </a:tc>
                <a:extLst>
                  <a:ext uri="{0D108BD9-81ED-4DB2-BD59-A6C34878D82A}">
                    <a16:rowId xmlns:a16="http://schemas.microsoft.com/office/drawing/2014/main" val="1457637535"/>
                  </a:ext>
                </a:extLst>
              </a:tr>
              <a:tr h="69775">
                <a:tc>
                  <a:txBody>
                    <a:bodyPr/>
                    <a:lstStyle/>
                    <a:p>
                      <a:pPr algn="l"/>
                      <a:r>
                        <a:rPr lang="en-US" sz="600" b="1" dirty="0">
                          <a:latin typeface="Calibri" panose="020F0502020204030204" pitchFamily="34" charset="0"/>
                          <a:cs typeface="Calibri" panose="020F0502020204030204" pitchFamily="34" charset="0"/>
                        </a:rPr>
                        <a:t>Corr. Coef.</a:t>
                      </a:r>
                    </a:p>
                  </a:txBody>
                  <a:tcPr marL="63500" marR="63500" marT="12700" marB="12700" anchor="ctr">
                    <a:lnL w="12700" cap="flat" cmpd="sng" algn="ctr">
                      <a:noFill/>
                      <a:prstDash val="solid"/>
                      <a:round/>
                      <a:headEnd type="none" w="med" len="med"/>
                      <a:tailEnd type="none" w="med" len="med"/>
                    </a:lnL>
                    <a:lnR w="12700" cap="flat" cmpd="sng" algn="ctr">
                      <a:solidFill>
                        <a:srgbClr val="124A7C"/>
                      </a:solidFill>
                      <a:prstDash val="solid"/>
                      <a:round/>
                      <a:headEnd type="none" w="med" len="med"/>
                      <a:tailEnd type="none" w="med" len="med"/>
                    </a:lnR>
                    <a:lnT w="0"/>
                    <a:lnB w="0"/>
                    <a:lnTlToBr w="0"/>
                    <a:lnBlToTr w="0"/>
                  </a:tcPr>
                </a:tc>
                <a:tc>
                  <a:txBody>
                    <a:bodyPr/>
                    <a:lstStyle/>
                    <a:p>
                      <a:pPr algn="ctr"/>
                      <a:r>
                        <a:rPr lang="en-US" sz="600" dirty="0">
                          <a:latin typeface="Calibri" panose="020F0502020204030204" pitchFamily="34" charset="0"/>
                          <a:cs typeface="Calibri" panose="020F0502020204030204" pitchFamily="34" charset="0"/>
                        </a:rPr>
                        <a:t>0.329</a:t>
                      </a:r>
                    </a:p>
                  </a:txBody>
                  <a:tcPr marL="63500" marR="63500" marT="12700" marB="12700" anchor="ctr">
                    <a:lnL w="12700" cap="flat" cmpd="sng" algn="ctr">
                      <a:solidFill>
                        <a:srgbClr val="124A7C"/>
                      </a:solidFill>
                      <a:prstDash val="solid"/>
                      <a:round/>
                      <a:headEnd type="none" w="med" len="med"/>
                      <a:tailEnd type="none" w="med" len="med"/>
                    </a:lnL>
                    <a:lnR w="0"/>
                    <a:lnT w="0"/>
                    <a:lnB w="0"/>
                    <a:lnTlToBr w="0"/>
                    <a:lnBlToTr w="0"/>
                  </a:tcPr>
                </a:tc>
                <a:tc>
                  <a:txBody>
                    <a:bodyPr/>
                    <a:lstStyle/>
                    <a:p>
                      <a:pPr algn="ctr"/>
                      <a:r>
                        <a:rPr lang="en-US" sz="600" dirty="0">
                          <a:latin typeface="Calibri" panose="020F0502020204030204" pitchFamily="34" charset="0"/>
                          <a:cs typeface="Calibri" panose="020F0502020204030204" pitchFamily="34" charset="0"/>
                        </a:rPr>
                        <a:t>0.138</a:t>
                      </a:r>
                    </a:p>
                  </a:txBody>
                  <a:tcPr marL="63500" marR="63500" marT="12700" marB="12700" anchor="ctr">
                    <a:lnL w="0"/>
                    <a:lnR w="12700" cap="flat" cmpd="sng" algn="ctr">
                      <a:solidFill>
                        <a:srgbClr val="124A7C"/>
                      </a:solidFill>
                      <a:prstDash val="solid"/>
                      <a:round/>
                      <a:headEnd type="none" w="med" len="med"/>
                      <a:tailEnd type="none" w="med" len="med"/>
                    </a:lnR>
                    <a:lnT w="0"/>
                    <a:lnB w="0"/>
                    <a:lnTlToBr w="0"/>
                    <a:lnBlToTr w="0"/>
                  </a:tcPr>
                </a:tc>
                <a:tc>
                  <a:txBody>
                    <a:bodyPr/>
                    <a:lstStyle/>
                    <a:p>
                      <a:pPr algn="ctr"/>
                      <a:r>
                        <a:rPr lang="en-US" sz="600" dirty="0">
                          <a:latin typeface="Calibri" panose="020F0502020204030204" pitchFamily="34" charset="0"/>
                          <a:cs typeface="Calibri" panose="020F0502020204030204" pitchFamily="34" charset="0"/>
                        </a:rPr>
                        <a:t>0.339</a:t>
                      </a:r>
                    </a:p>
                  </a:txBody>
                  <a:tcPr marL="63500" marR="63500" marT="12700" marB="12700" anchor="ctr">
                    <a:lnL w="12700" cap="flat" cmpd="sng" algn="ctr">
                      <a:solidFill>
                        <a:srgbClr val="124A7C"/>
                      </a:solidFill>
                      <a:prstDash val="solid"/>
                      <a:round/>
                      <a:headEnd type="none" w="med" len="med"/>
                      <a:tailEnd type="none" w="med" len="med"/>
                    </a:lnL>
                    <a:lnR w="0"/>
                    <a:lnT w="0"/>
                    <a:lnB w="0"/>
                    <a:lnTlToBr w="0"/>
                    <a:lnBlToTr w="0"/>
                  </a:tcPr>
                </a:tc>
                <a:tc>
                  <a:txBody>
                    <a:bodyPr/>
                    <a:lstStyle/>
                    <a:p>
                      <a:pPr algn="ctr"/>
                      <a:r>
                        <a:rPr lang="en-US" sz="600" dirty="0">
                          <a:latin typeface="Calibri" panose="020F0502020204030204" pitchFamily="34" charset="0"/>
                          <a:cs typeface="Calibri" panose="020F0502020204030204" pitchFamily="34" charset="0"/>
                        </a:rPr>
                        <a:t>0.149</a:t>
                      </a:r>
                    </a:p>
                  </a:txBody>
                  <a:tcPr marL="63500" marR="63500" marT="12700" marB="12700" anchor="ctr">
                    <a:lnL w="0"/>
                    <a:lnR w="12700" cap="flat" cmpd="sng" algn="ctr">
                      <a:solidFill>
                        <a:srgbClr val="124A7C"/>
                      </a:solidFill>
                      <a:prstDash val="solid"/>
                      <a:round/>
                      <a:headEnd type="none" w="med" len="med"/>
                      <a:tailEnd type="none" w="med" len="med"/>
                    </a:lnR>
                    <a:lnT w="0"/>
                    <a:lnB w="0"/>
                    <a:lnTlToBr w="0"/>
                    <a:lnBlToTr w="0"/>
                  </a:tcPr>
                </a:tc>
                <a:tc>
                  <a:txBody>
                    <a:bodyPr/>
                    <a:lstStyle/>
                    <a:p>
                      <a:pPr algn="ctr"/>
                      <a:r>
                        <a:rPr lang="en-US" sz="600" dirty="0">
                          <a:latin typeface="Calibri" panose="020F0502020204030204" pitchFamily="34" charset="0"/>
                          <a:cs typeface="Calibri" panose="020F0502020204030204" pitchFamily="34" charset="0"/>
                        </a:rPr>
                        <a:t>0.342</a:t>
                      </a:r>
                    </a:p>
                  </a:txBody>
                  <a:tcPr marL="63500" marR="63500" marT="12700" marB="12700" anchor="ctr">
                    <a:lnL w="12700" cap="flat" cmpd="sng" algn="ctr">
                      <a:solidFill>
                        <a:srgbClr val="124A7C"/>
                      </a:solidFill>
                      <a:prstDash val="solid"/>
                      <a:round/>
                      <a:headEnd type="none" w="med" len="med"/>
                      <a:tailEnd type="none" w="med" len="med"/>
                    </a:lnL>
                    <a:lnR w="0"/>
                    <a:lnT w="0"/>
                    <a:lnB w="0"/>
                    <a:lnTlToBr w="0"/>
                    <a:lnBlToTr w="0"/>
                  </a:tcPr>
                </a:tc>
                <a:tc>
                  <a:txBody>
                    <a:bodyPr/>
                    <a:lstStyle/>
                    <a:p>
                      <a:pPr algn="ctr"/>
                      <a:r>
                        <a:rPr lang="en-US" sz="600" dirty="0">
                          <a:latin typeface="Calibri" panose="020F0502020204030204" pitchFamily="34" charset="0"/>
                          <a:cs typeface="Calibri" panose="020F0502020204030204" pitchFamily="34" charset="0"/>
                        </a:rPr>
                        <a:t>0.161</a:t>
                      </a:r>
                    </a:p>
                  </a:txBody>
                  <a:tcPr marL="63500" marR="63500" marT="12700" marB="12700" anchor="ctr">
                    <a:lnL w="0"/>
                    <a:lnR w="12700" cap="flat" cmpd="sng" algn="ctr">
                      <a:solidFill>
                        <a:srgbClr val="124A7C"/>
                      </a:solidFill>
                      <a:prstDash val="solid"/>
                      <a:round/>
                      <a:headEnd type="none" w="med" len="med"/>
                      <a:tailEnd type="none" w="med" len="med"/>
                    </a:lnR>
                    <a:lnT w="0"/>
                    <a:lnB w="0"/>
                    <a:lnTlToBr w="0"/>
                    <a:lnBlToTr w="0"/>
                  </a:tcPr>
                </a:tc>
                <a:extLst>
                  <a:ext uri="{0D108BD9-81ED-4DB2-BD59-A6C34878D82A}">
                    <a16:rowId xmlns:a16="http://schemas.microsoft.com/office/drawing/2014/main" val="1860142007"/>
                  </a:ext>
                </a:extLst>
              </a:tr>
              <a:tr h="69775">
                <a:tc>
                  <a:txBody>
                    <a:bodyPr/>
                    <a:lstStyle/>
                    <a:p>
                      <a:pPr algn="l"/>
                      <a:r>
                        <a:rPr lang="en-US" sz="600" b="1" dirty="0">
                          <a:latin typeface="Calibri" panose="020F0502020204030204" pitchFamily="34" charset="0"/>
                          <a:cs typeface="Calibri" panose="020F0502020204030204" pitchFamily="34" charset="0"/>
                        </a:rPr>
                        <a:t>POD</a:t>
                      </a:r>
                    </a:p>
                  </a:txBody>
                  <a:tcPr marL="63500" marR="63500" marT="12700" marB="12700" anchor="ctr">
                    <a:lnL w="12700" cap="flat" cmpd="sng" algn="ctr">
                      <a:noFill/>
                      <a:prstDash val="solid"/>
                      <a:round/>
                      <a:headEnd type="none" w="med" len="med"/>
                      <a:tailEnd type="none" w="med" len="med"/>
                    </a:lnL>
                    <a:lnR w="12700" cap="flat" cmpd="sng" algn="ctr">
                      <a:solidFill>
                        <a:srgbClr val="124A7C"/>
                      </a:solidFill>
                      <a:prstDash val="solid"/>
                      <a:round/>
                      <a:headEnd type="none" w="med" len="med"/>
                      <a:tailEnd type="none" w="med" len="med"/>
                    </a:lnR>
                    <a:lnT w="0"/>
                    <a:lnB w="0"/>
                    <a:lnTlToBr w="0"/>
                    <a:lnBlToTr w="0"/>
                  </a:tcPr>
                </a:tc>
                <a:tc>
                  <a:txBody>
                    <a:bodyPr/>
                    <a:lstStyle/>
                    <a:p>
                      <a:pPr algn="ctr"/>
                      <a:r>
                        <a:rPr lang="en-US" sz="600" dirty="0">
                          <a:latin typeface="Calibri" panose="020F0502020204030204" pitchFamily="34" charset="0"/>
                          <a:cs typeface="Calibri" panose="020F0502020204030204" pitchFamily="34" charset="0"/>
                        </a:rPr>
                        <a:t>0.871</a:t>
                      </a:r>
                    </a:p>
                  </a:txBody>
                  <a:tcPr marL="63500" marR="63500" marT="12700" marB="12700" anchor="ctr">
                    <a:lnL w="12700" cap="flat" cmpd="sng" algn="ctr">
                      <a:solidFill>
                        <a:srgbClr val="124A7C"/>
                      </a:solidFill>
                      <a:prstDash val="solid"/>
                      <a:round/>
                      <a:headEnd type="none" w="med" len="med"/>
                      <a:tailEnd type="none" w="med" len="med"/>
                    </a:lnL>
                    <a:lnR w="0"/>
                    <a:lnT w="0"/>
                    <a:lnB w="0"/>
                    <a:lnTlToBr w="0"/>
                    <a:lnBlToTr w="0"/>
                  </a:tcPr>
                </a:tc>
                <a:tc>
                  <a:txBody>
                    <a:bodyPr/>
                    <a:lstStyle/>
                    <a:p>
                      <a:pPr algn="ctr"/>
                      <a:r>
                        <a:rPr lang="en-US" sz="600" dirty="0">
                          <a:latin typeface="Calibri" panose="020F0502020204030204" pitchFamily="34" charset="0"/>
                          <a:cs typeface="Calibri" panose="020F0502020204030204" pitchFamily="34" charset="0"/>
                        </a:rPr>
                        <a:t>0.684</a:t>
                      </a:r>
                    </a:p>
                  </a:txBody>
                  <a:tcPr marL="63500" marR="63500" marT="12700" marB="12700" anchor="ctr">
                    <a:lnL w="0"/>
                    <a:lnR w="12700" cap="flat" cmpd="sng" algn="ctr">
                      <a:solidFill>
                        <a:srgbClr val="124A7C"/>
                      </a:solidFill>
                      <a:prstDash val="solid"/>
                      <a:round/>
                      <a:headEnd type="none" w="med" len="med"/>
                      <a:tailEnd type="none" w="med" len="med"/>
                    </a:lnR>
                    <a:lnT w="0"/>
                    <a:lnB w="0"/>
                    <a:lnTlToBr w="0"/>
                    <a:lnBlToTr w="0"/>
                  </a:tcPr>
                </a:tc>
                <a:tc>
                  <a:txBody>
                    <a:bodyPr/>
                    <a:lstStyle/>
                    <a:p>
                      <a:pPr algn="ctr"/>
                      <a:r>
                        <a:rPr lang="en-US" sz="600" dirty="0">
                          <a:latin typeface="Calibri" panose="020F0502020204030204" pitchFamily="34" charset="0"/>
                          <a:cs typeface="Calibri" panose="020F0502020204030204" pitchFamily="34" charset="0"/>
                        </a:rPr>
                        <a:t>0.859</a:t>
                      </a:r>
                    </a:p>
                  </a:txBody>
                  <a:tcPr marL="63500" marR="63500" marT="12700" marB="12700" anchor="ctr">
                    <a:lnL w="12700" cap="flat" cmpd="sng" algn="ctr">
                      <a:solidFill>
                        <a:srgbClr val="124A7C"/>
                      </a:solidFill>
                      <a:prstDash val="solid"/>
                      <a:round/>
                      <a:headEnd type="none" w="med" len="med"/>
                      <a:tailEnd type="none" w="med" len="med"/>
                    </a:lnL>
                    <a:lnR w="0"/>
                    <a:lnT w="0"/>
                    <a:lnB w="0"/>
                    <a:lnTlToBr w="0"/>
                    <a:lnBlToTr w="0"/>
                  </a:tcPr>
                </a:tc>
                <a:tc>
                  <a:txBody>
                    <a:bodyPr/>
                    <a:lstStyle/>
                    <a:p>
                      <a:pPr algn="ctr"/>
                      <a:r>
                        <a:rPr lang="en-US" sz="600" dirty="0">
                          <a:latin typeface="Calibri" panose="020F0502020204030204" pitchFamily="34" charset="0"/>
                          <a:cs typeface="Calibri" panose="020F0502020204030204" pitchFamily="34" charset="0"/>
                        </a:rPr>
                        <a:t>0.677</a:t>
                      </a:r>
                    </a:p>
                  </a:txBody>
                  <a:tcPr marL="63500" marR="63500" marT="12700" marB="12700" anchor="ctr">
                    <a:lnL w="0"/>
                    <a:lnR w="12700" cap="flat" cmpd="sng" algn="ctr">
                      <a:solidFill>
                        <a:srgbClr val="124A7C"/>
                      </a:solidFill>
                      <a:prstDash val="solid"/>
                      <a:round/>
                      <a:headEnd type="none" w="med" len="med"/>
                      <a:tailEnd type="none" w="med" len="med"/>
                    </a:lnR>
                    <a:lnT w="0"/>
                    <a:lnB w="0"/>
                    <a:lnTlToBr w="0"/>
                    <a:lnBlToTr w="0"/>
                  </a:tcPr>
                </a:tc>
                <a:tc>
                  <a:txBody>
                    <a:bodyPr/>
                    <a:lstStyle/>
                    <a:p>
                      <a:pPr algn="ctr"/>
                      <a:r>
                        <a:rPr lang="en-US" sz="600" dirty="0">
                          <a:latin typeface="Calibri" panose="020F0502020204030204" pitchFamily="34" charset="0"/>
                          <a:cs typeface="Calibri" panose="020F0502020204030204" pitchFamily="34" charset="0"/>
                        </a:rPr>
                        <a:t>0.885</a:t>
                      </a:r>
                    </a:p>
                  </a:txBody>
                  <a:tcPr marL="63500" marR="63500" marT="12700" marB="12700" anchor="ctr">
                    <a:lnL w="12700" cap="flat" cmpd="sng" algn="ctr">
                      <a:solidFill>
                        <a:srgbClr val="124A7C"/>
                      </a:solidFill>
                      <a:prstDash val="solid"/>
                      <a:round/>
                      <a:headEnd type="none" w="med" len="med"/>
                      <a:tailEnd type="none" w="med" len="med"/>
                    </a:lnL>
                    <a:lnR w="0"/>
                    <a:lnT w="0"/>
                    <a:lnB w="0"/>
                    <a:lnTlToBr w="0"/>
                    <a:lnBlToTr w="0"/>
                  </a:tcPr>
                </a:tc>
                <a:tc>
                  <a:txBody>
                    <a:bodyPr/>
                    <a:lstStyle/>
                    <a:p>
                      <a:pPr algn="ctr"/>
                      <a:r>
                        <a:rPr lang="en-US" sz="600" dirty="0">
                          <a:latin typeface="Calibri" panose="020F0502020204030204" pitchFamily="34" charset="0"/>
                          <a:cs typeface="Calibri" panose="020F0502020204030204" pitchFamily="34" charset="0"/>
                        </a:rPr>
                        <a:t>0.647</a:t>
                      </a:r>
                    </a:p>
                  </a:txBody>
                  <a:tcPr marL="63500" marR="63500" marT="12700" marB="12700" anchor="ctr">
                    <a:lnL w="0"/>
                    <a:lnR w="12700" cap="flat" cmpd="sng" algn="ctr">
                      <a:solidFill>
                        <a:srgbClr val="124A7C"/>
                      </a:solidFill>
                      <a:prstDash val="solid"/>
                      <a:round/>
                      <a:headEnd type="none" w="med" len="med"/>
                      <a:tailEnd type="none" w="med" len="med"/>
                    </a:lnR>
                    <a:lnT w="0"/>
                    <a:lnB w="0"/>
                    <a:lnTlToBr w="0"/>
                    <a:lnBlToTr w="0"/>
                  </a:tcPr>
                </a:tc>
                <a:extLst>
                  <a:ext uri="{0D108BD9-81ED-4DB2-BD59-A6C34878D82A}">
                    <a16:rowId xmlns:a16="http://schemas.microsoft.com/office/drawing/2014/main" val="4128645032"/>
                  </a:ext>
                </a:extLst>
              </a:tr>
              <a:tr h="69775">
                <a:tc>
                  <a:txBody>
                    <a:bodyPr/>
                    <a:lstStyle/>
                    <a:p>
                      <a:pPr algn="l"/>
                      <a:r>
                        <a:rPr lang="en-US" sz="600" b="1" dirty="0">
                          <a:latin typeface="Calibri" panose="020F0502020204030204" pitchFamily="34" charset="0"/>
                          <a:cs typeface="Calibri" panose="020F0502020204030204" pitchFamily="34" charset="0"/>
                        </a:rPr>
                        <a:t>FAR</a:t>
                      </a:r>
                    </a:p>
                  </a:txBody>
                  <a:tcPr marL="63500" marR="63500" marT="12700" marB="12700" anchor="ctr">
                    <a:lnL w="12700" cap="flat" cmpd="sng" algn="ctr">
                      <a:noFill/>
                      <a:prstDash val="solid"/>
                      <a:round/>
                      <a:headEnd type="none" w="med" len="med"/>
                      <a:tailEnd type="none" w="med" len="med"/>
                    </a:lnL>
                    <a:lnR w="12700" cap="flat" cmpd="sng" algn="ctr">
                      <a:solidFill>
                        <a:srgbClr val="124A7C"/>
                      </a:solidFill>
                      <a:prstDash val="solid"/>
                      <a:round/>
                      <a:headEnd type="none" w="med" len="med"/>
                      <a:tailEnd type="none" w="med" len="med"/>
                    </a:lnR>
                    <a:lnT w="0"/>
                    <a:lnB w="12700" cap="flat" cmpd="sng" algn="ctr">
                      <a:noFill/>
                      <a:prstDash val="solid"/>
                      <a:round/>
                      <a:headEnd type="none" w="med" len="med"/>
                      <a:tailEnd type="none" w="med" len="med"/>
                    </a:lnB>
                    <a:lnTlToBr w="0"/>
                    <a:lnBlToTr w="0"/>
                  </a:tcPr>
                </a:tc>
                <a:tc>
                  <a:txBody>
                    <a:bodyPr/>
                    <a:lstStyle/>
                    <a:p>
                      <a:pPr algn="ctr"/>
                      <a:r>
                        <a:rPr lang="en-US" sz="600" dirty="0">
                          <a:latin typeface="Calibri" panose="020F0502020204030204" pitchFamily="34" charset="0"/>
                          <a:cs typeface="Calibri" panose="020F0502020204030204" pitchFamily="34" charset="0"/>
                        </a:rPr>
                        <a:t>0.342</a:t>
                      </a:r>
                    </a:p>
                  </a:txBody>
                  <a:tcPr marL="63500" marR="63500" marT="12700" marB="12700" anchor="ctr">
                    <a:lnL w="12700" cap="flat" cmpd="sng" algn="ctr">
                      <a:solidFill>
                        <a:srgbClr val="124A7C"/>
                      </a:solidFill>
                      <a:prstDash val="solid"/>
                      <a:round/>
                      <a:headEnd type="none" w="med" len="med"/>
                      <a:tailEnd type="none" w="med" len="med"/>
                    </a:lnL>
                    <a:lnR w="0"/>
                    <a:lnT w="0"/>
                    <a:lnB w="12700" cap="flat" cmpd="sng" algn="ctr">
                      <a:solidFill>
                        <a:srgbClr val="124A7C"/>
                      </a:solidFill>
                      <a:prstDash val="solid"/>
                      <a:round/>
                      <a:headEnd type="none" w="med" len="med"/>
                      <a:tailEnd type="none" w="med" len="med"/>
                    </a:lnB>
                    <a:lnTlToBr w="0"/>
                    <a:lnBlToTr w="0"/>
                  </a:tcPr>
                </a:tc>
                <a:tc>
                  <a:txBody>
                    <a:bodyPr/>
                    <a:lstStyle/>
                    <a:p>
                      <a:pPr algn="ctr"/>
                      <a:r>
                        <a:rPr lang="en-US" sz="600" dirty="0">
                          <a:latin typeface="Calibri" panose="020F0502020204030204" pitchFamily="34" charset="0"/>
                          <a:cs typeface="Calibri" panose="020F0502020204030204" pitchFamily="34" charset="0"/>
                        </a:rPr>
                        <a:t>0.604</a:t>
                      </a:r>
                    </a:p>
                  </a:txBody>
                  <a:tcPr marL="63500" marR="63500" marT="12700" marB="12700" anchor="ctr">
                    <a:lnL w="0"/>
                    <a:lnR w="12700" cap="flat" cmpd="sng" algn="ctr">
                      <a:solidFill>
                        <a:srgbClr val="124A7C"/>
                      </a:solidFill>
                      <a:prstDash val="solid"/>
                      <a:round/>
                      <a:headEnd type="none" w="med" len="med"/>
                      <a:tailEnd type="none" w="med" len="med"/>
                    </a:lnR>
                    <a:lnT w="0"/>
                    <a:lnB w="12700" cap="flat" cmpd="sng" algn="ctr">
                      <a:solidFill>
                        <a:srgbClr val="124A7C"/>
                      </a:solidFill>
                      <a:prstDash val="solid"/>
                      <a:round/>
                      <a:headEnd type="none" w="med" len="med"/>
                      <a:tailEnd type="none" w="med" len="med"/>
                    </a:lnB>
                    <a:lnTlToBr w="0"/>
                    <a:lnBlToTr w="0"/>
                  </a:tcPr>
                </a:tc>
                <a:tc>
                  <a:txBody>
                    <a:bodyPr/>
                    <a:lstStyle/>
                    <a:p>
                      <a:pPr algn="ctr"/>
                      <a:r>
                        <a:rPr lang="en-US" sz="600" dirty="0">
                          <a:latin typeface="Calibri" panose="020F0502020204030204" pitchFamily="34" charset="0"/>
                          <a:cs typeface="Calibri" panose="020F0502020204030204" pitchFamily="34" charset="0"/>
                        </a:rPr>
                        <a:t>0.344</a:t>
                      </a:r>
                    </a:p>
                  </a:txBody>
                  <a:tcPr marL="63500" marR="63500" marT="12700" marB="12700" anchor="ctr">
                    <a:lnL w="12700" cap="flat" cmpd="sng" algn="ctr">
                      <a:solidFill>
                        <a:srgbClr val="124A7C"/>
                      </a:solidFill>
                      <a:prstDash val="solid"/>
                      <a:round/>
                      <a:headEnd type="none" w="med" len="med"/>
                      <a:tailEnd type="none" w="med" len="med"/>
                    </a:lnL>
                    <a:lnR w="0"/>
                    <a:lnT w="0"/>
                    <a:lnB w="12700" cap="flat" cmpd="sng" algn="ctr">
                      <a:solidFill>
                        <a:srgbClr val="124A7C"/>
                      </a:solidFill>
                      <a:prstDash val="solid"/>
                      <a:round/>
                      <a:headEnd type="none" w="med" len="med"/>
                      <a:tailEnd type="none" w="med" len="med"/>
                    </a:lnB>
                    <a:lnTlToBr w="0"/>
                    <a:lnBlToTr w="0"/>
                  </a:tcPr>
                </a:tc>
                <a:tc>
                  <a:txBody>
                    <a:bodyPr/>
                    <a:lstStyle/>
                    <a:p>
                      <a:pPr algn="ctr"/>
                      <a:r>
                        <a:rPr lang="en-US" sz="600" dirty="0">
                          <a:latin typeface="Calibri" panose="020F0502020204030204" pitchFamily="34" charset="0"/>
                          <a:cs typeface="Calibri" panose="020F0502020204030204" pitchFamily="34" charset="0"/>
                        </a:rPr>
                        <a:t>0.597</a:t>
                      </a:r>
                    </a:p>
                  </a:txBody>
                  <a:tcPr marL="63500" marR="63500" marT="12700" marB="12700" anchor="ctr">
                    <a:lnL w="0"/>
                    <a:lnR w="12700" cap="flat" cmpd="sng" algn="ctr">
                      <a:solidFill>
                        <a:srgbClr val="124A7C"/>
                      </a:solidFill>
                      <a:prstDash val="solid"/>
                      <a:round/>
                      <a:headEnd type="none" w="med" len="med"/>
                      <a:tailEnd type="none" w="med" len="med"/>
                    </a:lnR>
                    <a:lnT w="0"/>
                    <a:lnB w="12700" cap="flat" cmpd="sng" algn="ctr">
                      <a:solidFill>
                        <a:srgbClr val="124A7C"/>
                      </a:solidFill>
                      <a:prstDash val="solid"/>
                      <a:round/>
                      <a:headEnd type="none" w="med" len="med"/>
                      <a:tailEnd type="none" w="med" len="med"/>
                    </a:lnB>
                    <a:lnTlToBr w="0"/>
                    <a:lnBlToTr w="0"/>
                  </a:tcPr>
                </a:tc>
                <a:tc>
                  <a:txBody>
                    <a:bodyPr/>
                    <a:lstStyle/>
                    <a:p>
                      <a:pPr algn="ctr"/>
                      <a:r>
                        <a:rPr lang="en-US" sz="600" dirty="0">
                          <a:latin typeface="Calibri" panose="020F0502020204030204" pitchFamily="34" charset="0"/>
                          <a:cs typeface="Calibri" panose="020F0502020204030204" pitchFamily="34" charset="0"/>
                        </a:rPr>
                        <a:t>0.346</a:t>
                      </a:r>
                    </a:p>
                  </a:txBody>
                  <a:tcPr marL="63500" marR="63500" marT="12700" marB="12700" anchor="ctr">
                    <a:lnL w="12700" cap="flat" cmpd="sng" algn="ctr">
                      <a:solidFill>
                        <a:srgbClr val="124A7C"/>
                      </a:solidFill>
                      <a:prstDash val="solid"/>
                      <a:round/>
                      <a:headEnd type="none" w="med" len="med"/>
                      <a:tailEnd type="none" w="med" len="med"/>
                    </a:lnL>
                    <a:lnR w="0"/>
                    <a:lnT w="0"/>
                    <a:lnB w="12700" cap="flat" cmpd="sng" algn="ctr">
                      <a:solidFill>
                        <a:srgbClr val="124A7C"/>
                      </a:solidFill>
                      <a:prstDash val="solid"/>
                      <a:round/>
                      <a:headEnd type="none" w="med" len="med"/>
                      <a:tailEnd type="none" w="med" len="med"/>
                    </a:lnB>
                    <a:lnTlToBr w="0"/>
                    <a:lnBlToTr w="0"/>
                  </a:tcPr>
                </a:tc>
                <a:tc>
                  <a:txBody>
                    <a:bodyPr/>
                    <a:lstStyle/>
                    <a:p>
                      <a:pPr algn="ctr"/>
                      <a:r>
                        <a:rPr lang="en-US" sz="600" dirty="0">
                          <a:latin typeface="Calibri" panose="020F0502020204030204" pitchFamily="34" charset="0"/>
                          <a:cs typeface="Calibri" panose="020F0502020204030204" pitchFamily="34" charset="0"/>
                        </a:rPr>
                        <a:t>0.602</a:t>
                      </a:r>
                    </a:p>
                  </a:txBody>
                  <a:tcPr marL="63500" marR="63500" marT="12700" marB="12700" anchor="ctr">
                    <a:lnL w="0"/>
                    <a:lnR w="12700" cap="flat" cmpd="sng" algn="ctr">
                      <a:solidFill>
                        <a:srgbClr val="124A7C"/>
                      </a:solidFill>
                      <a:prstDash val="solid"/>
                      <a:round/>
                      <a:headEnd type="none" w="med" len="med"/>
                      <a:tailEnd type="none" w="med" len="med"/>
                    </a:lnR>
                    <a:lnT w="0"/>
                    <a:lnB w="12700" cap="flat" cmpd="sng" algn="ctr">
                      <a:solidFill>
                        <a:srgbClr val="124A7C"/>
                      </a:solidFill>
                      <a:prstDash val="solid"/>
                      <a:round/>
                      <a:headEnd type="none" w="med" len="med"/>
                      <a:tailEnd type="none" w="med" len="med"/>
                    </a:lnB>
                    <a:lnTlToBr w="0"/>
                    <a:lnBlToTr w="0"/>
                  </a:tcPr>
                </a:tc>
                <a:extLst>
                  <a:ext uri="{0D108BD9-81ED-4DB2-BD59-A6C34878D82A}">
                    <a16:rowId xmlns:a16="http://schemas.microsoft.com/office/drawing/2014/main" val="439532767"/>
                  </a:ext>
                </a:extLst>
              </a:tr>
            </a:tbl>
          </a:graphicData>
        </a:graphic>
      </p:graphicFrame>
      <p:pic>
        <p:nvPicPr>
          <p:cNvPr id="14" name="Resim 13">
            <a:extLst>
              <a:ext uri="{FF2B5EF4-FFF2-40B4-BE49-F238E27FC236}">
                <a16:creationId xmlns:a16="http://schemas.microsoft.com/office/drawing/2014/main" id="{391B7A58-1C83-CFDB-8140-FB59E5A45D20}"/>
              </a:ext>
            </a:extLst>
          </p:cNvPr>
          <p:cNvPicPr>
            <a:picLocks noChangeAspect="1"/>
          </p:cNvPicPr>
          <p:nvPr/>
        </p:nvPicPr>
        <p:blipFill>
          <a:blip r:embed="rId3"/>
          <a:stretch>
            <a:fillRect/>
          </a:stretch>
        </p:blipFill>
        <p:spPr>
          <a:xfrm>
            <a:off x="1401287" y="895440"/>
            <a:ext cx="1960642" cy="3284353"/>
          </a:xfrm>
          <a:prstGeom prst="rect">
            <a:avLst/>
          </a:prstGeom>
        </p:spPr>
      </p:pic>
      <p:pic>
        <p:nvPicPr>
          <p:cNvPr id="16" name="Resim 15">
            <a:extLst>
              <a:ext uri="{FF2B5EF4-FFF2-40B4-BE49-F238E27FC236}">
                <a16:creationId xmlns:a16="http://schemas.microsoft.com/office/drawing/2014/main" id="{AA7BF2F8-A4D7-EB8B-A586-5E6BF91C2028}"/>
              </a:ext>
            </a:extLst>
          </p:cNvPr>
          <p:cNvPicPr>
            <a:picLocks noChangeAspect="1"/>
          </p:cNvPicPr>
          <p:nvPr/>
        </p:nvPicPr>
        <p:blipFill>
          <a:blip r:embed="rId4"/>
          <a:stretch>
            <a:fillRect/>
          </a:stretch>
        </p:blipFill>
        <p:spPr>
          <a:xfrm>
            <a:off x="3929203" y="895440"/>
            <a:ext cx="1958437" cy="3280658"/>
          </a:xfrm>
          <a:prstGeom prst="rect">
            <a:avLst/>
          </a:prstGeom>
        </p:spPr>
      </p:pic>
      <p:pic>
        <p:nvPicPr>
          <p:cNvPr id="19" name="Resim 18">
            <a:extLst>
              <a:ext uri="{FF2B5EF4-FFF2-40B4-BE49-F238E27FC236}">
                <a16:creationId xmlns:a16="http://schemas.microsoft.com/office/drawing/2014/main" id="{9D3C9233-28F0-3B5E-6777-C3B7CDF3B64C}"/>
              </a:ext>
            </a:extLst>
          </p:cNvPr>
          <p:cNvPicPr>
            <a:picLocks noChangeAspect="1"/>
          </p:cNvPicPr>
          <p:nvPr/>
        </p:nvPicPr>
        <p:blipFill>
          <a:blip r:embed="rId5"/>
          <a:stretch>
            <a:fillRect/>
          </a:stretch>
        </p:blipFill>
        <p:spPr>
          <a:xfrm>
            <a:off x="6473114" y="895441"/>
            <a:ext cx="1963939" cy="3289876"/>
          </a:xfrm>
          <a:prstGeom prst="rect">
            <a:avLst/>
          </a:prstGeom>
        </p:spPr>
      </p:pic>
    </p:spTree>
    <p:extLst>
      <p:ext uri="{BB962C8B-B14F-4D97-AF65-F5344CB8AC3E}">
        <p14:creationId xmlns:p14="http://schemas.microsoft.com/office/powerpoint/2010/main" val="25025429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4978EA-4C35-3D91-8FE1-7408BF973C84}"/>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282A90D9-0DD8-7BF7-1C63-B1A9DB38A8C4}"/>
              </a:ext>
            </a:extLst>
          </p:cNvPr>
          <p:cNvSpPr/>
          <p:nvPr/>
        </p:nvSpPr>
        <p:spPr>
          <a:xfrm>
            <a:off x="0" y="0"/>
            <a:ext cx="109728" cy="5143500"/>
          </a:xfrm>
          <a:prstGeom prst="rect">
            <a:avLst/>
          </a:prstGeom>
          <a:solidFill>
            <a:srgbClr val="124A7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013"/>
          </a:p>
        </p:txBody>
      </p:sp>
      <p:sp>
        <p:nvSpPr>
          <p:cNvPr id="4" name="Rectangle 3">
            <a:extLst>
              <a:ext uri="{FF2B5EF4-FFF2-40B4-BE49-F238E27FC236}">
                <a16:creationId xmlns:a16="http://schemas.microsoft.com/office/drawing/2014/main" id="{D54A8763-32D3-F0F9-E66A-BC15AE712A6E}"/>
              </a:ext>
            </a:extLst>
          </p:cNvPr>
          <p:cNvSpPr/>
          <p:nvPr/>
        </p:nvSpPr>
        <p:spPr>
          <a:xfrm>
            <a:off x="0" y="0"/>
            <a:ext cx="109728" cy="1748790"/>
          </a:xfrm>
          <a:prstGeom prst="rect">
            <a:avLst/>
          </a:prstGeom>
          <a:solidFill>
            <a:srgbClr val="18B0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013"/>
          </a:p>
        </p:txBody>
      </p:sp>
      <p:sp>
        <p:nvSpPr>
          <p:cNvPr id="6" name="TextBox 5">
            <a:extLst>
              <a:ext uri="{FF2B5EF4-FFF2-40B4-BE49-F238E27FC236}">
                <a16:creationId xmlns:a16="http://schemas.microsoft.com/office/drawing/2014/main" id="{A8BF3F68-AB58-8C4C-7EA9-03FDC5583428}"/>
              </a:ext>
            </a:extLst>
          </p:cNvPr>
          <p:cNvSpPr txBox="1"/>
          <p:nvPr/>
        </p:nvSpPr>
        <p:spPr>
          <a:xfrm>
            <a:off x="5920511" y="233172"/>
            <a:ext cx="2798064" cy="121252"/>
          </a:xfrm>
          <a:prstGeom prst="rect">
            <a:avLst/>
          </a:prstGeom>
          <a:noFill/>
        </p:spPr>
        <p:txBody>
          <a:bodyPr wrap="square" lIns="0" tIns="0" rIns="0" bIns="0" anchor="t">
            <a:spAutoFit/>
          </a:bodyPr>
          <a:lstStyle/>
          <a:p>
            <a:pPr algn="r">
              <a:lnSpc>
                <a:spcPct val="100000"/>
              </a:lnSpc>
            </a:pPr>
            <a:r>
              <a:rPr sz="788" b="1" spc="90" dirty="0">
                <a:solidFill>
                  <a:srgbClr val="124A7C"/>
                </a:solidFill>
                <a:latin typeface="Calibri"/>
              </a:rPr>
              <a:t>RESULTS   ·   1</a:t>
            </a:r>
            <a:r>
              <a:rPr lang="tr-TR" sz="788" b="1" spc="90" dirty="0">
                <a:solidFill>
                  <a:srgbClr val="124A7C"/>
                </a:solidFill>
                <a:latin typeface="Calibri"/>
              </a:rPr>
              <a:t>3</a:t>
            </a:r>
            <a:r>
              <a:rPr sz="788" b="1" spc="90" dirty="0">
                <a:solidFill>
                  <a:srgbClr val="124A7C"/>
                </a:solidFill>
                <a:latin typeface="Calibri"/>
              </a:rPr>
              <a:t> / 1</a:t>
            </a:r>
            <a:r>
              <a:rPr lang="tr-TR" sz="788" b="1" spc="90" dirty="0">
                <a:solidFill>
                  <a:srgbClr val="124A7C"/>
                </a:solidFill>
                <a:latin typeface="Calibri"/>
              </a:rPr>
              <a:t>6</a:t>
            </a:r>
            <a:endParaRPr sz="788" b="1" spc="90" dirty="0">
              <a:solidFill>
                <a:srgbClr val="124A7C"/>
              </a:solidFill>
              <a:latin typeface="Calibri"/>
            </a:endParaRPr>
          </a:p>
        </p:txBody>
      </p:sp>
      <p:cxnSp>
        <p:nvCxnSpPr>
          <p:cNvPr id="7" name="Connector 6">
            <a:extLst>
              <a:ext uri="{FF2B5EF4-FFF2-40B4-BE49-F238E27FC236}">
                <a16:creationId xmlns:a16="http://schemas.microsoft.com/office/drawing/2014/main" id="{3D8AFAEF-9D62-3E79-734A-70DC0E1A1427}"/>
              </a:ext>
            </a:extLst>
          </p:cNvPr>
          <p:cNvCxnSpPr/>
          <p:nvPr/>
        </p:nvCxnSpPr>
        <p:spPr>
          <a:xfrm>
            <a:off x="425197" y="362295"/>
            <a:ext cx="8293379" cy="0"/>
          </a:xfrm>
          <a:prstGeom prst="bentConnector3">
            <a:avLst/>
          </a:prstGeom>
          <a:ln w="12700">
            <a:solidFill>
              <a:srgbClr val="D3DFE8"/>
            </a:solidFill>
          </a:ln>
          <a:effectLst/>
        </p:spPr>
        <p:style>
          <a:lnRef idx="2">
            <a:schemeClr val="accent1"/>
          </a:lnRef>
          <a:fillRef idx="0">
            <a:schemeClr val="accent1"/>
          </a:fillRef>
          <a:effectRef idx="1">
            <a:schemeClr val="accent1"/>
          </a:effectRef>
          <a:fontRef idx="minor">
            <a:schemeClr val="tx1"/>
          </a:fontRef>
        </p:style>
      </p:cxnSp>
      <p:cxnSp>
        <p:nvCxnSpPr>
          <p:cNvPr id="8" name="Connector 7">
            <a:extLst>
              <a:ext uri="{FF2B5EF4-FFF2-40B4-BE49-F238E27FC236}">
                <a16:creationId xmlns:a16="http://schemas.microsoft.com/office/drawing/2014/main" id="{2E353C7E-843C-018C-6A83-0A069F5E33CC}"/>
              </a:ext>
            </a:extLst>
          </p:cNvPr>
          <p:cNvCxnSpPr/>
          <p:nvPr/>
        </p:nvCxnSpPr>
        <p:spPr>
          <a:xfrm>
            <a:off x="425197" y="4800600"/>
            <a:ext cx="8293379" cy="0"/>
          </a:xfrm>
          <a:prstGeom prst="bentConnector3">
            <a:avLst/>
          </a:prstGeom>
          <a:ln w="9525">
            <a:solidFill>
              <a:srgbClr val="D3DFE8"/>
            </a:solidFill>
          </a:ln>
          <a:effectLst/>
        </p:spPr>
        <p:style>
          <a:lnRef idx="2">
            <a:schemeClr val="accent1"/>
          </a:lnRef>
          <a:fillRef idx="0">
            <a:schemeClr val="accent1"/>
          </a:fillRef>
          <a:effectRef idx="1">
            <a:schemeClr val="accent1"/>
          </a:effectRef>
          <a:fontRef idx="minor">
            <a:schemeClr val="tx1"/>
          </a:fontRef>
        </p:style>
      </p:cxnSp>
      <p:sp>
        <p:nvSpPr>
          <p:cNvPr id="10" name="TextBox 9">
            <a:extLst>
              <a:ext uri="{FF2B5EF4-FFF2-40B4-BE49-F238E27FC236}">
                <a16:creationId xmlns:a16="http://schemas.microsoft.com/office/drawing/2014/main" id="{25C9349E-3F42-AB30-EE5F-D2C1F4B845B9}"/>
              </a:ext>
            </a:extLst>
          </p:cNvPr>
          <p:cNvSpPr txBox="1"/>
          <p:nvPr/>
        </p:nvSpPr>
        <p:spPr>
          <a:xfrm>
            <a:off x="5920511" y="4841749"/>
            <a:ext cx="2798064" cy="103875"/>
          </a:xfrm>
          <a:prstGeom prst="rect">
            <a:avLst/>
          </a:prstGeom>
          <a:noFill/>
        </p:spPr>
        <p:txBody>
          <a:bodyPr wrap="square" lIns="0" tIns="0" rIns="0" bIns="0" anchor="t">
            <a:spAutoFit/>
          </a:bodyPr>
          <a:lstStyle/>
          <a:p>
            <a:pPr algn="r">
              <a:lnSpc>
                <a:spcPct val="100000"/>
              </a:lnSpc>
            </a:pPr>
            <a:r>
              <a:rPr sz="675" b="1">
                <a:solidFill>
                  <a:srgbClr val="5C6E7E"/>
                </a:solidFill>
                <a:latin typeface="Calibri"/>
              </a:rPr>
              <a:t>IPWG-12  ·  KRAKÓW 2026</a:t>
            </a:r>
          </a:p>
        </p:txBody>
      </p:sp>
      <p:sp>
        <p:nvSpPr>
          <p:cNvPr id="11" name="Rectangle 10">
            <a:extLst>
              <a:ext uri="{FF2B5EF4-FFF2-40B4-BE49-F238E27FC236}">
                <a16:creationId xmlns:a16="http://schemas.microsoft.com/office/drawing/2014/main" id="{9E17F513-E48F-C290-70AE-91F5DFABD9E4}"/>
              </a:ext>
            </a:extLst>
          </p:cNvPr>
          <p:cNvSpPr/>
          <p:nvPr/>
        </p:nvSpPr>
        <p:spPr>
          <a:xfrm>
            <a:off x="425196" y="402336"/>
            <a:ext cx="219456" cy="109728"/>
          </a:xfrm>
          <a:prstGeom prst="rect">
            <a:avLst/>
          </a:prstGeom>
          <a:solidFill>
            <a:srgbClr val="18B0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013"/>
          </a:p>
        </p:txBody>
      </p:sp>
      <p:sp>
        <p:nvSpPr>
          <p:cNvPr id="12" name="TextBox 11">
            <a:extLst>
              <a:ext uri="{FF2B5EF4-FFF2-40B4-BE49-F238E27FC236}">
                <a16:creationId xmlns:a16="http://schemas.microsoft.com/office/drawing/2014/main" id="{DDF80302-D0EA-46CE-0C65-4E36695D8482}"/>
              </a:ext>
            </a:extLst>
          </p:cNvPr>
          <p:cNvSpPr txBox="1"/>
          <p:nvPr/>
        </p:nvSpPr>
        <p:spPr>
          <a:xfrm>
            <a:off x="713232" y="409195"/>
            <a:ext cx="6172200" cy="138499"/>
          </a:xfrm>
          <a:prstGeom prst="rect">
            <a:avLst/>
          </a:prstGeom>
          <a:noFill/>
        </p:spPr>
        <p:txBody>
          <a:bodyPr wrap="square" lIns="0" tIns="0" rIns="0" bIns="0" anchor="t">
            <a:spAutoFit/>
          </a:bodyPr>
          <a:lstStyle/>
          <a:p>
            <a:pPr algn="l">
              <a:lnSpc>
                <a:spcPct val="100000"/>
              </a:lnSpc>
            </a:pPr>
            <a:r>
              <a:rPr sz="900" b="1" spc="150" dirty="0">
                <a:solidFill>
                  <a:srgbClr val="18B0C4"/>
                </a:solidFill>
                <a:latin typeface="Calibri"/>
              </a:rPr>
              <a:t>RESULTS</a:t>
            </a:r>
          </a:p>
        </p:txBody>
      </p:sp>
      <p:sp>
        <p:nvSpPr>
          <p:cNvPr id="13" name="TextBox 12">
            <a:extLst>
              <a:ext uri="{FF2B5EF4-FFF2-40B4-BE49-F238E27FC236}">
                <a16:creationId xmlns:a16="http://schemas.microsoft.com/office/drawing/2014/main" id="{9AF0CCBC-163D-60A9-CE6E-EC7579651552}"/>
              </a:ext>
            </a:extLst>
          </p:cNvPr>
          <p:cNvSpPr txBox="1"/>
          <p:nvPr/>
        </p:nvSpPr>
        <p:spPr>
          <a:xfrm>
            <a:off x="411480" y="559518"/>
            <a:ext cx="7543800" cy="346249"/>
          </a:xfrm>
          <a:prstGeom prst="rect">
            <a:avLst/>
          </a:prstGeom>
          <a:noFill/>
        </p:spPr>
        <p:txBody>
          <a:bodyPr wrap="square" lIns="0" tIns="0" rIns="0" bIns="0" anchor="t">
            <a:spAutoFit/>
          </a:bodyPr>
          <a:lstStyle/>
          <a:p>
            <a:pPr algn="l">
              <a:lnSpc>
                <a:spcPct val="100000"/>
              </a:lnSpc>
            </a:pPr>
            <a:r>
              <a:rPr sz="2250" b="1" dirty="0">
                <a:solidFill>
                  <a:srgbClr val="0E223A"/>
                </a:solidFill>
                <a:latin typeface="Calibri"/>
              </a:rPr>
              <a:t>Case-study performance</a:t>
            </a:r>
            <a:r>
              <a:rPr lang="tr-TR" sz="2250" b="1" dirty="0">
                <a:solidFill>
                  <a:srgbClr val="0E223A"/>
                </a:solidFill>
                <a:latin typeface="Calibri"/>
              </a:rPr>
              <a:t> at 20.05.2026</a:t>
            </a:r>
            <a:endParaRPr sz="2250" b="1" dirty="0">
              <a:solidFill>
                <a:srgbClr val="0E223A"/>
              </a:solidFill>
              <a:latin typeface="Calibri"/>
            </a:endParaRPr>
          </a:p>
        </p:txBody>
      </p:sp>
      <p:sp>
        <p:nvSpPr>
          <p:cNvPr id="70" name="Figures panel"/>
          <p:cNvSpPr/>
          <p:nvPr/>
        </p:nvSpPr>
        <p:spPr>
          <a:xfrm>
            <a:off x="360000" y="883096"/>
            <a:ext cx="8430000" cy="3310552"/>
          </a:xfrm>
          <a:prstGeom prst="roundRect">
            <a:avLst>
              <a:gd name="adj" fmla="val 4000"/>
            </a:avLst>
          </a:prstGeom>
          <a:solidFill>
            <a:srgbClr val="FFFFFF"/>
          </a:solidFill>
          <a:ln w="9525">
            <a:solidFill>
              <a:srgbClr val="D3DFE8"/>
            </a:solidFill>
          </a:ln>
        </p:spPr>
        <p:txBody>
          <a:bodyPr rtlCol="0"/>
          <a:lstStyle/>
          <a:p>
            <a:endParaRPr sz="800"/>
          </a:p>
        </p:txBody>
      </p:sp>
      <p:sp>
        <p:nvSpPr>
          <p:cNvPr id="71" name="Table panel"/>
          <p:cNvSpPr/>
          <p:nvPr/>
        </p:nvSpPr>
        <p:spPr>
          <a:xfrm>
            <a:off x="353073" y="4234796"/>
            <a:ext cx="8430000" cy="890000"/>
          </a:xfrm>
          <a:prstGeom prst="roundRect">
            <a:avLst>
              <a:gd name="adj" fmla="val 4000"/>
            </a:avLst>
          </a:prstGeom>
          <a:solidFill>
            <a:srgbClr val="F3F7FA"/>
          </a:solidFill>
          <a:ln w="9525">
            <a:solidFill>
              <a:srgbClr val="D3DFE8"/>
            </a:solidFill>
          </a:ln>
        </p:spPr>
        <p:txBody>
          <a:bodyPr rtlCol="0"/>
          <a:lstStyle/>
          <a:p>
            <a:endParaRPr sz="800"/>
          </a:p>
        </p:txBody>
      </p:sp>
      <p:graphicFrame>
        <p:nvGraphicFramePr>
          <p:cNvPr id="18" name="Table 17">
            <a:extLst>
              <a:ext uri="{FF2B5EF4-FFF2-40B4-BE49-F238E27FC236}">
                <a16:creationId xmlns:a16="http://schemas.microsoft.com/office/drawing/2014/main" id="{CB8BA7BB-EFFA-B84E-8ECD-CED2F3BE08EB}"/>
              </a:ext>
            </a:extLst>
          </p:cNvPr>
          <p:cNvGraphicFramePr>
            <a:graphicFrameLocks noGrp="1"/>
          </p:cNvGraphicFramePr>
          <p:nvPr>
            <p:extLst>
              <p:ext uri="{D42A27DB-BD31-4B8C-83A1-F6EECF244321}">
                <p14:modId xmlns:p14="http://schemas.microsoft.com/office/powerpoint/2010/main" val="2706476286"/>
              </p:ext>
            </p:extLst>
          </p:nvPr>
        </p:nvGraphicFramePr>
        <p:xfrm>
          <a:off x="425196" y="4203601"/>
          <a:ext cx="8293378" cy="919480"/>
        </p:xfrm>
        <a:graphic>
          <a:graphicData uri="http://schemas.openxmlformats.org/drawingml/2006/table">
            <a:tbl>
              <a:tblPr/>
              <a:tblGrid>
                <a:gridCol w="700000">
                  <a:extLst>
                    <a:ext uri="{9D8B030D-6E8A-4147-A177-3AD203B41FA5}">
                      <a16:colId xmlns:a16="http://schemas.microsoft.com/office/drawing/2014/main" val="20000"/>
                    </a:ext>
                  </a:extLst>
                </a:gridCol>
                <a:gridCol w="1265563">
                  <a:extLst>
                    <a:ext uri="{9D8B030D-6E8A-4147-A177-3AD203B41FA5}">
                      <a16:colId xmlns:a16="http://schemas.microsoft.com/office/drawing/2014/main" val="20001"/>
                    </a:ext>
                  </a:extLst>
                </a:gridCol>
                <a:gridCol w="1265563">
                  <a:extLst>
                    <a:ext uri="{9D8B030D-6E8A-4147-A177-3AD203B41FA5}">
                      <a16:colId xmlns:a16="http://schemas.microsoft.com/office/drawing/2014/main" val="20002"/>
                    </a:ext>
                  </a:extLst>
                </a:gridCol>
                <a:gridCol w="1265563">
                  <a:extLst>
                    <a:ext uri="{9D8B030D-6E8A-4147-A177-3AD203B41FA5}">
                      <a16:colId xmlns:a16="http://schemas.microsoft.com/office/drawing/2014/main" val="20003"/>
                    </a:ext>
                  </a:extLst>
                </a:gridCol>
                <a:gridCol w="1265563">
                  <a:extLst>
                    <a:ext uri="{9D8B030D-6E8A-4147-A177-3AD203B41FA5}">
                      <a16:colId xmlns:a16="http://schemas.microsoft.com/office/drawing/2014/main" val="20004"/>
                    </a:ext>
                  </a:extLst>
                </a:gridCol>
                <a:gridCol w="1265563">
                  <a:extLst>
                    <a:ext uri="{9D8B030D-6E8A-4147-A177-3AD203B41FA5}">
                      <a16:colId xmlns:a16="http://schemas.microsoft.com/office/drawing/2014/main" val="20005"/>
                    </a:ext>
                  </a:extLst>
                </a:gridCol>
                <a:gridCol w="1265563">
                  <a:extLst>
                    <a:ext uri="{9D8B030D-6E8A-4147-A177-3AD203B41FA5}">
                      <a16:colId xmlns:a16="http://schemas.microsoft.com/office/drawing/2014/main" val="20006"/>
                    </a:ext>
                  </a:extLst>
                </a:gridCol>
              </a:tblGrid>
              <a:tr h="69775">
                <a:tc rowSpan="2">
                  <a:txBody>
                    <a:bodyPr/>
                    <a:lstStyle/>
                    <a:p>
                      <a:pPr algn="ctr"/>
                      <a:endParaRPr lang="en-US" sz="600" b="1" dirty="0">
                        <a:solidFill>
                          <a:srgbClr val="FFFFFF"/>
                        </a:solidFill>
                        <a:latin typeface="Calibri" panose="020F0502020204030204" pitchFamily="34" charset="0"/>
                        <a:cs typeface="Calibri" panose="020F0502020204030204" pitchFamily="34" charset="0"/>
                      </a:endParaRPr>
                    </a:p>
                  </a:txBody>
                  <a:tcPr marL="63500" marR="63500" marT="12700" marB="12700" anchor="ctr">
                    <a:lnL w="12700" cap="flat" cmpd="sng" algn="ctr">
                      <a:noFill/>
                      <a:prstDash val="solid"/>
                      <a:round/>
                      <a:headEnd type="none" w="med" len="med"/>
                      <a:tailEnd type="none" w="med" len="med"/>
                    </a:lnL>
                    <a:lnR w="12700" cap="flat" cmpd="sng" algn="ctr">
                      <a:solidFill>
                        <a:srgbClr val="18B0C4"/>
                      </a:solidFill>
                      <a:prstDash val="solid"/>
                      <a:round/>
                      <a:headEnd type="none" w="med" len="med"/>
                      <a:tailEnd type="none" w="med" len="med"/>
                    </a:lnR>
                    <a:lnT w="12700" cap="flat" cmpd="sng" algn="ctr">
                      <a:noFill/>
                      <a:prstDash val="solid"/>
                      <a:round/>
                      <a:headEnd type="none" w="med" len="med"/>
                      <a:tailEnd type="none" w="med" len="med"/>
                    </a:lnT>
                    <a:lnB w="0"/>
                    <a:lnTlToBr w="0"/>
                    <a:lnBlToTr w="0"/>
                    <a:solidFill>
                      <a:srgbClr val="F3F7FA"/>
                    </a:solidFill>
                  </a:tcPr>
                </a:tc>
                <a:tc gridSpan="2">
                  <a:txBody>
                    <a:bodyPr/>
                    <a:lstStyle/>
                    <a:p>
                      <a:pPr algn="ctr"/>
                      <a:r>
                        <a:rPr lang="en-US" sz="500" b="1" dirty="0">
                          <a:solidFill>
                            <a:srgbClr val="FFFFFF"/>
                          </a:solidFill>
                          <a:latin typeface="Calibri" panose="020F0502020204030204" pitchFamily="34" charset="0"/>
                          <a:cs typeface="Calibri" panose="020F0502020204030204" pitchFamily="34" charset="0"/>
                        </a:rPr>
                        <a:t>H42</a:t>
                      </a:r>
                    </a:p>
                  </a:txBody>
                  <a:tcPr marL="63500" marR="63500" marT="12700" marB="12700" anchor="ctr">
                    <a:lnL w="12700" cap="flat" cmpd="sng" algn="ctr">
                      <a:solidFill>
                        <a:srgbClr val="18B0C4"/>
                      </a:solidFill>
                      <a:prstDash val="solid"/>
                      <a:round/>
                      <a:headEnd type="none" w="med" len="med"/>
                      <a:tailEnd type="none" w="med" len="med"/>
                    </a:lnL>
                    <a:lnR w="12700" cap="flat" cmpd="sng" algn="ctr">
                      <a:solidFill>
                        <a:srgbClr val="124A7C"/>
                      </a:solidFill>
                      <a:prstDash val="solid"/>
                      <a:round/>
                      <a:headEnd type="none" w="med" len="med"/>
                      <a:tailEnd type="none" w="med" len="med"/>
                    </a:lnR>
                    <a:lnT w="12700" cap="flat" cmpd="sng" algn="ctr">
                      <a:solidFill>
                        <a:srgbClr val="18B0C4"/>
                      </a:solidFill>
                      <a:prstDash val="solid"/>
                      <a:round/>
                      <a:headEnd type="none" w="med" len="med"/>
                      <a:tailEnd type="none" w="med" len="med"/>
                    </a:lnT>
                    <a:lnB w="0"/>
                    <a:lnTlToBr w="0"/>
                    <a:lnBlToTr w="0"/>
                    <a:solidFill>
                      <a:srgbClr val="18B0C4"/>
                    </a:solidFill>
                  </a:tcPr>
                </a:tc>
                <a:tc hMerge="1">
                  <a:txBody>
                    <a:bodyPr/>
                    <a:lstStyle/>
                    <a:p>
                      <a:endParaRPr lang="en-US" sz="1200"/>
                    </a:p>
                  </a:txBody>
                  <a:tcPr marT="0" marB="0">
                    <a:lnL w="0"/>
                    <a:lnR w="0"/>
                    <a:lnT w="0"/>
                    <a:lnB w="0"/>
                    <a:lnTlToBr w="0"/>
                    <a:lnBlToTr w="0"/>
                  </a:tcPr>
                </a:tc>
                <a:tc gridSpan="2">
                  <a:txBody>
                    <a:bodyPr/>
                    <a:lstStyle/>
                    <a:p>
                      <a:pPr algn="ctr"/>
                      <a:r>
                        <a:rPr lang="en-US" sz="500" b="1" dirty="0">
                          <a:solidFill>
                            <a:srgbClr val="FFFFFF"/>
                          </a:solidFill>
                          <a:latin typeface="Calibri" panose="020F0502020204030204" pitchFamily="34" charset="0"/>
                          <a:cs typeface="Calibri" panose="020F0502020204030204" pitchFamily="34" charset="0"/>
                        </a:rPr>
                        <a:t>H61</a:t>
                      </a:r>
                    </a:p>
                  </a:txBody>
                  <a:tcPr marL="63500" marR="63500" marT="12700" marB="12700" anchor="ctr">
                    <a:lnL w="12700" cap="flat" cmpd="sng" algn="ctr">
                      <a:solidFill>
                        <a:srgbClr val="124A7C"/>
                      </a:solidFill>
                      <a:prstDash val="solid"/>
                      <a:round/>
                      <a:headEnd type="none" w="med" len="med"/>
                      <a:tailEnd type="none" w="med" len="med"/>
                    </a:lnL>
                    <a:lnR w="12700" cap="flat" cmpd="sng" algn="ctr">
                      <a:solidFill>
                        <a:srgbClr val="124A7C"/>
                      </a:solidFill>
                      <a:prstDash val="solid"/>
                      <a:round/>
                      <a:headEnd type="none" w="med" len="med"/>
                      <a:tailEnd type="none" w="med" len="med"/>
                    </a:lnR>
                    <a:lnT w="12700" cap="flat" cmpd="sng" algn="ctr">
                      <a:solidFill>
                        <a:srgbClr val="124A7C"/>
                      </a:solidFill>
                      <a:prstDash val="solid"/>
                      <a:round/>
                      <a:headEnd type="none" w="med" len="med"/>
                      <a:tailEnd type="none" w="med" len="med"/>
                    </a:lnT>
                    <a:lnB w="0"/>
                    <a:lnTlToBr w="0"/>
                    <a:lnBlToTr w="0"/>
                    <a:solidFill>
                      <a:srgbClr val="124A7C"/>
                    </a:solidFill>
                  </a:tcPr>
                </a:tc>
                <a:tc hMerge="1">
                  <a:txBody>
                    <a:bodyPr/>
                    <a:lstStyle/>
                    <a:p>
                      <a:endParaRPr lang="en-US" sz="1200"/>
                    </a:p>
                  </a:txBody>
                  <a:tcPr marT="0" marB="0">
                    <a:lnL w="0"/>
                    <a:lnR w="0"/>
                    <a:lnT w="0"/>
                    <a:lnB w="0"/>
                    <a:lnTlToBr w="0"/>
                    <a:lnBlToTr w="0"/>
                  </a:tcPr>
                </a:tc>
                <a:tc gridSpan="2">
                  <a:txBody>
                    <a:bodyPr/>
                    <a:lstStyle/>
                    <a:p>
                      <a:pPr algn="ctr"/>
                      <a:r>
                        <a:rPr lang="en-US" sz="500" b="1" dirty="0">
                          <a:solidFill>
                            <a:srgbClr val="FFFFFF"/>
                          </a:solidFill>
                          <a:latin typeface="Calibri" panose="020F0502020204030204" pitchFamily="34" charset="0"/>
                          <a:cs typeface="Calibri" panose="020F0502020204030204" pitchFamily="34" charset="0"/>
                        </a:rPr>
                        <a:t>H90</a:t>
                      </a:r>
                    </a:p>
                  </a:txBody>
                  <a:tcPr marL="63500" marR="63500" marT="12700" marB="12700" anchor="ctr">
                    <a:lnL w="12700" cap="flat" cmpd="sng" algn="ctr">
                      <a:solidFill>
                        <a:srgbClr val="124A7C"/>
                      </a:solidFill>
                      <a:prstDash val="solid"/>
                      <a:round/>
                      <a:headEnd type="none" w="med" len="med"/>
                      <a:tailEnd type="none" w="med" len="med"/>
                    </a:lnL>
                    <a:lnR w="12700" cap="flat" cmpd="sng" algn="ctr">
                      <a:solidFill>
                        <a:srgbClr val="D17A04"/>
                      </a:solidFill>
                      <a:prstDash val="solid"/>
                      <a:round/>
                      <a:headEnd type="none" w="med" len="med"/>
                      <a:tailEnd type="none" w="med" len="med"/>
                    </a:lnR>
                    <a:lnT w="12700" cap="flat" cmpd="sng" algn="ctr">
                      <a:solidFill>
                        <a:srgbClr val="D17A04"/>
                      </a:solidFill>
                      <a:prstDash val="solid"/>
                      <a:round/>
                      <a:headEnd type="none" w="med" len="med"/>
                      <a:tailEnd type="none" w="med" len="med"/>
                    </a:lnT>
                    <a:lnB w="0"/>
                    <a:lnTlToBr w="0"/>
                    <a:lnBlToTr w="0"/>
                    <a:solidFill>
                      <a:srgbClr val="D17A04"/>
                    </a:solidFill>
                  </a:tcPr>
                </a:tc>
                <a:tc hMerge="1">
                  <a:txBody>
                    <a:bodyPr/>
                    <a:lstStyle/>
                    <a:p>
                      <a:endParaRPr lang="en-US" sz="1200"/>
                    </a:p>
                  </a:txBody>
                  <a:tcPr marT="0" marB="0">
                    <a:lnL w="0"/>
                    <a:lnR w="0"/>
                    <a:lnT w="0"/>
                    <a:lnB w="0"/>
                    <a:lnTlToBr w="0"/>
                    <a:lnBlToTr w="0"/>
                  </a:tcPr>
                </a:tc>
                <a:extLst>
                  <a:ext uri="{0D108BD9-81ED-4DB2-BD59-A6C34878D82A}">
                    <a16:rowId xmlns:a16="http://schemas.microsoft.com/office/drawing/2014/main" val="3355310768"/>
                  </a:ext>
                </a:extLst>
              </a:tr>
              <a:tr h="69775">
                <a:tc vMerge="1">
                  <a:txBody>
                    <a:bodyPr/>
                    <a:lstStyle/>
                    <a:p>
                      <a:endParaRPr lang="en-US" sz="1200"/>
                    </a:p>
                  </a:txBody>
                  <a:tcPr marT="0" marB="0">
                    <a:lnL w="0"/>
                    <a:lnR w="0"/>
                    <a:lnT w="0"/>
                    <a:lnB w="0"/>
                    <a:lnTlToBr w="0"/>
                    <a:lnBlToTr w="0"/>
                  </a:tcPr>
                </a:tc>
                <a:tc>
                  <a:txBody>
                    <a:bodyPr/>
                    <a:lstStyle/>
                    <a:p>
                      <a:pPr algn="ctr"/>
                      <a:r>
                        <a:rPr lang="tr-TR" sz="600" b="1" dirty="0">
                          <a:solidFill>
                            <a:srgbClr val="FFFFFF"/>
                          </a:solidFill>
                          <a:latin typeface="Calibri" panose="020F0502020204030204" pitchFamily="34" charset="0"/>
                          <a:cs typeface="Calibri" panose="020F0502020204030204" pitchFamily="34" charset="0"/>
                        </a:rPr>
                        <a:t>r</a:t>
                      </a:r>
                      <a:r>
                        <a:rPr lang="en-US" sz="600" b="1" dirty="0">
                          <a:solidFill>
                            <a:srgbClr val="FFFFFF"/>
                          </a:solidFill>
                          <a:latin typeface="Calibri" panose="020F0502020204030204" pitchFamily="34" charset="0"/>
                          <a:cs typeface="Calibri" panose="020F0502020204030204" pitchFamily="34" charset="0"/>
                        </a:rPr>
                        <a:t> ≥ 1 mm</a:t>
                      </a:r>
                    </a:p>
                  </a:txBody>
                  <a:tcPr marL="63500" marR="63500" marT="12700" marB="12700" anchor="ctr">
                    <a:lnL w="12700" cap="flat" cmpd="sng" algn="ctr">
                      <a:solidFill>
                        <a:srgbClr val="18B0C4"/>
                      </a:solidFill>
                      <a:prstDash val="solid"/>
                      <a:round/>
                      <a:headEnd type="none" w="med" len="med"/>
                      <a:tailEnd type="none" w="med" len="med"/>
                    </a:lnL>
                    <a:lnR w="0"/>
                    <a:lnT w="0"/>
                    <a:lnB w="0">
                      <a:noFill/>
                    </a:lnB>
                    <a:lnTlToBr w="0"/>
                    <a:lnBlToTr w="0"/>
                    <a:solidFill>
                      <a:srgbClr val="18B0C4"/>
                    </a:solidFill>
                  </a:tcPr>
                </a:tc>
                <a:tc>
                  <a:txBody>
                    <a:bodyPr/>
                    <a:lstStyle/>
                    <a:p>
                      <a:pPr algn="ctr"/>
                      <a:r>
                        <a:rPr lang="tr-TR" sz="600" b="1" dirty="0">
                          <a:solidFill>
                            <a:srgbClr val="FFFFFF"/>
                          </a:solidFill>
                          <a:latin typeface="Calibri" panose="020F0502020204030204" pitchFamily="34" charset="0"/>
                          <a:cs typeface="Calibri" panose="020F0502020204030204" pitchFamily="34" charset="0"/>
                        </a:rPr>
                        <a:t>r</a:t>
                      </a:r>
                      <a:r>
                        <a:rPr lang="en-US" sz="600" b="1" dirty="0">
                          <a:solidFill>
                            <a:srgbClr val="FFFFFF"/>
                          </a:solidFill>
                          <a:latin typeface="Calibri" panose="020F0502020204030204" pitchFamily="34" charset="0"/>
                          <a:cs typeface="Calibri" panose="020F0502020204030204" pitchFamily="34" charset="0"/>
                        </a:rPr>
                        <a:t> ≥ 10 mm</a:t>
                      </a:r>
                    </a:p>
                  </a:txBody>
                  <a:tcPr marL="63500" marR="63500" marT="12700" marB="12700" anchor="ctr">
                    <a:lnL w="0"/>
                    <a:lnR w="12700" cap="flat" cmpd="sng" algn="ctr">
                      <a:solidFill>
                        <a:srgbClr val="124A7C"/>
                      </a:solidFill>
                      <a:prstDash val="solid"/>
                      <a:round/>
                      <a:headEnd type="none" w="med" len="med"/>
                      <a:tailEnd type="none" w="med" len="med"/>
                    </a:lnR>
                    <a:lnT w="0"/>
                    <a:lnB w="0">
                      <a:noFill/>
                    </a:lnB>
                    <a:lnTlToBr w="0"/>
                    <a:lnBlToTr w="0"/>
                    <a:solidFill>
                      <a:srgbClr val="18B0C4"/>
                    </a:solidFill>
                  </a:tcPr>
                </a:tc>
                <a:tc>
                  <a:txBody>
                    <a:bodyPr/>
                    <a:lstStyle/>
                    <a:p>
                      <a:pPr algn="ctr"/>
                      <a:r>
                        <a:rPr lang="tr-TR" sz="600" b="1" dirty="0">
                          <a:solidFill>
                            <a:srgbClr val="FFFFFF"/>
                          </a:solidFill>
                          <a:latin typeface="Calibri" panose="020F0502020204030204" pitchFamily="34" charset="0"/>
                          <a:cs typeface="Calibri" panose="020F0502020204030204" pitchFamily="34" charset="0"/>
                        </a:rPr>
                        <a:t>r</a:t>
                      </a:r>
                      <a:r>
                        <a:rPr lang="en-US" sz="600" b="1" dirty="0">
                          <a:solidFill>
                            <a:srgbClr val="FFFFFF"/>
                          </a:solidFill>
                          <a:latin typeface="Calibri" panose="020F0502020204030204" pitchFamily="34" charset="0"/>
                          <a:cs typeface="Calibri" panose="020F0502020204030204" pitchFamily="34" charset="0"/>
                        </a:rPr>
                        <a:t> ≥ 1 mm</a:t>
                      </a:r>
                    </a:p>
                  </a:txBody>
                  <a:tcPr marL="63500" marR="63500" marT="12700" marB="12700" anchor="ctr">
                    <a:lnL w="12700" cap="flat" cmpd="sng" algn="ctr">
                      <a:solidFill>
                        <a:srgbClr val="124A7C"/>
                      </a:solidFill>
                      <a:prstDash val="solid"/>
                      <a:round/>
                      <a:headEnd type="none" w="med" len="med"/>
                      <a:tailEnd type="none" w="med" len="med"/>
                    </a:lnL>
                    <a:lnR w="0"/>
                    <a:lnT w="0"/>
                    <a:lnB w="0">
                      <a:noFill/>
                    </a:lnB>
                    <a:lnTlToBr w="0"/>
                    <a:lnBlToTr w="0"/>
                    <a:solidFill>
                      <a:srgbClr val="124A7C"/>
                    </a:solidFill>
                  </a:tcPr>
                </a:tc>
                <a:tc>
                  <a:txBody>
                    <a:bodyPr/>
                    <a:lstStyle/>
                    <a:p>
                      <a:pPr algn="ctr"/>
                      <a:r>
                        <a:rPr lang="tr-TR" sz="600" b="1" dirty="0">
                          <a:solidFill>
                            <a:srgbClr val="FFFFFF"/>
                          </a:solidFill>
                          <a:latin typeface="Calibri" panose="020F0502020204030204" pitchFamily="34" charset="0"/>
                          <a:cs typeface="Calibri" panose="020F0502020204030204" pitchFamily="34" charset="0"/>
                        </a:rPr>
                        <a:t>r</a:t>
                      </a:r>
                      <a:r>
                        <a:rPr lang="en-US" sz="600" b="1" dirty="0">
                          <a:solidFill>
                            <a:srgbClr val="FFFFFF"/>
                          </a:solidFill>
                          <a:latin typeface="Calibri" panose="020F0502020204030204" pitchFamily="34" charset="0"/>
                          <a:cs typeface="Calibri" panose="020F0502020204030204" pitchFamily="34" charset="0"/>
                        </a:rPr>
                        <a:t> ≥ 10 mm</a:t>
                      </a:r>
                    </a:p>
                  </a:txBody>
                  <a:tcPr marL="63500" marR="63500" marT="12700" marB="12700" anchor="ctr">
                    <a:lnL w="0"/>
                    <a:lnR w="12700" cap="flat" cmpd="sng" algn="ctr">
                      <a:solidFill>
                        <a:srgbClr val="124A7C"/>
                      </a:solidFill>
                      <a:prstDash val="solid"/>
                      <a:round/>
                      <a:headEnd type="none" w="med" len="med"/>
                      <a:tailEnd type="none" w="med" len="med"/>
                    </a:lnR>
                    <a:lnT w="0"/>
                    <a:lnB w="0">
                      <a:noFill/>
                    </a:lnB>
                    <a:lnTlToBr w="0"/>
                    <a:lnBlToTr w="0"/>
                    <a:solidFill>
                      <a:srgbClr val="124A7C"/>
                    </a:solidFill>
                  </a:tcPr>
                </a:tc>
                <a:tc>
                  <a:txBody>
                    <a:bodyPr/>
                    <a:lstStyle/>
                    <a:p>
                      <a:pPr algn="ctr"/>
                      <a:r>
                        <a:rPr lang="tr-TR" sz="600" b="1" dirty="0">
                          <a:solidFill>
                            <a:srgbClr val="FFFFFF"/>
                          </a:solidFill>
                          <a:latin typeface="Calibri" panose="020F0502020204030204" pitchFamily="34" charset="0"/>
                          <a:cs typeface="Calibri" panose="020F0502020204030204" pitchFamily="34" charset="0"/>
                        </a:rPr>
                        <a:t>r</a:t>
                      </a:r>
                      <a:r>
                        <a:rPr lang="en-US" sz="600" b="1" dirty="0">
                          <a:solidFill>
                            <a:srgbClr val="FFFFFF"/>
                          </a:solidFill>
                          <a:latin typeface="Calibri" panose="020F0502020204030204" pitchFamily="34" charset="0"/>
                          <a:cs typeface="Calibri" panose="020F0502020204030204" pitchFamily="34" charset="0"/>
                        </a:rPr>
                        <a:t> ≥ 1 mm</a:t>
                      </a:r>
                    </a:p>
                  </a:txBody>
                  <a:tcPr marL="63500" marR="63500" marT="12700" marB="12700" anchor="ctr">
                    <a:lnL w="12700" cap="flat" cmpd="sng" algn="ctr">
                      <a:solidFill>
                        <a:srgbClr val="124A7C"/>
                      </a:solidFill>
                      <a:prstDash val="solid"/>
                      <a:round/>
                      <a:headEnd type="none" w="med" len="med"/>
                      <a:tailEnd type="none" w="med" len="med"/>
                    </a:lnL>
                    <a:lnR w="0"/>
                    <a:lnT w="0"/>
                    <a:lnB w="0">
                      <a:noFill/>
                    </a:lnB>
                    <a:lnTlToBr w="0"/>
                    <a:lnBlToTr w="0"/>
                    <a:solidFill>
                      <a:srgbClr val="D17A04"/>
                    </a:solidFill>
                  </a:tcPr>
                </a:tc>
                <a:tc>
                  <a:txBody>
                    <a:bodyPr/>
                    <a:lstStyle/>
                    <a:p>
                      <a:pPr algn="ctr"/>
                      <a:r>
                        <a:rPr lang="tr-TR" sz="600" b="1" dirty="0">
                          <a:solidFill>
                            <a:srgbClr val="FFFFFF"/>
                          </a:solidFill>
                          <a:latin typeface="Calibri" panose="020F0502020204030204" pitchFamily="34" charset="0"/>
                          <a:cs typeface="Calibri" panose="020F0502020204030204" pitchFamily="34" charset="0"/>
                        </a:rPr>
                        <a:t>r</a:t>
                      </a:r>
                      <a:r>
                        <a:rPr lang="en-US" sz="600" b="1" dirty="0">
                          <a:solidFill>
                            <a:srgbClr val="FFFFFF"/>
                          </a:solidFill>
                          <a:latin typeface="Calibri" panose="020F0502020204030204" pitchFamily="34" charset="0"/>
                          <a:cs typeface="Calibri" panose="020F0502020204030204" pitchFamily="34" charset="0"/>
                        </a:rPr>
                        <a:t> ≥ 10 mm</a:t>
                      </a:r>
                    </a:p>
                  </a:txBody>
                  <a:tcPr marL="63500" marR="63500" marT="12700" marB="12700" anchor="ctr">
                    <a:lnL w="0"/>
                    <a:lnR w="12700" cap="flat" cmpd="sng" algn="ctr">
                      <a:solidFill>
                        <a:srgbClr val="D17A04"/>
                      </a:solidFill>
                      <a:prstDash val="solid"/>
                      <a:round/>
                      <a:headEnd type="none" w="med" len="med"/>
                      <a:tailEnd type="none" w="med" len="med"/>
                    </a:lnR>
                    <a:lnT w="0"/>
                    <a:lnB w="0">
                      <a:noFill/>
                    </a:lnB>
                    <a:lnTlToBr w="0"/>
                    <a:lnBlToTr w="0"/>
                    <a:solidFill>
                      <a:srgbClr val="D17A04"/>
                    </a:solidFill>
                  </a:tcPr>
                </a:tc>
                <a:extLst>
                  <a:ext uri="{0D108BD9-81ED-4DB2-BD59-A6C34878D82A}">
                    <a16:rowId xmlns:a16="http://schemas.microsoft.com/office/drawing/2014/main" val="1071828490"/>
                  </a:ext>
                </a:extLst>
              </a:tr>
              <a:tr h="69775">
                <a:tc>
                  <a:txBody>
                    <a:bodyPr/>
                    <a:lstStyle/>
                    <a:p>
                      <a:pPr algn="l"/>
                      <a:r>
                        <a:rPr lang="en-US" sz="600" b="1" dirty="0">
                          <a:latin typeface="Calibri" panose="020F0502020204030204" pitchFamily="34" charset="0"/>
                          <a:cs typeface="Calibri" panose="020F0502020204030204" pitchFamily="34" charset="0"/>
                        </a:rPr>
                        <a:t>Number of Obs.</a:t>
                      </a:r>
                    </a:p>
                  </a:txBody>
                  <a:tcPr marL="63500" marR="63500" marT="12700" marB="12700" anchor="ctr">
                    <a:lnL w="12700" cap="flat" cmpd="sng" algn="ctr">
                      <a:noFill/>
                      <a:prstDash val="solid"/>
                      <a:round/>
                      <a:headEnd type="none" w="med" len="med"/>
                      <a:tailEnd type="none" w="med" len="med"/>
                    </a:lnL>
                    <a:lnR w="12700" cap="flat" cmpd="sng" algn="ctr">
                      <a:solidFill>
                        <a:srgbClr val="124A7C"/>
                      </a:solidFill>
                      <a:prstDash val="solid"/>
                      <a:round/>
                      <a:headEnd type="none" w="med" len="med"/>
                      <a:tailEnd type="none" w="med" len="med"/>
                    </a:lnR>
                    <a:lnT w="0"/>
                    <a:lnB w="0"/>
                    <a:lnTlToBr w="0"/>
                    <a:lnBlToTr w="0"/>
                  </a:tcPr>
                </a:tc>
                <a:tc>
                  <a:txBody>
                    <a:bodyPr/>
                    <a:lstStyle/>
                    <a:p>
                      <a:pPr algn="ctr"/>
                      <a:r>
                        <a:rPr lang="en-US" sz="600" dirty="0">
                          <a:latin typeface="Calibri" panose="020F0502020204030204" pitchFamily="34" charset="0"/>
                          <a:cs typeface="Calibri" panose="020F0502020204030204" pitchFamily="34" charset="0"/>
                        </a:rPr>
                        <a:t>749</a:t>
                      </a:r>
                    </a:p>
                  </a:txBody>
                  <a:tcPr marL="63500" marR="63500" marT="12700" marB="12700" anchor="ctr">
                    <a:lnL w="12700" cap="flat" cmpd="sng" algn="ctr">
                      <a:solidFill>
                        <a:srgbClr val="124A7C"/>
                      </a:solidFill>
                      <a:prstDash val="solid"/>
                      <a:round/>
                      <a:headEnd type="none" w="med" len="med"/>
                      <a:tailEnd type="none" w="med" len="med"/>
                    </a:lnL>
                    <a:lnR w="0"/>
                    <a:lnT w="0"/>
                    <a:lnB w="0"/>
                    <a:lnTlToBr w="0"/>
                    <a:lnBlToTr w="0"/>
                  </a:tcPr>
                </a:tc>
                <a:tc>
                  <a:txBody>
                    <a:bodyPr/>
                    <a:lstStyle/>
                    <a:p>
                      <a:pPr algn="ctr"/>
                      <a:r>
                        <a:rPr lang="en-US" sz="600" dirty="0">
                          <a:latin typeface="Calibri" panose="020F0502020204030204" pitchFamily="34" charset="0"/>
                          <a:cs typeface="Calibri" panose="020F0502020204030204" pitchFamily="34" charset="0"/>
                        </a:rPr>
                        <a:t>216</a:t>
                      </a:r>
                    </a:p>
                  </a:txBody>
                  <a:tcPr marL="63500" marR="63500" marT="12700" marB="12700" anchor="ctr">
                    <a:lnL w="0"/>
                    <a:lnR w="12700" cap="flat" cmpd="sng" algn="ctr">
                      <a:solidFill>
                        <a:srgbClr val="124A7C"/>
                      </a:solidFill>
                      <a:prstDash val="solid"/>
                      <a:round/>
                      <a:headEnd type="none" w="med" len="med"/>
                      <a:tailEnd type="none" w="med" len="med"/>
                    </a:lnR>
                    <a:lnT w="0"/>
                    <a:lnB w="0"/>
                    <a:lnTlToBr w="0"/>
                    <a:lnBlToTr w="0"/>
                  </a:tcPr>
                </a:tc>
                <a:tc>
                  <a:txBody>
                    <a:bodyPr/>
                    <a:lstStyle/>
                    <a:p>
                      <a:pPr algn="ctr"/>
                      <a:r>
                        <a:rPr lang="en-US" sz="600" dirty="0">
                          <a:latin typeface="Calibri" panose="020F0502020204030204" pitchFamily="34" charset="0"/>
                          <a:cs typeface="Calibri" panose="020F0502020204030204" pitchFamily="34" charset="0"/>
                        </a:rPr>
                        <a:t>751</a:t>
                      </a:r>
                    </a:p>
                  </a:txBody>
                  <a:tcPr marL="63500" marR="63500" marT="12700" marB="12700" anchor="ctr">
                    <a:lnL w="12700" cap="flat" cmpd="sng" algn="ctr">
                      <a:solidFill>
                        <a:srgbClr val="124A7C"/>
                      </a:solidFill>
                      <a:prstDash val="solid"/>
                      <a:round/>
                      <a:headEnd type="none" w="med" len="med"/>
                      <a:tailEnd type="none" w="med" len="med"/>
                    </a:lnL>
                    <a:lnR w="0"/>
                    <a:lnT w="0"/>
                    <a:lnB w="0"/>
                    <a:lnTlToBr w="0"/>
                    <a:lnBlToTr w="0"/>
                  </a:tcPr>
                </a:tc>
                <a:tc>
                  <a:txBody>
                    <a:bodyPr/>
                    <a:lstStyle/>
                    <a:p>
                      <a:pPr algn="ctr"/>
                      <a:r>
                        <a:rPr lang="en-US" sz="600" dirty="0">
                          <a:latin typeface="Calibri" panose="020F0502020204030204" pitchFamily="34" charset="0"/>
                          <a:cs typeface="Calibri" panose="020F0502020204030204" pitchFamily="34" charset="0"/>
                        </a:rPr>
                        <a:t>220</a:t>
                      </a:r>
                    </a:p>
                  </a:txBody>
                  <a:tcPr marL="63500" marR="63500" marT="12700" marB="12700" anchor="ctr">
                    <a:lnL w="0"/>
                    <a:lnR w="12700" cap="flat" cmpd="sng" algn="ctr">
                      <a:solidFill>
                        <a:srgbClr val="124A7C"/>
                      </a:solidFill>
                      <a:prstDash val="solid"/>
                      <a:round/>
                      <a:headEnd type="none" w="med" len="med"/>
                      <a:tailEnd type="none" w="med" len="med"/>
                    </a:lnR>
                    <a:lnT w="0"/>
                    <a:lnB w="0"/>
                    <a:lnTlToBr w="0"/>
                    <a:lnBlToTr w="0"/>
                  </a:tcPr>
                </a:tc>
                <a:tc>
                  <a:txBody>
                    <a:bodyPr/>
                    <a:lstStyle/>
                    <a:p>
                      <a:pPr algn="ctr"/>
                      <a:r>
                        <a:rPr lang="en-US" sz="600" dirty="0">
                          <a:latin typeface="Calibri" panose="020F0502020204030204" pitchFamily="34" charset="0"/>
                          <a:cs typeface="Calibri" panose="020F0502020204030204" pitchFamily="34" charset="0"/>
                        </a:rPr>
                        <a:t>727</a:t>
                      </a:r>
                    </a:p>
                  </a:txBody>
                  <a:tcPr marL="63500" marR="63500" marT="12700" marB="12700" anchor="ctr">
                    <a:lnL w="12700" cap="flat" cmpd="sng" algn="ctr">
                      <a:solidFill>
                        <a:srgbClr val="124A7C"/>
                      </a:solidFill>
                      <a:prstDash val="solid"/>
                      <a:round/>
                      <a:headEnd type="none" w="med" len="med"/>
                      <a:tailEnd type="none" w="med" len="med"/>
                    </a:lnL>
                    <a:lnR w="0"/>
                    <a:lnT w="0"/>
                    <a:lnB w="0"/>
                    <a:lnTlToBr w="0"/>
                    <a:lnBlToTr w="0"/>
                  </a:tcPr>
                </a:tc>
                <a:tc>
                  <a:txBody>
                    <a:bodyPr/>
                    <a:lstStyle/>
                    <a:p>
                      <a:pPr algn="ctr"/>
                      <a:r>
                        <a:rPr lang="en-US" sz="600" dirty="0">
                          <a:latin typeface="Calibri" panose="020F0502020204030204" pitchFamily="34" charset="0"/>
                          <a:cs typeface="Calibri" panose="020F0502020204030204" pitchFamily="34" charset="0"/>
                        </a:rPr>
                        <a:t>200</a:t>
                      </a:r>
                    </a:p>
                  </a:txBody>
                  <a:tcPr marL="63500" marR="63500" marT="12700" marB="12700" anchor="ctr">
                    <a:lnL w="0"/>
                    <a:lnR w="12700" cap="flat" cmpd="sng" algn="ctr">
                      <a:solidFill>
                        <a:srgbClr val="124A7C"/>
                      </a:solidFill>
                      <a:prstDash val="solid"/>
                      <a:round/>
                      <a:headEnd type="none" w="med" len="med"/>
                      <a:tailEnd type="none" w="med" len="med"/>
                    </a:lnR>
                    <a:lnT w="0"/>
                    <a:lnB w="0"/>
                    <a:lnTlToBr w="0"/>
                    <a:lnBlToTr w="0"/>
                  </a:tcPr>
                </a:tc>
                <a:extLst>
                  <a:ext uri="{0D108BD9-81ED-4DB2-BD59-A6C34878D82A}">
                    <a16:rowId xmlns:a16="http://schemas.microsoft.com/office/drawing/2014/main" val="593318151"/>
                  </a:ext>
                </a:extLst>
              </a:tr>
              <a:tr h="69775">
                <a:tc>
                  <a:txBody>
                    <a:bodyPr/>
                    <a:lstStyle/>
                    <a:p>
                      <a:pPr algn="l"/>
                      <a:r>
                        <a:rPr lang="en-US" sz="600" b="1" dirty="0">
                          <a:latin typeface="Calibri" panose="020F0502020204030204" pitchFamily="34" charset="0"/>
                          <a:cs typeface="Calibri" panose="020F0502020204030204" pitchFamily="34" charset="0"/>
                        </a:rPr>
                        <a:t>MAE</a:t>
                      </a:r>
                    </a:p>
                  </a:txBody>
                  <a:tcPr marL="63500" marR="63500" marT="12700" marB="12700" anchor="ctr">
                    <a:lnL w="12700" cap="flat" cmpd="sng" algn="ctr">
                      <a:noFill/>
                      <a:prstDash val="solid"/>
                      <a:round/>
                      <a:headEnd type="none" w="med" len="med"/>
                      <a:tailEnd type="none" w="med" len="med"/>
                    </a:lnL>
                    <a:lnR w="12700" cap="flat" cmpd="sng" algn="ctr">
                      <a:solidFill>
                        <a:srgbClr val="124A7C"/>
                      </a:solidFill>
                      <a:prstDash val="solid"/>
                      <a:round/>
                      <a:headEnd type="none" w="med" len="med"/>
                      <a:tailEnd type="none" w="med" len="med"/>
                    </a:lnR>
                    <a:lnT w="0"/>
                    <a:lnB w="0"/>
                    <a:lnTlToBr w="0"/>
                    <a:lnBlToTr w="0"/>
                  </a:tcPr>
                </a:tc>
                <a:tc>
                  <a:txBody>
                    <a:bodyPr/>
                    <a:lstStyle/>
                    <a:p>
                      <a:pPr algn="ctr"/>
                      <a:r>
                        <a:rPr lang="en-US" sz="600" dirty="0">
                          <a:latin typeface="Calibri" panose="020F0502020204030204" pitchFamily="34" charset="0"/>
                          <a:cs typeface="Calibri" panose="020F0502020204030204" pitchFamily="34" charset="0"/>
                        </a:rPr>
                        <a:t>7.655</a:t>
                      </a:r>
                    </a:p>
                  </a:txBody>
                  <a:tcPr marL="63500" marR="63500" marT="12700" marB="12700" anchor="ctr">
                    <a:lnL w="12700" cap="flat" cmpd="sng" algn="ctr">
                      <a:solidFill>
                        <a:srgbClr val="124A7C"/>
                      </a:solidFill>
                      <a:prstDash val="solid"/>
                      <a:round/>
                      <a:headEnd type="none" w="med" len="med"/>
                      <a:tailEnd type="none" w="med" len="med"/>
                    </a:lnL>
                    <a:lnR w="0"/>
                    <a:lnT w="0">
                      <a:noFill/>
                    </a:lnT>
                    <a:lnB w="0"/>
                    <a:lnTlToBr w="0"/>
                    <a:lnBlToTr w="0"/>
                  </a:tcPr>
                </a:tc>
                <a:tc>
                  <a:txBody>
                    <a:bodyPr/>
                    <a:lstStyle/>
                    <a:p>
                      <a:pPr algn="ctr"/>
                      <a:r>
                        <a:rPr lang="en-US" sz="600" dirty="0">
                          <a:latin typeface="Calibri" panose="020F0502020204030204" pitchFamily="34" charset="0"/>
                          <a:cs typeface="Calibri" panose="020F0502020204030204" pitchFamily="34" charset="0"/>
                        </a:rPr>
                        <a:t>9.450</a:t>
                      </a:r>
                    </a:p>
                  </a:txBody>
                  <a:tcPr marL="63500" marR="63500" marT="12700" marB="12700" anchor="ctr">
                    <a:lnL w="0"/>
                    <a:lnR w="12700" cap="flat" cmpd="sng" algn="ctr">
                      <a:solidFill>
                        <a:srgbClr val="124A7C"/>
                      </a:solidFill>
                      <a:prstDash val="solid"/>
                      <a:round/>
                      <a:headEnd type="none" w="med" len="med"/>
                      <a:tailEnd type="none" w="med" len="med"/>
                    </a:lnR>
                    <a:lnT w="0">
                      <a:noFill/>
                    </a:lnT>
                    <a:lnB w="0"/>
                    <a:lnTlToBr w="0"/>
                    <a:lnBlToTr w="0"/>
                  </a:tcPr>
                </a:tc>
                <a:tc>
                  <a:txBody>
                    <a:bodyPr/>
                    <a:lstStyle/>
                    <a:p>
                      <a:pPr algn="ctr"/>
                      <a:r>
                        <a:rPr lang="en-US" sz="600" dirty="0">
                          <a:latin typeface="Calibri" panose="020F0502020204030204" pitchFamily="34" charset="0"/>
                          <a:cs typeface="Calibri" panose="020F0502020204030204" pitchFamily="34" charset="0"/>
                        </a:rPr>
                        <a:t>7.797</a:t>
                      </a:r>
                    </a:p>
                  </a:txBody>
                  <a:tcPr marL="63500" marR="63500" marT="12700" marB="12700" anchor="ctr">
                    <a:lnL w="12700" cap="flat" cmpd="sng" algn="ctr">
                      <a:solidFill>
                        <a:srgbClr val="124A7C"/>
                      </a:solidFill>
                      <a:prstDash val="solid"/>
                      <a:round/>
                      <a:headEnd type="none" w="med" len="med"/>
                      <a:tailEnd type="none" w="med" len="med"/>
                    </a:lnL>
                    <a:lnR w="0"/>
                    <a:lnT w="0">
                      <a:noFill/>
                    </a:lnT>
                    <a:lnB w="0"/>
                    <a:lnTlToBr w="0"/>
                    <a:lnBlToTr w="0"/>
                  </a:tcPr>
                </a:tc>
                <a:tc>
                  <a:txBody>
                    <a:bodyPr/>
                    <a:lstStyle/>
                    <a:p>
                      <a:pPr algn="ctr"/>
                      <a:r>
                        <a:rPr lang="en-US" sz="600" dirty="0">
                          <a:latin typeface="Calibri" panose="020F0502020204030204" pitchFamily="34" charset="0"/>
                          <a:cs typeface="Calibri" panose="020F0502020204030204" pitchFamily="34" charset="0"/>
                        </a:rPr>
                        <a:t>9.307</a:t>
                      </a:r>
                    </a:p>
                  </a:txBody>
                  <a:tcPr marL="63500" marR="63500" marT="12700" marB="12700" anchor="ctr">
                    <a:lnL w="0"/>
                    <a:lnR w="12700" cap="flat" cmpd="sng" algn="ctr">
                      <a:solidFill>
                        <a:srgbClr val="124A7C"/>
                      </a:solidFill>
                      <a:prstDash val="solid"/>
                      <a:round/>
                      <a:headEnd type="none" w="med" len="med"/>
                      <a:tailEnd type="none" w="med" len="med"/>
                    </a:lnR>
                    <a:lnT w="0">
                      <a:noFill/>
                    </a:lnT>
                    <a:lnB w="0"/>
                    <a:lnTlToBr w="0"/>
                    <a:lnBlToTr w="0"/>
                  </a:tcPr>
                </a:tc>
                <a:tc>
                  <a:txBody>
                    <a:bodyPr/>
                    <a:lstStyle/>
                    <a:p>
                      <a:pPr algn="ctr"/>
                      <a:r>
                        <a:rPr lang="en-US" sz="600" dirty="0">
                          <a:latin typeface="Calibri" panose="020F0502020204030204" pitchFamily="34" charset="0"/>
                          <a:cs typeface="Calibri" panose="020F0502020204030204" pitchFamily="34" charset="0"/>
                        </a:rPr>
                        <a:t>7.158</a:t>
                      </a:r>
                    </a:p>
                  </a:txBody>
                  <a:tcPr marL="63500" marR="63500" marT="12700" marB="12700" anchor="ctr">
                    <a:lnL w="12700" cap="flat" cmpd="sng" algn="ctr">
                      <a:solidFill>
                        <a:srgbClr val="124A7C"/>
                      </a:solidFill>
                      <a:prstDash val="solid"/>
                      <a:round/>
                      <a:headEnd type="none" w="med" len="med"/>
                      <a:tailEnd type="none" w="med" len="med"/>
                    </a:lnL>
                    <a:lnR w="0"/>
                    <a:lnT w="0"/>
                    <a:lnB w="0"/>
                    <a:lnTlToBr w="0"/>
                    <a:lnBlToTr w="0"/>
                  </a:tcPr>
                </a:tc>
                <a:tc>
                  <a:txBody>
                    <a:bodyPr/>
                    <a:lstStyle/>
                    <a:p>
                      <a:pPr algn="ctr"/>
                      <a:r>
                        <a:rPr lang="en-US" sz="600" dirty="0">
                          <a:latin typeface="Calibri" panose="020F0502020204030204" pitchFamily="34" charset="0"/>
                          <a:cs typeface="Calibri" panose="020F0502020204030204" pitchFamily="34" charset="0"/>
                        </a:rPr>
                        <a:t>8.685</a:t>
                      </a:r>
                    </a:p>
                  </a:txBody>
                  <a:tcPr marL="63500" marR="63500" marT="12700" marB="12700" anchor="ctr">
                    <a:lnL w="0"/>
                    <a:lnR w="12700" cap="flat" cmpd="sng" algn="ctr">
                      <a:solidFill>
                        <a:srgbClr val="124A7C"/>
                      </a:solidFill>
                      <a:prstDash val="solid"/>
                      <a:round/>
                      <a:headEnd type="none" w="med" len="med"/>
                      <a:tailEnd type="none" w="med" len="med"/>
                    </a:lnR>
                    <a:lnT w="0"/>
                    <a:lnB w="0"/>
                    <a:lnTlToBr w="0"/>
                    <a:lnBlToTr w="0"/>
                  </a:tcPr>
                </a:tc>
                <a:extLst>
                  <a:ext uri="{0D108BD9-81ED-4DB2-BD59-A6C34878D82A}">
                    <a16:rowId xmlns:a16="http://schemas.microsoft.com/office/drawing/2014/main" val="1915977581"/>
                  </a:ext>
                </a:extLst>
              </a:tr>
              <a:tr h="69775">
                <a:tc>
                  <a:txBody>
                    <a:bodyPr/>
                    <a:lstStyle/>
                    <a:p>
                      <a:pPr algn="l"/>
                      <a:r>
                        <a:rPr lang="en-US" sz="600" b="1" dirty="0">
                          <a:latin typeface="Calibri" panose="020F0502020204030204" pitchFamily="34" charset="0"/>
                          <a:cs typeface="Calibri" panose="020F0502020204030204" pitchFamily="34" charset="0"/>
                        </a:rPr>
                        <a:t>RMSE</a:t>
                      </a:r>
                    </a:p>
                  </a:txBody>
                  <a:tcPr marL="63500" marR="63500" marT="12700" marB="12700" anchor="ctr">
                    <a:lnL w="12700" cap="flat" cmpd="sng" algn="ctr">
                      <a:noFill/>
                      <a:prstDash val="solid"/>
                      <a:round/>
                      <a:headEnd type="none" w="med" len="med"/>
                      <a:tailEnd type="none" w="med" len="med"/>
                    </a:lnL>
                    <a:lnR w="12700" cap="flat" cmpd="sng" algn="ctr">
                      <a:solidFill>
                        <a:srgbClr val="124A7C"/>
                      </a:solidFill>
                      <a:prstDash val="solid"/>
                      <a:round/>
                      <a:headEnd type="none" w="med" len="med"/>
                      <a:tailEnd type="none" w="med" len="med"/>
                    </a:lnR>
                    <a:lnT w="0"/>
                    <a:lnB w="0"/>
                    <a:lnTlToBr w="0"/>
                    <a:lnBlToTr w="0"/>
                  </a:tcPr>
                </a:tc>
                <a:tc>
                  <a:txBody>
                    <a:bodyPr/>
                    <a:lstStyle/>
                    <a:p>
                      <a:pPr algn="ctr"/>
                      <a:r>
                        <a:rPr lang="en-US" sz="600" dirty="0">
                          <a:latin typeface="Calibri" panose="020F0502020204030204" pitchFamily="34" charset="0"/>
                          <a:cs typeface="Calibri" panose="020F0502020204030204" pitchFamily="34" charset="0"/>
                        </a:rPr>
                        <a:t>10.544</a:t>
                      </a:r>
                    </a:p>
                  </a:txBody>
                  <a:tcPr marL="63500" marR="63500" marT="12700" marB="12700" anchor="ctr">
                    <a:lnL w="12700" cap="flat" cmpd="sng" algn="ctr">
                      <a:solidFill>
                        <a:srgbClr val="124A7C"/>
                      </a:solidFill>
                      <a:prstDash val="solid"/>
                      <a:round/>
                      <a:headEnd type="none" w="med" len="med"/>
                      <a:tailEnd type="none" w="med" len="med"/>
                    </a:lnL>
                    <a:lnR w="0"/>
                    <a:lnT w="0"/>
                    <a:lnB w="0"/>
                    <a:lnTlToBr w="0"/>
                    <a:lnBlToTr w="0"/>
                  </a:tcPr>
                </a:tc>
                <a:tc>
                  <a:txBody>
                    <a:bodyPr/>
                    <a:lstStyle/>
                    <a:p>
                      <a:pPr algn="ctr"/>
                      <a:r>
                        <a:rPr lang="en-US" sz="600" dirty="0">
                          <a:latin typeface="Calibri" panose="020F0502020204030204" pitchFamily="34" charset="0"/>
                          <a:cs typeface="Calibri" panose="020F0502020204030204" pitchFamily="34" charset="0"/>
                        </a:rPr>
                        <a:t>12.009</a:t>
                      </a:r>
                    </a:p>
                  </a:txBody>
                  <a:tcPr marL="63500" marR="63500" marT="12700" marB="12700" anchor="ctr">
                    <a:lnL w="0"/>
                    <a:lnR w="12700" cap="flat" cmpd="sng" algn="ctr">
                      <a:solidFill>
                        <a:srgbClr val="124A7C"/>
                      </a:solidFill>
                      <a:prstDash val="solid"/>
                      <a:round/>
                      <a:headEnd type="none" w="med" len="med"/>
                      <a:tailEnd type="none" w="med" len="med"/>
                    </a:lnR>
                    <a:lnT w="0"/>
                    <a:lnB w="0"/>
                    <a:lnTlToBr w="0"/>
                    <a:lnBlToTr w="0"/>
                  </a:tcPr>
                </a:tc>
                <a:tc>
                  <a:txBody>
                    <a:bodyPr/>
                    <a:lstStyle/>
                    <a:p>
                      <a:pPr algn="ctr"/>
                      <a:r>
                        <a:rPr lang="en-US" sz="600" dirty="0">
                          <a:latin typeface="Calibri" panose="020F0502020204030204" pitchFamily="34" charset="0"/>
                          <a:cs typeface="Calibri" panose="020F0502020204030204" pitchFamily="34" charset="0"/>
                        </a:rPr>
                        <a:t>10.699</a:t>
                      </a:r>
                    </a:p>
                  </a:txBody>
                  <a:tcPr marL="63500" marR="63500" marT="12700" marB="12700" anchor="ctr">
                    <a:lnL w="12700" cap="flat" cmpd="sng" algn="ctr">
                      <a:solidFill>
                        <a:srgbClr val="124A7C"/>
                      </a:solidFill>
                      <a:prstDash val="solid"/>
                      <a:round/>
                      <a:headEnd type="none" w="med" len="med"/>
                      <a:tailEnd type="none" w="med" len="med"/>
                    </a:lnL>
                    <a:lnR w="0"/>
                    <a:lnT w="0"/>
                    <a:lnB w="0"/>
                    <a:lnTlToBr w="0"/>
                    <a:lnBlToTr w="0"/>
                  </a:tcPr>
                </a:tc>
                <a:tc>
                  <a:txBody>
                    <a:bodyPr/>
                    <a:lstStyle/>
                    <a:p>
                      <a:pPr algn="ctr"/>
                      <a:r>
                        <a:rPr lang="en-US" sz="600" dirty="0">
                          <a:latin typeface="Calibri" panose="020F0502020204030204" pitchFamily="34" charset="0"/>
                          <a:cs typeface="Calibri" panose="020F0502020204030204" pitchFamily="34" charset="0"/>
                        </a:rPr>
                        <a:t>11.876</a:t>
                      </a:r>
                    </a:p>
                  </a:txBody>
                  <a:tcPr marL="63500" marR="63500" marT="12700" marB="12700" anchor="ctr">
                    <a:lnL w="0"/>
                    <a:lnR w="12700" cap="flat" cmpd="sng" algn="ctr">
                      <a:solidFill>
                        <a:srgbClr val="124A7C"/>
                      </a:solidFill>
                      <a:prstDash val="solid"/>
                      <a:round/>
                      <a:headEnd type="none" w="med" len="med"/>
                      <a:tailEnd type="none" w="med" len="med"/>
                    </a:lnR>
                    <a:lnT w="0"/>
                    <a:lnB w="0"/>
                    <a:lnTlToBr w="0"/>
                    <a:lnBlToTr w="0"/>
                  </a:tcPr>
                </a:tc>
                <a:tc>
                  <a:txBody>
                    <a:bodyPr/>
                    <a:lstStyle/>
                    <a:p>
                      <a:pPr algn="ctr"/>
                      <a:r>
                        <a:rPr lang="en-US" sz="600" dirty="0">
                          <a:latin typeface="Calibri" panose="020F0502020204030204" pitchFamily="34" charset="0"/>
                          <a:cs typeface="Calibri" panose="020F0502020204030204" pitchFamily="34" charset="0"/>
                        </a:rPr>
                        <a:t>9.774</a:t>
                      </a:r>
                    </a:p>
                  </a:txBody>
                  <a:tcPr marL="63500" marR="63500" marT="12700" marB="12700" anchor="ctr">
                    <a:lnL w="12700" cap="flat" cmpd="sng" algn="ctr">
                      <a:solidFill>
                        <a:srgbClr val="124A7C"/>
                      </a:solidFill>
                      <a:prstDash val="solid"/>
                      <a:round/>
                      <a:headEnd type="none" w="med" len="med"/>
                      <a:tailEnd type="none" w="med" len="med"/>
                    </a:lnL>
                    <a:lnR w="0"/>
                    <a:lnT w="0"/>
                    <a:lnB w="0"/>
                    <a:lnTlToBr w="0"/>
                    <a:lnBlToTr w="0"/>
                  </a:tcPr>
                </a:tc>
                <a:tc>
                  <a:txBody>
                    <a:bodyPr/>
                    <a:lstStyle/>
                    <a:p>
                      <a:pPr algn="ctr"/>
                      <a:r>
                        <a:rPr lang="en-US" sz="600" dirty="0">
                          <a:latin typeface="Calibri" panose="020F0502020204030204" pitchFamily="34" charset="0"/>
                          <a:cs typeface="Calibri" panose="020F0502020204030204" pitchFamily="34" charset="0"/>
                        </a:rPr>
                        <a:t>11.07</a:t>
                      </a:r>
                    </a:p>
                  </a:txBody>
                  <a:tcPr marL="63500" marR="63500" marT="12700" marB="12700" anchor="ctr">
                    <a:lnL w="0"/>
                    <a:lnR w="12700" cap="flat" cmpd="sng" algn="ctr">
                      <a:solidFill>
                        <a:srgbClr val="124A7C"/>
                      </a:solidFill>
                      <a:prstDash val="solid"/>
                      <a:round/>
                      <a:headEnd type="none" w="med" len="med"/>
                      <a:tailEnd type="none" w="med" len="med"/>
                    </a:lnR>
                    <a:lnT w="0"/>
                    <a:lnB w="0"/>
                    <a:lnTlToBr w="0"/>
                    <a:lnBlToTr w="0"/>
                  </a:tcPr>
                </a:tc>
                <a:extLst>
                  <a:ext uri="{0D108BD9-81ED-4DB2-BD59-A6C34878D82A}">
                    <a16:rowId xmlns:a16="http://schemas.microsoft.com/office/drawing/2014/main" val="928697782"/>
                  </a:ext>
                </a:extLst>
              </a:tr>
              <a:tr h="69775">
                <a:tc>
                  <a:txBody>
                    <a:bodyPr/>
                    <a:lstStyle/>
                    <a:p>
                      <a:pPr algn="l"/>
                      <a:r>
                        <a:rPr lang="en-US" sz="600" b="1" dirty="0">
                          <a:latin typeface="Calibri" panose="020F0502020204030204" pitchFamily="34" charset="0"/>
                          <a:cs typeface="Calibri" panose="020F0502020204030204" pitchFamily="34" charset="0"/>
                        </a:rPr>
                        <a:t>Corr. Coef.</a:t>
                      </a:r>
                    </a:p>
                  </a:txBody>
                  <a:tcPr marL="63500" marR="63500" marT="12700" marB="12700" anchor="ctr">
                    <a:lnL w="12700" cap="flat" cmpd="sng" algn="ctr">
                      <a:noFill/>
                      <a:prstDash val="solid"/>
                      <a:round/>
                      <a:headEnd type="none" w="med" len="med"/>
                      <a:tailEnd type="none" w="med" len="med"/>
                    </a:lnL>
                    <a:lnR w="12700" cap="flat" cmpd="sng" algn="ctr">
                      <a:solidFill>
                        <a:srgbClr val="124A7C"/>
                      </a:solidFill>
                      <a:prstDash val="solid"/>
                      <a:round/>
                      <a:headEnd type="none" w="med" len="med"/>
                      <a:tailEnd type="none" w="med" len="med"/>
                    </a:lnR>
                    <a:lnT w="0"/>
                    <a:lnB w="0"/>
                    <a:lnTlToBr w="0"/>
                    <a:lnBlToTr w="0"/>
                  </a:tcPr>
                </a:tc>
                <a:tc>
                  <a:txBody>
                    <a:bodyPr/>
                    <a:lstStyle/>
                    <a:p>
                      <a:pPr algn="ctr"/>
                      <a:r>
                        <a:rPr lang="en-US" sz="600" dirty="0">
                          <a:latin typeface="Calibri" panose="020F0502020204030204" pitchFamily="34" charset="0"/>
                          <a:cs typeface="Calibri" panose="020F0502020204030204" pitchFamily="34" charset="0"/>
                        </a:rPr>
                        <a:t>0.167</a:t>
                      </a:r>
                    </a:p>
                  </a:txBody>
                  <a:tcPr marL="63500" marR="63500" marT="12700" marB="12700" anchor="ctr">
                    <a:lnL w="12700" cap="flat" cmpd="sng" algn="ctr">
                      <a:solidFill>
                        <a:srgbClr val="124A7C"/>
                      </a:solidFill>
                      <a:prstDash val="solid"/>
                      <a:round/>
                      <a:headEnd type="none" w="med" len="med"/>
                      <a:tailEnd type="none" w="med" len="med"/>
                    </a:lnL>
                    <a:lnR w="0"/>
                    <a:lnT w="0"/>
                    <a:lnB w="0"/>
                    <a:lnTlToBr w="0"/>
                    <a:lnBlToTr w="0"/>
                  </a:tcPr>
                </a:tc>
                <a:tc>
                  <a:txBody>
                    <a:bodyPr/>
                    <a:lstStyle/>
                    <a:p>
                      <a:pPr algn="ctr"/>
                      <a:r>
                        <a:rPr lang="en-US" sz="600" dirty="0">
                          <a:latin typeface="Calibri" panose="020F0502020204030204" pitchFamily="34" charset="0"/>
                          <a:cs typeface="Calibri" panose="020F0502020204030204" pitchFamily="34" charset="0"/>
                        </a:rPr>
                        <a:t>0.023</a:t>
                      </a:r>
                    </a:p>
                  </a:txBody>
                  <a:tcPr marL="63500" marR="63500" marT="12700" marB="12700" anchor="ctr">
                    <a:lnL w="0"/>
                    <a:lnR w="12700" cap="flat" cmpd="sng" algn="ctr">
                      <a:solidFill>
                        <a:srgbClr val="124A7C"/>
                      </a:solidFill>
                      <a:prstDash val="solid"/>
                      <a:round/>
                      <a:headEnd type="none" w="med" len="med"/>
                      <a:tailEnd type="none" w="med" len="med"/>
                    </a:lnR>
                    <a:lnT w="0"/>
                    <a:lnB w="0"/>
                    <a:lnTlToBr w="0"/>
                    <a:lnBlToTr w="0"/>
                  </a:tcPr>
                </a:tc>
                <a:tc>
                  <a:txBody>
                    <a:bodyPr/>
                    <a:lstStyle/>
                    <a:p>
                      <a:pPr algn="ctr"/>
                      <a:r>
                        <a:rPr lang="en-US" sz="600" dirty="0">
                          <a:latin typeface="Calibri" panose="020F0502020204030204" pitchFamily="34" charset="0"/>
                          <a:cs typeface="Calibri" panose="020F0502020204030204" pitchFamily="34" charset="0"/>
                        </a:rPr>
                        <a:t>0.167</a:t>
                      </a:r>
                    </a:p>
                  </a:txBody>
                  <a:tcPr marL="63500" marR="63500" marT="12700" marB="12700" anchor="ctr">
                    <a:lnL w="12700" cap="flat" cmpd="sng" algn="ctr">
                      <a:solidFill>
                        <a:srgbClr val="124A7C"/>
                      </a:solidFill>
                      <a:prstDash val="solid"/>
                      <a:round/>
                      <a:headEnd type="none" w="med" len="med"/>
                      <a:tailEnd type="none" w="med" len="med"/>
                    </a:lnL>
                    <a:lnR w="0"/>
                    <a:lnT w="0"/>
                    <a:lnB w="0"/>
                    <a:lnTlToBr w="0"/>
                    <a:lnBlToTr w="0"/>
                  </a:tcPr>
                </a:tc>
                <a:tc>
                  <a:txBody>
                    <a:bodyPr/>
                    <a:lstStyle/>
                    <a:p>
                      <a:pPr algn="ctr"/>
                      <a:r>
                        <a:rPr lang="en-US" sz="600" dirty="0">
                          <a:latin typeface="Calibri" panose="020F0502020204030204" pitchFamily="34" charset="0"/>
                          <a:cs typeface="Calibri" panose="020F0502020204030204" pitchFamily="34" charset="0"/>
                        </a:rPr>
                        <a:t>0.025</a:t>
                      </a:r>
                    </a:p>
                  </a:txBody>
                  <a:tcPr marL="63500" marR="63500" marT="12700" marB="12700" anchor="ctr">
                    <a:lnL w="0"/>
                    <a:lnR w="12700" cap="flat" cmpd="sng" algn="ctr">
                      <a:solidFill>
                        <a:srgbClr val="124A7C"/>
                      </a:solidFill>
                      <a:prstDash val="solid"/>
                      <a:round/>
                      <a:headEnd type="none" w="med" len="med"/>
                      <a:tailEnd type="none" w="med" len="med"/>
                    </a:lnR>
                    <a:lnT w="0"/>
                    <a:lnB w="0"/>
                    <a:lnTlToBr w="0"/>
                    <a:lnBlToTr w="0"/>
                  </a:tcPr>
                </a:tc>
                <a:tc>
                  <a:txBody>
                    <a:bodyPr/>
                    <a:lstStyle/>
                    <a:p>
                      <a:pPr algn="ctr"/>
                      <a:r>
                        <a:rPr lang="en-US" sz="600" dirty="0">
                          <a:latin typeface="Calibri" panose="020F0502020204030204" pitchFamily="34" charset="0"/>
                          <a:cs typeface="Calibri" panose="020F0502020204030204" pitchFamily="34" charset="0"/>
                        </a:rPr>
                        <a:t>0.233</a:t>
                      </a:r>
                    </a:p>
                  </a:txBody>
                  <a:tcPr marL="63500" marR="63500" marT="12700" marB="12700" anchor="ctr">
                    <a:lnL w="12700" cap="flat" cmpd="sng" algn="ctr">
                      <a:solidFill>
                        <a:srgbClr val="124A7C"/>
                      </a:solidFill>
                      <a:prstDash val="solid"/>
                      <a:round/>
                      <a:headEnd type="none" w="med" len="med"/>
                      <a:tailEnd type="none" w="med" len="med"/>
                    </a:lnL>
                    <a:lnR w="0"/>
                    <a:lnT w="0"/>
                    <a:lnB w="0"/>
                    <a:lnTlToBr w="0"/>
                    <a:lnBlToTr w="0"/>
                  </a:tcPr>
                </a:tc>
                <a:tc>
                  <a:txBody>
                    <a:bodyPr/>
                    <a:lstStyle/>
                    <a:p>
                      <a:pPr algn="ctr"/>
                      <a:r>
                        <a:rPr lang="en-US" sz="600" dirty="0">
                          <a:latin typeface="Calibri" panose="020F0502020204030204" pitchFamily="34" charset="0"/>
                          <a:cs typeface="Calibri" panose="020F0502020204030204" pitchFamily="34" charset="0"/>
                        </a:rPr>
                        <a:t>0.076</a:t>
                      </a:r>
                    </a:p>
                  </a:txBody>
                  <a:tcPr marL="63500" marR="63500" marT="12700" marB="12700" anchor="ctr">
                    <a:lnL w="0"/>
                    <a:lnR w="12700" cap="flat" cmpd="sng" algn="ctr">
                      <a:solidFill>
                        <a:srgbClr val="124A7C"/>
                      </a:solidFill>
                      <a:prstDash val="solid"/>
                      <a:round/>
                      <a:headEnd type="none" w="med" len="med"/>
                      <a:tailEnd type="none" w="med" len="med"/>
                    </a:lnR>
                    <a:lnT w="0"/>
                    <a:lnB w="0"/>
                    <a:lnTlToBr w="0"/>
                    <a:lnBlToTr w="0"/>
                  </a:tcPr>
                </a:tc>
                <a:extLst>
                  <a:ext uri="{0D108BD9-81ED-4DB2-BD59-A6C34878D82A}">
                    <a16:rowId xmlns:a16="http://schemas.microsoft.com/office/drawing/2014/main" val="4254489585"/>
                  </a:ext>
                </a:extLst>
              </a:tr>
              <a:tr h="69775">
                <a:tc>
                  <a:txBody>
                    <a:bodyPr/>
                    <a:lstStyle/>
                    <a:p>
                      <a:pPr algn="l"/>
                      <a:r>
                        <a:rPr lang="en-US" sz="600" b="1" dirty="0">
                          <a:latin typeface="Calibri" panose="020F0502020204030204" pitchFamily="34" charset="0"/>
                          <a:cs typeface="Calibri" panose="020F0502020204030204" pitchFamily="34" charset="0"/>
                        </a:rPr>
                        <a:t>POD</a:t>
                      </a:r>
                    </a:p>
                  </a:txBody>
                  <a:tcPr marL="63500" marR="63500" marT="12700" marB="12700" anchor="ctr">
                    <a:lnL w="12700" cap="flat" cmpd="sng" algn="ctr">
                      <a:noFill/>
                      <a:prstDash val="solid"/>
                      <a:round/>
                      <a:headEnd type="none" w="med" len="med"/>
                      <a:tailEnd type="none" w="med" len="med"/>
                    </a:lnL>
                    <a:lnR w="12700" cap="flat" cmpd="sng" algn="ctr">
                      <a:solidFill>
                        <a:srgbClr val="124A7C"/>
                      </a:solidFill>
                      <a:prstDash val="solid"/>
                      <a:round/>
                      <a:headEnd type="none" w="med" len="med"/>
                      <a:tailEnd type="none" w="med" len="med"/>
                    </a:lnR>
                    <a:lnT w="0"/>
                    <a:lnB w="0"/>
                    <a:lnTlToBr w="0"/>
                    <a:lnBlToTr w="0"/>
                  </a:tcPr>
                </a:tc>
                <a:tc>
                  <a:txBody>
                    <a:bodyPr/>
                    <a:lstStyle/>
                    <a:p>
                      <a:pPr algn="ctr"/>
                      <a:r>
                        <a:rPr lang="en-US" sz="600" dirty="0">
                          <a:latin typeface="Calibri" panose="020F0502020204030204" pitchFamily="34" charset="0"/>
                          <a:cs typeface="Calibri" panose="020F0502020204030204" pitchFamily="34" charset="0"/>
                        </a:rPr>
                        <a:t>0.948</a:t>
                      </a:r>
                    </a:p>
                  </a:txBody>
                  <a:tcPr marL="63500" marR="63500" marT="12700" marB="12700" anchor="ctr">
                    <a:lnL w="12700" cap="flat" cmpd="sng" algn="ctr">
                      <a:solidFill>
                        <a:srgbClr val="124A7C"/>
                      </a:solidFill>
                      <a:prstDash val="solid"/>
                      <a:round/>
                      <a:headEnd type="none" w="med" len="med"/>
                      <a:tailEnd type="none" w="med" len="med"/>
                    </a:lnL>
                    <a:lnR w="0"/>
                    <a:lnT w="0"/>
                    <a:lnB w="0"/>
                    <a:lnTlToBr w="0"/>
                    <a:lnBlToTr w="0"/>
                  </a:tcPr>
                </a:tc>
                <a:tc>
                  <a:txBody>
                    <a:bodyPr/>
                    <a:lstStyle/>
                    <a:p>
                      <a:pPr algn="ctr"/>
                      <a:r>
                        <a:rPr lang="en-US" sz="600" dirty="0">
                          <a:latin typeface="Calibri" panose="020F0502020204030204" pitchFamily="34" charset="0"/>
                          <a:cs typeface="Calibri" panose="020F0502020204030204" pitchFamily="34" charset="0"/>
                        </a:rPr>
                        <a:t>0.556</a:t>
                      </a:r>
                    </a:p>
                  </a:txBody>
                  <a:tcPr marL="63500" marR="63500" marT="12700" marB="12700" anchor="ctr">
                    <a:lnL w="0"/>
                    <a:lnR w="12700" cap="flat" cmpd="sng" algn="ctr">
                      <a:solidFill>
                        <a:srgbClr val="124A7C"/>
                      </a:solidFill>
                      <a:prstDash val="solid"/>
                      <a:round/>
                      <a:headEnd type="none" w="med" len="med"/>
                      <a:tailEnd type="none" w="med" len="med"/>
                    </a:lnR>
                    <a:lnT w="0"/>
                    <a:lnB w="0"/>
                    <a:lnTlToBr w="0"/>
                    <a:lnBlToTr w="0"/>
                  </a:tcPr>
                </a:tc>
                <a:tc>
                  <a:txBody>
                    <a:bodyPr/>
                    <a:lstStyle/>
                    <a:p>
                      <a:pPr algn="ctr"/>
                      <a:r>
                        <a:rPr lang="en-US" sz="600" dirty="0">
                          <a:latin typeface="Calibri" panose="020F0502020204030204" pitchFamily="34" charset="0"/>
                          <a:cs typeface="Calibri" panose="020F0502020204030204" pitchFamily="34" charset="0"/>
                        </a:rPr>
                        <a:t>0.955</a:t>
                      </a:r>
                    </a:p>
                  </a:txBody>
                  <a:tcPr marL="63500" marR="63500" marT="12700" marB="12700" anchor="ctr">
                    <a:lnL w="12700" cap="flat" cmpd="sng" algn="ctr">
                      <a:solidFill>
                        <a:srgbClr val="124A7C"/>
                      </a:solidFill>
                      <a:prstDash val="solid"/>
                      <a:round/>
                      <a:headEnd type="none" w="med" len="med"/>
                      <a:tailEnd type="none" w="med" len="med"/>
                    </a:lnL>
                    <a:lnR w="0"/>
                    <a:lnT w="0"/>
                    <a:lnB w="0"/>
                    <a:lnTlToBr w="0"/>
                    <a:lnBlToTr w="0"/>
                  </a:tcPr>
                </a:tc>
                <a:tc>
                  <a:txBody>
                    <a:bodyPr/>
                    <a:lstStyle/>
                    <a:p>
                      <a:pPr algn="ctr"/>
                      <a:r>
                        <a:rPr lang="en-US" sz="600" dirty="0">
                          <a:latin typeface="Calibri" panose="020F0502020204030204" pitchFamily="34" charset="0"/>
                          <a:cs typeface="Calibri" panose="020F0502020204030204" pitchFamily="34" charset="0"/>
                        </a:rPr>
                        <a:t>0.577</a:t>
                      </a:r>
                    </a:p>
                  </a:txBody>
                  <a:tcPr marL="63500" marR="63500" marT="12700" marB="12700" anchor="ctr">
                    <a:lnL w="0"/>
                    <a:lnR w="12700" cap="flat" cmpd="sng" algn="ctr">
                      <a:solidFill>
                        <a:srgbClr val="124A7C"/>
                      </a:solidFill>
                      <a:prstDash val="solid"/>
                      <a:round/>
                      <a:headEnd type="none" w="med" len="med"/>
                      <a:tailEnd type="none" w="med" len="med"/>
                    </a:lnR>
                    <a:lnT w="0"/>
                    <a:lnB w="0"/>
                    <a:lnTlToBr w="0"/>
                    <a:lnBlToTr w="0"/>
                  </a:tcPr>
                </a:tc>
                <a:tc>
                  <a:txBody>
                    <a:bodyPr/>
                    <a:lstStyle/>
                    <a:p>
                      <a:pPr algn="ctr"/>
                      <a:r>
                        <a:rPr lang="en-US" sz="600" dirty="0">
                          <a:latin typeface="Calibri" panose="020F0502020204030204" pitchFamily="34" charset="0"/>
                          <a:cs typeface="Calibri" panose="020F0502020204030204" pitchFamily="34" charset="0"/>
                        </a:rPr>
                        <a:t>0.96</a:t>
                      </a:r>
                    </a:p>
                  </a:txBody>
                  <a:tcPr marL="63500" marR="63500" marT="12700" marB="12700" anchor="ctr">
                    <a:lnL w="12700" cap="flat" cmpd="sng" algn="ctr">
                      <a:solidFill>
                        <a:srgbClr val="124A7C"/>
                      </a:solidFill>
                      <a:prstDash val="solid"/>
                      <a:round/>
                      <a:headEnd type="none" w="med" len="med"/>
                      <a:tailEnd type="none" w="med" len="med"/>
                    </a:lnL>
                    <a:lnR w="0"/>
                    <a:lnT w="0"/>
                    <a:lnB w="0"/>
                    <a:lnTlToBr w="0"/>
                    <a:lnBlToTr w="0"/>
                  </a:tcPr>
                </a:tc>
                <a:tc>
                  <a:txBody>
                    <a:bodyPr/>
                    <a:lstStyle/>
                    <a:p>
                      <a:pPr algn="ctr"/>
                      <a:r>
                        <a:rPr lang="en-US" sz="600" dirty="0">
                          <a:latin typeface="Calibri" panose="020F0502020204030204" pitchFamily="34" charset="0"/>
                          <a:cs typeface="Calibri" panose="020F0502020204030204" pitchFamily="34" charset="0"/>
                        </a:rPr>
                        <a:t>0.62</a:t>
                      </a:r>
                    </a:p>
                  </a:txBody>
                  <a:tcPr marL="63500" marR="63500" marT="12700" marB="12700" anchor="ctr">
                    <a:lnL w="0"/>
                    <a:lnR w="12700" cap="flat" cmpd="sng" algn="ctr">
                      <a:solidFill>
                        <a:srgbClr val="124A7C"/>
                      </a:solidFill>
                      <a:prstDash val="solid"/>
                      <a:round/>
                      <a:headEnd type="none" w="med" len="med"/>
                      <a:tailEnd type="none" w="med" len="med"/>
                    </a:lnR>
                    <a:lnT w="0"/>
                    <a:lnB w="0"/>
                    <a:lnTlToBr w="0"/>
                    <a:lnBlToTr w="0"/>
                  </a:tcPr>
                </a:tc>
                <a:extLst>
                  <a:ext uri="{0D108BD9-81ED-4DB2-BD59-A6C34878D82A}">
                    <a16:rowId xmlns:a16="http://schemas.microsoft.com/office/drawing/2014/main" val="3690693105"/>
                  </a:ext>
                </a:extLst>
              </a:tr>
              <a:tr h="69775">
                <a:tc>
                  <a:txBody>
                    <a:bodyPr/>
                    <a:lstStyle/>
                    <a:p>
                      <a:pPr algn="l"/>
                      <a:r>
                        <a:rPr lang="en-US" sz="600" b="1" dirty="0">
                          <a:latin typeface="Calibri" panose="020F0502020204030204" pitchFamily="34" charset="0"/>
                          <a:cs typeface="Calibri" panose="020F0502020204030204" pitchFamily="34" charset="0"/>
                        </a:rPr>
                        <a:t>FAR</a:t>
                      </a:r>
                    </a:p>
                  </a:txBody>
                  <a:tcPr marL="63500" marR="63500" marT="12700" marB="12700" anchor="ctr">
                    <a:lnL w="12700" cap="flat" cmpd="sng" algn="ctr">
                      <a:noFill/>
                      <a:prstDash val="solid"/>
                      <a:round/>
                      <a:headEnd type="none" w="med" len="med"/>
                      <a:tailEnd type="none" w="med" len="med"/>
                    </a:lnL>
                    <a:lnR w="12700" cap="flat" cmpd="sng" algn="ctr">
                      <a:solidFill>
                        <a:srgbClr val="124A7C"/>
                      </a:solidFill>
                      <a:prstDash val="solid"/>
                      <a:round/>
                      <a:headEnd type="none" w="med" len="med"/>
                      <a:tailEnd type="none" w="med" len="med"/>
                    </a:lnR>
                    <a:lnT w="0"/>
                    <a:lnB w="12700" cap="flat" cmpd="sng" algn="ctr">
                      <a:noFill/>
                      <a:prstDash val="solid"/>
                      <a:round/>
                      <a:headEnd type="none" w="med" len="med"/>
                      <a:tailEnd type="none" w="med" len="med"/>
                    </a:lnB>
                    <a:lnTlToBr w="0"/>
                    <a:lnBlToTr w="0"/>
                  </a:tcPr>
                </a:tc>
                <a:tc>
                  <a:txBody>
                    <a:bodyPr/>
                    <a:lstStyle/>
                    <a:p>
                      <a:pPr algn="ctr"/>
                      <a:r>
                        <a:rPr lang="en-US" sz="600" dirty="0">
                          <a:latin typeface="Calibri" panose="020F0502020204030204" pitchFamily="34" charset="0"/>
                          <a:cs typeface="Calibri" panose="020F0502020204030204" pitchFamily="34" charset="0"/>
                        </a:rPr>
                        <a:t>0.301</a:t>
                      </a:r>
                    </a:p>
                  </a:txBody>
                  <a:tcPr marL="63500" marR="63500" marT="12700" marB="12700" anchor="ctr">
                    <a:lnL w="12700" cap="flat" cmpd="sng" algn="ctr">
                      <a:solidFill>
                        <a:srgbClr val="124A7C"/>
                      </a:solidFill>
                      <a:prstDash val="solid"/>
                      <a:round/>
                      <a:headEnd type="none" w="med" len="med"/>
                      <a:tailEnd type="none" w="med" len="med"/>
                    </a:lnL>
                    <a:lnR w="0"/>
                    <a:lnT w="0"/>
                    <a:lnB w="12700" cap="flat" cmpd="sng" algn="ctr">
                      <a:solidFill>
                        <a:srgbClr val="124A7C"/>
                      </a:solidFill>
                      <a:prstDash val="solid"/>
                      <a:round/>
                      <a:headEnd type="none" w="med" len="med"/>
                      <a:tailEnd type="none" w="med" len="med"/>
                    </a:lnB>
                    <a:lnTlToBr w="0"/>
                    <a:lnBlToTr w="0"/>
                  </a:tcPr>
                </a:tc>
                <a:tc>
                  <a:txBody>
                    <a:bodyPr/>
                    <a:lstStyle/>
                    <a:p>
                      <a:pPr algn="ctr"/>
                      <a:r>
                        <a:rPr lang="en-US" sz="600" dirty="0">
                          <a:latin typeface="Calibri" panose="020F0502020204030204" pitchFamily="34" charset="0"/>
                          <a:cs typeface="Calibri" panose="020F0502020204030204" pitchFamily="34" charset="0"/>
                        </a:rPr>
                        <a:t>0.692</a:t>
                      </a:r>
                    </a:p>
                  </a:txBody>
                  <a:tcPr marL="63500" marR="63500" marT="12700" marB="12700" anchor="ctr">
                    <a:lnL w="0"/>
                    <a:lnR w="12700" cap="flat" cmpd="sng" algn="ctr">
                      <a:solidFill>
                        <a:srgbClr val="124A7C"/>
                      </a:solidFill>
                      <a:prstDash val="solid"/>
                      <a:round/>
                      <a:headEnd type="none" w="med" len="med"/>
                      <a:tailEnd type="none" w="med" len="med"/>
                    </a:lnR>
                    <a:lnT w="0"/>
                    <a:lnB w="12700" cap="flat" cmpd="sng" algn="ctr">
                      <a:solidFill>
                        <a:srgbClr val="124A7C"/>
                      </a:solidFill>
                      <a:prstDash val="solid"/>
                      <a:round/>
                      <a:headEnd type="none" w="med" len="med"/>
                      <a:tailEnd type="none" w="med" len="med"/>
                    </a:lnB>
                    <a:lnTlToBr w="0"/>
                    <a:lnBlToTr w="0"/>
                  </a:tcPr>
                </a:tc>
                <a:tc>
                  <a:txBody>
                    <a:bodyPr/>
                    <a:lstStyle/>
                    <a:p>
                      <a:pPr algn="ctr"/>
                      <a:r>
                        <a:rPr lang="en-US" sz="600" dirty="0">
                          <a:latin typeface="Calibri" panose="020F0502020204030204" pitchFamily="34" charset="0"/>
                          <a:cs typeface="Calibri" panose="020F0502020204030204" pitchFamily="34" charset="0"/>
                        </a:rPr>
                        <a:t>0.296</a:t>
                      </a:r>
                    </a:p>
                  </a:txBody>
                  <a:tcPr marL="63500" marR="63500" marT="12700" marB="12700" anchor="ctr">
                    <a:lnL w="12700" cap="flat" cmpd="sng" algn="ctr">
                      <a:solidFill>
                        <a:srgbClr val="124A7C"/>
                      </a:solidFill>
                      <a:prstDash val="solid"/>
                      <a:round/>
                      <a:headEnd type="none" w="med" len="med"/>
                      <a:tailEnd type="none" w="med" len="med"/>
                    </a:lnL>
                    <a:lnR w="0"/>
                    <a:lnT w="0"/>
                    <a:lnB w="12700" cap="flat" cmpd="sng" algn="ctr">
                      <a:solidFill>
                        <a:srgbClr val="124A7C"/>
                      </a:solidFill>
                      <a:prstDash val="solid"/>
                      <a:round/>
                      <a:headEnd type="none" w="med" len="med"/>
                      <a:tailEnd type="none" w="med" len="med"/>
                    </a:lnB>
                    <a:lnTlToBr w="0"/>
                    <a:lnBlToTr w="0"/>
                  </a:tcPr>
                </a:tc>
                <a:tc>
                  <a:txBody>
                    <a:bodyPr/>
                    <a:lstStyle/>
                    <a:p>
                      <a:pPr algn="ctr"/>
                      <a:r>
                        <a:rPr lang="en-US" sz="600" dirty="0">
                          <a:latin typeface="Calibri" panose="020F0502020204030204" pitchFamily="34" charset="0"/>
                          <a:cs typeface="Calibri" panose="020F0502020204030204" pitchFamily="34" charset="0"/>
                        </a:rPr>
                        <a:t>0.692</a:t>
                      </a:r>
                    </a:p>
                  </a:txBody>
                  <a:tcPr marL="63500" marR="63500" marT="12700" marB="12700" anchor="ctr">
                    <a:lnL w="0"/>
                    <a:lnR w="12700" cap="flat" cmpd="sng" algn="ctr">
                      <a:solidFill>
                        <a:srgbClr val="124A7C"/>
                      </a:solidFill>
                      <a:prstDash val="solid"/>
                      <a:round/>
                      <a:headEnd type="none" w="med" len="med"/>
                      <a:tailEnd type="none" w="med" len="med"/>
                    </a:lnR>
                    <a:lnT w="0"/>
                    <a:lnB w="12700" cap="flat" cmpd="sng" algn="ctr">
                      <a:solidFill>
                        <a:srgbClr val="124A7C"/>
                      </a:solidFill>
                      <a:prstDash val="solid"/>
                      <a:round/>
                      <a:headEnd type="none" w="med" len="med"/>
                      <a:tailEnd type="none" w="med" len="med"/>
                    </a:lnB>
                    <a:lnTlToBr w="0"/>
                    <a:lnBlToTr w="0"/>
                  </a:tcPr>
                </a:tc>
                <a:tc>
                  <a:txBody>
                    <a:bodyPr/>
                    <a:lstStyle/>
                    <a:p>
                      <a:pPr algn="ctr"/>
                      <a:r>
                        <a:rPr lang="en-US" sz="600" dirty="0">
                          <a:latin typeface="Calibri" panose="020F0502020204030204" pitchFamily="34" charset="0"/>
                          <a:cs typeface="Calibri" panose="020F0502020204030204" pitchFamily="34" charset="0"/>
                        </a:rPr>
                        <a:t>0.317</a:t>
                      </a:r>
                    </a:p>
                  </a:txBody>
                  <a:tcPr marL="63500" marR="63500" marT="12700" marB="12700" anchor="ctr">
                    <a:lnL w="12700" cap="flat" cmpd="sng" algn="ctr">
                      <a:solidFill>
                        <a:srgbClr val="124A7C"/>
                      </a:solidFill>
                      <a:prstDash val="solid"/>
                      <a:round/>
                      <a:headEnd type="none" w="med" len="med"/>
                      <a:tailEnd type="none" w="med" len="med"/>
                    </a:lnL>
                    <a:lnR w="0"/>
                    <a:lnT w="0"/>
                    <a:lnB w="12700" cap="flat" cmpd="sng" algn="ctr">
                      <a:solidFill>
                        <a:srgbClr val="124A7C"/>
                      </a:solidFill>
                      <a:prstDash val="solid"/>
                      <a:round/>
                      <a:headEnd type="none" w="med" len="med"/>
                      <a:tailEnd type="none" w="med" len="med"/>
                    </a:lnB>
                    <a:lnTlToBr w="0"/>
                    <a:lnBlToTr w="0"/>
                  </a:tcPr>
                </a:tc>
                <a:tc>
                  <a:txBody>
                    <a:bodyPr/>
                    <a:lstStyle/>
                    <a:p>
                      <a:pPr algn="ctr"/>
                      <a:r>
                        <a:rPr lang="en-US" sz="600" dirty="0">
                          <a:latin typeface="Calibri" panose="020F0502020204030204" pitchFamily="34" charset="0"/>
                          <a:cs typeface="Calibri" panose="020F0502020204030204" pitchFamily="34" charset="0"/>
                        </a:rPr>
                        <a:t>0.689</a:t>
                      </a:r>
                    </a:p>
                  </a:txBody>
                  <a:tcPr marL="63500" marR="63500" marT="12700" marB="12700" anchor="ctr">
                    <a:lnL w="0"/>
                    <a:lnR w="12700" cap="flat" cmpd="sng" algn="ctr">
                      <a:solidFill>
                        <a:srgbClr val="124A7C"/>
                      </a:solidFill>
                      <a:prstDash val="solid"/>
                      <a:round/>
                      <a:headEnd type="none" w="med" len="med"/>
                      <a:tailEnd type="none" w="med" len="med"/>
                    </a:lnR>
                    <a:lnT w="0"/>
                    <a:lnB w="12700" cap="flat" cmpd="sng" algn="ctr">
                      <a:solidFill>
                        <a:srgbClr val="124A7C"/>
                      </a:solidFill>
                      <a:prstDash val="solid"/>
                      <a:round/>
                      <a:headEnd type="none" w="med" len="med"/>
                      <a:tailEnd type="none" w="med" len="med"/>
                    </a:lnB>
                    <a:lnTlToBr w="0"/>
                    <a:lnBlToTr w="0"/>
                  </a:tcPr>
                </a:tc>
                <a:extLst>
                  <a:ext uri="{0D108BD9-81ED-4DB2-BD59-A6C34878D82A}">
                    <a16:rowId xmlns:a16="http://schemas.microsoft.com/office/drawing/2014/main" val="1214925570"/>
                  </a:ext>
                </a:extLst>
              </a:tr>
            </a:tbl>
          </a:graphicData>
        </a:graphic>
      </p:graphicFrame>
      <p:pic>
        <p:nvPicPr>
          <p:cNvPr id="14" name="Resim 13">
            <a:extLst>
              <a:ext uri="{FF2B5EF4-FFF2-40B4-BE49-F238E27FC236}">
                <a16:creationId xmlns:a16="http://schemas.microsoft.com/office/drawing/2014/main" id="{BE6857B6-9F4C-F569-D303-180951FAD7CC}"/>
              </a:ext>
            </a:extLst>
          </p:cNvPr>
          <p:cNvPicPr>
            <a:picLocks noChangeAspect="1"/>
          </p:cNvPicPr>
          <p:nvPr/>
        </p:nvPicPr>
        <p:blipFill>
          <a:blip r:embed="rId3"/>
          <a:stretch>
            <a:fillRect/>
          </a:stretch>
        </p:blipFill>
        <p:spPr>
          <a:xfrm>
            <a:off x="1377239" y="915717"/>
            <a:ext cx="1956808" cy="3277929"/>
          </a:xfrm>
          <a:prstGeom prst="rect">
            <a:avLst/>
          </a:prstGeom>
        </p:spPr>
      </p:pic>
      <p:pic>
        <p:nvPicPr>
          <p:cNvPr id="16" name="Resim 15">
            <a:extLst>
              <a:ext uri="{FF2B5EF4-FFF2-40B4-BE49-F238E27FC236}">
                <a16:creationId xmlns:a16="http://schemas.microsoft.com/office/drawing/2014/main" id="{AF66194E-D06F-3BEE-C469-D0CC1C547B46}"/>
              </a:ext>
            </a:extLst>
          </p:cNvPr>
          <p:cNvPicPr>
            <a:picLocks noChangeAspect="1"/>
          </p:cNvPicPr>
          <p:nvPr/>
        </p:nvPicPr>
        <p:blipFill>
          <a:blip r:embed="rId4"/>
          <a:stretch>
            <a:fillRect/>
          </a:stretch>
        </p:blipFill>
        <p:spPr>
          <a:xfrm>
            <a:off x="3898296" y="905766"/>
            <a:ext cx="1962748" cy="3287883"/>
          </a:xfrm>
          <a:prstGeom prst="rect">
            <a:avLst/>
          </a:prstGeom>
        </p:spPr>
      </p:pic>
      <p:pic>
        <p:nvPicPr>
          <p:cNvPr id="19" name="Resim 18">
            <a:extLst>
              <a:ext uri="{FF2B5EF4-FFF2-40B4-BE49-F238E27FC236}">
                <a16:creationId xmlns:a16="http://schemas.microsoft.com/office/drawing/2014/main" id="{0F49458B-92B5-88B8-E3CB-994A31BED395}"/>
              </a:ext>
            </a:extLst>
          </p:cNvPr>
          <p:cNvPicPr>
            <a:picLocks noChangeAspect="1"/>
          </p:cNvPicPr>
          <p:nvPr/>
        </p:nvPicPr>
        <p:blipFill>
          <a:blip r:embed="rId5"/>
          <a:stretch>
            <a:fillRect/>
          </a:stretch>
        </p:blipFill>
        <p:spPr>
          <a:xfrm>
            <a:off x="6460916" y="893853"/>
            <a:ext cx="1962748" cy="3293460"/>
          </a:xfrm>
          <a:prstGeom prst="rect">
            <a:avLst/>
          </a:prstGeom>
        </p:spPr>
      </p:pic>
    </p:spTree>
    <p:extLst>
      <p:ext uri="{BB962C8B-B14F-4D97-AF65-F5344CB8AC3E}">
        <p14:creationId xmlns:p14="http://schemas.microsoft.com/office/powerpoint/2010/main" val="33685427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 y="0"/>
            <a:ext cx="9143771" cy="51435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013"/>
          </a:p>
        </p:txBody>
      </p:sp>
      <p:sp>
        <p:nvSpPr>
          <p:cNvPr id="3" name="Rectangle 2"/>
          <p:cNvSpPr/>
          <p:nvPr/>
        </p:nvSpPr>
        <p:spPr>
          <a:xfrm>
            <a:off x="0" y="0"/>
            <a:ext cx="109728" cy="5143500"/>
          </a:xfrm>
          <a:prstGeom prst="rect">
            <a:avLst/>
          </a:prstGeom>
          <a:solidFill>
            <a:srgbClr val="124A7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013"/>
          </a:p>
        </p:txBody>
      </p:sp>
      <p:sp>
        <p:nvSpPr>
          <p:cNvPr id="4" name="Rectangle 3"/>
          <p:cNvSpPr/>
          <p:nvPr/>
        </p:nvSpPr>
        <p:spPr>
          <a:xfrm>
            <a:off x="0" y="0"/>
            <a:ext cx="109728" cy="1748790"/>
          </a:xfrm>
          <a:prstGeom prst="rect">
            <a:avLst/>
          </a:prstGeom>
          <a:solidFill>
            <a:srgbClr val="18B0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013"/>
          </a:p>
        </p:txBody>
      </p:sp>
      <p:sp>
        <p:nvSpPr>
          <p:cNvPr id="6" name="TextBox 5"/>
          <p:cNvSpPr txBox="1"/>
          <p:nvPr/>
        </p:nvSpPr>
        <p:spPr>
          <a:xfrm>
            <a:off x="5920511" y="233172"/>
            <a:ext cx="2798064" cy="121252"/>
          </a:xfrm>
          <a:prstGeom prst="rect">
            <a:avLst/>
          </a:prstGeom>
          <a:noFill/>
        </p:spPr>
        <p:txBody>
          <a:bodyPr wrap="square" lIns="0" tIns="0" rIns="0" bIns="0" anchor="t">
            <a:spAutoFit/>
          </a:bodyPr>
          <a:lstStyle/>
          <a:p>
            <a:pPr algn="r">
              <a:lnSpc>
                <a:spcPct val="100000"/>
              </a:lnSpc>
            </a:pPr>
            <a:r>
              <a:rPr sz="788" b="1" spc="90" dirty="0">
                <a:solidFill>
                  <a:srgbClr val="124A7C"/>
                </a:solidFill>
                <a:latin typeface="Calibri"/>
              </a:rPr>
              <a:t>CONCLUSIONS   ·   1</a:t>
            </a:r>
            <a:r>
              <a:rPr lang="tr-TR" sz="788" b="1" spc="90" dirty="0">
                <a:solidFill>
                  <a:srgbClr val="124A7C"/>
                </a:solidFill>
                <a:latin typeface="Calibri"/>
              </a:rPr>
              <a:t>5</a:t>
            </a:r>
            <a:r>
              <a:rPr sz="788" b="1" spc="90" dirty="0">
                <a:solidFill>
                  <a:srgbClr val="124A7C"/>
                </a:solidFill>
                <a:latin typeface="Calibri"/>
              </a:rPr>
              <a:t> / 1</a:t>
            </a:r>
            <a:r>
              <a:rPr lang="tr-TR" sz="788" b="1" spc="90" dirty="0">
                <a:solidFill>
                  <a:srgbClr val="124A7C"/>
                </a:solidFill>
                <a:latin typeface="Calibri"/>
              </a:rPr>
              <a:t>6</a:t>
            </a:r>
          </a:p>
        </p:txBody>
      </p:sp>
      <p:cxnSp>
        <p:nvCxnSpPr>
          <p:cNvPr id="7" name="Connector 6"/>
          <p:cNvCxnSpPr/>
          <p:nvPr/>
        </p:nvCxnSpPr>
        <p:spPr>
          <a:xfrm>
            <a:off x="425197" y="480060"/>
            <a:ext cx="8293379" cy="0"/>
          </a:xfrm>
          <a:prstGeom prst="bentConnector3">
            <a:avLst/>
          </a:prstGeom>
          <a:ln w="12700">
            <a:solidFill>
              <a:srgbClr val="D3DFE8"/>
            </a:solidFill>
          </a:ln>
          <a:effectLst/>
        </p:spPr>
        <p:style>
          <a:lnRef idx="2">
            <a:schemeClr val="accent1"/>
          </a:lnRef>
          <a:fillRef idx="0">
            <a:schemeClr val="accent1"/>
          </a:fillRef>
          <a:effectRef idx="1">
            <a:schemeClr val="accent1"/>
          </a:effectRef>
          <a:fontRef idx="minor">
            <a:schemeClr val="tx1"/>
          </a:fontRef>
        </p:style>
      </p:cxnSp>
      <p:cxnSp>
        <p:nvCxnSpPr>
          <p:cNvPr id="8" name="Connector 7"/>
          <p:cNvCxnSpPr/>
          <p:nvPr/>
        </p:nvCxnSpPr>
        <p:spPr>
          <a:xfrm>
            <a:off x="425197" y="4800600"/>
            <a:ext cx="8293379" cy="0"/>
          </a:xfrm>
          <a:prstGeom prst="bentConnector3">
            <a:avLst/>
          </a:prstGeom>
          <a:ln w="9525">
            <a:solidFill>
              <a:srgbClr val="D3DFE8"/>
            </a:solidFill>
          </a:ln>
          <a:effectLst/>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5920511" y="4841749"/>
            <a:ext cx="2798064" cy="103875"/>
          </a:xfrm>
          <a:prstGeom prst="rect">
            <a:avLst/>
          </a:prstGeom>
          <a:noFill/>
        </p:spPr>
        <p:txBody>
          <a:bodyPr wrap="square" lIns="0" tIns="0" rIns="0" bIns="0" anchor="t">
            <a:spAutoFit/>
          </a:bodyPr>
          <a:lstStyle/>
          <a:p>
            <a:pPr algn="r">
              <a:lnSpc>
                <a:spcPct val="100000"/>
              </a:lnSpc>
            </a:pPr>
            <a:r>
              <a:rPr sz="675" b="1">
                <a:solidFill>
                  <a:srgbClr val="5C6E7E"/>
                </a:solidFill>
                <a:latin typeface="Calibri"/>
              </a:rPr>
              <a:t>IPWG-12  ·  KRAKÓW 2026</a:t>
            </a:r>
          </a:p>
        </p:txBody>
      </p:sp>
      <p:sp>
        <p:nvSpPr>
          <p:cNvPr id="11" name="Rectangle 10"/>
          <p:cNvSpPr/>
          <p:nvPr/>
        </p:nvSpPr>
        <p:spPr>
          <a:xfrm>
            <a:off x="425196" y="630936"/>
            <a:ext cx="219456" cy="109728"/>
          </a:xfrm>
          <a:prstGeom prst="rect">
            <a:avLst/>
          </a:prstGeom>
          <a:solidFill>
            <a:srgbClr val="18B0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013"/>
          </a:p>
        </p:txBody>
      </p:sp>
      <p:sp>
        <p:nvSpPr>
          <p:cNvPr id="12" name="TextBox 11"/>
          <p:cNvSpPr txBox="1"/>
          <p:nvPr/>
        </p:nvSpPr>
        <p:spPr>
          <a:xfrm>
            <a:off x="713232" y="637795"/>
            <a:ext cx="6172200" cy="138499"/>
          </a:xfrm>
          <a:prstGeom prst="rect">
            <a:avLst/>
          </a:prstGeom>
          <a:noFill/>
        </p:spPr>
        <p:txBody>
          <a:bodyPr wrap="square" lIns="0" tIns="0" rIns="0" bIns="0" anchor="t">
            <a:spAutoFit/>
          </a:bodyPr>
          <a:lstStyle/>
          <a:p>
            <a:pPr algn="l">
              <a:lnSpc>
                <a:spcPct val="100000"/>
              </a:lnSpc>
            </a:pPr>
            <a:r>
              <a:rPr sz="900" b="1" spc="150">
                <a:solidFill>
                  <a:srgbClr val="18B0C4"/>
                </a:solidFill>
                <a:latin typeface="Calibri"/>
              </a:rPr>
              <a:t>CONCLUSIONS</a:t>
            </a:r>
          </a:p>
        </p:txBody>
      </p:sp>
      <p:sp>
        <p:nvSpPr>
          <p:cNvPr id="15" name="TextBox 14"/>
          <p:cNvSpPr txBox="1"/>
          <p:nvPr/>
        </p:nvSpPr>
        <p:spPr>
          <a:xfrm>
            <a:off x="425196" y="904354"/>
            <a:ext cx="4251960" cy="138499"/>
          </a:xfrm>
          <a:prstGeom prst="rect">
            <a:avLst/>
          </a:prstGeom>
          <a:noFill/>
        </p:spPr>
        <p:txBody>
          <a:bodyPr wrap="square" lIns="0" tIns="0" rIns="0" bIns="0" anchor="t">
            <a:spAutoFit/>
          </a:bodyPr>
          <a:lstStyle/>
          <a:p>
            <a:pPr algn="l">
              <a:lnSpc>
                <a:spcPct val="100000"/>
              </a:lnSpc>
            </a:pPr>
            <a:r>
              <a:rPr sz="900" b="1" spc="90" dirty="0">
                <a:solidFill>
                  <a:srgbClr val="124A7C"/>
                </a:solidFill>
                <a:latin typeface="Calibri"/>
              </a:rPr>
              <a:t>KEY FINDINGS</a:t>
            </a:r>
          </a:p>
        </p:txBody>
      </p:sp>
      <p:sp>
        <p:nvSpPr>
          <p:cNvPr id="16" name="Rounded Rectangle 15"/>
          <p:cNvSpPr/>
          <p:nvPr/>
        </p:nvSpPr>
        <p:spPr>
          <a:xfrm>
            <a:off x="2371761" y="1386491"/>
            <a:ext cx="4251960" cy="630936"/>
          </a:xfrm>
          <a:prstGeom prst="roundRect">
            <a:avLst>
              <a:gd name="adj" fmla="val 6000"/>
            </a:avLst>
          </a:prstGeom>
          <a:solidFill>
            <a:srgbClr val="F3F7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013"/>
          </a:p>
        </p:txBody>
      </p:sp>
      <p:sp>
        <p:nvSpPr>
          <p:cNvPr id="17" name="Oval 16"/>
          <p:cNvSpPr/>
          <p:nvPr/>
        </p:nvSpPr>
        <p:spPr>
          <a:xfrm>
            <a:off x="2529495" y="1537367"/>
            <a:ext cx="329184" cy="329184"/>
          </a:xfrm>
          <a:prstGeom prst="ellipse">
            <a:avLst/>
          </a:prstGeom>
          <a:solidFill>
            <a:srgbClr val="124A7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013"/>
          </a:p>
        </p:txBody>
      </p:sp>
      <p:sp>
        <p:nvSpPr>
          <p:cNvPr id="18" name="TextBox 17"/>
          <p:cNvSpPr txBox="1"/>
          <p:nvPr/>
        </p:nvSpPr>
        <p:spPr>
          <a:xfrm>
            <a:off x="2529495" y="1602768"/>
            <a:ext cx="329184" cy="184666"/>
          </a:xfrm>
          <a:prstGeom prst="rect">
            <a:avLst/>
          </a:prstGeom>
          <a:noFill/>
        </p:spPr>
        <p:txBody>
          <a:bodyPr wrap="square" lIns="0" tIns="0" rIns="0" bIns="0" anchor="ctr">
            <a:spAutoFit/>
          </a:bodyPr>
          <a:lstStyle/>
          <a:p>
            <a:pPr algn="ctr">
              <a:lnSpc>
                <a:spcPct val="100000"/>
              </a:lnSpc>
            </a:pPr>
            <a:r>
              <a:rPr sz="1200" b="1">
                <a:solidFill>
                  <a:srgbClr val="FFFFFF"/>
                </a:solidFill>
                <a:latin typeface="Calibri"/>
              </a:rPr>
              <a:t>1</a:t>
            </a:r>
          </a:p>
        </p:txBody>
      </p:sp>
      <p:sp>
        <p:nvSpPr>
          <p:cNvPr id="19" name="TextBox 18"/>
          <p:cNvSpPr txBox="1"/>
          <p:nvPr/>
        </p:nvSpPr>
        <p:spPr>
          <a:xfrm>
            <a:off x="3009555" y="1550988"/>
            <a:ext cx="3497580" cy="301942"/>
          </a:xfrm>
          <a:prstGeom prst="rect">
            <a:avLst/>
          </a:prstGeom>
          <a:noFill/>
        </p:spPr>
        <p:txBody>
          <a:bodyPr wrap="square" lIns="0" tIns="0" rIns="0" bIns="0" anchor="ctr">
            <a:spAutoFit/>
          </a:bodyPr>
          <a:lstStyle/>
          <a:p>
            <a:pPr algn="l">
              <a:lnSpc>
                <a:spcPct val="112000"/>
              </a:lnSpc>
            </a:pPr>
            <a:r>
              <a:rPr lang="en-US" sz="900" b="1" dirty="0">
                <a:solidFill>
                  <a:srgbClr val="2A3B4A"/>
                </a:solidFill>
                <a:latin typeface="Calibri"/>
              </a:rPr>
              <a:t>Product Performance and Stability:</a:t>
            </a:r>
            <a:r>
              <a:rPr lang="en-US" sz="900" dirty="0">
                <a:solidFill>
                  <a:srgbClr val="2A3B4A"/>
                </a:solidFill>
                <a:latin typeface="Calibri"/>
              </a:rPr>
              <a:t> There are no huge gaps between the error metrics of the three products.</a:t>
            </a:r>
            <a:endParaRPr sz="900" dirty="0">
              <a:solidFill>
                <a:srgbClr val="2A3B4A"/>
              </a:solidFill>
              <a:latin typeface="Calibri"/>
            </a:endParaRPr>
          </a:p>
        </p:txBody>
      </p:sp>
      <p:sp>
        <p:nvSpPr>
          <p:cNvPr id="20" name="Rounded Rectangle 19"/>
          <p:cNvSpPr/>
          <p:nvPr/>
        </p:nvSpPr>
        <p:spPr>
          <a:xfrm>
            <a:off x="2371761" y="2203909"/>
            <a:ext cx="4251960" cy="630936"/>
          </a:xfrm>
          <a:prstGeom prst="roundRect">
            <a:avLst>
              <a:gd name="adj" fmla="val 6000"/>
            </a:avLst>
          </a:prstGeom>
          <a:solidFill>
            <a:srgbClr val="F3F7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013"/>
          </a:p>
        </p:txBody>
      </p:sp>
      <p:sp>
        <p:nvSpPr>
          <p:cNvPr id="21" name="Oval 20"/>
          <p:cNvSpPr/>
          <p:nvPr/>
        </p:nvSpPr>
        <p:spPr>
          <a:xfrm>
            <a:off x="2529495" y="2354785"/>
            <a:ext cx="329184" cy="329184"/>
          </a:xfrm>
          <a:prstGeom prst="ellipse">
            <a:avLst/>
          </a:prstGeom>
          <a:solidFill>
            <a:srgbClr val="124A7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013"/>
          </a:p>
        </p:txBody>
      </p:sp>
      <p:sp>
        <p:nvSpPr>
          <p:cNvPr id="22" name="TextBox 21"/>
          <p:cNvSpPr txBox="1"/>
          <p:nvPr/>
        </p:nvSpPr>
        <p:spPr>
          <a:xfrm>
            <a:off x="2529495" y="2420186"/>
            <a:ext cx="329184" cy="184666"/>
          </a:xfrm>
          <a:prstGeom prst="rect">
            <a:avLst/>
          </a:prstGeom>
          <a:noFill/>
        </p:spPr>
        <p:txBody>
          <a:bodyPr wrap="square" lIns="0" tIns="0" rIns="0" bIns="0" anchor="ctr">
            <a:spAutoFit/>
          </a:bodyPr>
          <a:lstStyle/>
          <a:p>
            <a:pPr algn="ctr">
              <a:lnSpc>
                <a:spcPct val="100000"/>
              </a:lnSpc>
            </a:pPr>
            <a:r>
              <a:rPr sz="1200" b="1">
                <a:solidFill>
                  <a:srgbClr val="FFFFFF"/>
                </a:solidFill>
                <a:latin typeface="Calibri"/>
              </a:rPr>
              <a:t>2</a:t>
            </a:r>
          </a:p>
        </p:txBody>
      </p:sp>
      <p:sp>
        <p:nvSpPr>
          <p:cNvPr id="23" name="TextBox 22"/>
          <p:cNvSpPr txBox="1"/>
          <p:nvPr/>
        </p:nvSpPr>
        <p:spPr>
          <a:xfrm>
            <a:off x="3009555" y="2290853"/>
            <a:ext cx="3497580" cy="457048"/>
          </a:xfrm>
          <a:prstGeom prst="rect">
            <a:avLst/>
          </a:prstGeom>
          <a:noFill/>
        </p:spPr>
        <p:txBody>
          <a:bodyPr wrap="square" lIns="0" tIns="0" rIns="0" bIns="0" anchor="ctr">
            <a:spAutoFit/>
          </a:bodyPr>
          <a:lstStyle/>
          <a:p>
            <a:pPr algn="l">
              <a:lnSpc>
                <a:spcPct val="112000"/>
              </a:lnSpc>
            </a:pPr>
            <a:r>
              <a:rPr lang="en-US" sz="900" b="1" dirty="0">
                <a:solidFill>
                  <a:srgbClr val="2A3B4A"/>
                </a:solidFill>
                <a:latin typeface="Calibri"/>
              </a:rPr>
              <a:t>Rainfall Area </a:t>
            </a:r>
            <a:r>
              <a:rPr lang="tr-TR" sz="900" b="1" dirty="0" err="1">
                <a:solidFill>
                  <a:srgbClr val="2A3B4A"/>
                </a:solidFill>
                <a:latin typeface="Calibri"/>
              </a:rPr>
              <a:t>and</a:t>
            </a:r>
            <a:r>
              <a:rPr lang="en-US" sz="900" b="1" dirty="0">
                <a:solidFill>
                  <a:srgbClr val="2A3B4A"/>
                </a:solidFill>
                <a:latin typeface="Calibri"/>
              </a:rPr>
              <a:t> Intensity Balance:</a:t>
            </a:r>
            <a:r>
              <a:rPr lang="en-US" sz="900" dirty="0">
                <a:solidFill>
                  <a:srgbClr val="2A3B4A"/>
                </a:solidFill>
                <a:latin typeface="Calibri"/>
              </a:rPr>
              <a:t> All three products are highly successful at mapping the spatial presence of rainfall in frontal and cyclonic systems</a:t>
            </a:r>
            <a:endParaRPr sz="900" dirty="0">
              <a:solidFill>
                <a:srgbClr val="2A3B4A"/>
              </a:solidFill>
              <a:latin typeface="Calibri"/>
            </a:endParaRPr>
          </a:p>
        </p:txBody>
      </p:sp>
      <p:sp>
        <p:nvSpPr>
          <p:cNvPr id="24" name="Rounded Rectangle 23"/>
          <p:cNvSpPr/>
          <p:nvPr/>
        </p:nvSpPr>
        <p:spPr>
          <a:xfrm>
            <a:off x="2371761" y="2972839"/>
            <a:ext cx="4251960" cy="630936"/>
          </a:xfrm>
          <a:prstGeom prst="roundRect">
            <a:avLst>
              <a:gd name="adj" fmla="val 6000"/>
            </a:avLst>
          </a:prstGeom>
          <a:solidFill>
            <a:srgbClr val="F3F7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013"/>
          </a:p>
        </p:txBody>
      </p:sp>
      <p:sp>
        <p:nvSpPr>
          <p:cNvPr id="25" name="Oval 24"/>
          <p:cNvSpPr/>
          <p:nvPr/>
        </p:nvSpPr>
        <p:spPr>
          <a:xfrm>
            <a:off x="2529495" y="3102928"/>
            <a:ext cx="329184" cy="329184"/>
          </a:xfrm>
          <a:prstGeom prst="ellipse">
            <a:avLst/>
          </a:prstGeom>
          <a:solidFill>
            <a:srgbClr val="124A7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013"/>
          </a:p>
        </p:txBody>
      </p:sp>
      <p:sp>
        <p:nvSpPr>
          <p:cNvPr id="26" name="TextBox 25"/>
          <p:cNvSpPr txBox="1"/>
          <p:nvPr/>
        </p:nvSpPr>
        <p:spPr>
          <a:xfrm>
            <a:off x="2529495" y="3168330"/>
            <a:ext cx="329184" cy="184666"/>
          </a:xfrm>
          <a:prstGeom prst="rect">
            <a:avLst/>
          </a:prstGeom>
          <a:noFill/>
        </p:spPr>
        <p:txBody>
          <a:bodyPr wrap="square" lIns="0" tIns="0" rIns="0" bIns="0" anchor="ctr">
            <a:spAutoFit/>
          </a:bodyPr>
          <a:lstStyle/>
          <a:p>
            <a:pPr algn="ctr">
              <a:lnSpc>
                <a:spcPct val="100000"/>
              </a:lnSpc>
            </a:pPr>
            <a:r>
              <a:rPr sz="1200" b="1">
                <a:solidFill>
                  <a:srgbClr val="FFFFFF"/>
                </a:solidFill>
                <a:latin typeface="Calibri"/>
              </a:rPr>
              <a:t>3</a:t>
            </a:r>
          </a:p>
        </p:txBody>
      </p:sp>
      <p:sp>
        <p:nvSpPr>
          <p:cNvPr id="27" name="TextBox 26"/>
          <p:cNvSpPr txBox="1"/>
          <p:nvPr/>
        </p:nvSpPr>
        <p:spPr>
          <a:xfrm>
            <a:off x="3009555" y="3116550"/>
            <a:ext cx="3497580" cy="301942"/>
          </a:xfrm>
          <a:prstGeom prst="rect">
            <a:avLst/>
          </a:prstGeom>
          <a:noFill/>
        </p:spPr>
        <p:txBody>
          <a:bodyPr wrap="square" lIns="0" tIns="0" rIns="0" bIns="0" anchor="ctr">
            <a:spAutoFit/>
          </a:bodyPr>
          <a:lstStyle/>
          <a:p>
            <a:pPr algn="l">
              <a:lnSpc>
                <a:spcPct val="112000"/>
              </a:lnSpc>
            </a:pPr>
            <a:r>
              <a:rPr lang="en-US" sz="900" b="1" dirty="0">
                <a:solidFill>
                  <a:srgbClr val="2A3B4A"/>
                </a:solidFill>
                <a:latin typeface="Calibri"/>
              </a:rPr>
              <a:t>The Convective Challenge: </a:t>
            </a:r>
            <a:r>
              <a:rPr lang="en-US" sz="900" dirty="0">
                <a:solidFill>
                  <a:srgbClr val="2A3B4A"/>
                </a:solidFill>
                <a:latin typeface="Calibri"/>
              </a:rPr>
              <a:t>Localized and rapidly developing convective systems remain the biggest challenge for satellite estimations. </a:t>
            </a:r>
            <a:endParaRPr sz="900" dirty="0">
              <a:solidFill>
                <a:srgbClr val="2A3B4A"/>
              </a:solidFill>
              <a:latin typeface="Calibri"/>
            </a:endParaRPr>
          </a:p>
        </p:txBody>
      </p:sp>
      <p:sp>
        <p:nvSpPr>
          <p:cNvPr id="5" name="Rounded Rectangle 23">
            <a:extLst>
              <a:ext uri="{FF2B5EF4-FFF2-40B4-BE49-F238E27FC236}">
                <a16:creationId xmlns:a16="http://schemas.microsoft.com/office/drawing/2014/main" id="{4C3B3D22-39B7-E52A-008A-E11528B2ECB2}"/>
              </a:ext>
            </a:extLst>
          </p:cNvPr>
          <p:cNvSpPr/>
          <p:nvPr/>
        </p:nvSpPr>
        <p:spPr>
          <a:xfrm>
            <a:off x="2399471" y="3769475"/>
            <a:ext cx="4251960" cy="630936"/>
          </a:xfrm>
          <a:prstGeom prst="roundRect">
            <a:avLst>
              <a:gd name="adj" fmla="val 6000"/>
            </a:avLst>
          </a:prstGeom>
          <a:solidFill>
            <a:srgbClr val="F3F7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013"/>
          </a:p>
        </p:txBody>
      </p:sp>
      <p:sp>
        <p:nvSpPr>
          <p:cNvPr id="9" name="Oval 8">
            <a:extLst>
              <a:ext uri="{FF2B5EF4-FFF2-40B4-BE49-F238E27FC236}">
                <a16:creationId xmlns:a16="http://schemas.microsoft.com/office/drawing/2014/main" id="{AFDB7A03-E85B-5FD0-2891-E9373B47B90B}"/>
              </a:ext>
            </a:extLst>
          </p:cNvPr>
          <p:cNvSpPr/>
          <p:nvPr/>
        </p:nvSpPr>
        <p:spPr>
          <a:xfrm>
            <a:off x="2557205" y="3920350"/>
            <a:ext cx="329184" cy="329184"/>
          </a:xfrm>
          <a:prstGeom prst="ellipse">
            <a:avLst/>
          </a:prstGeom>
          <a:solidFill>
            <a:srgbClr val="124A7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013"/>
          </a:p>
        </p:txBody>
      </p:sp>
      <p:sp>
        <p:nvSpPr>
          <p:cNvPr id="37" name="TextBox 25">
            <a:extLst>
              <a:ext uri="{FF2B5EF4-FFF2-40B4-BE49-F238E27FC236}">
                <a16:creationId xmlns:a16="http://schemas.microsoft.com/office/drawing/2014/main" id="{3642A26C-F83C-7AC3-F32F-6AD5C20F99E3}"/>
              </a:ext>
            </a:extLst>
          </p:cNvPr>
          <p:cNvSpPr txBox="1"/>
          <p:nvPr/>
        </p:nvSpPr>
        <p:spPr>
          <a:xfrm>
            <a:off x="2557205" y="3985752"/>
            <a:ext cx="329184" cy="184666"/>
          </a:xfrm>
          <a:prstGeom prst="rect">
            <a:avLst/>
          </a:prstGeom>
          <a:noFill/>
        </p:spPr>
        <p:txBody>
          <a:bodyPr wrap="square" lIns="0" tIns="0" rIns="0" bIns="0" anchor="ctr">
            <a:spAutoFit/>
          </a:bodyPr>
          <a:lstStyle/>
          <a:p>
            <a:pPr algn="ctr">
              <a:lnSpc>
                <a:spcPct val="100000"/>
              </a:lnSpc>
            </a:pPr>
            <a:r>
              <a:rPr sz="1200" b="1">
                <a:solidFill>
                  <a:srgbClr val="FFFFFF"/>
                </a:solidFill>
                <a:latin typeface="Calibri"/>
              </a:rPr>
              <a:t>3</a:t>
            </a:r>
          </a:p>
        </p:txBody>
      </p:sp>
      <p:sp>
        <p:nvSpPr>
          <p:cNvPr id="38" name="TextBox 26">
            <a:extLst>
              <a:ext uri="{FF2B5EF4-FFF2-40B4-BE49-F238E27FC236}">
                <a16:creationId xmlns:a16="http://schemas.microsoft.com/office/drawing/2014/main" id="{4E62CCF8-B154-D469-6FFC-7F2C43A97FB5}"/>
              </a:ext>
            </a:extLst>
          </p:cNvPr>
          <p:cNvSpPr txBox="1"/>
          <p:nvPr/>
        </p:nvSpPr>
        <p:spPr>
          <a:xfrm>
            <a:off x="3037265" y="3856419"/>
            <a:ext cx="3497580" cy="457048"/>
          </a:xfrm>
          <a:prstGeom prst="rect">
            <a:avLst/>
          </a:prstGeom>
          <a:noFill/>
        </p:spPr>
        <p:txBody>
          <a:bodyPr wrap="square" lIns="0" tIns="0" rIns="0" bIns="0" anchor="ctr">
            <a:spAutoFit/>
          </a:bodyPr>
          <a:lstStyle/>
          <a:p>
            <a:pPr>
              <a:lnSpc>
                <a:spcPct val="112000"/>
              </a:lnSpc>
            </a:pPr>
            <a:r>
              <a:rPr lang="en-US" sz="900" b="1" dirty="0">
                <a:solidFill>
                  <a:srgbClr val="2A3B4A"/>
                </a:solidFill>
                <a:latin typeface="Calibri"/>
              </a:rPr>
              <a:t>Future Work: </a:t>
            </a:r>
            <a:r>
              <a:rPr lang="en-US" sz="900" dirty="0">
                <a:solidFill>
                  <a:srgbClr val="2A3B4A"/>
                </a:solidFill>
                <a:latin typeface="Calibri"/>
              </a:rPr>
              <a:t>In future studies, we plan to extend this validation to longer time series. We also plan to classify and analyze the results based on terrain structure, seasons, and synoptic types.</a:t>
            </a:r>
            <a:endParaRPr sz="900" dirty="0">
              <a:solidFill>
                <a:srgbClr val="2A3B4A"/>
              </a:solidFill>
              <a:latin typeface="Calibri"/>
            </a:endParaRPr>
          </a:p>
        </p:txBody>
      </p:sp>
      <p:sp>
        <p:nvSpPr>
          <p:cNvPr id="39" name="Figures panel">
            <a:extLst>
              <a:ext uri="{FF2B5EF4-FFF2-40B4-BE49-F238E27FC236}">
                <a16:creationId xmlns:a16="http://schemas.microsoft.com/office/drawing/2014/main" id="{A5D58717-50CF-11A4-B110-0B395406157C}"/>
              </a:ext>
            </a:extLst>
          </p:cNvPr>
          <p:cNvSpPr/>
          <p:nvPr/>
        </p:nvSpPr>
        <p:spPr>
          <a:xfrm>
            <a:off x="366927" y="1291806"/>
            <a:ext cx="8430000" cy="3310552"/>
          </a:xfrm>
          <a:prstGeom prst="roundRect">
            <a:avLst>
              <a:gd name="adj" fmla="val 4000"/>
            </a:avLst>
          </a:prstGeom>
          <a:noFill/>
          <a:ln w="9525">
            <a:solidFill>
              <a:srgbClr val="D3DFE8"/>
            </a:solidFill>
          </a:ln>
        </p:spPr>
        <p:txBody>
          <a:bodyPr rtlCol="0"/>
          <a:lstStyle/>
          <a:p>
            <a:endParaRPr sz="8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5143500"/>
          </a:xfrm>
          <a:prstGeom prst="rect">
            <a:avLst/>
          </a:prstGeom>
          <a:solidFill>
            <a:srgbClr val="0E22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013"/>
          </a:p>
        </p:txBody>
      </p:sp>
      <p:sp>
        <p:nvSpPr>
          <p:cNvPr id="4" name="Rectangle 3"/>
          <p:cNvSpPr/>
          <p:nvPr/>
        </p:nvSpPr>
        <p:spPr>
          <a:xfrm>
            <a:off x="6057900" y="0"/>
            <a:ext cx="3086100" cy="5143500"/>
          </a:xfrm>
          <a:prstGeom prst="rect">
            <a:avLst/>
          </a:prstGeom>
          <a:solidFill>
            <a:srgbClr val="124A7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013"/>
          </a:p>
        </p:txBody>
      </p:sp>
      <p:sp>
        <p:nvSpPr>
          <p:cNvPr id="12" name="TextBox 11"/>
          <p:cNvSpPr txBox="1"/>
          <p:nvPr/>
        </p:nvSpPr>
        <p:spPr>
          <a:xfrm>
            <a:off x="582930" y="617221"/>
            <a:ext cx="5486400" cy="138499"/>
          </a:xfrm>
          <a:prstGeom prst="rect">
            <a:avLst/>
          </a:prstGeom>
          <a:noFill/>
        </p:spPr>
        <p:txBody>
          <a:bodyPr wrap="square" lIns="0" tIns="0" rIns="0" bIns="0" anchor="t">
            <a:spAutoFit/>
          </a:bodyPr>
          <a:lstStyle/>
          <a:p>
            <a:pPr algn="l">
              <a:lnSpc>
                <a:spcPct val="100000"/>
              </a:lnSpc>
            </a:pPr>
            <a:r>
              <a:rPr sz="900" b="1" spc="150">
                <a:solidFill>
                  <a:srgbClr val="18B0C4"/>
                </a:solidFill>
                <a:latin typeface="Calibri"/>
              </a:rPr>
              <a:t>IPWG-12  ·  KRAKÓW 2026</a:t>
            </a:r>
          </a:p>
        </p:txBody>
      </p:sp>
      <p:sp>
        <p:nvSpPr>
          <p:cNvPr id="13" name="TextBox 12"/>
          <p:cNvSpPr txBox="1"/>
          <p:nvPr/>
        </p:nvSpPr>
        <p:spPr>
          <a:xfrm>
            <a:off x="569214" y="1097280"/>
            <a:ext cx="5349240" cy="600164"/>
          </a:xfrm>
          <a:prstGeom prst="rect">
            <a:avLst/>
          </a:prstGeom>
          <a:noFill/>
        </p:spPr>
        <p:txBody>
          <a:bodyPr wrap="square" lIns="0" tIns="0" rIns="0" bIns="0" anchor="t">
            <a:spAutoFit/>
          </a:bodyPr>
          <a:lstStyle/>
          <a:p>
            <a:pPr algn="l">
              <a:lnSpc>
                <a:spcPct val="100000"/>
              </a:lnSpc>
            </a:pPr>
            <a:r>
              <a:rPr sz="3900" b="1">
                <a:solidFill>
                  <a:srgbClr val="FFFFFF"/>
                </a:solidFill>
                <a:latin typeface="Calibri"/>
              </a:rPr>
              <a:t>Thank you</a:t>
            </a:r>
          </a:p>
        </p:txBody>
      </p:sp>
      <p:sp>
        <p:nvSpPr>
          <p:cNvPr id="26" name="Rectangle 25">
            <a:extLst>
              <a:ext uri="{FF2B5EF4-FFF2-40B4-BE49-F238E27FC236}">
                <a16:creationId xmlns:a16="http://schemas.microsoft.com/office/drawing/2014/main" id="{8D462CFA-3CB6-039F-7369-2EBDC1E95863}"/>
              </a:ext>
            </a:extLst>
          </p:cNvPr>
          <p:cNvSpPr/>
          <p:nvPr/>
        </p:nvSpPr>
        <p:spPr>
          <a:xfrm>
            <a:off x="6057671" y="0"/>
            <a:ext cx="61722" cy="5143500"/>
          </a:xfrm>
          <a:prstGeom prst="rect">
            <a:avLst/>
          </a:prstGeom>
          <a:solidFill>
            <a:srgbClr val="18B0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013"/>
          </a:p>
        </p:txBody>
      </p:sp>
      <p:sp>
        <p:nvSpPr>
          <p:cNvPr id="3" name="TextBox 2">
            <a:extLst>
              <a:ext uri="{FF2B5EF4-FFF2-40B4-BE49-F238E27FC236}">
                <a16:creationId xmlns:a16="http://schemas.microsoft.com/office/drawing/2014/main" id="{522963D8-6404-259B-4472-7DD0520ADDF5}"/>
              </a:ext>
            </a:extLst>
          </p:cNvPr>
          <p:cNvSpPr txBox="1"/>
          <p:nvPr/>
        </p:nvSpPr>
        <p:spPr>
          <a:xfrm>
            <a:off x="582930" y="2175000"/>
            <a:ext cx="5250000" cy="184666"/>
          </a:xfrm>
          <a:prstGeom prst="rect">
            <a:avLst/>
          </a:prstGeom>
          <a:noFill/>
        </p:spPr>
        <p:txBody>
          <a:bodyPr wrap="square" lIns="0" tIns="0" rIns="0" bIns="0" anchor="t">
            <a:spAutoFit/>
          </a:bodyPr>
          <a:lstStyle/>
          <a:p>
            <a:pPr algn="l"/>
            <a:r>
              <a:rPr sz="1200" i="1" dirty="0">
                <a:solidFill>
                  <a:srgbClr val="C9D7E3"/>
                </a:solidFill>
                <a:latin typeface="Calibri"/>
              </a:rPr>
              <a:t>Questions &amp; discussion</a:t>
            </a:r>
          </a:p>
        </p:txBody>
      </p:sp>
      <p:sp>
        <p:nvSpPr>
          <p:cNvPr id="5" name="TextBox 4">
            <a:extLst>
              <a:ext uri="{FF2B5EF4-FFF2-40B4-BE49-F238E27FC236}">
                <a16:creationId xmlns:a16="http://schemas.microsoft.com/office/drawing/2014/main" id="{8EF7EC74-3C59-1015-8BB2-2B536DDF7602}"/>
              </a:ext>
            </a:extLst>
          </p:cNvPr>
          <p:cNvSpPr txBox="1"/>
          <p:nvPr/>
        </p:nvSpPr>
        <p:spPr>
          <a:xfrm>
            <a:off x="582930" y="2715000"/>
            <a:ext cx="5250000" cy="126958"/>
          </a:xfrm>
          <a:prstGeom prst="rect">
            <a:avLst/>
          </a:prstGeom>
          <a:noFill/>
        </p:spPr>
        <p:txBody>
          <a:bodyPr wrap="square" lIns="0" tIns="0" rIns="0" bIns="0" anchor="t">
            <a:spAutoFit/>
          </a:bodyPr>
          <a:lstStyle/>
          <a:p>
            <a:pPr algn="l"/>
            <a:r>
              <a:rPr sz="825" b="1" spc="120" dirty="0">
                <a:solidFill>
                  <a:srgbClr val="18B0C4"/>
                </a:solidFill>
                <a:latin typeface="Calibri"/>
              </a:rPr>
              <a:t>REFERENCES &amp; DOCUMENTS</a:t>
            </a:r>
          </a:p>
        </p:txBody>
      </p:sp>
      <p:sp>
        <p:nvSpPr>
          <p:cNvPr id="6" name="TextBox 5">
            <a:extLst>
              <a:ext uri="{FF2B5EF4-FFF2-40B4-BE49-F238E27FC236}">
                <a16:creationId xmlns:a16="http://schemas.microsoft.com/office/drawing/2014/main" id="{391B2BD2-A6C8-1778-B21F-EA672B7E3974}"/>
              </a:ext>
            </a:extLst>
          </p:cNvPr>
          <p:cNvSpPr txBox="1"/>
          <p:nvPr/>
        </p:nvSpPr>
        <p:spPr>
          <a:xfrm>
            <a:off x="582931" y="2925000"/>
            <a:ext cx="4805498" cy="920445"/>
          </a:xfrm>
          <a:prstGeom prst="rect">
            <a:avLst/>
          </a:prstGeom>
          <a:noFill/>
        </p:spPr>
        <p:txBody>
          <a:bodyPr wrap="square" lIns="0" tIns="0" rIns="0" bIns="0" anchor="t">
            <a:spAutoFit/>
          </a:bodyPr>
          <a:lstStyle/>
          <a:p>
            <a:pPr>
              <a:spcAft>
                <a:spcPts val="450"/>
              </a:spcAft>
            </a:pPr>
            <a:r>
              <a:rPr sz="825" dirty="0">
                <a:solidFill>
                  <a:srgbClr val="18B0C4"/>
                </a:solidFill>
                <a:latin typeface="Calibri"/>
              </a:rPr>
              <a:t>•  </a:t>
            </a:r>
            <a:r>
              <a:rPr sz="863" dirty="0">
                <a:solidFill>
                  <a:srgbClr val="C9D7E3"/>
                </a:solidFill>
                <a:latin typeface="Calibri"/>
              </a:rPr>
              <a:t>Atalay, İ. (1997) — Climate regions of Türkiye (Fig. 1, study-area map)</a:t>
            </a:r>
          </a:p>
          <a:p>
            <a:pPr>
              <a:spcAft>
                <a:spcPts val="450"/>
              </a:spcAft>
            </a:pPr>
            <a:r>
              <a:rPr sz="825" dirty="0">
                <a:solidFill>
                  <a:srgbClr val="18B0C4"/>
                </a:solidFill>
                <a:latin typeface="Calibri"/>
              </a:rPr>
              <a:t>•  </a:t>
            </a:r>
            <a:r>
              <a:rPr sz="863" dirty="0">
                <a:solidFill>
                  <a:srgbClr val="C9D7E3"/>
                </a:solidFill>
                <a:latin typeface="Calibri"/>
              </a:rPr>
              <a:t>Şensoy, S. et al. (2009) — Climate of Türkiye, Turkish State Meteorological Service</a:t>
            </a:r>
          </a:p>
          <a:p>
            <a:pPr>
              <a:spcAft>
                <a:spcPts val="450"/>
              </a:spcAft>
            </a:pPr>
            <a:r>
              <a:rPr sz="825" dirty="0">
                <a:solidFill>
                  <a:srgbClr val="18B0C4"/>
                </a:solidFill>
                <a:latin typeface="Calibri"/>
              </a:rPr>
              <a:t>•  </a:t>
            </a:r>
            <a:r>
              <a:rPr sz="863" dirty="0">
                <a:solidFill>
                  <a:srgbClr val="C9D7E3"/>
                </a:solidFill>
                <a:latin typeface="Calibri"/>
              </a:rPr>
              <a:t>H SAF Product User Manuals &amp; ATBDs: H40/H42 (FCI), H60/H61 (SEVIRI), H90 (IODC)</a:t>
            </a:r>
          </a:p>
          <a:p>
            <a:pPr>
              <a:spcAft>
                <a:spcPts val="450"/>
              </a:spcAft>
            </a:pPr>
            <a:r>
              <a:rPr sz="825" dirty="0">
                <a:solidFill>
                  <a:srgbClr val="18B0C4"/>
                </a:solidFill>
                <a:latin typeface="Calibri"/>
              </a:rPr>
              <a:t>•  </a:t>
            </a:r>
            <a:r>
              <a:rPr sz="863" dirty="0">
                <a:solidFill>
                  <a:srgbClr val="C9D7E3"/>
                </a:solidFill>
                <a:latin typeface="Calibri"/>
              </a:rPr>
              <a:t>EUMETSAT (2025) — New H SAF MTG precipitation products (H40/H42), Aug 2025</a:t>
            </a:r>
          </a:p>
          <a:p>
            <a:pPr>
              <a:spcAft>
                <a:spcPts val="450"/>
              </a:spcAft>
            </a:pPr>
            <a:r>
              <a:rPr sz="825" dirty="0">
                <a:solidFill>
                  <a:srgbClr val="18B0C4"/>
                </a:solidFill>
                <a:latin typeface="Calibri"/>
              </a:rPr>
              <a:t>•  </a:t>
            </a:r>
            <a:r>
              <a:rPr sz="863" dirty="0">
                <a:solidFill>
                  <a:srgbClr val="C9D7E3"/>
                </a:solidFill>
                <a:latin typeface="Calibri"/>
              </a:rPr>
              <a:t>H SAF portal · </a:t>
            </a:r>
            <a:r>
              <a:rPr sz="863" dirty="0" err="1">
                <a:solidFill>
                  <a:srgbClr val="C9D7E3"/>
                </a:solidFill>
                <a:latin typeface="Calibri"/>
              </a:rPr>
              <a:t>hsaf.meteoam.it</a:t>
            </a:r>
            <a:r>
              <a:rPr sz="863" dirty="0">
                <a:solidFill>
                  <a:srgbClr val="C9D7E3"/>
                </a:solidFill>
                <a:latin typeface="Calibri"/>
              </a:rPr>
              <a:t>   ·   TSMS · mgm.gov.tr   ·   IPWG-12 · ipwg12.imgw.pl</a:t>
            </a:r>
          </a:p>
        </p:txBody>
      </p:sp>
      <p:cxnSp>
        <p:nvCxnSpPr>
          <p:cNvPr id="7" name="Connector 8">
            <a:extLst>
              <a:ext uri="{FF2B5EF4-FFF2-40B4-BE49-F238E27FC236}">
                <a16:creationId xmlns:a16="http://schemas.microsoft.com/office/drawing/2014/main" id="{B9E29A49-D19D-515D-96FD-A4EC496207A8}"/>
              </a:ext>
            </a:extLst>
          </p:cNvPr>
          <p:cNvCxnSpPr/>
          <p:nvPr/>
        </p:nvCxnSpPr>
        <p:spPr>
          <a:xfrm>
            <a:off x="582930" y="2587500"/>
            <a:ext cx="5025000" cy="0"/>
          </a:xfrm>
          <a:prstGeom prst="bentConnector3">
            <a:avLst/>
          </a:prstGeom>
          <a:ln w="12700">
            <a:solidFill>
              <a:srgbClr val="2C5E8E"/>
            </a:solidFill>
          </a:ln>
          <a:effectLst/>
        </p:spPr>
        <p:style>
          <a:lnRef idx="2">
            <a:schemeClr val="accent1"/>
          </a:lnRef>
          <a:fillRef idx="0">
            <a:schemeClr val="accent1"/>
          </a:fillRef>
          <a:effectRef idx="1">
            <a:schemeClr val="accent1"/>
          </a:effectRef>
          <a:fontRef idx="minor">
            <a:schemeClr val="tx1"/>
          </a:fontRef>
        </p:style>
      </p:cxnSp>
      <p:cxnSp>
        <p:nvCxnSpPr>
          <p:cNvPr id="11" name="Connector 10">
            <a:extLst>
              <a:ext uri="{FF2B5EF4-FFF2-40B4-BE49-F238E27FC236}">
                <a16:creationId xmlns:a16="http://schemas.microsoft.com/office/drawing/2014/main" id="{79832507-8C78-1FA5-A571-ED6D1ECFB068}"/>
              </a:ext>
            </a:extLst>
          </p:cNvPr>
          <p:cNvCxnSpPr/>
          <p:nvPr/>
        </p:nvCxnSpPr>
        <p:spPr>
          <a:xfrm>
            <a:off x="6400571" y="4402836"/>
            <a:ext cx="2366010" cy="0"/>
          </a:xfrm>
          <a:prstGeom prst="bentConnector3">
            <a:avLst/>
          </a:prstGeom>
          <a:ln w="12700">
            <a:solidFill>
              <a:srgbClr val="2C5E8E"/>
            </a:solidFill>
          </a:ln>
          <a:effectLst/>
        </p:spPr>
        <p:style>
          <a:lnRef idx="2">
            <a:schemeClr val="accent1"/>
          </a:lnRef>
          <a:fillRef idx="0">
            <a:schemeClr val="accent1"/>
          </a:fillRef>
          <a:effectRef idx="1">
            <a:schemeClr val="accent1"/>
          </a:effectRef>
          <a:fontRef idx="minor">
            <a:schemeClr val="tx1"/>
          </a:fontRef>
        </p:style>
      </p:cxnSp>
      <p:pic>
        <p:nvPicPr>
          <p:cNvPr id="17" name="Picture 24" descr="IPWG.png">
            <a:extLst>
              <a:ext uri="{FF2B5EF4-FFF2-40B4-BE49-F238E27FC236}">
                <a16:creationId xmlns:a16="http://schemas.microsoft.com/office/drawing/2014/main" id="{63FEDB94-59D1-A38E-F609-1D718502801D}"/>
              </a:ext>
            </a:extLst>
          </p:cNvPr>
          <p:cNvPicPr>
            <a:picLocks noChangeAspect="1"/>
          </p:cNvPicPr>
          <p:nvPr/>
        </p:nvPicPr>
        <p:blipFill>
          <a:blip r:embed="rId3"/>
          <a:stretch>
            <a:fillRect/>
          </a:stretch>
        </p:blipFill>
        <p:spPr>
          <a:xfrm>
            <a:off x="7374782" y="4702736"/>
            <a:ext cx="601846" cy="241506"/>
          </a:xfrm>
          <a:prstGeom prst="rect">
            <a:avLst/>
          </a:prstGeom>
        </p:spPr>
      </p:pic>
      <p:pic>
        <p:nvPicPr>
          <p:cNvPr id="18" name="Picture 26" descr="HSAF.png">
            <a:extLst>
              <a:ext uri="{FF2B5EF4-FFF2-40B4-BE49-F238E27FC236}">
                <a16:creationId xmlns:a16="http://schemas.microsoft.com/office/drawing/2014/main" id="{4FC57FEA-C021-DFC3-B774-8B9B1A7ADFAE}"/>
              </a:ext>
            </a:extLst>
          </p:cNvPr>
          <p:cNvPicPr>
            <a:picLocks noChangeAspect="1"/>
          </p:cNvPicPr>
          <p:nvPr/>
        </p:nvPicPr>
        <p:blipFill>
          <a:blip r:embed="rId4"/>
          <a:srcRect l="8666" t="18146" r="6651" b="10729"/>
          <a:stretch>
            <a:fillRect/>
          </a:stretch>
        </p:blipFill>
        <p:spPr>
          <a:xfrm>
            <a:off x="6606829" y="4677820"/>
            <a:ext cx="601647" cy="241509"/>
          </a:xfrm>
          <a:prstGeom prst="rect">
            <a:avLst/>
          </a:prstGeom>
        </p:spPr>
      </p:pic>
      <p:pic>
        <p:nvPicPr>
          <p:cNvPr id="19" name="Picture 27">
            <a:extLst>
              <a:ext uri="{FF2B5EF4-FFF2-40B4-BE49-F238E27FC236}">
                <a16:creationId xmlns:a16="http://schemas.microsoft.com/office/drawing/2014/main" id="{B976A978-AA3F-60F3-5A6D-D5B25821BBD6}"/>
              </a:ext>
            </a:extLst>
          </p:cNvPr>
          <p:cNvPicPr>
            <a:picLocks noChangeAspect="1"/>
          </p:cNvPicPr>
          <p:nvPr/>
        </p:nvPicPr>
        <p:blipFill>
          <a:blip r:embed="rId5"/>
          <a:stretch>
            <a:fillRect/>
          </a:stretch>
        </p:blipFill>
        <p:spPr>
          <a:xfrm>
            <a:off x="6965170" y="3771900"/>
            <a:ext cx="890793" cy="500795"/>
          </a:xfrm>
          <a:prstGeom prst="rect">
            <a:avLst/>
          </a:prstGeom>
        </p:spPr>
      </p:pic>
      <p:pic>
        <p:nvPicPr>
          <p:cNvPr id="20" name="Picture 28">
            <a:extLst>
              <a:ext uri="{FF2B5EF4-FFF2-40B4-BE49-F238E27FC236}">
                <a16:creationId xmlns:a16="http://schemas.microsoft.com/office/drawing/2014/main" id="{65AA3D38-792D-EA81-AEEC-7F7CDDEF402D}"/>
              </a:ext>
            </a:extLst>
          </p:cNvPr>
          <p:cNvPicPr>
            <a:picLocks noChangeAspect="1"/>
          </p:cNvPicPr>
          <p:nvPr/>
        </p:nvPicPr>
        <p:blipFill>
          <a:blip r:embed="rId6"/>
          <a:stretch>
            <a:fillRect/>
          </a:stretch>
        </p:blipFill>
        <p:spPr>
          <a:xfrm>
            <a:off x="7978926" y="3874772"/>
            <a:ext cx="376488" cy="376488"/>
          </a:xfrm>
          <a:prstGeom prst="rect">
            <a:avLst/>
          </a:prstGeom>
        </p:spPr>
      </p:pic>
      <p:pic>
        <p:nvPicPr>
          <p:cNvPr id="21" name="Picture 25" descr="EUMETSAT.png">
            <a:extLst>
              <a:ext uri="{FF2B5EF4-FFF2-40B4-BE49-F238E27FC236}">
                <a16:creationId xmlns:a16="http://schemas.microsoft.com/office/drawing/2014/main" id="{9D802A00-195F-2FFF-B667-D9C2A06EC371}"/>
              </a:ext>
            </a:extLst>
          </p:cNvPr>
          <p:cNvPicPr>
            <a:picLocks noChangeAspect="1"/>
          </p:cNvPicPr>
          <p:nvPr/>
        </p:nvPicPr>
        <p:blipFill>
          <a:blip r:embed="rId7"/>
          <a:srcRect l="9961" t="23002" r="9996" b="22195"/>
          <a:stretch>
            <a:fillRect/>
          </a:stretch>
        </p:blipFill>
        <p:spPr>
          <a:xfrm>
            <a:off x="8050372" y="4726170"/>
            <a:ext cx="730386" cy="193159"/>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3771" cy="51435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013"/>
          </a:p>
        </p:txBody>
      </p:sp>
      <p:sp>
        <p:nvSpPr>
          <p:cNvPr id="3" name="Rectangle 2"/>
          <p:cNvSpPr/>
          <p:nvPr/>
        </p:nvSpPr>
        <p:spPr>
          <a:xfrm>
            <a:off x="0" y="0"/>
            <a:ext cx="109728" cy="5143500"/>
          </a:xfrm>
          <a:prstGeom prst="rect">
            <a:avLst/>
          </a:prstGeom>
          <a:solidFill>
            <a:srgbClr val="124A7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013"/>
          </a:p>
        </p:txBody>
      </p:sp>
      <p:sp>
        <p:nvSpPr>
          <p:cNvPr id="4" name="Rectangle 3"/>
          <p:cNvSpPr/>
          <p:nvPr/>
        </p:nvSpPr>
        <p:spPr>
          <a:xfrm>
            <a:off x="0" y="0"/>
            <a:ext cx="109728" cy="1748790"/>
          </a:xfrm>
          <a:prstGeom prst="rect">
            <a:avLst/>
          </a:prstGeom>
          <a:solidFill>
            <a:srgbClr val="18B0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013"/>
          </a:p>
        </p:txBody>
      </p:sp>
      <p:sp>
        <p:nvSpPr>
          <p:cNvPr id="6" name="TextBox 5"/>
          <p:cNvSpPr txBox="1"/>
          <p:nvPr/>
        </p:nvSpPr>
        <p:spPr>
          <a:xfrm>
            <a:off x="5920511" y="233172"/>
            <a:ext cx="2798064" cy="121252"/>
          </a:xfrm>
          <a:prstGeom prst="rect">
            <a:avLst/>
          </a:prstGeom>
          <a:noFill/>
        </p:spPr>
        <p:txBody>
          <a:bodyPr wrap="square" lIns="0" tIns="0" rIns="0" bIns="0" anchor="t">
            <a:spAutoFit/>
          </a:bodyPr>
          <a:lstStyle/>
          <a:p>
            <a:pPr algn="r">
              <a:lnSpc>
                <a:spcPct val="100000"/>
              </a:lnSpc>
            </a:pPr>
            <a:r>
              <a:rPr sz="788" b="1" spc="90" dirty="0">
                <a:solidFill>
                  <a:srgbClr val="124A7C"/>
                </a:solidFill>
                <a:latin typeface="Calibri"/>
              </a:rPr>
              <a:t>OUTLINE   ·   02 / 1</a:t>
            </a:r>
            <a:r>
              <a:rPr lang="tr-TR" sz="788" b="1" spc="90" dirty="0">
                <a:solidFill>
                  <a:srgbClr val="124A7C"/>
                </a:solidFill>
                <a:latin typeface="Calibri"/>
              </a:rPr>
              <a:t>6</a:t>
            </a:r>
            <a:endParaRPr sz="788" b="1" spc="90" dirty="0">
              <a:solidFill>
                <a:srgbClr val="124A7C"/>
              </a:solidFill>
              <a:latin typeface="Calibri"/>
            </a:endParaRPr>
          </a:p>
        </p:txBody>
      </p:sp>
      <p:cxnSp>
        <p:nvCxnSpPr>
          <p:cNvPr id="7" name="Connector 6"/>
          <p:cNvCxnSpPr/>
          <p:nvPr/>
        </p:nvCxnSpPr>
        <p:spPr>
          <a:xfrm>
            <a:off x="425197" y="480060"/>
            <a:ext cx="8293379" cy="0"/>
          </a:xfrm>
          <a:prstGeom prst="bentConnector3">
            <a:avLst/>
          </a:prstGeom>
          <a:ln w="12700">
            <a:solidFill>
              <a:srgbClr val="D3DFE8"/>
            </a:solidFill>
          </a:ln>
          <a:effectLst/>
        </p:spPr>
        <p:style>
          <a:lnRef idx="2">
            <a:schemeClr val="accent1"/>
          </a:lnRef>
          <a:fillRef idx="0">
            <a:schemeClr val="accent1"/>
          </a:fillRef>
          <a:effectRef idx="1">
            <a:schemeClr val="accent1"/>
          </a:effectRef>
          <a:fontRef idx="minor">
            <a:schemeClr val="tx1"/>
          </a:fontRef>
        </p:style>
      </p:cxnSp>
      <p:cxnSp>
        <p:nvCxnSpPr>
          <p:cNvPr id="8" name="Connector 7"/>
          <p:cNvCxnSpPr/>
          <p:nvPr/>
        </p:nvCxnSpPr>
        <p:spPr>
          <a:xfrm>
            <a:off x="425197" y="4800600"/>
            <a:ext cx="8293379" cy="0"/>
          </a:xfrm>
          <a:prstGeom prst="bentConnector3">
            <a:avLst/>
          </a:prstGeom>
          <a:ln w="9525">
            <a:solidFill>
              <a:srgbClr val="D3DFE8"/>
            </a:solidFill>
          </a:ln>
          <a:effectLst/>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5920511" y="4841749"/>
            <a:ext cx="2798064" cy="103875"/>
          </a:xfrm>
          <a:prstGeom prst="rect">
            <a:avLst/>
          </a:prstGeom>
          <a:noFill/>
        </p:spPr>
        <p:txBody>
          <a:bodyPr wrap="square" lIns="0" tIns="0" rIns="0" bIns="0" anchor="t">
            <a:spAutoFit/>
          </a:bodyPr>
          <a:lstStyle/>
          <a:p>
            <a:pPr algn="r">
              <a:lnSpc>
                <a:spcPct val="100000"/>
              </a:lnSpc>
            </a:pPr>
            <a:r>
              <a:rPr sz="675" b="1">
                <a:solidFill>
                  <a:srgbClr val="5C6E7E"/>
                </a:solidFill>
                <a:latin typeface="Calibri"/>
              </a:rPr>
              <a:t>IPWG-12  ·  KRAKÓW 2026</a:t>
            </a:r>
          </a:p>
        </p:txBody>
      </p:sp>
      <p:sp>
        <p:nvSpPr>
          <p:cNvPr id="11" name="Rectangle 10"/>
          <p:cNvSpPr/>
          <p:nvPr/>
        </p:nvSpPr>
        <p:spPr>
          <a:xfrm>
            <a:off x="416705" y="631916"/>
            <a:ext cx="219456" cy="109728"/>
          </a:xfrm>
          <a:prstGeom prst="rect">
            <a:avLst/>
          </a:prstGeom>
          <a:solidFill>
            <a:srgbClr val="18B0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013"/>
          </a:p>
        </p:txBody>
      </p:sp>
      <p:sp>
        <p:nvSpPr>
          <p:cNvPr id="12" name="TextBox 11"/>
          <p:cNvSpPr txBox="1"/>
          <p:nvPr/>
        </p:nvSpPr>
        <p:spPr>
          <a:xfrm>
            <a:off x="713232" y="637795"/>
            <a:ext cx="6172200" cy="138499"/>
          </a:xfrm>
          <a:prstGeom prst="rect">
            <a:avLst/>
          </a:prstGeom>
          <a:noFill/>
        </p:spPr>
        <p:txBody>
          <a:bodyPr wrap="square" lIns="0" tIns="0" rIns="0" bIns="0" anchor="t">
            <a:spAutoFit/>
          </a:bodyPr>
          <a:lstStyle/>
          <a:p>
            <a:pPr algn="l">
              <a:lnSpc>
                <a:spcPct val="100000"/>
              </a:lnSpc>
            </a:pPr>
            <a:r>
              <a:rPr sz="900" b="1" spc="150">
                <a:solidFill>
                  <a:srgbClr val="18B0C4"/>
                </a:solidFill>
                <a:latin typeface="Calibri"/>
              </a:rPr>
              <a:t>CONTENTS</a:t>
            </a:r>
          </a:p>
        </p:txBody>
      </p:sp>
      <p:sp>
        <p:nvSpPr>
          <p:cNvPr id="13" name="TextBox 12"/>
          <p:cNvSpPr txBox="1"/>
          <p:nvPr/>
        </p:nvSpPr>
        <p:spPr>
          <a:xfrm>
            <a:off x="411480" y="843534"/>
            <a:ext cx="7543800" cy="346249"/>
          </a:xfrm>
          <a:prstGeom prst="rect">
            <a:avLst/>
          </a:prstGeom>
          <a:noFill/>
        </p:spPr>
        <p:txBody>
          <a:bodyPr wrap="square" lIns="0" tIns="0" rIns="0" bIns="0" anchor="t">
            <a:spAutoFit/>
          </a:bodyPr>
          <a:lstStyle/>
          <a:p>
            <a:pPr algn="l">
              <a:lnSpc>
                <a:spcPct val="100000"/>
              </a:lnSpc>
            </a:pPr>
            <a:r>
              <a:rPr sz="2250" b="1">
                <a:solidFill>
                  <a:srgbClr val="0E223A"/>
                </a:solidFill>
                <a:latin typeface="Calibri"/>
              </a:rPr>
              <a:t>Presentation outline</a:t>
            </a:r>
          </a:p>
        </p:txBody>
      </p:sp>
      <p:sp>
        <p:nvSpPr>
          <p:cNvPr id="14" name="TextBox 13"/>
          <p:cNvSpPr txBox="1"/>
          <p:nvPr/>
        </p:nvSpPr>
        <p:spPr>
          <a:xfrm>
            <a:off x="425196" y="1282447"/>
            <a:ext cx="7543800" cy="161583"/>
          </a:xfrm>
          <a:prstGeom prst="rect">
            <a:avLst/>
          </a:prstGeom>
          <a:noFill/>
        </p:spPr>
        <p:txBody>
          <a:bodyPr wrap="square" lIns="0" tIns="0" rIns="0" bIns="0" anchor="t">
            <a:spAutoFit/>
          </a:bodyPr>
          <a:lstStyle/>
          <a:p>
            <a:pPr algn="l">
              <a:lnSpc>
                <a:spcPct val="100000"/>
              </a:lnSpc>
            </a:pPr>
            <a:r>
              <a:rPr sz="1050" i="1">
                <a:solidFill>
                  <a:srgbClr val="5C6E7E"/>
                </a:solidFill>
                <a:latin typeface="Calibri"/>
              </a:rPr>
              <a:t>Six steps from study area to conclusions</a:t>
            </a:r>
          </a:p>
        </p:txBody>
      </p:sp>
      <p:sp>
        <p:nvSpPr>
          <p:cNvPr id="15" name="Rounded Rectangle 14"/>
          <p:cNvSpPr/>
          <p:nvPr/>
        </p:nvSpPr>
        <p:spPr>
          <a:xfrm>
            <a:off x="617221" y="1676400"/>
            <a:ext cx="7909331" cy="438150"/>
          </a:xfrm>
          <a:prstGeom prst="roundRect">
            <a:avLst>
              <a:gd name="adj" fmla="val 8000"/>
            </a:avLst>
          </a:prstGeom>
          <a:solidFill>
            <a:srgbClr val="F3F7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013"/>
          </a:p>
        </p:txBody>
      </p:sp>
      <p:sp>
        <p:nvSpPr>
          <p:cNvPr id="16" name="Rectangle 15"/>
          <p:cNvSpPr/>
          <p:nvPr/>
        </p:nvSpPr>
        <p:spPr>
          <a:xfrm>
            <a:off x="617220" y="1676400"/>
            <a:ext cx="54864" cy="438150"/>
          </a:xfrm>
          <a:prstGeom prst="rect">
            <a:avLst/>
          </a:prstGeom>
          <a:solidFill>
            <a:srgbClr val="18B0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013"/>
          </a:p>
        </p:txBody>
      </p:sp>
      <p:sp>
        <p:nvSpPr>
          <p:cNvPr id="17" name="TextBox 16"/>
          <p:cNvSpPr txBox="1"/>
          <p:nvPr/>
        </p:nvSpPr>
        <p:spPr>
          <a:xfrm>
            <a:off x="809244" y="1756976"/>
            <a:ext cx="617220" cy="276999"/>
          </a:xfrm>
          <a:prstGeom prst="rect">
            <a:avLst/>
          </a:prstGeom>
          <a:noFill/>
        </p:spPr>
        <p:txBody>
          <a:bodyPr wrap="square" lIns="0" tIns="0" rIns="0" bIns="0" anchor="ctr">
            <a:spAutoFit/>
          </a:bodyPr>
          <a:lstStyle/>
          <a:p>
            <a:pPr algn="l">
              <a:lnSpc>
                <a:spcPct val="100000"/>
              </a:lnSpc>
            </a:pPr>
            <a:r>
              <a:rPr sz="1800" b="1">
                <a:solidFill>
                  <a:srgbClr val="124A7C"/>
                </a:solidFill>
                <a:latin typeface="Calibri"/>
              </a:rPr>
              <a:t>01</a:t>
            </a:r>
          </a:p>
        </p:txBody>
      </p:sp>
      <p:sp>
        <p:nvSpPr>
          <p:cNvPr id="18" name="TextBox 17"/>
          <p:cNvSpPr txBox="1"/>
          <p:nvPr/>
        </p:nvSpPr>
        <p:spPr>
          <a:xfrm>
            <a:off x="1474470" y="1800475"/>
            <a:ext cx="3566160" cy="184666"/>
          </a:xfrm>
          <a:prstGeom prst="rect">
            <a:avLst/>
          </a:prstGeom>
          <a:noFill/>
        </p:spPr>
        <p:txBody>
          <a:bodyPr wrap="square" lIns="0" tIns="0" rIns="0" bIns="0" anchor="ctr">
            <a:spAutoFit/>
          </a:bodyPr>
          <a:lstStyle/>
          <a:p>
            <a:pPr algn="l">
              <a:lnSpc>
                <a:spcPct val="100000"/>
              </a:lnSpc>
            </a:pPr>
            <a:r>
              <a:rPr sz="1200" b="1" dirty="0">
                <a:solidFill>
                  <a:srgbClr val="0E223A"/>
                </a:solidFill>
                <a:latin typeface="Calibri"/>
              </a:rPr>
              <a:t>Study area &amp; climate</a:t>
            </a:r>
          </a:p>
        </p:txBody>
      </p:sp>
      <p:sp>
        <p:nvSpPr>
          <p:cNvPr id="19" name="TextBox 18"/>
          <p:cNvSpPr txBox="1"/>
          <p:nvPr/>
        </p:nvSpPr>
        <p:spPr>
          <a:xfrm>
            <a:off x="5074921" y="1826226"/>
            <a:ext cx="3314471" cy="138499"/>
          </a:xfrm>
          <a:prstGeom prst="rect">
            <a:avLst/>
          </a:prstGeom>
          <a:noFill/>
        </p:spPr>
        <p:txBody>
          <a:bodyPr wrap="square" lIns="0" tIns="0" rIns="0" bIns="0" anchor="ctr">
            <a:spAutoFit/>
          </a:bodyPr>
          <a:lstStyle/>
          <a:p>
            <a:pPr algn="l">
              <a:lnSpc>
                <a:spcPct val="100000"/>
              </a:lnSpc>
            </a:pPr>
            <a:r>
              <a:rPr sz="900">
                <a:solidFill>
                  <a:srgbClr val="5C6E7E"/>
                </a:solidFill>
                <a:latin typeface="Calibri"/>
              </a:rPr>
              <a:t>Türkiye — four climate regimes and complex terrain</a:t>
            </a:r>
          </a:p>
        </p:txBody>
      </p:sp>
      <p:sp>
        <p:nvSpPr>
          <p:cNvPr id="20" name="Rounded Rectangle 19"/>
          <p:cNvSpPr/>
          <p:nvPr/>
        </p:nvSpPr>
        <p:spPr>
          <a:xfrm>
            <a:off x="617221" y="2200275"/>
            <a:ext cx="7909331" cy="438150"/>
          </a:xfrm>
          <a:prstGeom prst="roundRect">
            <a:avLst>
              <a:gd name="adj" fmla="val 8000"/>
            </a:avLst>
          </a:prstGeom>
          <a:solidFill>
            <a:srgbClr val="F3F7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013"/>
          </a:p>
        </p:txBody>
      </p:sp>
      <p:sp>
        <p:nvSpPr>
          <p:cNvPr id="21" name="Rectangle 20"/>
          <p:cNvSpPr/>
          <p:nvPr/>
        </p:nvSpPr>
        <p:spPr>
          <a:xfrm>
            <a:off x="617220" y="2200275"/>
            <a:ext cx="54864" cy="438150"/>
          </a:xfrm>
          <a:prstGeom prst="rect">
            <a:avLst/>
          </a:prstGeom>
          <a:solidFill>
            <a:srgbClr val="18B0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013"/>
          </a:p>
        </p:txBody>
      </p:sp>
      <p:sp>
        <p:nvSpPr>
          <p:cNvPr id="22" name="TextBox 21"/>
          <p:cNvSpPr txBox="1"/>
          <p:nvPr/>
        </p:nvSpPr>
        <p:spPr>
          <a:xfrm>
            <a:off x="809244" y="2280851"/>
            <a:ext cx="617220" cy="276999"/>
          </a:xfrm>
          <a:prstGeom prst="rect">
            <a:avLst/>
          </a:prstGeom>
          <a:noFill/>
        </p:spPr>
        <p:txBody>
          <a:bodyPr wrap="square" lIns="0" tIns="0" rIns="0" bIns="0" anchor="ctr">
            <a:spAutoFit/>
          </a:bodyPr>
          <a:lstStyle/>
          <a:p>
            <a:pPr algn="l">
              <a:lnSpc>
                <a:spcPct val="100000"/>
              </a:lnSpc>
            </a:pPr>
            <a:r>
              <a:rPr sz="1800" b="1">
                <a:solidFill>
                  <a:srgbClr val="124A7C"/>
                </a:solidFill>
                <a:latin typeface="Calibri"/>
              </a:rPr>
              <a:t>02</a:t>
            </a:r>
          </a:p>
        </p:txBody>
      </p:sp>
      <p:sp>
        <p:nvSpPr>
          <p:cNvPr id="23" name="TextBox 22"/>
          <p:cNvSpPr txBox="1"/>
          <p:nvPr/>
        </p:nvSpPr>
        <p:spPr>
          <a:xfrm>
            <a:off x="1474470" y="2324350"/>
            <a:ext cx="3566160" cy="184666"/>
          </a:xfrm>
          <a:prstGeom prst="rect">
            <a:avLst/>
          </a:prstGeom>
          <a:noFill/>
        </p:spPr>
        <p:txBody>
          <a:bodyPr wrap="square" lIns="0" tIns="0" rIns="0" bIns="0" anchor="ctr">
            <a:spAutoFit/>
          </a:bodyPr>
          <a:lstStyle/>
          <a:p>
            <a:pPr algn="l">
              <a:lnSpc>
                <a:spcPct val="100000"/>
              </a:lnSpc>
            </a:pPr>
            <a:r>
              <a:rPr sz="1200" b="1">
                <a:solidFill>
                  <a:srgbClr val="0E223A"/>
                </a:solidFill>
                <a:latin typeface="Calibri"/>
              </a:rPr>
              <a:t>HSAF precipitation products</a:t>
            </a:r>
          </a:p>
        </p:txBody>
      </p:sp>
      <p:sp>
        <p:nvSpPr>
          <p:cNvPr id="24" name="TextBox 23"/>
          <p:cNvSpPr txBox="1"/>
          <p:nvPr/>
        </p:nvSpPr>
        <p:spPr>
          <a:xfrm>
            <a:off x="5074921" y="2350101"/>
            <a:ext cx="3314471" cy="138499"/>
          </a:xfrm>
          <a:prstGeom prst="rect">
            <a:avLst/>
          </a:prstGeom>
          <a:noFill/>
        </p:spPr>
        <p:txBody>
          <a:bodyPr wrap="square" lIns="0" tIns="0" rIns="0" bIns="0" anchor="ctr">
            <a:spAutoFit/>
          </a:bodyPr>
          <a:lstStyle/>
          <a:p>
            <a:pPr algn="l">
              <a:lnSpc>
                <a:spcPct val="100000"/>
              </a:lnSpc>
            </a:pPr>
            <a:r>
              <a:rPr sz="900">
                <a:solidFill>
                  <a:srgbClr val="5C6E7E"/>
                </a:solidFill>
                <a:latin typeface="Calibri"/>
              </a:rPr>
              <a:t>Operational product families and specifications</a:t>
            </a:r>
          </a:p>
        </p:txBody>
      </p:sp>
      <p:sp>
        <p:nvSpPr>
          <p:cNvPr id="25" name="Rounded Rectangle 24"/>
          <p:cNvSpPr/>
          <p:nvPr/>
        </p:nvSpPr>
        <p:spPr>
          <a:xfrm>
            <a:off x="617221" y="2724150"/>
            <a:ext cx="7909331" cy="438150"/>
          </a:xfrm>
          <a:prstGeom prst="roundRect">
            <a:avLst>
              <a:gd name="adj" fmla="val 8000"/>
            </a:avLst>
          </a:prstGeom>
          <a:solidFill>
            <a:srgbClr val="F3F7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013"/>
          </a:p>
        </p:txBody>
      </p:sp>
      <p:sp>
        <p:nvSpPr>
          <p:cNvPr id="26" name="Rectangle 25"/>
          <p:cNvSpPr/>
          <p:nvPr/>
        </p:nvSpPr>
        <p:spPr>
          <a:xfrm>
            <a:off x="617220" y="2724150"/>
            <a:ext cx="54864" cy="438150"/>
          </a:xfrm>
          <a:prstGeom prst="rect">
            <a:avLst/>
          </a:prstGeom>
          <a:solidFill>
            <a:srgbClr val="18B0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013"/>
          </a:p>
        </p:txBody>
      </p:sp>
      <p:sp>
        <p:nvSpPr>
          <p:cNvPr id="27" name="TextBox 26"/>
          <p:cNvSpPr txBox="1"/>
          <p:nvPr/>
        </p:nvSpPr>
        <p:spPr>
          <a:xfrm>
            <a:off x="809244" y="2804726"/>
            <a:ext cx="617220" cy="276999"/>
          </a:xfrm>
          <a:prstGeom prst="rect">
            <a:avLst/>
          </a:prstGeom>
          <a:noFill/>
        </p:spPr>
        <p:txBody>
          <a:bodyPr wrap="square" lIns="0" tIns="0" rIns="0" bIns="0" anchor="ctr">
            <a:spAutoFit/>
          </a:bodyPr>
          <a:lstStyle/>
          <a:p>
            <a:pPr algn="l">
              <a:lnSpc>
                <a:spcPct val="100000"/>
              </a:lnSpc>
            </a:pPr>
            <a:r>
              <a:rPr sz="1800" b="1">
                <a:solidFill>
                  <a:srgbClr val="124A7C"/>
                </a:solidFill>
                <a:latin typeface="Calibri"/>
              </a:rPr>
              <a:t>03</a:t>
            </a:r>
          </a:p>
        </p:txBody>
      </p:sp>
      <p:sp>
        <p:nvSpPr>
          <p:cNvPr id="28" name="TextBox 27"/>
          <p:cNvSpPr txBox="1"/>
          <p:nvPr/>
        </p:nvSpPr>
        <p:spPr>
          <a:xfrm>
            <a:off x="1474470" y="2848225"/>
            <a:ext cx="3566160" cy="184666"/>
          </a:xfrm>
          <a:prstGeom prst="rect">
            <a:avLst/>
          </a:prstGeom>
          <a:noFill/>
        </p:spPr>
        <p:txBody>
          <a:bodyPr wrap="square" lIns="0" tIns="0" rIns="0" bIns="0" anchor="ctr">
            <a:spAutoFit/>
          </a:bodyPr>
          <a:lstStyle/>
          <a:p>
            <a:pPr algn="l">
              <a:lnSpc>
                <a:spcPct val="100000"/>
              </a:lnSpc>
            </a:pPr>
            <a:r>
              <a:rPr sz="1200" b="1">
                <a:solidFill>
                  <a:srgbClr val="0E223A"/>
                </a:solidFill>
                <a:latin typeface="Calibri"/>
              </a:rPr>
              <a:t>Reference data</a:t>
            </a:r>
          </a:p>
        </p:txBody>
      </p:sp>
      <p:sp>
        <p:nvSpPr>
          <p:cNvPr id="29" name="TextBox 28"/>
          <p:cNvSpPr txBox="1"/>
          <p:nvPr/>
        </p:nvSpPr>
        <p:spPr>
          <a:xfrm>
            <a:off x="5074921" y="2804726"/>
            <a:ext cx="3314471" cy="276999"/>
          </a:xfrm>
          <a:prstGeom prst="rect">
            <a:avLst/>
          </a:prstGeom>
          <a:noFill/>
        </p:spPr>
        <p:txBody>
          <a:bodyPr wrap="square" lIns="0" tIns="0" rIns="0" bIns="0" anchor="ctr">
            <a:spAutoFit/>
          </a:bodyPr>
          <a:lstStyle/>
          <a:p>
            <a:r>
              <a:rPr lang="en-US" sz="900" dirty="0">
                <a:solidFill>
                  <a:srgbClr val="5C6975"/>
                </a:solidFill>
              </a:rPr>
              <a:t>TSMS AWOS network — 1259 automated ground stations</a:t>
            </a:r>
          </a:p>
          <a:p>
            <a:pPr algn="l">
              <a:lnSpc>
                <a:spcPct val="100000"/>
              </a:lnSpc>
            </a:pPr>
            <a:r>
              <a:rPr lang="tr-TR" sz="900" dirty="0">
                <a:solidFill>
                  <a:srgbClr val="5C6E7E"/>
                </a:solidFill>
                <a:latin typeface="Calibri"/>
              </a:rPr>
              <a:t>  </a:t>
            </a:r>
            <a:endParaRPr sz="900" dirty="0">
              <a:solidFill>
                <a:srgbClr val="5C6E7E"/>
              </a:solidFill>
              <a:latin typeface="Calibri"/>
            </a:endParaRPr>
          </a:p>
        </p:txBody>
      </p:sp>
      <p:sp>
        <p:nvSpPr>
          <p:cNvPr id="30" name="Rounded Rectangle 29"/>
          <p:cNvSpPr/>
          <p:nvPr/>
        </p:nvSpPr>
        <p:spPr>
          <a:xfrm>
            <a:off x="617221" y="3248025"/>
            <a:ext cx="7909331" cy="438150"/>
          </a:xfrm>
          <a:prstGeom prst="roundRect">
            <a:avLst>
              <a:gd name="adj" fmla="val 8000"/>
            </a:avLst>
          </a:prstGeom>
          <a:solidFill>
            <a:srgbClr val="F3F7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013"/>
          </a:p>
        </p:txBody>
      </p:sp>
      <p:sp>
        <p:nvSpPr>
          <p:cNvPr id="31" name="Rectangle 30"/>
          <p:cNvSpPr/>
          <p:nvPr/>
        </p:nvSpPr>
        <p:spPr>
          <a:xfrm>
            <a:off x="617220" y="3248025"/>
            <a:ext cx="54864" cy="438150"/>
          </a:xfrm>
          <a:prstGeom prst="rect">
            <a:avLst/>
          </a:prstGeom>
          <a:solidFill>
            <a:srgbClr val="18B0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013"/>
          </a:p>
        </p:txBody>
      </p:sp>
      <p:sp>
        <p:nvSpPr>
          <p:cNvPr id="32" name="TextBox 31"/>
          <p:cNvSpPr txBox="1"/>
          <p:nvPr/>
        </p:nvSpPr>
        <p:spPr>
          <a:xfrm>
            <a:off x="809244" y="3328601"/>
            <a:ext cx="617220" cy="276999"/>
          </a:xfrm>
          <a:prstGeom prst="rect">
            <a:avLst/>
          </a:prstGeom>
          <a:noFill/>
        </p:spPr>
        <p:txBody>
          <a:bodyPr wrap="square" lIns="0" tIns="0" rIns="0" bIns="0" anchor="ctr">
            <a:spAutoFit/>
          </a:bodyPr>
          <a:lstStyle/>
          <a:p>
            <a:pPr algn="l">
              <a:lnSpc>
                <a:spcPct val="100000"/>
              </a:lnSpc>
            </a:pPr>
            <a:r>
              <a:rPr sz="1800" b="1">
                <a:solidFill>
                  <a:srgbClr val="124A7C"/>
                </a:solidFill>
                <a:latin typeface="Calibri"/>
              </a:rPr>
              <a:t>04</a:t>
            </a:r>
          </a:p>
        </p:txBody>
      </p:sp>
      <p:sp>
        <p:nvSpPr>
          <p:cNvPr id="33" name="TextBox 32"/>
          <p:cNvSpPr txBox="1"/>
          <p:nvPr/>
        </p:nvSpPr>
        <p:spPr>
          <a:xfrm>
            <a:off x="1474470" y="3372100"/>
            <a:ext cx="3566160" cy="184666"/>
          </a:xfrm>
          <a:prstGeom prst="rect">
            <a:avLst/>
          </a:prstGeom>
          <a:noFill/>
        </p:spPr>
        <p:txBody>
          <a:bodyPr wrap="square" lIns="0" tIns="0" rIns="0" bIns="0" anchor="ctr">
            <a:spAutoFit/>
          </a:bodyPr>
          <a:lstStyle/>
          <a:p>
            <a:pPr algn="l">
              <a:lnSpc>
                <a:spcPct val="100000"/>
              </a:lnSpc>
            </a:pPr>
            <a:r>
              <a:rPr sz="1200" b="1">
                <a:solidFill>
                  <a:srgbClr val="0E223A"/>
                </a:solidFill>
                <a:latin typeface="Calibri"/>
              </a:rPr>
              <a:t>Methodology</a:t>
            </a:r>
          </a:p>
        </p:txBody>
      </p:sp>
      <p:sp>
        <p:nvSpPr>
          <p:cNvPr id="34" name="TextBox 33"/>
          <p:cNvSpPr txBox="1"/>
          <p:nvPr/>
        </p:nvSpPr>
        <p:spPr>
          <a:xfrm>
            <a:off x="5074921" y="3397851"/>
            <a:ext cx="3314471" cy="138499"/>
          </a:xfrm>
          <a:prstGeom prst="rect">
            <a:avLst/>
          </a:prstGeom>
          <a:noFill/>
        </p:spPr>
        <p:txBody>
          <a:bodyPr wrap="square" lIns="0" tIns="0" rIns="0" bIns="0" anchor="ctr">
            <a:spAutoFit/>
          </a:bodyPr>
          <a:lstStyle/>
          <a:p>
            <a:pPr algn="l">
              <a:lnSpc>
                <a:spcPct val="100000"/>
              </a:lnSpc>
            </a:pPr>
            <a:r>
              <a:rPr sz="900">
                <a:solidFill>
                  <a:srgbClr val="5C6E7E"/>
                </a:solidFill>
                <a:latin typeface="Calibri"/>
              </a:rPr>
              <a:t>Match-up workflow, processing steps and validation metrics</a:t>
            </a:r>
          </a:p>
        </p:txBody>
      </p:sp>
      <p:sp>
        <p:nvSpPr>
          <p:cNvPr id="35" name="Rounded Rectangle 34"/>
          <p:cNvSpPr/>
          <p:nvPr/>
        </p:nvSpPr>
        <p:spPr>
          <a:xfrm>
            <a:off x="617221" y="3771900"/>
            <a:ext cx="7909331" cy="438150"/>
          </a:xfrm>
          <a:prstGeom prst="roundRect">
            <a:avLst>
              <a:gd name="adj" fmla="val 8000"/>
            </a:avLst>
          </a:prstGeom>
          <a:solidFill>
            <a:srgbClr val="F3F7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013"/>
          </a:p>
        </p:txBody>
      </p:sp>
      <p:sp>
        <p:nvSpPr>
          <p:cNvPr id="36" name="Rectangle 35"/>
          <p:cNvSpPr/>
          <p:nvPr/>
        </p:nvSpPr>
        <p:spPr>
          <a:xfrm>
            <a:off x="617220" y="3771900"/>
            <a:ext cx="54864" cy="438150"/>
          </a:xfrm>
          <a:prstGeom prst="rect">
            <a:avLst/>
          </a:prstGeom>
          <a:solidFill>
            <a:srgbClr val="18B0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013"/>
          </a:p>
        </p:txBody>
      </p:sp>
      <p:sp>
        <p:nvSpPr>
          <p:cNvPr id="37" name="TextBox 36"/>
          <p:cNvSpPr txBox="1"/>
          <p:nvPr/>
        </p:nvSpPr>
        <p:spPr>
          <a:xfrm>
            <a:off x="809244" y="3852476"/>
            <a:ext cx="617220" cy="276999"/>
          </a:xfrm>
          <a:prstGeom prst="rect">
            <a:avLst/>
          </a:prstGeom>
          <a:noFill/>
        </p:spPr>
        <p:txBody>
          <a:bodyPr wrap="square" lIns="0" tIns="0" rIns="0" bIns="0" anchor="ctr">
            <a:spAutoFit/>
          </a:bodyPr>
          <a:lstStyle/>
          <a:p>
            <a:pPr algn="l">
              <a:lnSpc>
                <a:spcPct val="100000"/>
              </a:lnSpc>
            </a:pPr>
            <a:r>
              <a:rPr sz="1800" b="1">
                <a:solidFill>
                  <a:srgbClr val="124A7C"/>
                </a:solidFill>
                <a:latin typeface="Calibri"/>
              </a:rPr>
              <a:t>05</a:t>
            </a:r>
          </a:p>
        </p:txBody>
      </p:sp>
      <p:sp>
        <p:nvSpPr>
          <p:cNvPr id="38" name="TextBox 37"/>
          <p:cNvSpPr txBox="1"/>
          <p:nvPr/>
        </p:nvSpPr>
        <p:spPr>
          <a:xfrm>
            <a:off x="1474470" y="3895975"/>
            <a:ext cx="3566160" cy="184666"/>
          </a:xfrm>
          <a:prstGeom prst="rect">
            <a:avLst/>
          </a:prstGeom>
          <a:noFill/>
        </p:spPr>
        <p:txBody>
          <a:bodyPr wrap="square" lIns="0" tIns="0" rIns="0" bIns="0" anchor="ctr">
            <a:spAutoFit/>
          </a:bodyPr>
          <a:lstStyle/>
          <a:p>
            <a:pPr algn="l">
              <a:lnSpc>
                <a:spcPct val="100000"/>
              </a:lnSpc>
            </a:pPr>
            <a:r>
              <a:rPr sz="1200" b="1">
                <a:solidFill>
                  <a:srgbClr val="0E223A"/>
                </a:solidFill>
                <a:latin typeface="Calibri"/>
              </a:rPr>
              <a:t>Case studies &amp; results</a:t>
            </a:r>
          </a:p>
        </p:txBody>
      </p:sp>
      <p:sp>
        <p:nvSpPr>
          <p:cNvPr id="39" name="TextBox 38"/>
          <p:cNvSpPr txBox="1"/>
          <p:nvPr/>
        </p:nvSpPr>
        <p:spPr>
          <a:xfrm>
            <a:off x="5074921" y="3921726"/>
            <a:ext cx="3314471" cy="138499"/>
          </a:xfrm>
          <a:prstGeom prst="rect">
            <a:avLst/>
          </a:prstGeom>
          <a:noFill/>
        </p:spPr>
        <p:txBody>
          <a:bodyPr wrap="square" lIns="0" tIns="0" rIns="0" bIns="0" anchor="ctr">
            <a:spAutoFit/>
          </a:bodyPr>
          <a:lstStyle/>
          <a:p>
            <a:pPr algn="l">
              <a:lnSpc>
                <a:spcPct val="100000"/>
              </a:lnSpc>
            </a:pPr>
            <a:r>
              <a:rPr sz="900">
                <a:solidFill>
                  <a:srgbClr val="5C6E7E"/>
                </a:solidFill>
                <a:latin typeface="Calibri"/>
              </a:rPr>
              <a:t>Three precipitation events: synoptic setting and performance</a:t>
            </a:r>
          </a:p>
        </p:txBody>
      </p:sp>
      <p:sp>
        <p:nvSpPr>
          <p:cNvPr id="40" name="Rounded Rectangle 39"/>
          <p:cNvSpPr/>
          <p:nvPr/>
        </p:nvSpPr>
        <p:spPr>
          <a:xfrm>
            <a:off x="617221" y="4295775"/>
            <a:ext cx="7909331" cy="438150"/>
          </a:xfrm>
          <a:prstGeom prst="roundRect">
            <a:avLst>
              <a:gd name="adj" fmla="val 8000"/>
            </a:avLst>
          </a:prstGeom>
          <a:solidFill>
            <a:srgbClr val="F3F7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013"/>
          </a:p>
        </p:txBody>
      </p:sp>
      <p:sp>
        <p:nvSpPr>
          <p:cNvPr id="41" name="Rectangle 40"/>
          <p:cNvSpPr/>
          <p:nvPr/>
        </p:nvSpPr>
        <p:spPr>
          <a:xfrm>
            <a:off x="617220" y="4295775"/>
            <a:ext cx="54864" cy="438150"/>
          </a:xfrm>
          <a:prstGeom prst="rect">
            <a:avLst/>
          </a:prstGeom>
          <a:solidFill>
            <a:srgbClr val="18B0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013"/>
          </a:p>
        </p:txBody>
      </p:sp>
      <p:sp>
        <p:nvSpPr>
          <p:cNvPr id="42" name="TextBox 41"/>
          <p:cNvSpPr txBox="1"/>
          <p:nvPr/>
        </p:nvSpPr>
        <p:spPr>
          <a:xfrm>
            <a:off x="809244" y="4376351"/>
            <a:ext cx="617220" cy="276999"/>
          </a:xfrm>
          <a:prstGeom prst="rect">
            <a:avLst/>
          </a:prstGeom>
          <a:noFill/>
        </p:spPr>
        <p:txBody>
          <a:bodyPr wrap="square" lIns="0" tIns="0" rIns="0" bIns="0" anchor="ctr">
            <a:spAutoFit/>
          </a:bodyPr>
          <a:lstStyle/>
          <a:p>
            <a:pPr algn="l">
              <a:lnSpc>
                <a:spcPct val="100000"/>
              </a:lnSpc>
            </a:pPr>
            <a:r>
              <a:rPr sz="1800" b="1">
                <a:solidFill>
                  <a:srgbClr val="124A7C"/>
                </a:solidFill>
                <a:latin typeface="Calibri"/>
              </a:rPr>
              <a:t>06</a:t>
            </a:r>
          </a:p>
        </p:txBody>
      </p:sp>
      <p:sp>
        <p:nvSpPr>
          <p:cNvPr id="43" name="TextBox 42"/>
          <p:cNvSpPr txBox="1"/>
          <p:nvPr/>
        </p:nvSpPr>
        <p:spPr>
          <a:xfrm>
            <a:off x="1474470" y="4419850"/>
            <a:ext cx="3566160" cy="184666"/>
          </a:xfrm>
          <a:prstGeom prst="rect">
            <a:avLst/>
          </a:prstGeom>
          <a:noFill/>
        </p:spPr>
        <p:txBody>
          <a:bodyPr wrap="square" lIns="0" tIns="0" rIns="0" bIns="0" anchor="ctr">
            <a:spAutoFit/>
          </a:bodyPr>
          <a:lstStyle/>
          <a:p>
            <a:pPr algn="l">
              <a:lnSpc>
                <a:spcPct val="100000"/>
              </a:lnSpc>
            </a:pPr>
            <a:r>
              <a:rPr sz="1200" b="1">
                <a:solidFill>
                  <a:srgbClr val="0E223A"/>
                </a:solidFill>
                <a:latin typeface="Calibri"/>
              </a:rPr>
              <a:t>Discussion &amp; conclusions</a:t>
            </a:r>
          </a:p>
        </p:txBody>
      </p:sp>
      <p:sp>
        <p:nvSpPr>
          <p:cNvPr id="44" name="TextBox 43"/>
          <p:cNvSpPr txBox="1"/>
          <p:nvPr/>
        </p:nvSpPr>
        <p:spPr>
          <a:xfrm>
            <a:off x="5074921" y="4445601"/>
            <a:ext cx="3314471" cy="138499"/>
          </a:xfrm>
          <a:prstGeom prst="rect">
            <a:avLst/>
          </a:prstGeom>
          <a:noFill/>
        </p:spPr>
        <p:txBody>
          <a:bodyPr wrap="square" lIns="0" tIns="0" rIns="0" bIns="0" anchor="ctr">
            <a:spAutoFit/>
          </a:bodyPr>
          <a:lstStyle/>
          <a:p>
            <a:pPr algn="l">
              <a:lnSpc>
                <a:spcPct val="100000"/>
              </a:lnSpc>
            </a:pPr>
            <a:r>
              <a:rPr sz="900">
                <a:solidFill>
                  <a:srgbClr val="5C6E7E"/>
                </a:solidFill>
                <a:latin typeface="Calibri"/>
              </a:rPr>
              <a:t>Performance, error structure and outlook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09728" cy="5143500"/>
          </a:xfrm>
          <a:prstGeom prst="rect">
            <a:avLst/>
          </a:prstGeom>
          <a:solidFill>
            <a:srgbClr val="124A7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013"/>
          </a:p>
        </p:txBody>
      </p:sp>
      <p:sp>
        <p:nvSpPr>
          <p:cNvPr id="4" name="Rectangle 3"/>
          <p:cNvSpPr/>
          <p:nvPr/>
        </p:nvSpPr>
        <p:spPr>
          <a:xfrm>
            <a:off x="0" y="0"/>
            <a:ext cx="109728" cy="1748790"/>
          </a:xfrm>
          <a:prstGeom prst="rect">
            <a:avLst/>
          </a:prstGeom>
          <a:solidFill>
            <a:srgbClr val="18B0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013"/>
          </a:p>
        </p:txBody>
      </p:sp>
      <p:sp>
        <p:nvSpPr>
          <p:cNvPr id="6" name="TextBox 5"/>
          <p:cNvSpPr txBox="1"/>
          <p:nvPr/>
        </p:nvSpPr>
        <p:spPr>
          <a:xfrm>
            <a:off x="5920511" y="233172"/>
            <a:ext cx="2798064" cy="121252"/>
          </a:xfrm>
          <a:prstGeom prst="rect">
            <a:avLst/>
          </a:prstGeom>
          <a:noFill/>
        </p:spPr>
        <p:txBody>
          <a:bodyPr wrap="square" lIns="0" tIns="0" rIns="0" bIns="0" anchor="t">
            <a:spAutoFit/>
          </a:bodyPr>
          <a:lstStyle/>
          <a:p>
            <a:pPr algn="r">
              <a:lnSpc>
                <a:spcPct val="100000"/>
              </a:lnSpc>
            </a:pPr>
            <a:r>
              <a:rPr sz="788" b="1" spc="90" dirty="0">
                <a:solidFill>
                  <a:srgbClr val="124A7C"/>
                </a:solidFill>
                <a:latin typeface="Calibri"/>
              </a:rPr>
              <a:t>STUDY AREA   ·   03 / 1</a:t>
            </a:r>
            <a:r>
              <a:rPr lang="tr-TR" sz="788" b="1" spc="90" dirty="0">
                <a:solidFill>
                  <a:srgbClr val="124A7C"/>
                </a:solidFill>
                <a:latin typeface="Calibri"/>
              </a:rPr>
              <a:t>6</a:t>
            </a:r>
            <a:endParaRPr sz="788" b="1" spc="90" dirty="0">
              <a:solidFill>
                <a:srgbClr val="124A7C"/>
              </a:solidFill>
              <a:latin typeface="Calibri"/>
            </a:endParaRPr>
          </a:p>
        </p:txBody>
      </p:sp>
      <p:cxnSp>
        <p:nvCxnSpPr>
          <p:cNvPr id="7" name="Connector 6"/>
          <p:cNvCxnSpPr/>
          <p:nvPr/>
        </p:nvCxnSpPr>
        <p:spPr>
          <a:xfrm>
            <a:off x="425197" y="480060"/>
            <a:ext cx="8293379" cy="0"/>
          </a:xfrm>
          <a:prstGeom prst="bentConnector3">
            <a:avLst/>
          </a:prstGeom>
          <a:ln w="12700">
            <a:solidFill>
              <a:srgbClr val="D3DFE8"/>
            </a:solidFill>
          </a:ln>
          <a:effectLst/>
        </p:spPr>
        <p:style>
          <a:lnRef idx="2">
            <a:schemeClr val="accent1"/>
          </a:lnRef>
          <a:fillRef idx="0">
            <a:schemeClr val="accent1"/>
          </a:fillRef>
          <a:effectRef idx="1">
            <a:schemeClr val="accent1"/>
          </a:effectRef>
          <a:fontRef idx="minor">
            <a:schemeClr val="tx1"/>
          </a:fontRef>
        </p:style>
      </p:cxnSp>
      <p:cxnSp>
        <p:nvCxnSpPr>
          <p:cNvPr id="8" name="Connector 7"/>
          <p:cNvCxnSpPr/>
          <p:nvPr/>
        </p:nvCxnSpPr>
        <p:spPr>
          <a:xfrm>
            <a:off x="425197" y="4800600"/>
            <a:ext cx="8293379" cy="0"/>
          </a:xfrm>
          <a:prstGeom prst="bentConnector3">
            <a:avLst/>
          </a:prstGeom>
          <a:ln w="9525">
            <a:solidFill>
              <a:srgbClr val="D3DFE8"/>
            </a:solidFill>
          </a:ln>
          <a:effectLst/>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5920511" y="4841749"/>
            <a:ext cx="2798064" cy="103875"/>
          </a:xfrm>
          <a:prstGeom prst="rect">
            <a:avLst/>
          </a:prstGeom>
          <a:noFill/>
        </p:spPr>
        <p:txBody>
          <a:bodyPr wrap="square" lIns="0" tIns="0" rIns="0" bIns="0" anchor="t">
            <a:spAutoFit/>
          </a:bodyPr>
          <a:lstStyle/>
          <a:p>
            <a:pPr algn="r">
              <a:lnSpc>
                <a:spcPct val="100000"/>
              </a:lnSpc>
            </a:pPr>
            <a:r>
              <a:rPr sz="675" b="1">
                <a:solidFill>
                  <a:srgbClr val="5C6E7E"/>
                </a:solidFill>
                <a:latin typeface="Calibri"/>
              </a:rPr>
              <a:t>IPWG-12  ·  KRAKÓW 2026</a:t>
            </a:r>
          </a:p>
        </p:txBody>
      </p:sp>
      <p:sp>
        <p:nvSpPr>
          <p:cNvPr id="11" name="Rectangle 10"/>
          <p:cNvSpPr/>
          <p:nvPr/>
        </p:nvSpPr>
        <p:spPr>
          <a:xfrm>
            <a:off x="425196" y="630936"/>
            <a:ext cx="219456" cy="109728"/>
          </a:xfrm>
          <a:prstGeom prst="rect">
            <a:avLst/>
          </a:prstGeom>
          <a:solidFill>
            <a:srgbClr val="18B0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013"/>
          </a:p>
        </p:txBody>
      </p:sp>
      <p:sp>
        <p:nvSpPr>
          <p:cNvPr id="12" name="TextBox 11"/>
          <p:cNvSpPr txBox="1"/>
          <p:nvPr/>
        </p:nvSpPr>
        <p:spPr>
          <a:xfrm>
            <a:off x="713232" y="637795"/>
            <a:ext cx="6172200" cy="138499"/>
          </a:xfrm>
          <a:prstGeom prst="rect">
            <a:avLst/>
          </a:prstGeom>
          <a:noFill/>
        </p:spPr>
        <p:txBody>
          <a:bodyPr wrap="square" lIns="0" tIns="0" rIns="0" bIns="0" anchor="t">
            <a:spAutoFit/>
          </a:bodyPr>
          <a:lstStyle/>
          <a:p>
            <a:pPr algn="l">
              <a:lnSpc>
                <a:spcPct val="100000"/>
              </a:lnSpc>
            </a:pPr>
            <a:r>
              <a:rPr sz="900" b="1" spc="150" dirty="0">
                <a:solidFill>
                  <a:srgbClr val="18B0C4"/>
                </a:solidFill>
                <a:latin typeface="Calibri"/>
              </a:rPr>
              <a:t>STUDY AREA</a:t>
            </a:r>
            <a:r>
              <a:rPr lang="tr-TR" sz="900" b="1" spc="150" dirty="0">
                <a:solidFill>
                  <a:srgbClr val="18B0C4"/>
                </a:solidFill>
                <a:latin typeface="Calibri"/>
              </a:rPr>
              <a:t> &amp; CLIMATE REGIMES</a:t>
            </a:r>
            <a:endParaRPr sz="900" b="1" spc="150" dirty="0">
              <a:solidFill>
                <a:srgbClr val="18B0C4"/>
              </a:solidFill>
              <a:latin typeface="Calibri"/>
            </a:endParaRPr>
          </a:p>
        </p:txBody>
      </p:sp>
      <p:sp>
        <p:nvSpPr>
          <p:cNvPr id="13" name="TextBox 12"/>
          <p:cNvSpPr txBox="1"/>
          <p:nvPr/>
        </p:nvSpPr>
        <p:spPr>
          <a:xfrm>
            <a:off x="411480" y="843534"/>
            <a:ext cx="7543800" cy="346249"/>
          </a:xfrm>
          <a:prstGeom prst="rect">
            <a:avLst/>
          </a:prstGeom>
          <a:noFill/>
        </p:spPr>
        <p:txBody>
          <a:bodyPr wrap="square" lIns="0" tIns="0" rIns="0" bIns="0" anchor="t">
            <a:spAutoFit/>
          </a:bodyPr>
          <a:lstStyle/>
          <a:p>
            <a:pPr algn="l">
              <a:lnSpc>
                <a:spcPct val="100000"/>
              </a:lnSpc>
            </a:pPr>
            <a:r>
              <a:rPr sz="2250" b="1">
                <a:solidFill>
                  <a:srgbClr val="0E223A"/>
                </a:solidFill>
                <a:latin typeface="Calibri"/>
              </a:rPr>
              <a:t>Türkiye — a country of climatic contrasts</a:t>
            </a:r>
          </a:p>
        </p:txBody>
      </p:sp>
      <p:sp>
        <p:nvSpPr>
          <p:cNvPr id="14" name="TextBox 13"/>
          <p:cNvSpPr txBox="1"/>
          <p:nvPr/>
        </p:nvSpPr>
        <p:spPr>
          <a:xfrm>
            <a:off x="425196" y="1282447"/>
            <a:ext cx="7543800" cy="161583"/>
          </a:xfrm>
          <a:prstGeom prst="rect">
            <a:avLst/>
          </a:prstGeom>
          <a:noFill/>
        </p:spPr>
        <p:txBody>
          <a:bodyPr wrap="square" lIns="0" tIns="0" rIns="0" bIns="0" anchor="t">
            <a:spAutoFit/>
          </a:bodyPr>
          <a:lstStyle/>
          <a:p>
            <a:pPr algn="l">
              <a:lnSpc>
                <a:spcPct val="100000"/>
              </a:lnSpc>
            </a:pPr>
            <a:r>
              <a:rPr sz="1050" i="1" dirty="0">
                <a:solidFill>
                  <a:srgbClr val="5C6E7E"/>
                </a:solidFill>
                <a:latin typeface="Calibri"/>
              </a:rPr>
              <a:t>36°–42° N, 26°–45° E</a:t>
            </a:r>
          </a:p>
        </p:txBody>
      </p:sp>
      <p:pic>
        <p:nvPicPr>
          <p:cNvPr id="15" name="Picture 14" descr="turkiye_iklim.png"/>
          <p:cNvPicPr>
            <a:picLocks noChangeAspect="1"/>
          </p:cNvPicPr>
          <p:nvPr/>
        </p:nvPicPr>
        <p:blipFill>
          <a:blip r:embed="rId3"/>
          <a:stretch>
            <a:fillRect/>
          </a:stretch>
        </p:blipFill>
        <p:spPr>
          <a:xfrm>
            <a:off x="425196" y="1900000"/>
            <a:ext cx="4840000" cy="2656425"/>
          </a:xfrm>
          <a:prstGeom prst="rect">
            <a:avLst/>
          </a:prstGeom>
        </p:spPr>
      </p:pic>
      <p:sp>
        <p:nvSpPr>
          <p:cNvPr id="17" name="TextBox 16"/>
          <p:cNvSpPr txBox="1"/>
          <p:nvPr/>
        </p:nvSpPr>
        <p:spPr>
          <a:xfrm>
            <a:off x="425196" y="4626425"/>
            <a:ext cx="4840000" cy="110000"/>
          </a:xfrm>
          <a:prstGeom prst="rect">
            <a:avLst/>
          </a:prstGeom>
          <a:noFill/>
        </p:spPr>
        <p:txBody>
          <a:bodyPr wrap="square" lIns="0" tIns="0" rIns="0" bIns="0" anchor="t">
            <a:spAutoFit/>
          </a:bodyPr>
          <a:lstStyle/>
          <a:p>
            <a:pPr algn="l">
              <a:lnSpc>
                <a:spcPct val="100000"/>
              </a:lnSpc>
            </a:pPr>
            <a:r>
              <a:rPr lang="tr-TR" sz="713" i="1" dirty="0" err="1">
                <a:solidFill>
                  <a:srgbClr val="5C6E7E"/>
                </a:solidFill>
                <a:latin typeface="Calibri"/>
              </a:rPr>
              <a:t>Figure</a:t>
            </a:r>
            <a:r>
              <a:rPr sz="713" i="1" dirty="0">
                <a:solidFill>
                  <a:srgbClr val="5C6E7E"/>
                </a:solidFill>
                <a:latin typeface="Calibri"/>
              </a:rPr>
              <a:t> 1</a:t>
            </a:r>
            <a:r>
              <a:rPr lang="tr-TR" sz="713" i="1" dirty="0">
                <a:solidFill>
                  <a:srgbClr val="5C6E7E"/>
                </a:solidFill>
                <a:latin typeface="Calibri"/>
              </a:rPr>
              <a:t>: </a:t>
            </a:r>
            <a:r>
              <a:rPr sz="713" i="1" dirty="0">
                <a:solidFill>
                  <a:srgbClr val="5C6E7E"/>
                </a:solidFill>
                <a:latin typeface="Calibri"/>
              </a:rPr>
              <a:t>Climate regions of Türkiye (Atalay 1997; Şensoy et al. 2009).</a:t>
            </a:r>
          </a:p>
        </p:txBody>
      </p:sp>
      <p:sp>
        <p:nvSpPr>
          <p:cNvPr id="18" name="TextBox 17"/>
          <p:cNvSpPr txBox="1"/>
          <p:nvPr/>
        </p:nvSpPr>
        <p:spPr>
          <a:xfrm>
            <a:off x="411481" y="1448116"/>
            <a:ext cx="8207654" cy="342851"/>
          </a:xfrm>
          <a:prstGeom prst="rect">
            <a:avLst/>
          </a:prstGeom>
          <a:noFill/>
        </p:spPr>
        <p:txBody>
          <a:bodyPr wrap="square" lIns="0" tIns="0" rIns="0" bIns="0" anchor="t">
            <a:spAutoFit/>
          </a:bodyPr>
          <a:lstStyle/>
          <a:p>
            <a:pPr algn="just">
              <a:lnSpc>
                <a:spcPct val="118000"/>
              </a:lnSpc>
            </a:pPr>
            <a:r>
              <a:rPr sz="975" dirty="0">
                <a:solidFill>
                  <a:srgbClr val="2A3B4A"/>
                </a:solidFill>
                <a:latin typeface="Calibri"/>
              </a:rPr>
              <a:t>Türkiye is a mountainous country between warm and subtropical climate zones. Ranges parallel to the coasts — the Taurus and the North Anatolian Mountains — form a barrier that drives a continental interior and sharp regional contrasts in climate, land cover and precipitation.</a:t>
            </a:r>
          </a:p>
        </p:txBody>
      </p:sp>
      <p:sp>
        <p:nvSpPr>
          <p:cNvPr id="30" name="TextBox 29">
            <a:extLst>
              <a:ext uri="{FF2B5EF4-FFF2-40B4-BE49-F238E27FC236}">
                <a16:creationId xmlns:a16="http://schemas.microsoft.com/office/drawing/2014/main" id="{C41C6005-C1FC-7BA8-9C5B-3E790174ED1B}"/>
              </a:ext>
            </a:extLst>
          </p:cNvPr>
          <p:cNvSpPr txBox="1"/>
          <p:nvPr/>
        </p:nvSpPr>
        <p:spPr>
          <a:xfrm>
            <a:off x="5665195" y="1900000"/>
            <a:ext cx="3053380" cy="580000"/>
          </a:xfrm>
          <a:prstGeom prst="rect">
            <a:avLst/>
          </a:prstGeom>
          <a:noFill/>
        </p:spPr>
        <p:txBody>
          <a:bodyPr wrap="square" lIns="0" tIns="0" rIns="0" bIns="0">
            <a:spAutoFit/>
          </a:bodyPr>
          <a:lstStyle/>
          <a:p>
            <a:pPr algn="l">
              <a:lnSpc>
                <a:spcPct val="118000"/>
              </a:lnSpc>
            </a:pPr>
            <a:r>
              <a:rPr lang="en-US" sz="900" b="1" dirty="0">
                <a:solidFill>
                  <a:srgbClr val="2A3B4A"/>
                </a:solidFill>
                <a:latin typeface="Calibri"/>
              </a:rPr>
              <a:t>Mediterranean</a:t>
            </a:r>
          </a:p>
          <a:p>
            <a:pPr algn="l">
              <a:lnSpc>
                <a:spcPct val="118000"/>
              </a:lnSpc>
            </a:pPr>
            <a:r>
              <a:rPr lang="en-US" sz="900" dirty="0">
                <a:solidFill>
                  <a:srgbClr val="2A3B4A"/>
                </a:solidFill>
                <a:latin typeface="Calibri"/>
              </a:rPr>
              <a:t>South and west coasts: hot, dry summers with intense autumn–winter rainfall and convective storms.</a:t>
            </a:r>
          </a:p>
        </p:txBody>
      </p:sp>
      <p:sp>
        <p:nvSpPr>
          <p:cNvPr id="32" name="TextBox 31">
            <a:extLst>
              <a:ext uri="{FF2B5EF4-FFF2-40B4-BE49-F238E27FC236}">
                <a16:creationId xmlns:a16="http://schemas.microsoft.com/office/drawing/2014/main" id="{29745498-A782-9CBD-FB63-AFD2D8549B45}"/>
              </a:ext>
            </a:extLst>
          </p:cNvPr>
          <p:cNvSpPr txBox="1"/>
          <p:nvPr/>
        </p:nvSpPr>
        <p:spPr>
          <a:xfrm>
            <a:off x="5665196" y="3340000"/>
            <a:ext cx="3053380" cy="580000"/>
          </a:xfrm>
          <a:prstGeom prst="rect">
            <a:avLst/>
          </a:prstGeom>
          <a:noFill/>
        </p:spPr>
        <p:txBody>
          <a:bodyPr wrap="square" lIns="0" tIns="0" rIns="0" bIns="0">
            <a:spAutoFit/>
          </a:bodyPr>
          <a:lstStyle/>
          <a:p>
            <a:pPr algn="l">
              <a:lnSpc>
                <a:spcPct val="118000"/>
              </a:lnSpc>
            </a:pPr>
            <a:r>
              <a:rPr lang="en-US" sz="900" b="1" dirty="0">
                <a:solidFill>
                  <a:srgbClr val="2A3B4A"/>
                </a:solidFill>
                <a:latin typeface="Calibri"/>
              </a:rPr>
              <a:t>Marmara</a:t>
            </a:r>
          </a:p>
          <a:p>
            <a:pPr algn="l">
              <a:lnSpc>
                <a:spcPct val="118000"/>
              </a:lnSpc>
            </a:pPr>
            <a:r>
              <a:rPr lang="en-US" sz="900" dirty="0">
                <a:solidFill>
                  <a:srgbClr val="2A3B4A"/>
                </a:solidFill>
                <a:latin typeface="Calibri"/>
              </a:rPr>
              <a:t>Transitional northwest: moderate temperatures with rainfall spread across the year.</a:t>
            </a:r>
          </a:p>
        </p:txBody>
      </p:sp>
      <p:sp>
        <p:nvSpPr>
          <p:cNvPr id="37" name="TextBox 36">
            <a:extLst>
              <a:ext uri="{FF2B5EF4-FFF2-40B4-BE49-F238E27FC236}">
                <a16:creationId xmlns:a16="http://schemas.microsoft.com/office/drawing/2014/main" id="{83F1E999-E686-2DE5-2396-FE898E31EDFF}"/>
              </a:ext>
            </a:extLst>
          </p:cNvPr>
          <p:cNvSpPr txBox="1"/>
          <p:nvPr/>
        </p:nvSpPr>
        <p:spPr>
          <a:xfrm>
            <a:off x="5665195" y="2620000"/>
            <a:ext cx="3053380" cy="580000"/>
          </a:xfrm>
          <a:prstGeom prst="rect">
            <a:avLst/>
          </a:prstGeom>
          <a:noFill/>
        </p:spPr>
        <p:txBody>
          <a:bodyPr wrap="square" lIns="0" tIns="0" rIns="0" bIns="0">
            <a:spAutoFit/>
          </a:bodyPr>
          <a:lstStyle/>
          <a:p>
            <a:pPr algn="l">
              <a:lnSpc>
                <a:spcPct val="118000"/>
              </a:lnSpc>
            </a:pPr>
            <a:r>
              <a:rPr lang="en-US" sz="900" b="1" dirty="0">
                <a:solidFill>
                  <a:srgbClr val="2A3B4A"/>
                </a:solidFill>
                <a:latin typeface="Calibri"/>
              </a:rPr>
              <a:t>Black Sea</a:t>
            </a:r>
          </a:p>
          <a:p>
            <a:pPr algn="l">
              <a:lnSpc>
                <a:spcPct val="118000"/>
              </a:lnSpc>
            </a:pPr>
            <a:r>
              <a:rPr lang="en-US" sz="900" dirty="0">
                <a:solidFill>
                  <a:srgbClr val="2A3B4A"/>
                </a:solidFill>
                <a:latin typeface="Calibri"/>
              </a:rPr>
              <a:t>North coast: humid and heavily vegetated, with abundant orographic rainfall year-round.</a:t>
            </a:r>
          </a:p>
        </p:txBody>
      </p:sp>
      <p:sp>
        <p:nvSpPr>
          <p:cNvPr id="41" name="TextBox 40">
            <a:extLst>
              <a:ext uri="{FF2B5EF4-FFF2-40B4-BE49-F238E27FC236}">
                <a16:creationId xmlns:a16="http://schemas.microsoft.com/office/drawing/2014/main" id="{AE0D1DF9-7C0F-BA36-2134-BA7580941CE9}"/>
              </a:ext>
            </a:extLst>
          </p:cNvPr>
          <p:cNvSpPr txBox="1"/>
          <p:nvPr/>
        </p:nvSpPr>
        <p:spPr>
          <a:xfrm>
            <a:off x="5665195" y="4078000"/>
            <a:ext cx="3053380" cy="580000"/>
          </a:xfrm>
          <a:prstGeom prst="rect">
            <a:avLst/>
          </a:prstGeom>
          <a:noFill/>
        </p:spPr>
        <p:txBody>
          <a:bodyPr wrap="square" lIns="0" tIns="0" rIns="0" bIns="0" anchor="t">
            <a:spAutoFit/>
          </a:bodyPr>
          <a:lstStyle/>
          <a:p>
            <a:pPr algn="l">
              <a:lnSpc>
                <a:spcPct val="118000"/>
              </a:lnSpc>
            </a:pPr>
            <a:r>
              <a:rPr lang="tr-TR" sz="900" b="1" dirty="0" err="1">
                <a:solidFill>
                  <a:srgbClr val="2A3B4A"/>
                </a:solidFill>
                <a:latin typeface="Calibri"/>
              </a:rPr>
              <a:t>Continental</a:t>
            </a:r>
            <a:r>
              <a:rPr lang="tr-TR" sz="900" b="1" dirty="0">
                <a:solidFill>
                  <a:srgbClr val="2A3B4A"/>
                </a:solidFill>
                <a:latin typeface="Calibri"/>
              </a:rPr>
              <a:t> </a:t>
            </a:r>
          </a:p>
          <a:p>
            <a:pPr algn="l">
              <a:lnSpc>
                <a:spcPct val="118000"/>
              </a:lnSpc>
            </a:pPr>
            <a:r>
              <a:rPr sz="900" dirty="0">
                <a:solidFill>
                  <a:srgbClr val="2A3B4A"/>
                </a:solidFill>
                <a:latin typeface="Calibri"/>
              </a:rPr>
              <a:t>Interior and east: cold, snowy winters and hot, dry summers. Snow and frozen ground challenge retrieval.</a:t>
            </a:r>
          </a:p>
        </p:txBody>
      </p:sp>
      <p:sp>
        <p:nvSpPr>
          <p:cNvPr id="400" name="Marker 400"/>
          <p:cNvSpPr/>
          <p:nvPr/>
        </p:nvSpPr>
        <p:spPr>
          <a:xfrm>
            <a:off x="5515195" y="4096000"/>
            <a:ext cx="90000" cy="90000"/>
          </a:xfrm>
          <a:prstGeom prst="rect">
            <a:avLst/>
          </a:prstGeom>
          <a:solidFill>
            <a:srgbClr val="18B0C4"/>
          </a:solidFill>
          <a:ln>
            <a:noFill/>
          </a:ln>
        </p:spPr>
        <p:txBody>
          <a:bodyPr/>
          <a:lstStyle/>
          <a:p>
            <a:endParaRPr/>
          </a:p>
        </p:txBody>
      </p:sp>
      <p:sp>
        <p:nvSpPr>
          <p:cNvPr id="401" name="Marker 401"/>
          <p:cNvSpPr/>
          <p:nvPr/>
        </p:nvSpPr>
        <p:spPr>
          <a:xfrm>
            <a:off x="5515195" y="1918000"/>
            <a:ext cx="90000" cy="90000"/>
          </a:xfrm>
          <a:prstGeom prst="rect">
            <a:avLst/>
          </a:prstGeom>
          <a:solidFill>
            <a:srgbClr val="18B0C4"/>
          </a:solidFill>
          <a:ln>
            <a:noFill/>
          </a:ln>
        </p:spPr>
        <p:txBody>
          <a:bodyPr/>
          <a:lstStyle/>
          <a:p>
            <a:endParaRPr/>
          </a:p>
        </p:txBody>
      </p:sp>
      <p:sp>
        <p:nvSpPr>
          <p:cNvPr id="402" name="Marker 402"/>
          <p:cNvSpPr/>
          <p:nvPr/>
        </p:nvSpPr>
        <p:spPr>
          <a:xfrm>
            <a:off x="5515196" y="3358000"/>
            <a:ext cx="90000" cy="90000"/>
          </a:xfrm>
          <a:prstGeom prst="rect">
            <a:avLst/>
          </a:prstGeom>
          <a:solidFill>
            <a:srgbClr val="18B0C4"/>
          </a:solidFill>
          <a:ln>
            <a:noFill/>
          </a:ln>
        </p:spPr>
        <p:txBody>
          <a:bodyPr/>
          <a:lstStyle/>
          <a:p>
            <a:endParaRPr/>
          </a:p>
        </p:txBody>
      </p:sp>
      <p:sp>
        <p:nvSpPr>
          <p:cNvPr id="403" name="Marker 403"/>
          <p:cNvSpPr/>
          <p:nvPr/>
        </p:nvSpPr>
        <p:spPr>
          <a:xfrm>
            <a:off x="5515195" y="2638000"/>
            <a:ext cx="90000" cy="90000"/>
          </a:xfrm>
          <a:prstGeom prst="rect">
            <a:avLst/>
          </a:prstGeom>
          <a:solidFill>
            <a:srgbClr val="18B0C4"/>
          </a:solidFill>
          <a:ln>
            <a:noFill/>
          </a:ln>
        </p:spPr>
        <p:txBody>
          <a:bodyPr/>
          <a:lstStyle/>
          <a:p>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C4FA85-6499-69DC-0FC0-08A7B8C1944A}"/>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FBC12072-0BCE-DD87-5330-D8C02B70D90D}"/>
              </a:ext>
            </a:extLst>
          </p:cNvPr>
          <p:cNvSpPr/>
          <p:nvPr/>
        </p:nvSpPr>
        <p:spPr>
          <a:xfrm>
            <a:off x="0" y="0"/>
            <a:ext cx="109728" cy="5143500"/>
          </a:xfrm>
          <a:prstGeom prst="rect">
            <a:avLst/>
          </a:prstGeom>
          <a:solidFill>
            <a:srgbClr val="124A7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013"/>
          </a:p>
        </p:txBody>
      </p:sp>
      <p:sp>
        <p:nvSpPr>
          <p:cNvPr id="4" name="Rectangle 3">
            <a:extLst>
              <a:ext uri="{FF2B5EF4-FFF2-40B4-BE49-F238E27FC236}">
                <a16:creationId xmlns:a16="http://schemas.microsoft.com/office/drawing/2014/main" id="{19E92587-73B5-2497-7001-73DC7F75B704}"/>
              </a:ext>
            </a:extLst>
          </p:cNvPr>
          <p:cNvSpPr/>
          <p:nvPr/>
        </p:nvSpPr>
        <p:spPr>
          <a:xfrm>
            <a:off x="0" y="0"/>
            <a:ext cx="109728" cy="1748790"/>
          </a:xfrm>
          <a:prstGeom prst="rect">
            <a:avLst/>
          </a:prstGeom>
          <a:solidFill>
            <a:srgbClr val="18B0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013"/>
          </a:p>
        </p:txBody>
      </p:sp>
      <p:sp>
        <p:nvSpPr>
          <p:cNvPr id="6" name="TextBox 5">
            <a:extLst>
              <a:ext uri="{FF2B5EF4-FFF2-40B4-BE49-F238E27FC236}">
                <a16:creationId xmlns:a16="http://schemas.microsoft.com/office/drawing/2014/main" id="{4CCF6C8F-FBCB-5D16-A8F4-3C5AB342348D}"/>
              </a:ext>
            </a:extLst>
          </p:cNvPr>
          <p:cNvSpPr txBox="1"/>
          <p:nvPr/>
        </p:nvSpPr>
        <p:spPr>
          <a:xfrm>
            <a:off x="5920511" y="264792"/>
            <a:ext cx="2798064" cy="115416"/>
          </a:xfrm>
          <a:prstGeom prst="rect">
            <a:avLst/>
          </a:prstGeom>
          <a:noFill/>
        </p:spPr>
        <p:txBody>
          <a:bodyPr wrap="square" lIns="0" tIns="0" rIns="0" bIns="0" anchor="ctr">
            <a:spAutoFit/>
          </a:bodyPr>
          <a:lstStyle/>
          <a:p>
            <a:pPr algn="r"/>
            <a:r>
              <a:rPr sz="750" b="1" spc="105" dirty="0">
                <a:solidFill>
                  <a:srgbClr val="124A7C"/>
                </a:solidFill>
                <a:latin typeface="Calibri"/>
              </a:rPr>
              <a:t>PRODUCTS   ·   05 / 1</a:t>
            </a:r>
            <a:r>
              <a:rPr lang="tr-TR" sz="750" b="1" spc="105" dirty="0">
                <a:solidFill>
                  <a:srgbClr val="124A7C"/>
                </a:solidFill>
                <a:latin typeface="Calibri"/>
              </a:rPr>
              <a:t>6</a:t>
            </a:r>
            <a:endParaRPr sz="750" b="1" spc="105" dirty="0">
              <a:solidFill>
                <a:srgbClr val="124A7C"/>
              </a:solidFill>
              <a:latin typeface="Calibri"/>
            </a:endParaRPr>
          </a:p>
        </p:txBody>
      </p:sp>
      <p:sp>
        <p:nvSpPr>
          <p:cNvPr id="7" name="Rectangle 6">
            <a:extLst>
              <a:ext uri="{FF2B5EF4-FFF2-40B4-BE49-F238E27FC236}">
                <a16:creationId xmlns:a16="http://schemas.microsoft.com/office/drawing/2014/main" id="{BB311DF9-DE3E-9527-1B2F-482D95853A3B}"/>
              </a:ext>
            </a:extLst>
          </p:cNvPr>
          <p:cNvSpPr/>
          <p:nvPr/>
        </p:nvSpPr>
        <p:spPr>
          <a:xfrm>
            <a:off x="425196" y="630936"/>
            <a:ext cx="219456" cy="109728"/>
          </a:xfrm>
          <a:prstGeom prst="rect">
            <a:avLst/>
          </a:prstGeom>
          <a:solidFill>
            <a:srgbClr val="18B0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013"/>
          </a:p>
        </p:txBody>
      </p:sp>
      <p:sp>
        <p:nvSpPr>
          <p:cNvPr id="8" name="TextBox 7">
            <a:extLst>
              <a:ext uri="{FF2B5EF4-FFF2-40B4-BE49-F238E27FC236}">
                <a16:creationId xmlns:a16="http://schemas.microsoft.com/office/drawing/2014/main" id="{724E6F01-0FA3-6C4B-91A8-515813015063}"/>
              </a:ext>
            </a:extLst>
          </p:cNvPr>
          <p:cNvSpPr txBox="1"/>
          <p:nvPr/>
        </p:nvSpPr>
        <p:spPr>
          <a:xfrm>
            <a:off x="713233" y="649022"/>
            <a:ext cx="8293379" cy="126958"/>
          </a:xfrm>
          <a:prstGeom prst="rect">
            <a:avLst/>
          </a:prstGeom>
          <a:noFill/>
        </p:spPr>
        <p:txBody>
          <a:bodyPr wrap="square" lIns="0" tIns="0" rIns="0" bIns="0" anchor="ctr">
            <a:spAutoFit/>
          </a:bodyPr>
          <a:lstStyle/>
          <a:p>
            <a:r>
              <a:rPr lang="en-US" sz="825" b="1" spc="120" dirty="0">
                <a:solidFill>
                  <a:srgbClr val="18B0C4"/>
                </a:solidFill>
              </a:rPr>
              <a:t>PRODUCT FAMILY OVERVIEW</a:t>
            </a:r>
          </a:p>
        </p:txBody>
      </p:sp>
      <p:sp>
        <p:nvSpPr>
          <p:cNvPr id="9" name="TextBox 8">
            <a:extLst>
              <a:ext uri="{FF2B5EF4-FFF2-40B4-BE49-F238E27FC236}">
                <a16:creationId xmlns:a16="http://schemas.microsoft.com/office/drawing/2014/main" id="{AC465EB1-1804-BD56-558B-8B7E360722E2}"/>
              </a:ext>
            </a:extLst>
          </p:cNvPr>
          <p:cNvSpPr txBox="1"/>
          <p:nvPr/>
        </p:nvSpPr>
        <p:spPr>
          <a:xfrm>
            <a:off x="411481" y="832500"/>
            <a:ext cx="8293379" cy="311624"/>
          </a:xfrm>
          <a:prstGeom prst="rect">
            <a:avLst/>
          </a:prstGeom>
          <a:noFill/>
        </p:spPr>
        <p:txBody>
          <a:bodyPr wrap="square" lIns="0" tIns="0" rIns="0" bIns="0" anchor="t">
            <a:spAutoFit/>
          </a:bodyPr>
          <a:lstStyle/>
          <a:p>
            <a:pPr algn="l"/>
            <a:r>
              <a:rPr sz="2025" b="1" dirty="0">
                <a:solidFill>
                  <a:srgbClr val="0E223A"/>
                </a:solidFill>
                <a:latin typeface="Calibri"/>
              </a:rPr>
              <a:t>Accumulated precipitation</a:t>
            </a:r>
            <a:r>
              <a:rPr lang="tr-TR" sz="2025" b="1" dirty="0">
                <a:solidFill>
                  <a:srgbClr val="0E223A"/>
                </a:solidFill>
                <a:latin typeface="Calibri"/>
              </a:rPr>
              <a:t> </a:t>
            </a:r>
            <a:r>
              <a:rPr lang="tr-TR" sz="2025" b="1" dirty="0" err="1">
                <a:solidFill>
                  <a:srgbClr val="0E223A"/>
                </a:solidFill>
                <a:latin typeface="Calibri"/>
              </a:rPr>
              <a:t>products</a:t>
            </a:r>
            <a:endParaRPr sz="2025" b="1" dirty="0">
              <a:solidFill>
                <a:srgbClr val="0E223A"/>
              </a:solidFill>
              <a:latin typeface="Calibri"/>
            </a:endParaRPr>
          </a:p>
        </p:txBody>
      </p:sp>
      <p:sp>
        <p:nvSpPr>
          <p:cNvPr id="11" name="Rounded Rectangle 10">
            <a:extLst>
              <a:ext uri="{FF2B5EF4-FFF2-40B4-BE49-F238E27FC236}">
                <a16:creationId xmlns:a16="http://schemas.microsoft.com/office/drawing/2014/main" id="{434C21AD-EFEF-C951-2922-33BA70060350}"/>
              </a:ext>
            </a:extLst>
          </p:cNvPr>
          <p:cNvSpPr/>
          <p:nvPr/>
        </p:nvSpPr>
        <p:spPr>
          <a:xfrm>
            <a:off x="425196" y="1635000"/>
            <a:ext cx="2736815" cy="2535000"/>
          </a:xfrm>
          <a:prstGeom prst="roundRect">
            <a:avLst>
              <a:gd name="adj" fmla="val 5000"/>
            </a:avLst>
          </a:prstGeom>
          <a:solidFill>
            <a:srgbClr val="F3F7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013"/>
          </a:p>
        </p:txBody>
      </p:sp>
      <p:sp>
        <p:nvSpPr>
          <p:cNvPr id="12" name="TextBox 11">
            <a:extLst>
              <a:ext uri="{FF2B5EF4-FFF2-40B4-BE49-F238E27FC236}">
                <a16:creationId xmlns:a16="http://schemas.microsoft.com/office/drawing/2014/main" id="{6B816617-9AAD-994C-6A8F-7C31601C9E9F}"/>
              </a:ext>
            </a:extLst>
          </p:cNvPr>
          <p:cNvSpPr txBox="1"/>
          <p:nvPr/>
        </p:nvSpPr>
        <p:spPr>
          <a:xfrm>
            <a:off x="597696" y="1747500"/>
            <a:ext cx="2511815" cy="623248"/>
          </a:xfrm>
          <a:prstGeom prst="rect">
            <a:avLst/>
          </a:prstGeom>
          <a:noFill/>
        </p:spPr>
        <p:txBody>
          <a:bodyPr wrap="square" lIns="0" tIns="0" rIns="0" bIns="0" anchor="t">
            <a:spAutoFit/>
          </a:bodyPr>
          <a:lstStyle/>
          <a:p>
            <a:pPr algn="l"/>
            <a:r>
              <a:rPr sz="4050" b="1">
                <a:solidFill>
                  <a:srgbClr val="18B0C4"/>
                </a:solidFill>
                <a:latin typeface="Calibri"/>
              </a:rPr>
              <a:t>H42</a:t>
            </a:r>
          </a:p>
        </p:txBody>
      </p:sp>
      <p:sp>
        <p:nvSpPr>
          <p:cNvPr id="13" name="TextBox 12">
            <a:extLst>
              <a:ext uri="{FF2B5EF4-FFF2-40B4-BE49-F238E27FC236}">
                <a16:creationId xmlns:a16="http://schemas.microsoft.com/office/drawing/2014/main" id="{1B12DCA9-A7D5-A9F1-5723-B52ABA33E49C}"/>
              </a:ext>
            </a:extLst>
          </p:cNvPr>
          <p:cNvSpPr txBox="1"/>
          <p:nvPr/>
        </p:nvSpPr>
        <p:spPr>
          <a:xfrm>
            <a:off x="605196" y="2422501"/>
            <a:ext cx="2466815" cy="161583"/>
          </a:xfrm>
          <a:prstGeom prst="rect">
            <a:avLst/>
          </a:prstGeom>
          <a:noFill/>
        </p:spPr>
        <p:txBody>
          <a:bodyPr wrap="square" lIns="0" tIns="0" rIns="0" bIns="0" anchor="t">
            <a:spAutoFit/>
          </a:bodyPr>
          <a:lstStyle/>
          <a:p>
            <a:pPr algn="l"/>
            <a:r>
              <a:rPr sz="1050" b="1">
                <a:solidFill>
                  <a:srgbClr val="18B0C4"/>
                </a:solidFill>
                <a:latin typeface="Calibri"/>
              </a:rPr>
              <a:t>P-AC-FCI</a:t>
            </a:r>
          </a:p>
        </p:txBody>
      </p:sp>
      <p:sp>
        <p:nvSpPr>
          <p:cNvPr id="14" name="TextBox 13">
            <a:extLst>
              <a:ext uri="{FF2B5EF4-FFF2-40B4-BE49-F238E27FC236}">
                <a16:creationId xmlns:a16="http://schemas.microsoft.com/office/drawing/2014/main" id="{163FCC44-6B92-244F-2F53-C406FB2B2A12}"/>
              </a:ext>
            </a:extLst>
          </p:cNvPr>
          <p:cNvSpPr txBox="1"/>
          <p:nvPr/>
        </p:nvSpPr>
        <p:spPr>
          <a:xfrm>
            <a:off x="605196" y="2670000"/>
            <a:ext cx="2466815" cy="150041"/>
          </a:xfrm>
          <a:prstGeom prst="rect">
            <a:avLst/>
          </a:prstGeom>
          <a:noFill/>
        </p:spPr>
        <p:txBody>
          <a:bodyPr wrap="square" lIns="0" tIns="0" rIns="0" bIns="0" anchor="t">
            <a:spAutoFit/>
          </a:bodyPr>
          <a:lstStyle/>
          <a:p>
            <a:pPr algn="l"/>
            <a:r>
              <a:rPr sz="975" i="1">
                <a:solidFill>
                  <a:srgbClr val="5C6E7E"/>
                </a:solidFill>
                <a:latin typeface="Calibri"/>
              </a:rPr>
              <a:t>Accumulated</a:t>
            </a:r>
          </a:p>
        </p:txBody>
      </p:sp>
      <p:sp>
        <p:nvSpPr>
          <p:cNvPr id="15" name="TextBox 14">
            <a:extLst>
              <a:ext uri="{FF2B5EF4-FFF2-40B4-BE49-F238E27FC236}">
                <a16:creationId xmlns:a16="http://schemas.microsoft.com/office/drawing/2014/main" id="{589A18C9-737E-81A6-AEED-C002ACC9CE56}"/>
              </a:ext>
            </a:extLst>
          </p:cNvPr>
          <p:cNvSpPr txBox="1"/>
          <p:nvPr/>
        </p:nvSpPr>
        <p:spPr>
          <a:xfrm>
            <a:off x="605196" y="2985000"/>
            <a:ext cx="2406815" cy="415498"/>
          </a:xfrm>
          <a:prstGeom prst="rect">
            <a:avLst/>
          </a:prstGeom>
          <a:noFill/>
        </p:spPr>
        <p:txBody>
          <a:bodyPr wrap="square" lIns="0" tIns="0" rIns="0" bIns="0" anchor="t">
            <a:spAutoFit/>
          </a:bodyPr>
          <a:lstStyle/>
          <a:p>
            <a:pPr algn="l"/>
            <a:r>
              <a:rPr sz="900" dirty="0">
                <a:solidFill>
                  <a:srgbClr val="2A3B4A"/>
                </a:solidFill>
                <a:latin typeface="Calibri"/>
              </a:rPr>
              <a:t>Level-3 accumulated precipitation that integrates the 10-minute H40 maps into hourly and daily totals, inheriting FCI's finer ≈2 km sampling.</a:t>
            </a:r>
          </a:p>
        </p:txBody>
      </p:sp>
      <p:sp>
        <p:nvSpPr>
          <p:cNvPr id="16" name="Rounded Rectangle 15">
            <a:extLst>
              <a:ext uri="{FF2B5EF4-FFF2-40B4-BE49-F238E27FC236}">
                <a16:creationId xmlns:a16="http://schemas.microsoft.com/office/drawing/2014/main" id="{53940677-55A1-171E-828A-C23754EF75BC}"/>
              </a:ext>
            </a:extLst>
          </p:cNvPr>
          <p:cNvSpPr/>
          <p:nvPr/>
        </p:nvSpPr>
        <p:spPr>
          <a:xfrm>
            <a:off x="605196" y="3870000"/>
            <a:ext cx="1215000" cy="225000"/>
          </a:xfrm>
          <a:prstGeom prst="roundRect">
            <a:avLst>
              <a:gd name="adj" fmla="val 50000"/>
            </a:avLst>
          </a:prstGeom>
          <a:solidFill>
            <a:srgbClr val="124A7C"/>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sz="750" b="1">
                <a:solidFill>
                  <a:srgbClr val="FFFFFF"/>
                </a:solidFill>
                <a:latin typeface="Calibri"/>
              </a:rPr>
              <a:t>OPERATIONAL</a:t>
            </a:r>
          </a:p>
        </p:txBody>
      </p:sp>
      <p:cxnSp>
        <p:nvCxnSpPr>
          <p:cNvPr id="40" name="Connector 7">
            <a:extLst>
              <a:ext uri="{FF2B5EF4-FFF2-40B4-BE49-F238E27FC236}">
                <a16:creationId xmlns:a16="http://schemas.microsoft.com/office/drawing/2014/main" id="{256CE8C4-3FCC-2B7C-7346-80664E19C86B}"/>
              </a:ext>
            </a:extLst>
          </p:cNvPr>
          <p:cNvCxnSpPr/>
          <p:nvPr/>
        </p:nvCxnSpPr>
        <p:spPr>
          <a:xfrm>
            <a:off x="425197" y="4800600"/>
            <a:ext cx="8293379" cy="0"/>
          </a:xfrm>
          <a:prstGeom prst="bentConnector3">
            <a:avLst/>
          </a:prstGeom>
          <a:ln w="9525">
            <a:solidFill>
              <a:srgbClr val="D3DFE8"/>
            </a:solidFill>
          </a:ln>
          <a:effectLst/>
        </p:spPr>
        <p:style>
          <a:lnRef idx="2">
            <a:schemeClr val="accent1"/>
          </a:lnRef>
          <a:fillRef idx="0">
            <a:schemeClr val="accent1"/>
          </a:fillRef>
          <a:effectRef idx="1">
            <a:schemeClr val="accent1"/>
          </a:effectRef>
          <a:fontRef idx="minor">
            <a:schemeClr val="tx1"/>
          </a:fontRef>
        </p:style>
      </p:cxnSp>
      <p:sp>
        <p:nvSpPr>
          <p:cNvPr id="41" name="TextBox 40">
            <a:extLst>
              <a:ext uri="{FF2B5EF4-FFF2-40B4-BE49-F238E27FC236}">
                <a16:creationId xmlns:a16="http://schemas.microsoft.com/office/drawing/2014/main" id="{1FA66ED6-189F-5B76-C408-8D13C67BD56D}"/>
              </a:ext>
            </a:extLst>
          </p:cNvPr>
          <p:cNvSpPr txBox="1"/>
          <p:nvPr/>
        </p:nvSpPr>
        <p:spPr>
          <a:xfrm>
            <a:off x="5920511" y="4841749"/>
            <a:ext cx="2798064" cy="103875"/>
          </a:xfrm>
          <a:prstGeom prst="rect">
            <a:avLst/>
          </a:prstGeom>
          <a:noFill/>
        </p:spPr>
        <p:txBody>
          <a:bodyPr wrap="square" lIns="0" tIns="0" rIns="0" bIns="0" anchor="t">
            <a:spAutoFit/>
          </a:bodyPr>
          <a:lstStyle/>
          <a:p>
            <a:pPr algn="r">
              <a:lnSpc>
                <a:spcPct val="100000"/>
              </a:lnSpc>
            </a:pPr>
            <a:r>
              <a:rPr sz="675" b="1">
                <a:solidFill>
                  <a:srgbClr val="5C6E7E"/>
                </a:solidFill>
                <a:latin typeface="Calibri"/>
              </a:rPr>
              <a:t>IPWG-12  ·  KRAKÓW 2026</a:t>
            </a:r>
          </a:p>
        </p:txBody>
      </p:sp>
      <p:cxnSp>
        <p:nvCxnSpPr>
          <p:cNvPr id="42" name="Connector 6">
            <a:extLst>
              <a:ext uri="{FF2B5EF4-FFF2-40B4-BE49-F238E27FC236}">
                <a16:creationId xmlns:a16="http://schemas.microsoft.com/office/drawing/2014/main" id="{13AE4327-3B3C-28AA-70D6-69BC5E8FDE77}"/>
              </a:ext>
            </a:extLst>
          </p:cNvPr>
          <p:cNvCxnSpPr/>
          <p:nvPr/>
        </p:nvCxnSpPr>
        <p:spPr>
          <a:xfrm>
            <a:off x="425197" y="480060"/>
            <a:ext cx="8293379" cy="0"/>
          </a:xfrm>
          <a:prstGeom prst="bentConnector3">
            <a:avLst/>
          </a:prstGeom>
          <a:ln w="12700">
            <a:solidFill>
              <a:srgbClr val="D3DFE8"/>
            </a:solidFill>
          </a:ln>
          <a:effectLst/>
        </p:spPr>
        <p:style>
          <a:lnRef idx="2">
            <a:schemeClr val="accent1"/>
          </a:lnRef>
          <a:fillRef idx="0">
            <a:schemeClr val="accent1"/>
          </a:fillRef>
          <a:effectRef idx="1">
            <a:schemeClr val="accent1"/>
          </a:effectRef>
          <a:fontRef idx="minor">
            <a:schemeClr val="tx1"/>
          </a:fontRef>
        </p:style>
      </p:cxnSp>
      <p:sp>
        <p:nvSpPr>
          <p:cNvPr id="5" name="Rounded Rectangle 4">
            <a:extLst>
              <a:ext uri="{FF2B5EF4-FFF2-40B4-BE49-F238E27FC236}">
                <a16:creationId xmlns:a16="http://schemas.microsoft.com/office/drawing/2014/main" id="{51162C94-7419-A1B5-C4F3-0BAA7B580344}"/>
              </a:ext>
            </a:extLst>
          </p:cNvPr>
          <p:cNvSpPr/>
          <p:nvPr/>
        </p:nvSpPr>
        <p:spPr>
          <a:xfrm>
            <a:off x="3203478" y="1635000"/>
            <a:ext cx="2736815" cy="2535000"/>
          </a:xfrm>
          <a:prstGeom prst="roundRect">
            <a:avLst>
              <a:gd name="adj" fmla="val 5000"/>
            </a:avLst>
          </a:prstGeom>
          <a:solidFill>
            <a:srgbClr val="F3F7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013"/>
          </a:p>
        </p:txBody>
      </p:sp>
      <p:sp>
        <p:nvSpPr>
          <p:cNvPr id="38" name="TextBox 37">
            <a:extLst>
              <a:ext uri="{FF2B5EF4-FFF2-40B4-BE49-F238E27FC236}">
                <a16:creationId xmlns:a16="http://schemas.microsoft.com/office/drawing/2014/main" id="{244117AC-1059-DFC2-2CE5-3C6E1C306CD6}"/>
              </a:ext>
            </a:extLst>
          </p:cNvPr>
          <p:cNvSpPr txBox="1"/>
          <p:nvPr/>
        </p:nvSpPr>
        <p:spPr>
          <a:xfrm>
            <a:off x="3375978" y="1747500"/>
            <a:ext cx="2511815" cy="623248"/>
          </a:xfrm>
          <a:prstGeom prst="rect">
            <a:avLst/>
          </a:prstGeom>
          <a:noFill/>
        </p:spPr>
        <p:txBody>
          <a:bodyPr wrap="square" lIns="0" tIns="0" rIns="0" bIns="0" anchor="t">
            <a:spAutoFit/>
          </a:bodyPr>
          <a:lstStyle/>
          <a:p>
            <a:pPr algn="l"/>
            <a:r>
              <a:rPr sz="4050" b="1" dirty="0">
                <a:solidFill>
                  <a:srgbClr val="124A7C"/>
                </a:solidFill>
                <a:latin typeface="Calibri"/>
              </a:rPr>
              <a:t>H61</a:t>
            </a:r>
          </a:p>
        </p:txBody>
      </p:sp>
      <p:sp>
        <p:nvSpPr>
          <p:cNvPr id="39" name="TextBox 38">
            <a:extLst>
              <a:ext uri="{FF2B5EF4-FFF2-40B4-BE49-F238E27FC236}">
                <a16:creationId xmlns:a16="http://schemas.microsoft.com/office/drawing/2014/main" id="{8DD7EC83-E15A-B3E9-471A-7E784BF28436}"/>
              </a:ext>
            </a:extLst>
          </p:cNvPr>
          <p:cNvSpPr txBox="1"/>
          <p:nvPr/>
        </p:nvSpPr>
        <p:spPr>
          <a:xfrm>
            <a:off x="3383478" y="2422501"/>
            <a:ext cx="2466815" cy="161583"/>
          </a:xfrm>
          <a:prstGeom prst="rect">
            <a:avLst/>
          </a:prstGeom>
          <a:noFill/>
        </p:spPr>
        <p:txBody>
          <a:bodyPr wrap="square" lIns="0" tIns="0" rIns="0" bIns="0" anchor="t">
            <a:spAutoFit/>
          </a:bodyPr>
          <a:lstStyle/>
          <a:p>
            <a:pPr algn="l"/>
            <a:r>
              <a:rPr sz="1050" b="1" dirty="0">
                <a:solidFill>
                  <a:srgbClr val="18B0C4"/>
                </a:solidFill>
                <a:latin typeface="Calibri"/>
              </a:rPr>
              <a:t>P-AC-SEVIRI-PMW</a:t>
            </a:r>
          </a:p>
        </p:txBody>
      </p:sp>
      <p:sp>
        <p:nvSpPr>
          <p:cNvPr id="43" name="TextBox 42">
            <a:extLst>
              <a:ext uri="{FF2B5EF4-FFF2-40B4-BE49-F238E27FC236}">
                <a16:creationId xmlns:a16="http://schemas.microsoft.com/office/drawing/2014/main" id="{71AD6ED0-632E-D3CC-7253-1FED8E29E61D}"/>
              </a:ext>
            </a:extLst>
          </p:cNvPr>
          <p:cNvSpPr txBox="1"/>
          <p:nvPr/>
        </p:nvSpPr>
        <p:spPr>
          <a:xfrm>
            <a:off x="3383478" y="2670000"/>
            <a:ext cx="2466815" cy="150041"/>
          </a:xfrm>
          <a:prstGeom prst="rect">
            <a:avLst/>
          </a:prstGeom>
          <a:noFill/>
        </p:spPr>
        <p:txBody>
          <a:bodyPr wrap="square" lIns="0" tIns="0" rIns="0" bIns="0" anchor="t">
            <a:spAutoFit/>
          </a:bodyPr>
          <a:lstStyle/>
          <a:p>
            <a:pPr algn="l"/>
            <a:r>
              <a:rPr sz="975" i="1" dirty="0">
                <a:solidFill>
                  <a:srgbClr val="5C6E7E"/>
                </a:solidFill>
                <a:latin typeface="Calibri"/>
              </a:rPr>
              <a:t>Accumulated</a:t>
            </a:r>
          </a:p>
        </p:txBody>
      </p:sp>
      <p:sp>
        <p:nvSpPr>
          <p:cNvPr id="44" name="TextBox 43">
            <a:extLst>
              <a:ext uri="{FF2B5EF4-FFF2-40B4-BE49-F238E27FC236}">
                <a16:creationId xmlns:a16="http://schemas.microsoft.com/office/drawing/2014/main" id="{B580F8CA-4FE6-B455-C37F-5E145B88DB80}"/>
              </a:ext>
            </a:extLst>
          </p:cNvPr>
          <p:cNvSpPr txBox="1"/>
          <p:nvPr/>
        </p:nvSpPr>
        <p:spPr>
          <a:xfrm>
            <a:off x="3383478" y="2985000"/>
            <a:ext cx="2406815" cy="553998"/>
          </a:xfrm>
          <a:prstGeom prst="rect">
            <a:avLst/>
          </a:prstGeom>
          <a:noFill/>
        </p:spPr>
        <p:txBody>
          <a:bodyPr wrap="square" lIns="0" tIns="0" rIns="0" bIns="0" anchor="t">
            <a:spAutoFit/>
          </a:bodyPr>
          <a:lstStyle/>
          <a:p>
            <a:pPr algn="l"/>
            <a:r>
              <a:rPr sz="900">
                <a:solidFill>
                  <a:srgbClr val="2A3B4A"/>
                </a:solidFill>
                <a:latin typeface="Calibri"/>
              </a:rPr>
              <a:t>Level-3 accumulated precipitation built by time-integrating the H60 maps; provides the hourly 1-hour total and, every six hours, the 24-hour total over the Meteosat 0° disc.</a:t>
            </a:r>
          </a:p>
        </p:txBody>
      </p:sp>
      <p:sp>
        <p:nvSpPr>
          <p:cNvPr id="45" name="Rounded Rectangle 44">
            <a:extLst>
              <a:ext uri="{FF2B5EF4-FFF2-40B4-BE49-F238E27FC236}">
                <a16:creationId xmlns:a16="http://schemas.microsoft.com/office/drawing/2014/main" id="{F8B9069C-F521-F331-1FB0-93873B0C138A}"/>
              </a:ext>
            </a:extLst>
          </p:cNvPr>
          <p:cNvSpPr/>
          <p:nvPr/>
        </p:nvSpPr>
        <p:spPr>
          <a:xfrm>
            <a:off x="3383478" y="3870000"/>
            <a:ext cx="1215000" cy="225000"/>
          </a:xfrm>
          <a:prstGeom prst="roundRect">
            <a:avLst>
              <a:gd name="adj" fmla="val 50000"/>
            </a:avLst>
          </a:prstGeom>
          <a:solidFill>
            <a:srgbClr val="124A7C"/>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sz="750" b="1">
                <a:solidFill>
                  <a:srgbClr val="FFFFFF"/>
                </a:solidFill>
                <a:latin typeface="Calibri"/>
              </a:rPr>
              <a:t>OPERATIONAL</a:t>
            </a:r>
          </a:p>
        </p:txBody>
      </p:sp>
      <p:sp>
        <p:nvSpPr>
          <p:cNvPr id="46" name="Rounded Rectangle 45">
            <a:extLst>
              <a:ext uri="{FF2B5EF4-FFF2-40B4-BE49-F238E27FC236}">
                <a16:creationId xmlns:a16="http://schemas.microsoft.com/office/drawing/2014/main" id="{050F185C-CF9C-1560-F79F-9F6BAC347F07}"/>
              </a:ext>
            </a:extLst>
          </p:cNvPr>
          <p:cNvSpPr/>
          <p:nvPr/>
        </p:nvSpPr>
        <p:spPr>
          <a:xfrm>
            <a:off x="5981760" y="1635000"/>
            <a:ext cx="2736815" cy="2535000"/>
          </a:xfrm>
          <a:prstGeom prst="roundRect">
            <a:avLst>
              <a:gd name="adj" fmla="val 5000"/>
            </a:avLst>
          </a:prstGeom>
          <a:solidFill>
            <a:srgbClr val="F3F7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013"/>
          </a:p>
        </p:txBody>
      </p:sp>
      <p:sp>
        <p:nvSpPr>
          <p:cNvPr id="47" name="TextBox 46">
            <a:extLst>
              <a:ext uri="{FF2B5EF4-FFF2-40B4-BE49-F238E27FC236}">
                <a16:creationId xmlns:a16="http://schemas.microsoft.com/office/drawing/2014/main" id="{22B652D6-D12A-9141-0B5E-8EC4A5285FF1}"/>
              </a:ext>
            </a:extLst>
          </p:cNvPr>
          <p:cNvSpPr txBox="1"/>
          <p:nvPr/>
        </p:nvSpPr>
        <p:spPr>
          <a:xfrm>
            <a:off x="6154260" y="1747500"/>
            <a:ext cx="2511815" cy="623248"/>
          </a:xfrm>
          <a:prstGeom prst="rect">
            <a:avLst/>
          </a:prstGeom>
          <a:noFill/>
        </p:spPr>
        <p:txBody>
          <a:bodyPr wrap="square" lIns="0" tIns="0" rIns="0" bIns="0" anchor="t">
            <a:spAutoFit/>
          </a:bodyPr>
          <a:lstStyle/>
          <a:p>
            <a:pPr algn="l"/>
            <a:r>
              <a:rPr sz="4050" b="1">
                <a:solidFill>
                  <a:srgbClr val="D17A04"/>
                </a:solidFill>
                <a:latin typeface="Calibri"/>
              </a:rPr>
              <a:t>H90</a:t>
            </a:r>
          </a:p>
        </p:txBody>
      </p:sp>
      <p:sp>
        <p:nvSpPr>
          <p:cNvPr id="48" name="TextBox 47">
            <a:extLst>
              <a:ext uri="{FF2B5EF4-FFF2-40B4-BE49-F238E27FC236}">
                <a16:creationId xmlns:a16="http://schemas.microsoft.com/office/drawing/2014/main" id="{A09723BA-3CB7-9BFA-3413-A4AE245209A2}"/>
              </a:ext>
            </a:extLst>
          </p:cNvPr>
          <p:cNvSpPr txBox="1"/>
          <p:nvPr/>
        </p:nvSpPr>
        <p:spPr>
          <a:xfrm>
            <a:off x="6161760" y="2422501"/>
            <a:ext cx="2466815" cy="161583"/>
          </a:xfrm>
          <a:prstGeom prst="rect">
            <a:avLst/>
          </a:prstGeom>
          <a:noFill/>
        </p:spPr>
        <p:txBody>
          <a:bodyPr wrap="square" lIns="0" tIns="0" rIns="0" bIns="0" anchor="t">
            <a:spAutoFit/>
          </a:bodyPr>
          <a:lstStyle/>
          <a:p>
            <a:pPr algn="l"/>
            <a:r>
              <a:rPr sz="1050" b="1">
                <a:solidFill>
                  <a:srgbClr val="18B0C4"/>
                </a:solidFill>
                <a:latin typeface="Calibri"/>
              </a:rPr>
              <a:t>P-AC-SEVIRI_E</a:t>
            </a:r>
          </a:p>
        </p:txBody>
      </p:sp>
      <p:sp>
        <p:nvSpPr>
          <p:cNvPr id="49" name="TextBox 48">
            <a:extLst>
              <a:ext uri="{FF2B5EF4-FFF2-40B4-BE49-F238E27FC236}">
                <a16:creationId xmlns:a16="http://schemas.microsoft.com/office/drawing/2014/main" id="{0AB5543A-8AF6-5679-3C32-6699B99AE31B}"/>
              </a:ext>
            </a:extLst>
          </p:cNvPr>
          <p:cNvSpPr txBox="1"/>
          <p:nvPr/>
        </p:nvSpPr>
        <p:spPr>
          <a:xfrm>
            <a:off x="6161760" y="2670000"/>
            <a:ext cx="2466815" cy="150041"/>
          </a:xfrm>
          <a:prstGeom prst="rect">
            <a:avLst/>
          </a:prstGeom>
          <a:noFill/>
        </p:spPr>
        <p:txBody>
          <a:bodyPr wrap="square" lIns="0" tIns="0" rIns="0" bIns="0" anchor="t">
            <a:spAutoFit/>
          </a:bodyPr>
          <a:lstStyle/>
          <a:p>
            <a:pPr algn="l"/>
            <a:r>
              <a:rPr sz="975" i="1">
                <a:solidFill>
                  <a:srgbClr val="5C6E7E"/>
                </a:solidFill>
                <a:latin typeface="Calibri"/>
              </a:rPr>
              <a:t>Accumulated</a:t>
            </a:r>
          </a:p>
        </p:txBody>
      </p:sp>
      <p:sp>
        <p:nvSpPr>
          <p:cNvPr id="50" name="TextBox 49">
            <a:extLst>
              <a:ext uri="{FF2B5EF4-FFF2-40B4-BE49-F238E27FC236}">
                <a16:creationId xmlns:a16="http://schemas.microsoft.com/office/drawing/2014/main" id="{4342B4D2-CE3B-10BD-40E8-12A72FAE3386}"/>
              </a:ext>
            </a:extLst>
          </p:cNvPr>
          <p:cNvSpPr txBox="1"/>
          <p:nvPr/>
        </p:nvSpPr>
        <p:spPr>
          <a:xfrm>
            <a:off x="6161760" y="2985000"/>
            <a:ext cx="2406815" cy="553998"/>
          </a:xfrm>
          <a:prstGeom prst="rect">
            <a:avLst/>
          </a:prstGeom>
          <a:noFill/>
        </p:spPr>
        <p:txBody>
          <a:bodyPr wrap="square" lIns="0" tIns="0" rIns="0" bIns="0" anchor="t">
            <a:spAutoFit/>
          </a:bodyPr>
          <a:lstStyle/>
          <a:p>
            <a:r>
              <a:rPr sz="900" dirty="0">
                <a:solidFill>
                  <a:srgbClr val="2A3B4A"/>
                </a:solidFill>
                <a:latin typeface="Calibri"/>
              </a:rPr>
              <a:t>Accumulated precipitation for the Indian-Ocean Data Coverage (IODC) region</a:t>
            </a:r>
            <a:r>
              <a:rPr lang="tr-TR" sz="900" dirty="0">
                <a:solidFill>
                  <a:srgbClr val="2A3B4A"/>
                </a:solidFill>
                <a:latin typeface="Calibri"/>
              </a:rPr>
              <a:t> </a:t>
            </a:r>
            <a:r>
              <a:rPr lang="en-US" sz="900" dirty="0">
                <a:solidFill>
                  <a:srgbClr val="0E223A"/>
                </a:solidFill>
                <a:latin typeface="Calibri"/>
              </a:rPr>
              <a:t>over</a:t>
            </a:r>
            <a:r>
              <a:rPr lang="en-US" sz="900" dirty="0">
                <a:solidFill>
                  <a:srgbClr val="0E223A"/>
                </a:solidFill>
              </a:rPr>
              <a:t> 45.5° E</a:t>
            </a:r>
            <a:r>
              <a:rPr sz="900" dirty="0">
                <a:solidFill>
                  <a:srgbClr val="2A3B4A"/>
                </a:solidFill>
                <a:latin typeface="Calibri"/>
              </a:rPr>
              <a:t>. It integrates the instantaneous H63 (P-IN-SEVIRI_E) maps — IODC SEVIRI IR blended with LEO PMW.</a:t>
            </a:r>
          </a:p>
        </p:txBody>
      </p:sp>
      <p:sp>
        <p:nvSpPr>
          <p:cNvPr id="51" name="Rounded Rectangle 50">
            <a:extLst>
              <a:ext uri="{FF2B5EF4-FFF2-40B4-BE49-F238E27FC236}">
                <a16:creationId xmlns:a16="http://schemas.microsoft.com/office/drawing/2014/main" id="{C629AB52-6291-272F-9D06-61087CC778A5}"/>
              </a:ext>
            </a:extLst>
          </p:cNvPr>
          <p:cNvSpPr/>
          <p:nvPr/>
        </p:nvSpPr>
        <p:spPr>
          <a:xfrm>
            <a:off x="6161760" y="3870000"/>
            <a:ext cx="1215000" cy="225000"/>
          </a:xfrm>
          <a:prstGeom prst="roundRect">
            <a:avLst>
              <a:gd name="adj" fmla="val 50000"/>
            </a:avLst>
          </a:prstGeom>
          <a:solidFill>
            <a:srgbClr val="124A7C"/>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sz="750" b="1">
                <a:solidFill>
                  <a:srgbClr val="FFFFFF"/>
                </a:solidFill>
                <a:latin typeface="Calibri"/>
              </a:rPr>
              <a:t>OPERATIONAL</a:t>
            </a:r>
          </a:p>
        </p:txBody>
      </p:sp>
    </p:spTree>
    <p:extLst>
      <p:ext uri="{BB962C8B-B14F-4D97-AF65-F5344CB8AC3E}">
        <p14:creationId xmlns:p14="http://schemas.microsoft.com/office/powerpoint/2010/main" val="1969619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09728" cy="5143500"/>
          </a:xfrm>
          <a:prstGeom prst="rect">
            <a:avLst/>
          </a:prstGeom>
          <a:solidFill>
            <a:srgbClr val="124A7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013"/>
          </a:p>
        </p:txBody>
      </p:sp>
      <p:sp>
        <p:nvSpPr>
          <p:cNvPr id="4" name="Rectangle 3"/>
          <p:cNvSpPr/>
          <p:nvPr/>
        </p:nvSpPr>
        <p:spPr>
          <a:xfrm>
            <a:off x="0" y="0"/>
            <a:ext cx="109728" cy="1748790"/>
          </a:xfrm>
          <a:prstGeom prst="rect">
            <a:avLst/>
          </a:prstGeom>
          <a:solidFill>
            <a:srgbClr val="18B0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013"/>
          </a:p>
        </p:txBody>
      </p:sp>
      <p:sp>
        <p:nvSpPr>
          <p:cNvPr id="6" name="TextBox 5"/>
          <p:cNvSpPr txBox="1"/>
          <p:nvPr/>
        </p:nvSpPr>
        <p:spPr>
          <a:xfrm>
            <a:off x="5920511" y="233172"/>
            <a:ext cx="2798064" cy="121252"/>
          </a:xfrm>
          <a:prstGeom prst="rect">
            <a:avLst/>
          </a:prstGeom>
          <a:noFill/>
        </p:spPr>
        <p:txBody>
          <a:bodyPr wrap="square" lIns="0" tIns="0" rIns="0" bIns="0" anchor="t">
            <a:spAutoFit/>
          </a:bodyPr>
          <a:lstStyle/>
          <a:p>
            <a:pPr algn="r">
              <a:lnSpc>
                <a:spcPct val="100000"/>
              </a:lnSpc>
            </a:pPr>
            <a:r>
              <a:rPr sz="788" b="1" spc="90" dirty="0">
                <a:solidFill>
                  <a:srgbClr val="124A7C"/>
                </a:solidFill>
                <a:latin typeface="Calibri"/>
              </a:rPr>
              <a:t>REFERENCE DATA   ·   06 / 1</a:t>
            </a:r>
            <a:r>
              <a:rPr lang="tr-TR" sz="788" b="1" spc="90" dirty="0">
                <a:solidFill>
                  <a:srgbClr val="124A7C"/>
                </a:solidFill>
                <a:latin typeface="Calibri"/>
              </a:rPr>
              <a:t>6</a:t>
            </a:r>
            <a:endParaRPr sz="788" b="1" spc="90" dirty="0">
              <a:solidFill>
                <a:srgbClr val="124A7C"/>
              </a:solidFill>
              <a:latin typeface="Calibri"/>
            </a:endParaRPr>
          </a:p>
        </p:txBody>
      </p:sp>
      <p:cxnSp>
        <p:nvCxnSpPr>
          <p:cNvPr id="7" name="Connector 6"/>
          <p:cNvCxnSpPr/>
          <p:nvPr/>
        </p:nvCxnSpPr>
        <p:spPr>
          <a:xfrm>
            <a:off x="425197" y="480060"/>
            <a:ext cx="8293379" cy="0"/>
          </a:xfrm>
          <a:prstGeom prst="bentConnector3">
            <a:avLst/>
          </a:prstGeom>
          <a:ln w="12700">
            <a:solidFill>
              <a:srgbClr val="D3DFE8"/>
            </a:solidFill>
          </a:ln>
          <a:effectLst/>
        </p:spPr>
        <p:style>
          <a:lnRef idx="2">
            <a:schemeClr val="accent1"/>
          </a:lnRef>
          <a:fillRef idx="0">
            <a:schemeClr val="accent1"/>
          </a:fillRef>
          <a:effectRef idx="1">
            <a:schemeClr val="accent1"/>
          </a:effectRef>
          <a:fontRef idx="minor">
            <a:schemeClr val="tx1"/>
          </a:fontRef>
        </p:style>
      </p:cxnSp>
      <p:cxnSp>
        <p:nvCxnSpPr>
          <p:cNvPr id="8" name="Connector 7"/>
          <p:cNvCxnSpPr/>
          <p:nvPr/>
        </p:nvCxnSpPr>
        <p:spPr>
          <a:xfrm>
            <a:off x="425197" y="4800600"/>
            <a:ext cx="8293379" cy="0"/>
          </a:xfrm>
          <a:prstGeom prst="bentConnector3">
            <a:avLst/>
          </a:prstGeom>
          <a:ln w="9525">
            <a:solidFill>
              <a:srgbClr val="D3DFE8"/>
            </a:solidFill>
          </a:ln>
          <a:effectLst/>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5920511" y="4841749"/>
            <a:ext cx="2798064" cy="103875"/>
          </a:xfrm>
          <a:prstGeom prst="rect">
            <a:avLst/>
          </a:prstGeom>
          <a:noFill/>
        </p:spPr>
        <p:txBody>
          <a:bodyPr wrap="square" lIns="0" tIns="0" rIns="0" bIns="0" anchor="t">
            <a:spAutoFit/>
          </a:bodyPr>
          <a:lstStyle/>
          <a:p>
            <a:pPr algn="r">
              <a:lnSpc>
                <a:spcPct val="100000"/>
              </a:lnSpc>
            </a:pPr>
            <a:r>
              <a:rPr sz="675" b="1">
                <a:solidFill>
                  <a:srgbClr val="5C6E7E"/>
                </a:solidFill>
                <a:latin typeface="Calibri"/>
              </a:rPr>
              <a:t>IPWG-12  ·  KRAKÓW 2026</a:t>
            </a:r>
          </a:p>
        </p:txBody>
      </p:sp>
      <p:sp>
        <p:nvSpPr>
          <p:cNvPr id="11" name="Rectangle 10"/>
          <p:cNvSpPr/>
          <p:nvPr/>
        </p:nvSpPr>
        <p:spPr>
          <a:xfrm>
            <a:off x="425196" y="632569"/>
            <a:ext cx="219456" cy="109728"/>
          </a:xfrm>
          <a:prstGeom prst="rect">
            <a:avLst/>
          </a:prstGeom>
          <a:solidFill>
            <a:srgbClr val="18B0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013"/>
          </a:p>
        </p:txBody>
      </p:sp>
      <p:sp>
        <p:nvSpPr>
          <p:cNvPr id="12" name="TextBox 11"/>
          <p:cNvSpPr txBox="1"/>
          <p:nvPr/>
        </p:nvSpPr>
        <p:spPr>
          <a:xfrm>
            <a:off x="713232" y="637795"/>
            <a:ext cx="6172200" cy="138499"/>
          </a:xfrm>
          <a:prstGeom prst="rect">
            <a:avLst/>
          </a:prstGeom>
          <a:noFill/>
        </p:spPr>
        <p:txBody>
          <a:bodyPr wrap="square" lIns="0" tIns="0" rIns="0" bIns="0" anchor="t">
            <a:spAutoFit/>
          </a:bodyPr>
          <a:lstStyle/>
          <a:p>
            <a:pPr algn="l">
              <a:lnSpc>
                <a:spcPct val="100000"/>
              </a:lnSpc>
            </a:pPr>
            <a:r>
              <a:rPr sz="900" b="1" spc="150">
                <a:solidFill>
                  <a:srgbClr val="18B0C4"/>
                </a:solidFill>
                <a:latin typeface="Calibri"/>
              </a:rPr>
              <a:t>GROUND REFERENCE</a:t>
            </a:r>
          </a:p>
        </p:txBody>
      </p:sp>
      <p:sp>
        <p:nvSpPr>
          <p:cNvPr id="13" name="TextBox 12"/>
          <p:cNvSpPr txBox="1"/>
          <p:nvPr/>
        </p:nvSpPr>
        <p:spPr>
          <a:xfrm>
            <a:off x="411480" y="843534"/>
            <a:ext cx="7543800" cy="346249"/>
          </a:xfrm>
          <a:prstGeom prst="rect">
            <a:avLst/>
          </a:prstGeom>
          <a:noFill/>
        </p:spPr>
        <p:txBody>
          <a:bodyPr wrap="square" lIns="0" tIns="0" rIns="0" bIns="0" anchor="t">
            <a:spAutoFit/>
          </a:bodyPr>
          <a:lstStyle/>
          <a:p>
            <a:pPr algn="l">
              <a:lnSpc>
                <a:spcPct val="100000"/>
              </a:lnSpc>
            </a:pPr>
            <a:r>
              <a:rPr sz="2250" b="1">
                <a:solidFill>
                  <a:srgbClr val="0E223A"/>
                </a:solidFill>
                <a:latin typeface="Calibri"/>
              </a:rPr>
              <a:t>TSMS automated weather observation stations</a:t>
            </a:r>
          </a:p>
        </p:txBody>
      </p:sp>
      <p:pic>
        <p:nvPicPr>
          <p:cNvPr id="36" name="Picture 35">
            <a:extLst>
              <a:ext uri="{FF2B5EF4-FFF2-40B4-BE49-F238E27FC236}">
                <a16:creationId xmlns:a16="http://schemas.microsoft.com/office/drawing/2014/main" id="{FF5EE06E-06A0-6F1C-2226-64E631B22F37}"/>
              </a:ext>
            </a:extLst>
          </p:cNvPr>
          <p:cNvPicPr>
            <a:picLocks noChangeAspect="1"/>
          </p:cNvPicPr>
          <p:nvPr/>
        </p:nvPicPr>
        <p:blipFill>
          <a:blip r:embed="rId3"/>
          <a:stretch>
            <a:fillRect/>
          </a:stretch>
        </p:blipFill>
        <p:spPr>
          <a:xfrm>
            <a:off x="2297255" y="3074976"/>
            <a:ext cx="4534996" cy="1546894"/>
          </a:xfrm>
          <a:prstGeom prst="rect">
            <a:avLst/>
          </a:prstGeom>
        </p:spPr>
      </p:pic>
      <p:sp>
        <p:nvSpPr>
          <p:cNvPr id="16" name="Maps panel">
            <a:extLst>
              <a:ext uri="{FF2B5EF4-FFF2-40B4-BE49-F238E27FC236}">
                <a16:creationId xmlns:a16="http://schemas.microsoft.com/office/drawing/2014/main" id="{80DC7A99-87CE-8EAB-B466-5B9BCBD4DD78}"/>
              </a:ext>
            </a:extLst>
          </p:cNvPr>
          <p:cNvSpPr/>
          <p:nvPr/>
        </p:nvSpPr>
        <p:spPr>
          <a:xfrm>
            <a:off x="2109600" y="1257023"/>
            <a:ext cx="4939200" cy="3472760"/>
          </a:xfrm>
          <a:prstGeom prst="roundRect">
            <a:avLst>
              <a:gd name="adj" fmla="val 4000"/>
            </a:avLst>
          </a:prstGeom>
          <a:noFill/>
          <a:ln w="9525">
            <a:solidFill>
              <a:srgbClr val="D3DFE8"/>
            </a:solidFill>
          </a:ln>
        </p:spPr>
        <p:txBody>
          <a:bodyPr rtlCol="0"/>
          <a:lstStyle/>
          <a:p>
            <a:endParaRPr sz="800"/>
          </a:p>
        </p:txBody>
      </p:sp>
      <p:pic>
        <p:nvPicPr>
          <p:cNvPr id="9" name="Picture 8">
            <a:extLst>
              <a:ext uri="{FF2B5EF4-FFF2-40B4-BE49-F238E27FC236}">
                <a16:creationId xmlns:a16="http://schemas.microsoft.com/office/drawing/2014/main" id="{7FD9445D-F41F-9ADC-DC68-472B674149A6}"/>
              </a:ext>
            </a:extLst>
          </p:cNvPr>
          <p:cNvPicPr>
            <a:picLocks noChangeAspect="1"/>
          </p:cNvPicPr>
          <p:nvPr/>
        </p:nvPicPr>
        <p:blipFill>
          <a:blip r:embed="rId4"/>
          <a:stretch>
            <a:fillRect/>
          </a:stretch>
        </p:blipFill>
        <p:spPr>
          <a:xfrm>
            <a:off x="2297255" y="1291020"/>
            <a:ext cx="4549261" cy="1676043"/>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 y="6724"/>
            <a:ext cx="9143771" cy="51435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013"/>
          </a:p>
        </p:txBody>
      </p:sp>
      <p:sp>
        <p:nvSpPr>
          <p:cNvPr id="3" name="Rectangle 2"/>
          <p:cNvSpPr/>
          <p:nvPr/>
        </p:nvSpPr>
        <p:spPr>
          <a:xfrm>
            <a:off x="0" y="0"/>
            <a:ext cx="109728" cy="5143500"/>
          </a:xfrm>
          <a:prstGeom prst="rect">
            <a:avLst/>
          </a:prstGeom>
          <a:solidFill>
            <a:srgbClr val="124A7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013"/>
          </a:p>
        </p:txBody>
      </p:sp>
      <p:sp>
        <p:nvSpPr>
          <p:cNvPr id="4" name="Rectangle 3"/>
          <p:cNvSpPr/>
          <p:nvPr/>
        </p:nvSpPr>
        <p:spPr>
          <a:xfrm>
            <a:off x="0" y="0"/>
            <a:ext cx="109728" cy="1748790"/>
          </a:xfrm>
          <a:prstGeom prst="rect">
            <a:avLst/>
          </a:prstGeom>
          <a:solidFill>
            <a:srgbClr val="18B0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013"/>
          </a:p>
        </p:txBody>
      </p:sp>
      <p:sp>
        <p:nvSpPr>
          <p:cNvPr id="6" name="TextBox 5"/>
          <p:cNvSpPr txBox="1"/>
          <p:nvPr/>
        </p:nvSpPr>
        <p:spPr>
          <a:xfrm>
            <a:off x="5920511" y="233172"/>
            <a:ext cx="2798064" cy="121252"/>
          </a:xfrm>
          <a:prstGeom prst="rect">
            <a:avLst/>
          </a:prstGeom>
          <a:noFill/>
        </p:spPr>
        <p:txBody>
          <a:bodyPr wrap="square" lIns="0" tIns="0" rIns="0" bIns="0" anchor="t">
            <a:spAutoFit/>
          </a:bodyPr>
          <a:lstStyle/>
          <a:p>
            <a:pPr algn="r">
              <a:lnSpc>
                <a:spcPct val="100000"/>
              </a:lnSpc>
            </a:pPr>
            <a:r>
              <a:rPr sz="788" b="1" spc="90" dirty="0">
                <a:solidFill>
                  <a:srgbClr val="124A7C"/>
                </a:solidFill>
                <a:latin typeface="Calibri"/>
              </a:rPr>
              <a:t>METHODOLOGY   ·   07 / 1</a:t>
            </a:r>
            <a:r>
              <a:rPr lang="tr-TR" sz="788" b="1" spc="90" dirty="0">
                <a:solidFill>
                  <a:srgbClr val="124A7C"/>
                </a:solidFill>
                <a:latin typeface="Calibri"/>
              </a:rPr>
              <a:t>6</a:t>
            </a:r>
            <a:endParaRPr sz="788" b="1" spc="90" dirty="0">
              <a:solidFill>
                <a:srgbClr val="124A7C"/>
              </a:solidFill>
              <a:latin typeface="Calibri"/>
            </a:endParaRPr>
          </a:p>
        </p:txBody>
      </p:sp>
      <p:cxnSp>
        <p:nvCxnSpPr>
          <p:cNvPr id="7" name="Connector 6"/>
          <p:cNvCxnSpPr/>
          <p:nvPr/>
        </p:nvCxnSpPr>
        <p:spPr>
          <a:xfrm>
            <a:off x="425197" y="480060"/>
            <a:ext cx="8293379" cy="0"/>
          </a:xfrm>
          <a:prstGeom prst="bentConnector3">
            <a:avLst/>
          </a:prstGeom>
          <a:ln w="12700">
            <a:solidFill>
              <a:srgbClr val="D3DFE8"/>
            </a:solidFill>
          </a:ln>
          <a:effectLst/>
        </p:spPr>
        <p:style>
          <a:lnRef idx="2">
            <a:schemeClr val="accent1"/>
          </a:lnRef>
          <a:fillRef idx="0">
            <a:schemeClr val="accent1"/>
          </a:fillRef>
          <a:effectRef idx="1">
            <a:schemeClr val="accent1"/>
          </a:effectRef>
          <a:fontRef idx="minor">
            <a:schemeClr val="tx1"/>
          </a:fontRef>
        </p:style>
      </p:cxnSp>
      <p:cxnSp>
        <p:nvCxnSpPr>
          <p:cNvPr id="8" name="Connector 7"/>
          <p:cNvCxnSpPr/>
          <p:nvPr/>
        </p:nvCxnSpPr>
        <p:spPr>
          <a:xfrm>
            <a:off x="425197" y="4800600"/>
            <a:ext cx="8293379" cy="0"/>
          </a:xfrm>
          <a:prstGeom prst="bentConnector3">
            <a:avLst/>
          </a:prstGeom>
          <a:ln w="9525">
            <a:solidFill>
              <a:srgbClr val="D3DFE8"/>
            </a:solidFill>
          </a:ln>
          <a:effectLst/>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5920511" y="4841749"/>
            <a:ext cx="2798064" cy="103875"/>
          </a:xfrm>
          <a:prstGeom prst="rect">
            <a:avLst/>
          </a:prstGeom>
          <a:noFill/>
        </p:spPr>
        <p:txBody>
          <a:bodyPr wrap="square" lIns="0" tIns="0" rIns="0" bIns="0" anchor="t">
            <a:spAutoFit/>
          </a:bodyPr>
          <a:lstStyle/>
          <a:p>
            <a:pPr algn="r">
              <a:lnSpc>
                <a:spcPct val="100000"/>
              </a:lnSpc>
            </a:pPr>
            <a:r>
              <a:rPr sz="675" b="1">
                <a:solidFill>
                  <a:srgbClr val="5C6E7E"/>
                </a:solidFill>
                <a:latin typeface="Calibri"/>
              </a:rPr>
              <a:t>IPWG-12  ·  KRAKÓW 2026</a:t>
            </a:r>
          </a:p>
        </p:txBody>
      </p:sp>
      <p:sp>
        <p:nvSpPr>
          <p:cNvPr id="11" name="Rectangle 10"/>
          <p:cNvSpPr/>
          <p:nvPr/>
        </p:nvSpPr>
        <p:spPr>
          <a:xfrm>
            <a:off x="432054" y="631916"/>
            <a:ext cx="219456" cy="109728"/>
          </a:xfrm>
          <a:prstGeom prst="rect">
            <a:avLst/>
          </a:prstGeom>
          <a:solidFill>
            <a:srgbClr val="18B0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013"/>
          </a:p>
        </p:txBody>
      </p:sp>
      <p:sp>
        <p:nvSpPr>
          <p:cNvPr id="12" name="TextBox 11"/>
          <p:cNvSpPr txBox="1"/>
          <p:nvPr/>
        </p:nvSpPr>
        <p:spPr>
          <a:xfrm>
            <a:off x="713232" y="637795"/>
            <a:ext cx="6172200" cy="138499"/>
          </a:xfrm>
          <a:prstGeom prst="rect">
            <a:avLst/>
          </a:prstGeom>
          <a:noFill/>
        </p:spPr>
        <p:txBody>
          <a:bodyPr wrap="square" lIns="0" tIns="0" rIns="0" bIns="0" anchor="t">
            <a:spAutoFit/>
          </a:bodyPr>
          <a:lstStyle/>
          <a:p>
            <a:pPr algn="l">
              <a:lnSpc>
                <a:spcPct val="100000"/>
              </a:lnSpc>
            </a:pPr>
            <a:r>
              <a:rPr sz="900" b="1" spc="150">
                <a:solidFill>
                  <a:srgbClr val="18B0C4"/>
                </a:solidFill>
                <a:latin typeface="Calibri"/>
              </a:rPr>
              <a:t>METHODOLOGY</a:t>
            </a:r>
          </a:p>
        </p:txBody>
      </p:sp>
      <p:sp>
        <p:nvSpPr>
          <p:cNvPr id="13" name="TextBox 12"/>
          <p:cNvSpPr txBox="1"/>
          <p:nvPr/>
        </p:nvSpPr>
        <p:spPr>
          <a:xfrm>
            <a:off x="411480" y="843534"/>
            <a:ext cx="7543800" cy="346249"/>
          </a:xfrm>
          <a:prstGeom prst="rect">
            <a:avLst/>
          </a:prstGeom>
          <a:noFill/>
        </p:spPr>
        <p:txBody>
          <a:bodyPr wrap="square" lIns="0" tIns="0" rIns="0" bIns="0" anchor="t">
            <a:spAutoFit/>
          </a:bodyPr>
          <a:lstStyle/>
          <a:p>
            <a:pPr algn="l">
              <a:lnSpc>
                <a:spcPct val="100000"/>
              </a:lnSpc>
            </a:pPr>
            <a:r>
              <a:rPr sz="2250" b="1">
                <a:solidFill>
                  <a:srgbClr val="0E223A"/>
                </a:solidFill>
                <a:latin typeface="Calibri"/>
              </a:rPr>
              <a:t>Case-study validation workflow</a:t>
            </a:r>
          </a:p>
        </p:txBody>
      </p:sp>
      <p:sp>
        <p:nvSpPr>
          <p:cNvPr id="14" name="TextBox 13"/>
          <p:cNvSpPr txBox="1"/>
          <p:nvPr/>
        </p:nvSpPr>
        <p:spPr>
          <a:xfrm>
            <a:off x="425196" y="1282447"/>
            <a:ext cx="7543800" cy="161583"/>
          </a:xfrm>
          <a:prstGeom prst="rect">
            <a:avLst/>
          </a:prstGeom>
          <a:noFill/>
        </p:spPr>
        <p:txBody>
          <a:bodyPr wrap="square" lIns="0" tIns="0" rIns="0" bIns="0" anchor="t">
            <a:spAutoFit/>
          </a:bodyPr>
          <a:lstStyle/>
          <a:p>
            <a:pPr algn="l">
              <a:lnSpc>
                <a:spcPct val="100000"/>
              </a:lnSpc>
            </a:pPr>
            <a:r>
              <a:rPr sz="1050" i="1">
                <a:solidFill>
                  <a:srgbClr val="5C6E7E"/>
                </a:solidFill>
                <a:latin typeface="Calibri"/>
              </a:rPr>
              <a:t>Four stages — what goes in, what we do, and what comes out</a:t>
            </a:r>
          </a:p>
        </p:txBody>
      </p:sp>
      <p:sp>
        <p:nvSpPr>
          <p:cNvPr id="100" name="Stage 1"/>
          <p:cNvSpPr/>
          <p:nvPr/>
        </p:nvSpPr>
        <p:spPr>
          <a:xfrm>
            <a:off x="425196" y="1746405"/>
            <a:ext cx="377190" cy="377190"/>
          </a:xfrm>
          <a:prstGeom prst="ellipse">
            <a:avLst/>
          </a:prstGeom>
          <a:solidFill>
            <a:srgbClr val="124A7C"/>
          </a:solidFill>
          <a:ln>
            <a:noFill/>
          </a:ln>
        </p:spPr>
        <p:txBody>
          <a:bodyPr lIns="0" tIns="0" rIns="0" bIns="0" rtlCol="0" anchor="ctr"/>
          <a:lstStyle/>
          <a:p>
            <a:pPr algn="ctr"/>
            <a:r>
              <a:rPr lang="en-US" sz="1200" b="1" dirty="0">
                <a:solidFill>
                  <a:srgbClr val="FFFFFF"/>
                </a:solidFill>
                <a:latin typeface="Calibri"/>
              </a:rPr>
              <a:t>1</a:t>
            </a:r>
          </a:p>
        </p:txBody>
      </p:sp>
      <p:sp>
        <p:nvSpPr>
          <p:cNvPr id="101" name="Stage text 1"/>
          <p:cNvSpPr txBox="1"/>
          <p:nvPr/>
        </p:nvSpPr>
        <p:spPr>
          <a:xfrm>
            <a:off x="990000" y="1660000"/>
            <a:ext cx="5560000" cy="550000"/>
          </a:xfrm>
          <a:prstGeom prst="rect">
            <a:avLst/>
          </a:prstGeom>
          <a:noFill/>
        </p:spPr>
        <p:txBody>
          <a:bodyPr wrap="square" lIns="0" tIns="0" rIns="0" bIns="0" rtlCol="0" anchor="t"/>
          <a:lstStyle/>
          <a:p>
            <a:pPr algn="l">
              <a:lnSpc>
                <a:spcPct val="112000"/>
              </a:lnSpc>
            </a:pPr>
            <a:r>
              <a:rPr lang="en-US" sz="1100" b="1" dirty="0">
                <a:solidFill>
                  <a:srgbClr val="0E223A"/>
                </a:solidFill>
                <a:latin typeface="Calibri"/>
              </a:rPr>
              <a:t>READ THE DATA</a:t>
            </a:r>
          </a:p>
          <a:p>
            <a:pPr algn="l">
              <a:lnSpc>
                <a:spcPct val="112000"/>
              </a:lnSpc>
            </a:pPr>
            <a:r>
              <a:rPr lang="en-US" sz="900" dirty="0">
                <a:solidFill>
                  <a:srgbClr val="5C6E7E"/>
                </a:solidFill>
                <a:latin typeface="Calibri"/>
              </a:rPr>
              <a:t>H-SAF hourly rain files and more then 1200 TSMS gauge records are loaded; the start–end dates of the event are set.</a:t>
            </a:r>
          </a:p>
        </p:txBody>
      </p:sp>
      <p:sp>
        <p:nvSpPr>
          <p:cNvPr id="102" name="Arrow 102"/>
          <p:cNvSpPr/>
          <p:nvPr/>
        </p:nvSpPr>
        <p:spPr>
          <a:xfrm>
            <a:off x="6660000" y="1838988"/>
            <a:ext cx="192024" cy="192024"/>
          </a:xfrm>
          <a:prstGeom prst="chevron">
            <a:avLst/>
          </a:prstGeom>
          <a:solidFill>
            <a:srgbClr val="18B0C4"/>
          </a:solidFill>
          <a:ln>
            <a:noFill/>
          </a:ln>
        </p:spPr>
        <p:txBody>
          <a:bodyPr rtlCol="0"/>
          <a:lstStyle/>
          <a:p>
            <a:endParaRPr sz="800"/>
          </a:p>
        </p:txBody>
      </p:sp>
      <p:sp>
        <p:nvSpPr>
          <p:cNvPr id="103" name="Out chip 1"/>
          <p:cNvSpPr/>
          <p:nvPr/>
        </p:nvSpPr>
        <p:spPr>
          <a:xfrm>
            <a:off x="6960000" y="1755000"/>
            <a:ext cx="1770000" cy="360000"/>
          </a:xfrm>
          <a:prstGeom prst="roundRect">
            <a:avLst>
              <a:gd name="adj" fmla="val 30000"/>
            </a:avLst>
          </a:prstGeom>
          <a:solidFill>
            <a:srgbClr val="F3F7FA"/>
          </a:solidFill>
          <a:ln w="9525">
            <a:solidFill>
              <a:srgbClr val="D3DFE8"/>
            </a:solidFill>
          </a:ln>
        </p:spPr>
        <p:txBody>
          <a:bodyPr lIns="60000" tIns="0" rIns="60000" bIns="0" rtlCol="0" anchor="ctr"/>
          <a:lstStyle/>
          <a:p>
            <a:pPr algn="ctr"/>
            <a:r>
              <a:rPr lang="en-US" sz="850" b="1" dirty="0">
                <a:solidFill>
                  <a:srgbClr val="124A7C"/>
                </a:solidFill>
                <a:latin typeface="Calibri"/>
              </a:rPr>
              <a:t>OUT: event data loaded</a:t>
            </a:r>
          </a:p>
        </p:txBody>
      </p:sp>
      <p:sp>
        <p:nvSpPr>
          <p:cNvPr id="104" name="Stage 2"/>
          <p:cNvSpPr/>
          <p:nvPr/>
        </p:nvSpPr>
        <p:spPr>
          <a:xfrm>
            <a:off x="425196" y="2526405"/>
            <a:ext cx="377190" cy="377190"/>
          </a:xfrm>
          <a:prstGeom prst="ellipse">
            <a:avLst/>
          </a:prstGeom>
          <a:solidFill>
            <a:srgbClr val="1B6AA6"/>
          </a:solidFill>
          <a:ln>
            <a:noFill/>
          </a:ln>
        </p:spPr>
        <p:txBody>
          <a:bodyPr lIns="0" tIns="0" rIns="0" bIns="0" rtlCol="0" anchor="ctr"/>
          <a:lstStyle/>
          <a:p>
            <a:pPr algn="ctr"/>
            <a:r>
              <a:rPr lang="en-US" sz="1200" b="1" dirty="0">
                <a:solidFill>
                  <a:srgbClr val="FFFFFF"/>
                </a:solidFill>
                <a:latin typeface="Calibri"/>
              </a:rPr>
              <a:t>2</a:t>
            </a:r>
          </a:p>
        </p:txBody>
      </p:sp>
      <p:sp>
        <p:nvSpPr>
          <p:cNvPr id="105" name="Stage text 2"/>
          <p:cNvSpPr txBox="1"/>
          <p:nvPr/>
        </p:nvSpPr>
        <p:spPr>
          <a:xfrm>
            <a:off x="990000" y="2440000"/>
            <a:ext cx="5560000" cy="550000"/>
          </a:xfrm>
          <a:prstGeom prst="rect">
            <a:avLst/>
          </a:prstGeom>
          <a:noFill/>
        </p:spPr>
        <p:txBody>
          <a:bodyPr wrap="square" lIns="0" tIns="0" rIns="0" bIns="0" rtlCol="0" anchor="t"/>
          <a:lstStyle/>
          <a:p>
            <a:pPr algn="l">
              <a:lnSpc>
                <a:spcPct val="112000"/>
              </a:lnSpc>
            </a:pPr>
            <a:r>
              <a:rPr lang="en-US" sz="1100" b="1" dirty="0">
                <a:solidFill>
                  <a:srgbClr val="0E223A"/>
                </a:solidFill>
                <a:latin typeface="Calibri"/>
              </a:rPr>
              <a:t>MATCH IN SPACE</a:t>
            </a:r>
          </a:p>
          <a:p>
            <a:pPr algn="l">
              <a:lnSpc>
                <a:spcPct val="112000"/>
              </a:lnSpc>
            </a:pPr>
            <a:r>
              <a:rPr lang="en-US" sz="900" dirty="0">
                <a:solidFill>
                  <a:srgbClr val="5C6E7E"/>
                </a:solidFill>
                <a:latin typeface="Calibri"/>
              </a:rPr>
              <a:t>The satellite grid is turned into lat/lon and every station is linked to its nearest pixel (KD-Tree) — once, valid for all hours.</a:t>
            </a:r>
          </a:p>
        </p:txBody>
      </p:sp>
      <p:sp>
        <p:nvSpPr>
          <p:cNvPr id="106" name="Arrow 106"/>
          <p:cNvSpPr/>
          <p:nvPr/>
        </p:nvSpPr>
        <p:spPr>
          <a:xfrm>
            <a:off x="6660000" y="2618988"/>
            <a:ext cx="192024" cy="192024"/>
          </a:xfrm>
          <a:prstGeom prst="chevron">
            <a:avLst/>
          </a:prstGeom>
          <a:solidFill>
            <a:srgbClr val="18B0C4"/>
          </a:solidFill>
          <a:ln>
            <a:noFill/>
          </a:ln>
        </p:spPr>
        <p:txBody>
          <a:bodyPr rtlCol="0"/>
          <a:lstStyle/>
          <a:p>
            <a:endParaRPr sz="800"/>
          </a:p>
        </p:txBody>
      </p:sp>
      <p:sp>
        <p:nvSpPr>
          <p:cNvPr id="107" name="Out chip 2"/>
          <p:cNvSpPr/>
          <p:nvPr/>
        </p:nvSpPr>
        <p:spPr>
          <a:xfrm>
            <a:off x="6960000" y="2535000"/>
            <a:ext cx="1770000" cy="360000"/>
          </a:xfrm>
          <a:prstGeom prst="roundRect">
            <a:avLst>
              <a:gd name="adj" fmla="val 30000"/>
            </a:avLst>
          </a:prstGeom>
          <a:solidFill>
            <a:srgbClr val="F3F7FA"/>
          </a:solidFill>
          <a:ln w="9525">
            <a:solidFill>
              <a:srgbClr val="D3DFE8"/>
            </a:solidFill>
          </a:ln>
        </p:spPr>
        <p:txBody>
          <a:bodyPr lIns="60000" tIns="0" rIns="60000" bIns="0" rtlCol="0" anchor="ctr"/>
          <a:lstStyle/>
          <a:p>
            <a:pPr algn="ctr"/>
            <a:r>
              <a:rPr lang="en-US" sz="850" b="1" dirty="0">
                <a:solidFill>
                  <a:srgbClr val="124A7C"/>
                </a:solidFill>
                <a:latin typeface="Calibri"/>
              </a:rPr>
              <a:t>OUT: station ↔ pixel pairs</a:t>
            </a:r>
          </a:p>
        </p:txBody>
      </p:sp>
      <p:sp>
        <p:nvSpPr>
          <p:cNvPr id="108" name="Stage 3"/>
          <p:cNvSpPr/>
          <p:nvPr/>
        </p:nvSpPr>
        <p:spPr>
          <a:xfrm>
            <a:off x="425196" y="3306405"/>
            <a:ext cx="377190" cy="377190"/>
          </a:xfrm>
          <a:prstGeom prst="ellipse">
            <a:avLst/>
          </a:prstGeom>
          <a:solidFill>
            <a:srgbClr val="18B0C4"/>
          </a:solidFill>
          <a:ln>
            <a:noFill/>
          </a:ln>
        </p:spPr>
        <p:txBody>
          <a:bodyPr lIns="0" tIns="0" rIns="0" bIns="0" rtlCol="0" anchor="ctr"/>
          <a:lstStyle/>
          <a:p>
            <a:pPr algn="ctr"/>
            <a:r>
              <a:rPr lang="en-US" sz="1200" b="1" dirty="0">
                <a:solidFill>
                  <a:srgbClr val="FFFFFF"/>
                </a:solidFill>
                <a:latin typeface="Calibri"/>
              </a:rPr>
              <a:t>3</a:t>
            </a:r>
          </a:p>
        </p:txBody>
      </p:sp>
      <p:sp>
        <p:nvSpPr>
          <p:cNvPr id="109" name="Stage text 3"/>
          <p:cNvSpPr txBox="1"/>
          <p:nvPr/>
        </p:nvSpPr>
        <p:spPr>
          <a:xfrm>
            <a:off x="990000" y="3220000"/>
            <a:ext cx="5560000" cy="550000"/>
          </a:xfrm>
          <a:prstGeom prst="rect">
            <a:avLst/>
          </a:prstGeom>
          <a:noFill/>
        </p:spPr>
        <p:txBody>
          <a:bodyPr wrap="square" lIns="0" tIns="0" rIns="0" bIns="0" rtlCol="0" anchor="t"/>
          <a:lstStyle/>
          <a:p>
            <a:pPr algn="l">
              <a:lnSpc>
                <a:spcPct val="112000"/>
              </a:lnSpc>
            </a:pPr>
            <a:r>
              <a:rPr lang="en-US" sz="1100" b="1" dirty="0">
                <a:solidFill>
                  <a:srgbClr val="0E223A"/>
                </a:solidFill>
                <a:latin typeface="Calibri"/>
              </a:rPr>
              <a:t>PAIR &amp; CLEAN</a:t>
            </a:r>
          </a:p>
          <a:p>
            <a:pPr algn="l">
              <a:lnSpc>
                <a:spcPct val="112000"/>
              </a:lnSpc>
            </a:pPr>
            <a:r>
              <a:rPr lang="en-US" sz="900" dirty="0">
                <a:solidFill>
                  <a:srgbClr val="5C6E7E"/>
                </a:solidFill>
                <a:latin typeface="Calibri"/>
              </a:rPr>
              <a:t>Hour by hour, satellite rain + QI at the matched pixel meet the same-hour gauge value; missing, negative and low-QI records are removed.</a:t>
            </a:r>
          </a:p>
        </p:txBody>
      </p:sp>
      <p:sp>
        <p:nvSpPr>
          <p:cNvPr id="110" name="Arrow 110"/>
          <p:cNvSpPr/>
          <p:nvPr/>
        </p:nvSpPr>
        <p:spPr>
          <a:xfrm>
            <a:off x="6660000" y="3398988"/>
            <a:ext cx="192024" cy="192024"/>
          </a:xfrm>
          <a:prstGeom prst="chevron">
            <a:avLst/>
          </a:prstGeom>
          <a:solidFill>
            <a:srgbClr val="18B0C4"/>
          </a:solidFill>
          <a:ln>
            <a:noFill/>
          </a:ln>
        </p:spPr>
        <p:txBody>
          <a:bodyPr rtlCol="0"/>
          <a:lstStyle/>
          <a:p>
            <a:endParaRPr sz="800"/>
          </a:p>
        </p:txBody>
      </p:sp>
      <p:sp>
        <p:nvSpPr>
          <p:cNvPr id="111" name="Out chip 3"/>
          <p:cNvSpPr/>
          <p:nvPr/>
        </p:nvSpPr>
        <p:spPr>
          <a:xfrm>
            <a:off x="6960000" y="3315000"/>
            <a:ext cx="1770000" cy="360000"/>
          </a:xfrm>
          <a:prstGeom prst="roundRect">
            <a:avLst>
              <a:gd name="adj" fmla="val 30000"/>
            </a:avLst>
          </a:prstGeom>
          <a:solidFill>
            <a:srgbClr val="F3F7FA"/>
          </a:solidFill>
          <a:ln w="9525">
            <a:solidFill>
              <a:srgbClr val="D3DFE8"/>
            </a:solidFill>
          </a:ln>
        </p:spPr>
        <p:txBody>
          <a:bodyPr lIns="60000" tIns="0" rIns="60000" bIns="0" rtlCol="0" anchor="ctr"/>
          <a:lstStyle/>
          <a:p>
            <a:pPr algn="ctr"/>
            <a:r>
              <a:rPr lang="en-US" sz="850" b="1" dirty="0">
                <a:solidFill>
                  <a:srgbClr val="124A7C"/>
                </a:solidFill>
                <a:latin typeface="Calibri"/>
              </a:rPr>
              <a:t>OUT: clean hourly pairs</a:t>
            </a:r>
          </a:p>
        </p:txBody>
      </p:sp>
      <p:sp>
        <p:nvSpPr>
          <p:cNvPr id="112" name="Stage 4"/>
          <p:cNvSpPr/>
          <p:nvPr/>
        </p:nvSpPr>
        <p:spPr>
          <a:xfrm>
            <a:off x="425196" y="4086405"/>
            <a:ext cx="377190" cy="377190"/>
          </a:xfrm>
          <a:prstGeom prst="ellipse">
            <a:avLst/>
          </a:prstGeom>
          <a:solidFill>
            <a:srgbClr val="D17A04"/>
          </a:solidFill>
          <a:ln>
            <a:noFill/>
          </a:ln>
        </p:spPr>
        <p:txBody>
          <a:bodyPr lIns="0" tIns="0" rIns="0" bIns="0" rtlCol="0" anchor="ctr"/>
          <a:lstStyle/>
          <a:p>
            <a:pPr algn="ctr"/>
            <a:r>
              <a:rPr lang="en-US" sz="1200" b="1" dirty="0">
                <a:solidFill>
                  <a:srgbClr val="FFFFFF"/>
                </a:solidFill>
                <a:latin typeface="Calibri"/>
              </a:rPr>
              <a:t>4</a:t>
            </a:r>
          </a:p>
        </p:txBody>
      </p:sp>
      <p:sp>
        <p:nvSpPr>
          <p:cNvPr id="113" name="Stage text 4"/>
          <p:cNvSpPr txBox="1"/>
          <p:nvPr/>
        </p:nvSpPr>
        <p:spPr>
          <a:xfrm>
            <a:off x="990000" y="4000000"/>
            <a:ext cx="5560000" cy="550000"/>
          </a:xfrm>
          <a:prstGeom prst="rect">
            <a:avLst/>
          </a:prstGeom>
          <a:noFill/>
        </p:spPr>
        <p:txBody>
          <a:bodyPr wrap="square" lIns="0" tIns="0" rIns="0" bIns="0" rtlCol="0" anchor="t"/>
          <a:lstStyle/>
          <a:p>
            <a:pPr>
              <a:lnSpc>
                <a:spcPct val="112000"/>
              </a:lnSpc>
            </a:pPr>
            <a:r>
              <a:rPr lang="en-US" sz="1100" b="1" dirty="0">
                <a:solidFill>
                  <a:srgbClr val="0E223A"/>
                </a:solidFill>
              </a:rPr>
              <a:t>SCORE &amp; COMPARE</a:t>
            </a:r>
            <a:endParaRPr lang="en-US" sz="1100" b="1" dirty="0">
              <a:solidFill>
                <a:srgbClr val="0E223A"/>
              </a:solidFill>
              <a:latin typeface="Calibri"/>
            </a:endParaRPr>
          </a:p>
          <a:p>
            <a:pPr algn="l">
              <a:lnSpc>
                <a:spcPct val="112000"/>
              </a:lnSpc>
            </a:pPr>
            <a:r>
              <a:rPr lang="en-US" sz="900" dirty="0">
                <a:solidFill>
                  <a:srgbClr val="5C6E7E"/>
                </a:solidFill>
                <a:latin typeface="Calibri"/>
              </a:rPr>
              <a:t>Satellite − gauge differences plus continuous and categorical metrics are computed.</a:t>
            </a:r>
          </a:p>
        </p:txBody>
      </p:sp>
      <p:sp>
        <p:nvSpPr>
          <p:cNvPr id="114" name="Arrow 114"/>
          <p:cNvSpPr/>
          <p:nvPr/>
        </p:nvSpPr>
        <p:spPr>
          <a:xfrm>
            <a:off x="6660000" y="4178988"/>
            <a:ext cx="192024" cy="192024"/>
          </a:xfrm>
          <a:prstGeom prst="chevron">
            <a:avLst/>
          </a:prstGeom>
          <a:solidFill>
            <a:srgbClr val="18B0C4"/>
          </a:solidFill>
          <a:ln>
            <a:noFill/>
          </a:ln>
        </p:spPr>
        <p:txBody>
          <a:bodyPr rtlCol="0"/>
          <a:lstStyle/>
          <a:p>
            <a:endParaRPr sz="800"/>
          </a:p>
        </p:txBody>
      </p:sp>
      <p:sp>
        <p:nvSpPr>
          <p:cNvPr id="115" name="Out chip 4"/>
          <p:cNvSpPr/>
          <p:nvPr/>
        </p:nvSpPr>
        <p:spPr>
          <a:xfrm>
            <a:off x="6960000" y="4095000"/>
            <a:ext cx="1770000" cy="360000"/>
          </a:xfrm>
          <a:prstGeom prst="roundRect">
            <a:avLst>
              <a:gd name="adj" fmla="val 30000"/>
            </a:avLst>
          </a:prstGeom>
          <a:solidFill>
            <a:srgbClr val="F3F7FA"/>
          </a:solidFill>
          <a:ln w="9525">
            <a:solidFill>
              <a:srgbClr val="D3DFE8"/>
            </a:solidFill>
          </a:ln>
        </p:spPr>
        <p:txBody>
          <a:bodyPr lIns="60000" tIns="0" rIns="60000" bIns="0" rtlCol="0" anchor="ctr"/>
          <a:lstStyle/>
          <a:p>
            <a:pPr algn="ctr"/>
            <a:r>
              <a:rPr lang="en-US" sz="850" b="1" dirty="0">
                <a:solidFill>
                  <a:srgbClr val="124A7C"/>
                </a:solidFill>
                <a:latin typeface="Calibri"/>
              </a:rPr>
              <a:t>OUT: metrics · Excel · maps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 y="0"/>
            <a:ext cx="9143771" cy="51435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013"/>
          </a:p>
        </p:txBody>
      </p:sp>
      <p:sp>
        <p:nvSpPr>
          <p:cNvPr id="3" name="Rectangle 2"/>
          <p:cNvSpPr/>
          <p:nvPr/>
        </p:nvSpPr>
        <p:spPr>
          <a:xfrm>
            <a:off x="0" y="0"/>
            <a:ext cx="109728" cy="5143500"/>
          </a:xfrm>
          <a:prstGeom prst="rect">
            <a:avLst/>
          </a:prstGeom>
          <a:solidFill>
            <a:srgbClr val="124A7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013"/>
          </a:p>
        </p:txBody>
      </p:sp>
      <p:sp>
        <p:nvSpPr>
          <p:cNvPr id="4" name="Rectangle 3"/>
          <p:cNvSpPr/>
          <p:nvPr/>
        </p:nvSpPr>
        <p:spPr>
          <a:xfrm>
            <a:off x="0" y="0"/>
            <a:ext cx="109728" cy="1748790"/>
          </a:xfrm>
          <a:prstGeom prst="rect">
            <a:avLst/>
          </a:prstGeom>
          <a:solidFill>
            <a:srgbClr val="18B0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013"/>
          </a:p>
        </p:txBody>
      </p:sp>
      <p:sp>
        <p:nvSpPr>
          <p:cNvPr id="6" name="TextBox 5"/>
          <p:cNvSpPr txBox="1"/>
          <p:nvPr/>
        </p:nvSpPr>
        <p:spPr>
          <a:xfrm>
            <a:off x="5920511" y="233172"/>
            <a:ext cx="2798064" cy="121252"/>
          </a:xfrm>
          <a:prstGeom prst="rect">
            <a:avLst/>
          </a:prstGeom>
          <a:noFill/>
        </p:spPr>
        <p:txBody>
          <a:bodyPr wrap="square" lIns="0" tIns="0" rIns="0" bIns="0" anchor="t">
            <a:spAutoFit/>
          </a:bodyPr>
          <a:lstStyle/>
          <a:p>
            <a:pPr algn="r">
              <a:lnSpc>
                <a:spcPct val="100000"/>
              </a:lnSpc>
            </a:pPr>
            <a:r>
              <a:rPr sz="788" b="1" spc="90" dirty="0">
                <a:solidFill>
                  <a:srgbClr val="124A7C"/>
                </a:solidFill>
                <a:latin typeface="Calibri"/>
              </a:rPr>
              <a:t>METHODOLOGY   ·   08 / 1</a:t>
            </a:r>
            <a:r>
              <a:rPr lang="tr-TR" sz="788" b="1" spc="90" dirty="0">
                <a:solidFill>
                  <a:srgbClr val="124A7C"/>
                </a:solidFill>
                <a:latin typeface="Calibri"/>
              </a:rPr>
              <a:t>6</a:t>
            </a:r>
            <a:endParaRPr sz="788" b="1" spc="90" dirty="0">
              <a:solidFill>
                <a:srgbClr val="124A7C"/>
              </a:solidFill>
              <a:latin typeface="Calibri"/>
            </a:endParaRPr>
          </a:p>
        </p:txBody>
      </p:sp>
      <p:cxnSp>
        <p:nvCxnSpPr>
          <p:cNvPr id="7" name="Connector 6"/>
          <p:cNvCxnSpPr/>
          <p:nvPr/>
        </p:nvCxnSpPr>
        <p:spPr>
          <a:xfrm>
            <a:off x="425197" y="480060"/>
            <a:ext cx="8293379" cy="0"/>
          </a:xfrm>
          <a:prstGeom prst="bentConnector3">
            <a:avLst/>
          </a:prstGeom>
          <a:ln w="12700">
            <a:solidFill>
              <a:srgbClr val="D3DFE8"/>
            </a:solidFill>
          </a:ln>
          <a:effectLst/>
        </p:spPr>
        <p:style>
          <a:lnRef idx="2">
            <a:schemeClr val="accent1"/>
          </a:lnRef>
          <a:fillRef idx="0">
            <a:schemeClr val="accent1"/>
          </a:fillRef>
          <a:effectRef idx="1">
            <a:schemeClr val="accent1"/>
          </a:effectRef>
          <a:fontRef idx="minor">
            <a:schemeClr val="tx1"/>
          </a:fontRef>
        </p:style>
      </p:cxnSp>
      <p:cxnSp>
        <p:nvCxnSpPr>
          <p:cNvPr id="8" name="Connector 7"/>
          <p:cNvCxnSpPr/>
          <p:nvPr/>
        </p:nvCxnSpPr>
        <p:spPr>
          <a:xfrm>
            <a:off x="425197" y="4800600"/>
            <a:ext cx="8293379" cy="0"/>
          </a:xfrm>
          <a:prstGeom prst="bentConnector3">
            <a:avLst/>
          </a:prstGeom>
          <a:ln w="9525">
            <a:solidFill>
              <a:srgbClr val="D3DFE8"/>
            </a:solidFill>
          </a:ln>
          <a:effectLst/>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5920511" y="4841749"/>
            <a:ext cx="2798064" cy="103875"/>
          </a:xfrm>
          <a:prstGeom prst="rect">
            <a:avLst/>
          </a:prstGeom>
          <a:noFill/>
        </p:spPr>
        <p:txBody>
          <a:bodyPr wrap="square" lIns="0" tIns="0" rIns="0" bIns="0" anchor="t">
            <a:spAutoFit/>
          </a:bodyPr>
          <a:lstStyle/>
          <a:p>
            <a:pPr algn="r">
              <a:lnSpc>
                <a:spcPct val="100000"/>
              </a:lnSpc>
            </a:pPr>
            <a:r>
              <a:rPr sz="675" b="1">
                <a:solidFill>
                  <a:srgbClr val="5C6E7E"/>
                </a:solidFill>
                <a:latin typeface="Calibri"/>
              </a:rPr>
              <a:t>IPWG-12  ·  KRAKÓW 2026</a:t>
            </a:r>
          </a:p>
        </p:txBody>
      </p:sp>
      <p:sp>
        <p:nvSpPr>
          <p:cNvPr id="11" name="Rectangle 10"/>
          <p:cNvSpPr/>
          <p:nvPr/>
        </p:nvSpPr>
        <p:spPr>
          <a:xfrm>
            <a:off x="425196" y="637794"/>
            <a:ext cx="219456" cy="109728"/>
          </a:xfrm>
          <a:prstGeom prst="rect">
            <a:avLst/>
          </a:prstGeom>
          <a:solidFill>
            <a:srgbClr val="18B0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013"/>
          </a:p>
        </p:txBody>
      </p:sp>
      <p:sp>
        <p:nvSpPr>
          <p:cNvPr id="12" name="TextBox 11"/>
          <p:cNvSpPr txBox="1"/>
          <p:nvPr/>
        </p:nvSpPr>
        <p:spPr>
          <a:xfrm>
            <a:off x="713232" y="637795"/>
            <a:ext cx="6172200" cy="138499"/>
          </a:xfrm>
          <a:prstGeom prst="rect">
            <a:avLst/>
          </a:prstGeom>
          <a:noFill/>
        </p:spPr>
        <p:txBody>
          <a:bodyPr wrap="square" lIns="0" tIns="0" rIns="0" bIns="0" anchor="t">
            <a:spAutoFit/>
          </a:bodyPr>
          <a:lstStyle/>
          <a:p>
            <a:pPr algn="l">
              <a:lnSpc>
                <a:spcPct val="100000"/>
              </a:lnSpc>
            </a:pPr>
            <a:r>
              <a:rPr sz="900" b="1" spc="150">
                <a:solidFill>
                  <a:srgbClr val="18B0C4"/>
                </a:solidFill>
                <a:latin typeface="Calibri"/>
              </a:rPr>
              <a:t>METHODOLOGY</a:t>
            </a:r>
          </a:p>
        </p:txBody>
      </p:sp>
      <p:sp>
        <p:nvSpPr>
          <p:cNvPr id="13" name="TextBox 12"/>
          <p:cNvSpPr txBox="1"/>
          <p:nvPr/>
        </p:nvSpPr>
        <p:spPr>
          <a:xfrm>
            <a:off x="411480" y="843534"/>
            <a:ext cx="7543800" cy="346249"/>
          </a:xfrm>
          <a:prstGeom prst="rect">
            <a:avLst/>
          </a:prstGeom>
          <a:noFill/>
        </p:spPr>
        <p:txBody>
          <a:bodyPr wrap="square" lIns="0" tIns="0" rIns="0" bIns="0" anchor="t">
            <a:spAutoFit/>
          </a:bodyPr>
          <a:lstStyle/>
          <a:p>
            <a:pPr algn="l">
              <a:lnSpc>
                <a:spcPct val="100000"/>
              </a:lnSpc>
            </a:pPr>
            <a:r>
              <a:rPr sz="2250" b="1" dirty="0">
                <a:solidFill>
                  <a:srgbClr val="0E223A"/>
                </a:solidFill>
                <a:latin typeface="Calibri"/>
              </a:rPr>
              <a:t>What happens at each stage</a:t>
            </a:r>
          </a:p>
        </p:txBody>
      </p:sp>
      <p:sp>
        <p:nvSpPr>
          <p:cNvPr id="14" name="TextBox 13"/>
          <p:cNvSpPr txBox="1"/>
          <p:nvPr/>
        </p:nvSpPr>
        <p:spPr>
          <a:xfrm>
            <a:off x="425196" y="1282447"/>
            <a:ext cx="7543800" cy="161583"/>
          </a:xfrm>
          <a:prstGeom prst="rect">
            <a:avLst/>
          </a:prstGeom>
          <a:noFill/>
        </p:spPr>
        <p:txBody>
          <a:bodyPr wrap="square" lIns="0" tIns="0" rIns="0" bIns="0" anchor="t">
            <a:spAutoFit/>
          </a:bodyPr>
          <a:lstStyle/>
          <a:p>
            <a:pPr algn="l">
              <a:lnSpc>
                <a:spcPct val="100000"/>
              </a:lnSpc>
            </a:pPr>
            <a:r>
              <a:rPr sz="1050" i="1">
                <a:solidFill>
                  <a:srgbClr val="5C6E7E"/>
                </a:solidFill>
                <a:latin typeface="Calibri"/>
              </a:rPr>
              <a:t>The full processing chain behind every validation number</a:t>
            </a:r>
          </a:p>
        </p:txBody>
      </p:sp>
      <p:sp>
        <p:nvSpPr>
          <p:cNvPr id="100" name="Card 100"/>
          <p:cNvSpPr/>
          <p:nvPr/>
        </p:nvSpPr>
        <p:spPr>
          <a:xfrm>
            <a:off x="425197" y="1620000"/>
            <a:ext cx="4043819" cy="1520000"/>
          </a:xfrm>
          <a:prstGeom prst="roundRect">
            <a:avLst>
              <a:gd name="adj" fmla="val 5000"/>
            </a:avLst>
          </a:prstGeom>
          <a:solidFill>
            <a:srgbClr val="F3F7FA"/>
          </a:solidFill>
          <a:ln w="9525">
            <a:solidFill>
              <a:srgbClr val="D3DFE8"/>
            </a:solidFill>
          </a:ln>
        </p:spPr>
        <p:txBody>
          <a:bodyPr rtlCol="0"/>
          <a:lstStyle/>
          <a:p>
            <a:endParaRPr sz="800"/>
          </a:p>
        </p:txBody>
      </p:sp>
      <p:sp>
        <p:nvSpPr>
          <p:cNvPr id="101" name="Num 1"/>
          <p:cNvSpPr/>
          <p:nvPr/>
        </p:nvSpPr>
        <p:spPr>
          <a:xfrm>
            <a:off x="605197" y="1770000"/>
            <a:ext cx="340000" cy="340000"/>
          </a:xfrm>
          <a:prstGeom prst="ellipse">
            <a:avLst/>
          </a:prstGeom>
          <a:solidFill>
            <a:srgbClr val="124A7C"/>
          </a:solidFill>
          <a:ln>
            <a:noFill/>
          </a:ln>
        </p:spPr>
        <p:txBody>
          <a:bodyPr lIns="0" tIns="0" rIns="0" bIns="0" rtlCol="0" anchor="ctr"/>
          <a:lstStyle/>
          <a:p>
            <a:pPr algn="ctr"/>
            <a:r>
              <a:rPr lang="en-US" sz="1100" b="1" dirty="0">
                <a:solidFill>
                  <a:srgbClr val="FFFFFF"/>
                </a:solidFill>
                <a:latin typeface="Calibri"/>
              </a:rPr>
              <a:t>1</a:t>
            </a:r>
          </a:p>
        </p:txBody>
      </p:sp>
      <p:sp>
        <p:nvSpPr>
          <p:cNvPr id="102" name="Panel title 1"/>
          <p:cNvSpPr txBox="1"/>
          <p:nvPr/>
        </p:nvSpPr>
        <p:spPr>
          <a:xfrm>
            <a:off x="1065197" y="1785000"/>
            <a:ext cx="3223819" cy="300000"/>
          </a:xfrm>
          <a:prstGeom prst="rect">
            <a:avLst/>
          </a:prstGeom>
          <a:noFill/>
        </p:spPr>
        <p:txBody>
          <a:bodyPr wrap="square" lIns="0" tIns="0" rIns="0" bIns="0" rtlCol="0"/>
          <a:lstStyle/>
          <a:p>
            <a:pPr algn="l">
              <a:lnSpc>
                <a:spcPct val="118000"/>
              </a:lnSpc>
            </a:pPr>
            <a:r>
              <a:rPr lang="en-US" sz="1150" b="1" dirty="0">
                <a:solidFill>
                  <a:srgbClr val="0E223A"/>
                </a:solidFill>
                <a:latin typeface="Calibri"/>
              </a:rPr>
              <a:t>Read &amp; prepare</a:t>
            </a:r>
            <a:r>
              <a:rPr lang="en-US" sz="850" dirty="0">
                <a:solidFill>
                  <a:srgbClr val="5C6E7E"/>
                </a:solidFill>
                <a:latin typeface="Calibri"/>
              </a:rPr>
              <a:t> </a:t>
            </a:r>
          </a:p>
        </p:txBody>
      </p:sp>
      <p:sp>
        <p:nvSpPr>
          <p:cNvPr id="103" name="Panel bullets 1"/>
          <p:cNvSpPr txBox="1"/>
          <p:nvPr/>
        </p:nvSpPr>
        <p:spPr>
          <a:xfrm>
            <a:off x="1065197" y="2140000"/>
            <a:ext cx="3223819" cy="900000"/>
          </a:xfrm>
          <a:prstGeom prst="rect">
            <a:avLst/>
          </a:prstGeom>
          <a:noFill/>
        </p:spPr>
        <p:txBody>
          <a:bodyPr wrap="square" lIns="0" tIns="0" rIns="0" bIns="0" rtlCol="0"/>
          <a:lstStyle/>
          <a:p>
            <a:pPr algn="l">
              <a:lnSpc>
                <a:spcPct val="118000"/>
              </a:lnSpc>
            </a:pPr>
            <a:r>
              <a:rPr lang="en-US" sz="850" b="1" dirty="0">
                <a:solidFill>
                  <a:srgbClr val="124A7C"/>
                </a:solidFill>
                <a:latin typeface="Calibri"/>
              </a:rPr>
              <a:t>–  </a:t>
            </a:r>
            <a:r>
              <a:rPr lang="en-US" sz="850" dirty="0">
                <a:solidFill>
                  <a:srgbClr val="2A3B4A"/>
                </a:solidFill>
                <a:latin typeface="Calibri"/>
              </a:rPr>
              <a:t>Read H-SAF files, station coordinates, hourly gauge data</a:t>
            </a:r>
          </a:p>
          <a:p>
            <a:pPr algn="l">
              <a:lnSpc>
                <a:spcPct val="118000"/>
              </a:lnSpc>
            </a:pPr>
            <a:r>
              <a:rPr lang="en-US" sz="850" b="1" dirty="0">
                <a:solidFill>
                  <a:srgbClr val="124A7C"/>
                </a:solidFill>
                <a:latin typeface="Calibri"/>
              </a:rPr>
              <a:t>–  </a:t>
            </a:r>
            <a:r>
              <a:rPr lang="en-US" sz="850" dirty="0">
                <a:solidFill>
                  <a:srgbClr val="2A3B4A"/>
                </a:solidFill>
                <a:latin typeface="Calibri"/>
              </a:rPr>
              <a:t>Set the start–end dates of the event</a:t>
            </a:r>
          </a:p>
          <a:p>
            <a:pPr algn="l">
              <a:lnSpc>
                <a:spcPct val="118000"/>
              </a:lnSpc>
            </a:pPr>
            <a:r>
              <a:rPr lang="en-US" sz="850" b="1" dirty="0">
                <a:solidFill>
                  <a:srgbClr val="124A7C"/>
                </a:solidFill>
                <a:latin typeface="Calibri"/>
              </a:rPr>
              <a:t>–  </a:t>
            </a:r>
            <a:r>
              <a:rPr lang="en-US" sz="850" dirty="0">
                <a:solidFill>
                  <a:srgbClr val="2A3B4A"/>
                </a:solidFill>
                <a:latin typeface="Calibri"/>
              </a:rPr>
              <a:t>Build timestamps; drop records outside the window</a:t>
            </a:r>
          </a:p>
          <a:p>
            <a:pPr algn="l">
              <a:lnSpc>
                <a:spcPct val="118000"/>
              </a:lnSpc>
            </a:pPr>
            <a:r>
              <a:rPr lang="en-US" sz="850" b="1" dirty="0">
                <a:solidFill>
                  <a:srgbClr val="124A7C"/>
                </a:solidFill>
                <a:latin typeface="Calibri"/>
              </a:rPr>
              <a:t>–  </a:t>
            </a:r>
            <a:r>
              <a:rPr lang="en-US" sz="850" dirty="0">
                <a:solidFill>
                  <a:srgbClr val="2A3B4A"/>
                </a:solidFill>
                <a:latin typeface="Calibri"/>
              </a:rPr>
              <a:t>Mark missing-data codes as NaN</a:t>
            </a:r>
          </a:p>
        </p:txBody>
      </p:sp>
      <p:sp>
        <p:nvSpPr>
          <p:cNvPr id="104" name="Card 104"/>
          <p:cNvSpPr/>
          <p:nvPr/>
        </p:nvSpPr>
        <p:spPr>
          <a:xfrm>
            <a:off x="4674756" y="1620000"/>
            <a:ext cx="4043819" cy="1520000"/>
          </a:xfrm>
          <a:prstGeom prst="roundRect">
            <a:avLst>
              <a:gd name="adj" fmla="val 5000"/>
            </a:avLst>
          </a:prstGeom>
          <a:solidFill>
            <a:srgbClr val="F3F7FA"/>
          </a:solidFill>
          <a:ln w="9525">
            <a:solidFill>
              <a:srgbClr val="D3DFE8"/>
            </a:solidFill>
          </a:ln>
        </p:spPr>
        <p:txBody>
          <a:bodyPr rtlCol="0"/>
          <a:lstStyle/>
          <a:p>
            <a:endParaRPr sz="800"/>
          </a:p>
        </p:txBody>
      </p:sp>
      <p:sp>
        <p:nvSpPr>
          <p:cNvPr id="105" name="Num 2"/>
          <p:cNvSpPr/>
          <p:nvPr/>
        </p:nvSpPr>
        <p:spPr>
          <a:xfrm>
            <a:off x="4854756" y="1770000"/>
            <a:ext cx="340000" cy="340000"/>
          </a:xfrm>
          <a:prstGeom prst="ellipse">
            <a:avLst/>
          </a:prstGeom>
          <a:solidFill>
            <a:srgbClr val="1B6AA6"/>
          </a:solidFill>
          <a:ln>
            <a:noFill/>
          </a:ln>
        </p:spPr>
        <p:txBody>
          <a:bodyPr lIns="0" tIns="0" rIns="0" bIns="0" rtlCol="0" anchor="ctr"/>
          <a:lstStyle/>
          <a:p>
            <a:pPr algn="ctr"/>
            <a:r>
              <a:rPr lang="en-US" sz="1100" b="1" dirty="0">
                <a:solidFill>
                  <a:srgbClr val="FFFFFF"/>
                </a:solidFill>
                <a:latin typeface="Calibri"/>
              </a:rPr>
              <a:t>2</a:t>
            </a:r>
          </a:p>
        </p:txBody>
      </p:sp>
      <p:sp>
        <p:nvSpPr>
          <p:cNvPr id="106" name="Panel title 2"/>
          <p:cNvSpPr txBox="1"/>
          <p:nvPr/>
        </p:nvSpPr>
        <p:spPr>
          <a:xfrm>
            <a:off x="5314756" y="1785000"/>
            <a:ext cx="3223819" cy="300000"/>
          </a:xfrm>
          <a:prstGeom prst="rect">
            <a:avLst/>
          </a:prstGeom>
          <a:noFill/>
        </p:spPr>
        <p:txBody>
          <a:bodyPr wrap="square" lIns="0" tIns="0" rIns="0" bIns="0" rtlCol="0"/>
          <a:lstStyle/>
          <a:p>
            <a:pPr algn="l">
              <a:lnSpc>
                <a:spcPct val="118000"/>
              </a:lnSpc>
            </a:pPr>
            <a:r>
              <a:rPr lang="en-US" sz="1150" b="1" dirty="0">
                <a:solidFill>
                  <a:srgbClr val="0E223A"/>
                </a:solidFill>
                <a:latin typeface="Calibri"/>
              </a:rPr>
              <a:t>Locate &amp; match</a:t>
            </a:r>
            <a:endParaRPr lang="en-US" sz="850" dirty="0">
              <a:solidFill>
                <a:srgbClr val="5C6E7E"/>
              </a:solidFill>
              <a:latin typeface="Calibri"/>
            </a:endParaRPr>
          </a:p>
        </p:txBody>
      </p:sp>
      <p:sp>
        <p:nvSpPr>
          <p:cNvPr id="107" name="Panel bullets 2"/>
          <p:cNvSpPr txBox="1"/>
          <p:nvPr/>
        </p:nvSpPr>
        <p:spPr>
          <a:xfrm>
            <a:off x="5314756" y="2140000"/>
            <a:ext cx="3223819" cy="900000"/>
          </a:xfrm>
          <a:prstGeom prst="rect">
            <a:avLst/>
          </a:prstGeom>
          <a:noFill/>
        </p:spPr>
        <p:txBody>
          <a:bodyPr wrap="square" lIns="0" tIns="0" rIns="0" bIns="0" rtlCol="0"/>
          <a:lstStyle/>
          <a:p>
            <a:pPr algn="l">
              <a:lnSpc>
                <a:spcPct val="118000"/>
              </a:lnSpc>
            </a:pPr>
            <a:r>
              <a:rPr lang="en-US" sz="850" b="1" dirty="0">
                <a:solidFill>
                  <a:srgbClr val="1B6AA6"/>
                </a:solidFill>
                <a:latin typeface="Calibri"/>
              </a:rPr>
              <a:t>–  </a:t>
            </a:r>
            <a:r>
              <a:rPr lang="en-US" sz="850" dirty="0">
                <a:solidFill>
                  <a:srgbClr val="2A3B4A"/>
                </a:solidFill>
                <a:latin typeface="Calibri"/>
              </a:rPr>
              <a:t>Convert the satellite grid (MSG projection) to lat/lon</a:t>
            </a:r>
          </a:p>
          <a:p>
            <a:pPr algn="l">
              <a:lnSpc>
                <a:spcPct val="118000"/>
              </a:lnSpc>
            </a:pPr>
            <a:r>
              <a:rPr lang="en-US" sz="850" b="1" dirty="0">
                <a:solidFill>
                  <a:srgbClr val="1B6AA6"/>
                </a:solidFill>
                <a:latin typeface="Calibri"/>
              </a:rPr>
              <a:t>–  </a:t>
            </a:r>
            <a:r>
              <a:rPr lang="en-US" sz="850" dirty="0">
                <a:solidFill>
                  <a:srgbClr val="2A3B4A"/>
                </a:solidFill>
                <a:latin typeface="Calibri"/>
              </a:rPr>
              <a:t>Cut the Türkiye sub-grid; keep valid pixels</a:t>
            </a:r>
          </a:p>
          <a:p>
            <a:pPr algn="l">
              <a:lnSpc>
                <a:spcPct val="118000"/>
              </a:lnSpc>
            </a:pPr>
            <a:r>
              <a:rPr lang="en-US" sz="850" b="1" dirty="0">
                <a:solidFill>
                  <a:srgbClr val="1B6AA6"/>
                </a:solidFill>
                <a:latin typeface="Calibri"/>
              </a:rPr>
              <a:t>–  </a:t>
            </a:r>
            <a:r>
              <a:rPr lang="en-US" sz="850" dirty="0">
                <a:solidFill>
                  <a:srgbClr val="2A3B4A"/>
                </a:solidFill>
                <a:latin typeface="Calibri"/>
              </a:rPr>
              <a:t>Build a KD-Tree from the pixel centres</a:t>
            </a:r>
          </a:p>
          <a:p>
            <a:pPr algn="l">
              <a:lnSpc>
                <a:spcPct val="118000"/>
              </a:lnSpc>
            </a:pPr>
            <a:r>
              <a:rPr lang="en-US" sz="850" b="1" dirty="0">
                <a:solidFill>
                  <a:srgbClr val="1B6AA6"/>
                </a:solidFill>
                <a:latin typeface="Calibri"/>
              </a:rPr>
              <a:t>–  </a:t>
            </a:r>
            <a:r>
              <a:rPr lang="en-US" sz="850" dirty="0">
                <a:solidFill>
                  <a:srgbClr val="2A3B4A"/>
                </a:solidFill>
                <a:latin typeface="Calibri"/>
              </a:rPr>
              <a:t>Find each station’s nearest pixel — fixed for all hours</a:t>
            </a:r>
          </a:p>
        </p:txBody>
      </p:sp>
      <p:sp>
        <p:nvSpPr>
          <p:cNvPr id="108" name="Card 108"/>
          <p:cNvSpPr/>
          <p:nvPr/>
        </p:nvSpPr>
        <p:spPr>
          <a:xfrm>
            <a:off x="425197" y="3260000"/>
            <a:ext cx="4043819" cy="1520000"/>
          </a:xfrm>
          <a:prstGeom prst="roundRect">
            <a:avLst>
              <a:gd name="adj" fmla="val 5000"/>
            </a:avLst>
          </a:prstGeom>
          <a:solidFill>
            <a:srgbClr val="F3F7FA"/>
          </a:solidFill>
          <a:ln w="9525">
            <a:solidFill>
              <a:srgbClr val="D3DFE8"/>
            </a:solidFill>
          </a:ln>
        </p:spPr>
        <p:txBody>
          <a:bodyPr rtlCol="0"/>
          <a:lstStyle/>
          <a:p>
            <a:endParaRPr sz="800"/>
          </a:p>
        </p:txBody>
      </p:sp>
      <p:sp>
        <p:nvSpPr>
          <p:cNvPr id="109" name="Num 3"/>
          <p:cNvSpPr/>
          <p:nvPr/>
        </p:nvSpPr>
        <p:spPr>
          <a:xfrm>
            <a:off x="605197" y="3410000"/>
            <a:ext cx="340000" cy="340000"/>
          </a:xfrm>
          <a:prstGeom prst="ellipse">
            <a:avLst/>
          </a:prstGeom>
          <a:solidFill>
            <a:srgbClr val="18B0C4"/>
          </a:solidFill>
          <a:ln>
            <a:noFill/>
          </a:ln>
        </p:spPr>
        <p:txBody>
          <a:bodyPr lIns="0" tIns="0" rIns="0" bIns="0" rtlCol="0" anchor="ctr"/>
          <a:lstStyle/>
          <a:p>
            <a:pPr algn="ctr"/>
            <a:r>
              <a:rPr lang="en-US" sz="1100" b="1" dirty="0">
                <a:solidFill>
                  <a:srgbClr val="FFFFFF"/>
                </a:solidFill>
                <a:latin typeface="Calibri"/>
              </a:rPr>
              <a:t>3</a:t>
            </a:r>
          </a:p>
        </p:txBody>
      </p:sp>
      <p:sp>
        <p:nvSpPr>
          <p:cNvPr id="110" name="Panel title 3"/>
          <p:cNvSpPr txBox="1"/>
          <p:nvPr/>
        </p:nvSpPr>
        <p:spPr>
          <a:xfrm>
            <a:off x="1065197" y="3425000"/>
            <a:ext cx="3223819" cy="300000"/>
          </a:xfrm>
          <a:prstGeom prst="rect">
            <a:avLst/>
          </a:prstGeom>
          <a:noFill/>
        </p:spPr>
        <p:txBody>
          <a:bodyPr wrap="square" lIns="0" tIns="0" rIns="0" bIns="0" rtlCol="0"/>
          <a:lstStyle/>
          <a:p>
            <a:pPr algn="l">
              <a:lnSpc>
                <a:spcPct val="118000"/>
              </a:lnSpc>
            </a:pPr>
            <a:r>
              <a:rPr lang="en-US" sz="1150" b="1" dirty="0">
                <a:solidFill>
                  <a:srgbClr val="0E223A"/>
                </a:solidFill>
                <a:latin typeface="Calibri"/>
              </a:rPr>
              <a:t>Pair &amp; clean</a:t>
            </a:r>
            <a:endParaRPr lang="en-US" sz="850" dirty="0">
              <a:solidFill>
                <a:srgbClr val="5C6E7E"/>
              </a:solidFill>
              <a:latin typeface="Calibri"/>
            </a:endParaRPr>
          </a:p>
        </p:txBody>
      </p:sp>
      <p:sp>
        <p:nvSpPr>
          <p:cNvPr id="111" name="Panel bullets 3"/>
          <p:cNvSpPr txBox="1"/>
          <p:nvPr/>
        </p:nvSpPr>
        <p:spPr>
          <a:xfrm>
            <a:off x="1065197" y="3780000"/>
            <a:ext cx="3223819" cy="900000"/>
          </a:xfrm>
          <a:prstGeom prst="rect">
            <a:avLst/>
          </a:prstGeom>
          <a:noFill/>
        </p:spPr>
        <p:txBody>
          <a:bodyPr wrap="square" lIns="0" tIns="0" rIns="0" bIns="0" rtlCol="0"/>
          <a:lstStyle/>
          <a:p>
            <a:pPr algn="l">
              <a:lnSpc>
                <a:spcPct val="118000"/>
              </a:lnSpc>
            </a:pPr>
            <a:r>
              <a:rPr lang="en-US" sz="850" b="1" dirty="0">
                <a:solidFill>
                  <a:srgbClr val="18B0C4"/>
                </a:solidFill>
                <a:latin typeface="Calibri"/>
              </a:rPr>
              <a:t>–  </a:t>
            </a:r>
            <a:r>
              <a:rPr lang="en-US" sz="850" dirty="0">
                <a:solidFill>
                  <a:srgbClr val="2A3B4A"/>
                </a:solidFill>
                <a:latin typeface="Calibri"/>
              </a:rPr>
              <a:t>Open each hourly file; read rain and QI fields</a:t>
            </a:r>
          </a:p>
          <a:p>
            <a:pPr algn="l">
              <a:lnSpc>
                <a:spcPct val="118000"/>
              </a:lnSpc>
            </a:pPr>
            <a:r>
              <a:rPr lang="en-US" sz="850" b="1" dirty="0">
                <a:solidFill>
                  <a:srgbClr val="18B0C4"/>
                </a:solidFill>
                <a:latin typeface="Calibri"/>
              </a:rPr>
              <a:t>–  </a:t>
            </a:r>
            <a:r>
              <a:rPr lang="en-US" sz="850" dirty="0">
                <a:solidFill>
                  <a:srgbClr val="2A3B4A"/>
                </a:solidFill>
                <a:latin typeface="Calibri"/>
              </a:rPr>
              <a:t>Take both values at every station’s matched pixel</a:t>
            </a:r>
          </a:p>
          <a:p>
            <a:pPr algn="l">
              <a:lnSpc>
                <a:spcPct val="118000"/>
              </a:lnSpc>
            </a:pPr>
            <a:r>
              <a:rPr lang="en-US" sz="850" b="1" dirty="0">
                <a:solidFill>
                  <a:srgbClr val="18B0C4"/>
                </a:solidFill>
                <a:latin typeface="Calibri"/>
              </a:rPr>
              <a:t>–  </a:t>
            </a:r>
            <a:r>
              <a:rPr lang="en-US" sz="850" dirty="0">
                <a:solidFill>
                  <a:srgbClr val="2A3B4A"/>
                </a:solidFill>
                <a:latin typeface="Calibri"/>
              </a:rPr>
              <a:t>Pair with the same-hour gauge value (station ID)</a:t>
            </a:r>
          </a:p>
          <a:p>
            <a:pPr algn="l">
              <a:lnSpc>
                <a:spcPct val="118000"/>
              </a:lnSpc>
            </a:pPr>
            <a:r>
              <a:rPr lang="en-US" sz="850" b="1" dirty="0">
                <a:solidFill>
                  <a:srgbClr val="18B0C4"/>
                </a:solidFill>
                <a:latin typeface="Calibri"/>
              </a:rPr>
              <a:t>–  </a:t>
            </a:r>
            <a:r>
              <a:rPr lang="en-US" sz="850" dirty="0">
                <a:solidFill>
                  <a:srgbClr val="2A3B4A"/>
                </a:solidFill>
                <a:latin typeface="Calibri"/>
              </a:rPr>
              <a:t>Drop missing, negative and low-QI records</a:t>
            </a:r>
          </a:p>
        </p:txBody>
      </p:sp>
      <p:sp>
        <p:nvSpPr>
          <p:cNvPr id="112" name="Card 112"/>
          <p:cNvSpPr/>
          <p:nvPr/>
        </p:nvSpPr>
        <p:spPr>
          <a:xfrm>
            <a:off x="4674756" y="3260000"/>
            <a:ext cx="4043819" cy="1520000"/>
          </a:xfrm>
          <a:prstGeom prst="roundRect">
            <a:avLst>
              <a:gd name="adj" fmla="val 5000"/>
            </a:avLst>
          </a:prstGeom>
          <a:solidFill>
            <a:srgbClr val="F3F7FA"/>
          </a:solidFill>
          <a:ln w="9525">
            <a:solidFill>
              <a:srgbClr val="D3DFE8"/>
            </a:solidFill>
          </a:ln>
        </p:spPr>
        <p:txBody>
          <a:bodyPr rtlCol="0"/>
          <a:lstStyle/>
          <a:p>
            <a:endParaRPr sz="800"/>
          </a:p>
        </p:txBody>
      </p:sp>
      <p:sp>
        <p:nvSpPr>
          <p:cNvPr id="113" name="Num 4"/>
          <p:cNvSpPr/>
          <p:nvPr/>
        </p:nvSpPr>
        <p:spPr>
          <a:xfrm>
            <a:off x="4854756" y="3410000"/>
            <a:ext cx="340000" cy="340000"/>
          </a:xfrm>
          <a:prstGeom prst="ellipse">
            <a:avLst/>
          </a:prstGeom>
          <a:solidFill>
            <a:srgbClr val="D17A04"/>
          </a:solidFill>
          <a:ln>
            <a:noFill/>
          </a:ln>
        </p:spPr>
        <p:txBody>
          <a:bodyPr lIns="0" tIns="0" rIns="0" bIns="0" rtlCol="0" anchor="ctr"/>
          <a:lstStyle/>
          <a:p>
            <a:pPr algn="ctr"/>
            <a:r>
              <a:rPr lang="en-US" sz="1100" b="1" dirty="0">
                <a:solidFill>
                  <a:srgbClr val="FFFFFF"/>
                </a:solidFill>
                <a:latin typeface="Calibri"/>
              </a:rPr>
              <a:t>4</a:t>
            </a:r>
          </a:p>
        </p:txBody>
      </p:sp>
      <p:sp>
        <p:nvSpPr>
          <p:cNvPr id="114" name="Panel title 4"/>
          <p:cNvSpPr txBox="1"/>
          <p:nvPr/>
        </p:nvSpPr>
        <p:spPr>
          <a:xfrm>
            <a:off x="5314756" y="3425000"/>
            <a:ext cx="3223819" cy="300000"/>
          </a:xfrm>
          <a:prstGeom prst="rect">
            <a:avLst/>
          </a:prstGeom>
          <a:noFill/>
        </p:spPr>
        <p:txBody>
          <a:bodyPr wrap="square" lIns="0" tIns="0" rIns="0" bIns="0" rtlCol="0"/>
          <a:lstStyle/>
          <a:p>
            <a:pPr algn="l">
              <a:lnSpc>
                <a:spcPct val="118000"/>
              </a:lnSpc>
            </a:pPr>
            <a:r>
              <a:rPr lang="en-US" sz="1150" b="1" dirty="0">
                <a:solidFill>
                  <a:srgbClr val="0E223A"/>
                </a:solidFill>
                <a:latin typeface="Calibri"/>
              </a:rPr>
              <a:t>Score &amp; Compare</a:t>
            </a:r>
            <a:endParaRPr lang="en-US" sz="850" dirty="0">
              <a:solidFill>
                <a:srgbClr val="5C6E7E"/>
              </a:solidFill>
              <a:latin typeface="Calibri"/>
            </a:endParaRPr>
          </a:p>
        </p:txBody>
      </p:sp>
      <p:sp>
        <p:nvSpPr>
          <p:cNvPr id="115" name="Panel bullets 4"/>
          <p:cNvSpPr txBox="1"/>
          <p:nvPr/>
        </p:nvSpPr>
        <p:spPr>
          <a:xfrm>
            <a:off x="5314756" y="3780000"/>
            <a:ext cx="3223819" cy="900000"/>
          </a:xfrm>
          <a:prstGeom prst="rect">
            <a:avLst/>
          </a:prstGeom>
          <a:noFill/>
        </p:spPr>
        <p:txBody>
          <a:bodyPr wrap="square" lIns="0" tIns="0" rIns="0" bIns="0" rtlCol="0"/>
          <a:lstStyle/>
          <a:p>
            <a:pPr algn="l">
              <a:lnSpc>
                <a:spcPct val="118000"/>
              </a:lnSpc>
            </a:pPr>
            <a:r>
              <a:rPr lang="en-US" sz="850" b="1" dirty="0">
                <a:solidFill>
                  <a:srgbClr val="D17A04"/>
                </a:solidFill>
                <a:latin typeface="Calibri"/>
              </a:rPr>
              <a:t>––  </a:t>
            </a:r>
            <a:r>
              <a:rPr lang="en-US" sz="850" dirty="0">
                <a:solidFill>
                  <a:srgbClr val="2A3B4A"/>
                </a:solidFill>
                <a:latin typeface="Calibri"/>
              </a:rPr>
              <a:t>Difference = satellite total − gauge total</a:t>
            </a:r>
          </a:p>
          <a:p>
            <a:pPr algn="l">
              <a:lnSpc>
                <a:spcPct val="118000"/>
              </a:lnSpc>
            </a:pPr>
            <a:r>
              <a:rPr lang="en-US" sz="850" b="1" dirty="0">
                <a:solidFill>
                  <a:srgbClr val="D17A04"/>
                </a:solidFill>
                <a:latin typeface="Calibri"/>
              </a:rPr>
              <a:t>–  </a:t>
            </a:r>
            <a:r>
              <a:rPr lang="en-US" sz="850" dirty="0">
                <a:solidFill>
                  <a:srgbClr val="2A3B4A"/>
                </a:solidFill>
                <a:latin typeface="Calibri"/>
              </a:rPr>
              <a:t>ME, MAE, RMSE, bias, CC + POD, FAR, CSI, Hit Rate</a:t>
            </a:r>
          </a:p>
          <a:p>
            <a:pPr algn="l">
              <a:lnSpc>
                <a:spcPct val="118000"/>
              </a:lnSpc>
            </a:pPr>
            <a:r>
              <a:rPr lang="en-US" sz="850" b="1" dirty="0">
                <a:solidFill>
                  <a:srgbClr val="D17A04"/>
                </a:solidFill>
                <a:latin typeface="Calibri"/>
              </a:rPr>
              <a:t>–  </a:t>
            </a:r>
            <a:r>
              <a:rPr lang="en-US" sz="850" dirty="0">
                <a:solidFill>
                  <a:srgbClr val="2A3B4A"/>
                </a:solidFill>
                <a:latin typeface="Calibri"/>
              </a:rPr>
              <a:t>Save CSV / Excel tables; plot the maps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09728" cy="5143500"/>
          </a:xfrm>
          <a:prstGeom prst="rect">
            <a:avLst/>
          </a:prstGeom>
          <a:solidFill>
            <a:srgbClr val="124A7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013"/>
          </a:p>
        </p:txBody>
      </p:sp>
      <p:sp>
        <p:nvSpPr>
          <p:cNvPr id="4" name="Rectangle 3"/>
          <p:cNvSpPr/>
          <p:nvPr/>
        </p:nvSpPr>
        <p:spPr>
          <a:xfrm>
            <a:off x="0" y="0"/>
            <a:ext cx="109728" cy="1748790"/>
          </a:xfrm>
          <a:prstGeom prst="rect">
            <a:avLst/>
          </a:prstGeom>
          <a:solidFill>
            <a:srgbClr val="18B0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013"/>
          </a:p>
        </p:txBody>
      </p:sp>
      <p:sp>
        <p:nvSpPr>
          <p:cNvPr id="6" name="TextBox 5"/>
          <p:cNvSpPr txBox="1"/>
          <p:nvPr/>
        </p:nvSpPr>
        <p:spPr>
          <a:xfrm>
            <a:off x="5920511" y="233172"/>
            <a:ext cx="2798064" cy="121252"/>
          </a:xfrm>
          <a:prstGeom prst="rect">
            <a:avLst/>
          </a:prstGeom>
          <a:noFill/>
        </p:spPr>
        <p:txBody>
          <a:bodyPr wrap="square" lIns="0" tIns="0" rIns="0" bIns="0" anchor="t">
            <a:spAutoFit/>
          </a:bodyPr>
          <a:lstStyle/>
          <a:p>
            <a:pPr algn="r">
              <a:lnSpc>
                <a:spcPct val="100000"/>
              </a:lnSpc>
            </a:pPr>
            <a:r>
              <a:rPr sz="788" b="1" spc="90" dirty="0">
                <a:solidFill>
                  <a:srgbClr val="124A7C"/>
                </a:solidFill>
                <a:latin typeface="Calibri"/>
              </a:rPr>
              <a:t>METHODOLOGY   ·   09 / 1</a:t>
            </a:r>
            <a:r>
              <a:rPr lang="tr-TR" sz="788" b="1" spc="90" dirty="0">
                <a:solidFill>
                  <a:srgbClr val="124A7C"/>
                </a:solidFill>
                <a:latin typeface="Calibri"/>
              </a:rPr>
              <a:t>6</a:t>
            </a:r>
            <a:endParaRPr sz="788" b="1" spc="90" dirty="0">
              <a:solidFill>
                <a:srgbClr val="124A7C"/>
              </a:solidFill>
              <a:latin typeface="Calibri"/>
            </a:endParaRPr>
          </a:p>
        </p:txBody>
      </p:sp>
      <p:cxnSp>
        <p:nvCxnSpPr>
          <p:cNvPr id="7" name="Connector 6"/>
          <p:cNvCxnSpPr/>
          <p:nvPr/>
        </p:nvCxnSpPr>
        <p:spPr>
          <a:xfrm>
            <a:off x="425197" y="480060"/>
            <a:ext cx="8293379" cy="0"/>
          </a:xfrm>
          <a:prstGeom prst="bentConnector3">
            <a:avLst/>
          </a:prstGeom>
          <a:ln w="12700">
            <a:solidFill>
              <a:srgbClr val="D3DFE8"/>
            </a:solidFill>
          </a:ln>
          <a:effectLst/>
        </p:spPr>
        <p:style>
          <a:lnRef idx="2">
            <a:schemeClr val="accent1"/>
          </a:lnRef>
          <a:fillRef idx="0">
            <a:schemeClr val="accent1"/>
          </a:fillRef>
          <a:effectRef idx="1">
            <a:schemeClr val="accent1"/>
          </a:effectRef>
          <a:fontRef idx="minor">
            <a:schemeClr val="tx1"/>
          </a:fontRef>
        </p:style>
      </p:cxnSp>
      <p:cxnSp>
        <p:nvCxnSpPr>
          <p:cNvPr id="8" name="Connector 7"/>
          <p:cNvCxnSpPr>
            <a:cxnSpLocks/>
          </p:cNvCxnSpPr>
          <p:nvPr/>
        </p:nvCxnSpPr>
        <p:spPr>
          <a:xfrm>
            <a:off x="425197" y="4800600"/>
            <a:ext cx="8293379" cy="0"/>
          </a:xfrm>
          <a:prstGeom prst="bentConnector3">
            <a:avLst/>
          </a:prstGeom>
          <a:ln w="9525">
            <a:solidFill>
              <a:srgbClr val="D3DFE8"/>
            </a:solidFill>
          </a:ln>
          <a:effectLst/>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5920511" y="4841749"/>
            <a:ext cx="2798064" cy="103875"/>
          </a:xfrm>
          <a:prstGeom prst="rect">
            <a:avLst/>
          </a:prstGeom>
          <a:noFill/>
        </p:spPr>
        <p:txBody>
          <a:bodyPr wrap="square" lIns="0" tIns="0" rIns="0" bIns="0" anchor="t">
            <a:spAutoFit/>
          </a:bodyPr>
          <a:lstStyle/>
          <a:p>
            <a:pPr algn="r">
              <a:lnSpc>
                <a:spcPct val="100000"/>
              </a:lnSpc>
            </a:pPr>
            <a:r>
              <a:rPr sz="675" b="1">
                <a:solidFill>
                  <a:srgbClr val="5C6E7E"/>
                </a:solidFill>
                <a:latin typeface="Calibri"/>
              </a:rPr>
              <a:t>IPWG-12  ·  KRAKÓW 2026</a:t>
            </a:r>
          </a:p>
        </p:txBody>
      </p:sp>
      <p:sp>
        <p:nvSpPr>
          <p:cNvPr id="11" name="Rectangle 10"/>
          <p:cNvSpPr/>
          <p:nvPr/>
        </p:nvSpPr>
        <p:spPr>
          <a:xfrm>
            <a:off x="425196" y="637794"/>
            <a:ext cx="219456" cy="109728"/>
          </a:xfrm>
          <a:prstGeom prst="rect">
            <a:avLst/>
          </a:prstGeom>
          <a:solidFill>
            <a:srgbClr val="18B0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013"/>
          </a:p>
        </p:txBody>
      </p:sp>
      <p:sp>
        <p:nvSpPr>
          <p:cNvPr id="12" name="TextBox 11"/>
          <p:cNvSpPr txBox="1"/>
          <p:nvPr/>
        </p:nvSpPr>
        <p:spPr>
          <a:xfrm>
            <a:off x="713232" y="637795"/>
            <a:ext cx="6172200" cy="138499"/>
          </a:xfrm>
          <a:prstGeom prst="rect">
            <a:avLst/>
          </a:prstGeom>
          <a:noFill/>
        </p:spPr>
        <p:txBody>
          <a:bodyPr wrap="square" lIns="0" tIns="0" rIns="0" bIns="0" anchor="t">
            <a:spAutoFit/>
          </a:bodyPr>
          <a:lstStyle/>
          <a:p>
            <a:pPr algn="l">
              <a:lnSpc>
                <a:spcPct val="100000"/>
              </a:lnSpc>
            </a:pPr>
            <a:r>
              <a:rPr sz="900" b="1" spc="150">
                <a:solidFill>
                  <a:srgbClr val="18B0C4"/>
                </a:solidFill>
                <a:latin typeface="Calibri"/>
              </a:rPr>
              <a:t>METHODOLOGY</a:t>
            </a:r>
          </a:p>
        </p:txBody>
      </p:sp>
      <p:sp>
        <p:nvSpPr>
          <p:cNvPr id="13" name="TextBox 12"/>
          <p:cNvSpPr txBox="1"/>
          <p:nvPr/>
        </p:nvSpPr>
        <p:spPr>
          <a:xfrm>
            <a:off x="411480" y="843534"/>
            <a:ext cx="7543800" cy="346249"/>
          </a:xfrm>
          <a:prstGeom prst="rect">
            <a:avLst/>
          </a:prstGeom>
          <a:noFill/>
        </p:spPr>
        <p:txBody>
          <a:bodyPr wrap="square" lIns="0" tIns="0" rIns="0" bIns="0" anchor="t">
            <a:spAutoFit/>
          </a:bodyPr>
          <a:lstStyle/>
          <a:p>
            <a:pPr algn="l">
              <a:lnSpc>
                <a:spcPct val="100000"/>
              </a:lnSpc>
            </a:pPr>
            <a:r>
              <a:rPr sz="2250" b="1">
                <a:solidFill>
                  <a:srgbClr val="0E223A"/>
                </a:solidFill>
                <a:latin typeface="Calibri"/>
              </a:rPr>
              <a:t>Methodology flowchart</a:t>
            </a:r>
          </a:p>
        </p:txBody>
      </p:sp>
      <p:sp>
        <p:nvSpPr>
          <p:cNvPr id="14" name="TextBox 13"/>
          <p:cNvSpPr txBox="1"/>
          <p:nvPr/>
        </p:nvSpPr>
        <p:spPr>
          <a:xfrm>
            <a:off x="425196" y="1282447"/>
            <a:ext cx="7543800" cy="161583"/>
          </a:xfrm>
          <a:prstGeom prst="rect">
            <a:avLst/>
          </a:prstGeom>
          <a:noFill/>
        </p:spPr>
        <p:txBody>
          <a:bodyPr wrap="square" lIns="0" tIns="0" rIns="0" bIns="0" anchor="t">
            <a:spAutoFit/>
          </a:bodyPr>
          <a:lstStyle/>
          <a:p>
            <a:pPr algn="l">
              <a:lnSpc>
                <a:spcPct val="100000"/>
              </a:lnSpc>
            </a:pPr>
            <a:r>
              <a:rPr sz="1050" i="1">
                <a:solidFill>
                  <a:srgbClr val="5C6E7E"/>
                </a:solidFill>
                <a:latin typeface="Calibri"/>
              </a:rPr>
              <a:t>The validation pipeline at a glance — from raw files to metrics</a:t>
            </a:r>
          </a:p>
        </p:txBody>
      </p:sp>
      <p:sp>
        <p:nvSpPr>
          <p:cNvPr id="200" name="N1 data"/>
          <p:cNvSpPr/>
          <p:nvPr/>
        </p:nvSpPr>
        <p:spPr>
          <a:xfrm>
            <a:off x="1097902" y="1553256"/>
            <a:ext cx="2407298" cy="453344"/>
          </a:xfrm>
          <a:prstGeom prst="flowChartInputOutput">
            <a:avLst/>
          </a:prstGeom>
          <a:solidFill>
            <a:srgbClr val="F3F7FA"/>
          </a:solidFill>
          <a:ln w="12700">
            <a:solidFill>
              <a:srgbClr val="18B0C4"/>
            </a:solidFill>
          </a:ln>
        </p:spPr>
        <p:txBody>
          <a:bodyPr lIns="60000" tIns="30000" rIns="60000" bIns="30000" rtlCol="0" anchor="ctr"/>
          <a:lstStyle/>
          <a:p>
            <a:pPr algn="ctr">
              <a:lnSpc>
                <a:spcPct val="108000"/>
              </a:lnSpc>
            </a:pPr>
            <a:r>
              <a:rPr lang="en-US" sz="850" b="1" dirty="0">
                <a:solidFill>
                  <a:srgbClr val="124A7C"/>
                </a:solidFill>
                <a:latin typeface="Calibri"/>
              </a:rPr>
              <a:t>H-SAF hourly files</a:t>
            </a:r>
          </a:p>
          <a:p>
            <a:pPr algn="ctr">
              <a:lnSpc>
                <a:spcPct val="108000"/>
              </a:lnSpc>
            </a:pPr>
            <a:r>
              <a:rPr lang="en-US" sz="850" b="0" dirty="0">
                <a:solidFill>
                  <a:srgbClr val="124A7C"/>
                </a:solidFill>
                <a:latin typeface="Calibri"/>
              </a:rPr>
              <a:t>+ TSMS gauge data</a:t>
            </a:r>
          </a:p>
        </p:txBody>
      </p:sp>
      <p:sp>
        <p:nvSpPr>
          <p:cNvPr id="201" name="N2"/>
          <p:cNvSpPr/>
          <p:nvPr/>
        </p:nvSpPr>
        <p:spPr>
          <a:xfrm>
            <a:off x="1097902" y="2239056"/>
            <a:ext cx="2407298" cy="453344"/>
          </a:xfrm>
          <a:prstGeom prst="flowChartProcess">
            <a:avLst/>
          </a:prstGeom>
          <a:solidFill>
            <a:srgbClr val="124A7C"/>
          </a:solidFill>
          <a:ln>
            <a:noFill/>
          </a:ln>
        </p:spPr>
        <p:txBody>
          <a:bodyPr lIns="60000" tIns="30000" rIns="60000" bIns="30000" rtlCol="0" anchor="ctr"/>
          <a:lstStyle/>
          <a:p>
            <a:pPr algn="ctr">
              <a:lnSpc>
                <a:spcPct val="108000"/>
              </a:lnSpc>
            </a:pPr>
            <a:r>
              <a:rPr lang="en-US" sz="850" b="1" dirty="0">
                <a:solidFill>
                  <a:srgbClr val="FFFFFF"/>
                </a:solidFill>
                <a:latin typeface="Calibri"/>
              </a:rPr>
              <a:t>Read inputs</a:t>
            </a:r>
          </a:p>
          <a:p>
            <a:pPr algn="ctr">
              <a:lnSpc>
                <a:spcPct val="108000"/>
              </a:lnSpc>
            </a:pPr>
            <a:r>
              <a:rPr lang="en-US" sz="850" b="0" dirty="0">
                <a:solidFill>
                  <a:srgbClr val="FFFFFF"/>
                </a:solidFill>
                <a:latin typeface="Calibri"/>
              </a:rPr>
              <a:t>set the event window</a:t>
            </a:r>
          </a:p>
        </p:txBody>
      </p:sp>
      <p:sp>
        <p:nvSpPr>
          <p:cNvPr id="202" name="N3"/>
          <p:cNvSpPr/>
          <p:nvPr/>
        </p:nvSpPr>
        <p:spPr>
          <a:xfrm>
            <a:off x="1097902" y="2924856"/>
            <a:ext cx="2407298" cy="453344"/>
          </a:xfrm>
          <a:prstGeom prst="flowChartProcess">
            <a:avLst/>
          </a:prstGeom>
          <a:solidFill>
            <a:srgbClr val="124A7C"/>
          </a:solidFill>
          <a:ln>
            <a:noFill/>
          </a:ln>
        </p:spPr>
        <p:txBody>
          <a:bodyPr lIns="60000" tIns="30000" rIns="60000" bIns="30000" rtlCol="0" anchor="ctr"/>
          <a:lstStyle/>
          <a:p>
            <a:pPr algn="ctr">
              <a:lnSpc>
                <a:spcPct val="108000"/>
              </a:lnSpc>
            </a:pPr>
            <a:r>
              <a:rPr lang="en-US" sz="850" b="1" dirty="0">
                <a:solidFill>
                  <a:srgbClr val="FFFFFF"/>
                </a:solidFill>
                <a:latin typeface="Calibri"/>
              </a:rPr>
              <a:t>Parse timestamps</a:t>
            </a:r>
          </a:p>
          <a:p>
            <a:pPr algn="ctr">
              <a:lnSpc>
                <a:spcPct val="108000"/>
              </a:lnSpc>
            </a:pPr>
            <a:r>
              <a:rPr lang="en-US" sz="850" b="0" dirty="0">
                <a:solidFill>
                  <a:srgbClr val="FFFFFF"/>
                </a:solidFill>
                <a:latin typeface="Calibri"/>
              </a:rPr>
              <a:t>missing → NaN</a:t>
            </a:r>
          </a:p>
        </p:txBody>
      </p:sp>
      <p:sp>
        <p:nvSpPr>
          <p:cNvPr id="203" name="N4"/>
          <p:cNvSpPr/>
          <p:nvPr/>
        </p:nvSpPr>
        <p:spPr>
          <a:xfrm>
            <a:off x="1097902" y="3610656"/>
            <a:ext cx="2407298" cy="453344"/>
          </a:xfrm>
          <a:prstGeom prst="flowChartProcess">
            <a:avLst/>
          </a:prstGeom>
          <a:solidFill>
            <a:srgbClr val="124A7C"/>
          </a:solidFill>
          <a:ln>
            <a:noFill/>
          </a:ln>
        </p:spPr>
        <p:txBody>
          <a:bodyPr lIns="60000" tIns="30000" rIns="60000" bIns="30000" rtlCol="0" anchor="ctr"/>
          <a:lstStyle/>
          <a:p>
            <a:pPr algn="ctr">
              <a:lnSpc>
                <a:spcPct val="108000"/>
              </a:lnSpc>
            </a:pPr>
            <a:r>
              <a:rPr lang="en-US" sz="850" b="1" dirty="0">
                <a:solidFill>
                  <a:srgbClr val="FFFFFF"/>
                </a:solidFill>
                <a:latin typeface="Calibri"/>
              </a:rPr>
              <a:t>Grid → lat/lon (MSG)</a:t>
            </a:r>
          </a:p>
          <a:p>
            <a:pPr algn="ctr">
              <a:lnSpc>
                <a:spcPct val="108000"/>
              </a:lnSpc>
            </a:pPr>
            <a:r>
              <a:rPr lang="en-US" sz="850" b="0" dirty="0">
                <a:solidFill>
                  <a:srgbClr val="FFFFFF"/>
                </a:solidFill>
                <a:latin typeface="Calibri"/>
              </a:rPr>
              <a:t>Türkiye subset</a:t>
            </a:r>
          </a:p>
        </p:txBody>
      </p:sp>
      <p:sp>
        <p:nvSpPr>
          <p:cNvPr id="204" name="N5"/>
          <p:cNvSpPr/>
          <p:nvPr/>
        </p:nvSpPr>
        <p:spPr>
          <a:xfrm>
            <a:off x="1097902" y="4296456"/>
            <a:ext cx="2407298" cy="453344"/>
          </a:xfrm>
          <a:prstGeom prst="flowChartProcess">
            <a:avLst/>
          </a:prstGeom>
          <a:solidFill>
            <a:srgbClr val="124A7C"/>
          </a:solidFill>
          <a:ln>
            <a:noFill/>
          </a:ln>
        </p:spPr>
        <p:txBody>
          <a:bodyPr lIns="60000" tIns="30000" rIns="60000" bIns="30000" rtlCol="0" anchor="ctr"/>
          <a:lstStyle/>
          <a:p>
            <a:pPr algn="ctr">
              <a:lnSpc>
                <a:spcPct val="108000"/>
              </a:lnSpc>
            </a:pPr>
            <a:r>
              <a:rPr lang="en-US" sz="850" b="1" dirty="0">
                <a:solidFill>
                  <a:srgbClr val="FFFFFF"/>
                </a:solidFill>
                <a:latin typeface="Calibri"/>
              </a:rPr>
              <a:t>KD-Tree match</a:t>
            </a:r>
          </a:p>
          <a:p>
            <a:pPr algn="ctr">
              <a:lnSpc>
                <a:spcPct val="108000"/>
              </a:lnSpc>
            </a:pPr>
            <a:r>
              <a:rPr lang="en-US" sz="850" b="0" dirty="0">
                <a:solidFill>
                  <a:srgbClr val="FFFFFF"/>
                </a:solidFill>
                <a:latin typeface="Calibri"/>
              </a:rPr>
              <a:t>station → nearest pixel</a:t>
            </a:r>
          </a:p>
        </p:txBody>
      </p:sp>
      <p:sp>
        <p:nvSpPr>
          <p:cNvPr id="205" name="N6"/>
          <p:cNvSpPr/>
          <p:nvPr/>
        </p:nvSpPr>
        <p:spPr>
          <a:xfrm>
            <a:off x="4763963" y="1553256"/>
            <a:ext cx="2407298" cy="453344"/>
          </a:xfrm>
          <a:prstGeom prst="flowChartProcess">
            <a:avLst/>
          </a:prstGeom>
          <a:solidFill>
            <a:srgbClr val="124A7C"/>
          </a:solidFill>
          <a:ln>
            <a:noFill/>
          </a:ln>
        </p:spPr>
        <p:txBody>
          <a:bodyPr lIns="60000" tIns="30000" rIns="60000" bIns="30000" rtlCol="0" anchor="ctr"/>
          <a:lstStyle/>
          <a:p>
            <a:pPr algn="ctr">
              <a:lnSpc>
                <a:spcPct val="108000"/>
              </a:lnSpc>
            </a:pPr>
            <a:r>
              <a:rPr lang="en-US" sz="850" b="1" dirty="0">
                <a:solidFill>
                  <a:srgbClr val="FFFFFF"/>
                </a:solidFill>
                <a:latin typeface="Calibri"/>
              </a:rPr>
              <a:t>Hourly: rain + QI at pixel</a:t>
            </a:r>
          </a:p>
          <a:p>
            <a:pPr algn="ctr">
              <a:lnSpc>
                <a:spcPct val="108000"/>
              </a:lnSpc>
            </a:pPr>
            <a:r>
              <a:rPr lang="en-US" sz="850" b="0" dirty="0">
                <a:solidFill>
                  <a:srgbClr val="FFFFFF"/>
                </a:solidFill>
                <a:latin typeface="Calibri"/>
              </a:rPr>
              <a:t>↔ same-hour gauge</a:t>
            </a:r>
          </a:p>
        </p:txBody>
      </p:sp>
      <p:sp>
        <p:nvSpPr>
          <p:cNvPr id="206" name="N7 decision"/>
          <p:cNvSpPr/>
          <p:nvPr/>
        </p:nvSpPr>
        <p:spPr>
          <a:xfrm>
            <a:off x="5335463" y="2199186"/>
            <a:ext cx="1504561" cy="544013"/>
          </a:xfrm>
          <a:prstGeom prst="flowChartDecision">
            <a:avLst/>
          </a:prstGeom>
          <a:solidFill>
            <a:srgbClr val="D17A04"/>
          </a:solidFill>
          <a:ln>
            <a:noFill/>
          </a:ln>
        </p:spPr>
        <p:txBody>
          <a:bodyPr lIns="60000" tIns="30000" rIns="60000" bIns="30000" rtlCol="0" anchor="ctr"/>
          <a:lstStyle/>
          <a:p>
            <a:pPr algn="ctr">
              <a:lnSpc>
                <a:spcPct val="108000"/>
              </a:lnSpc>
            </a:pPr>
            <a:r>
              <a:rPr lang="en-US" sz="750" b="1" dirty="0">
                <a:solidFill>
                  <a:srgbClr val="FFFFFF"/>
                </a:solidFill>
                <a:latin typeface="Calibri"/>
              </a:rPr>
              <a:t>QC pass?</a:t>
            </a:r>
          </a:p>
          <a:p>
            <a:pPr algn="ctr">
              <a:lnSpc>
                <a:spcPct val="108000"/>
              </a:lnSpc>
            </a:pPr>
            <a:r>
              <a:rPr lang="en-US" sz="750" b="0" dirty="0">
                <a:solidFill>
                  <a:srgbClr val="FFFFFF"/>
                </a:solidFill>
                <a:latin typeface="Calibri"/>
              </a:rPr>
              <a:t>QI ≥ 0.2 · valid</a:t>
            </a:r>
          </a:p>
        </p:txBody>
      </p:sp>
      <p:sp>
        <p:nvSpPr>
          <p:cNvPr id="207" name="N8"/>
          <p:cNvSpPr/>
          <p:nvPr/>
        </p:nvSpPr>
        <p:spPr>
          <a:xfrm>
            <a:off x="4763963" y="2924856"/>
            <a:ext cx="2407298" cy="453344"/>
          </a:xfrm>
          <a:prstGeom prst="flowChartProcess">
            <a:avLst/>
          </a:prstGeom>
          <a:solidFill>
            <a:srgbClr val="124A7C"/>
          </a:solidFill>
          <a:ln>
            <a:noFill/>
          </a:ln>
        </p:spPr>
        <p:txBody>
          <a:bodyPr lIns="60000" tIns="30000" rIns="60000" bIns="30000" rtlCol="0" anchor="ctr"/>
          <a:lstStyle/>
          <a:p>
            <a:pPr algn="ctr">
              <a:lnSpc>
                <a:spcPct val="108000"/>
              </a:lnSpc>
            </a:pPr>
            <a:r>
              <a:rPr lang="en-US" sz="850" b="1" dirty="0">
                <a:solidFill>
                  <a:srgbClr val="FFFFFF"/>
                </a:solidFill>
                <a:latin typeface="Calibri"/>
              </a:rPr>
              <a:t>Compare rain per station</a:t>
            </a:r>
          </a:p>
          <a:p>
            <a:pPr algn="ctr">
              <a:lnSpc>
                <a:spcPct val="108000"/>
              </a:lnSpc>
            </a:pPr>
            <a:r>
              <a:rPr lang="en-US" sz="850" b="0" dirty="0">
                <a:solidFill>
                  <a:srgbClr val="FFFFFF"/>
                </a:solidFill>
                <a:latin typeface="Calibri"/>
              </a:rPr>
              <a:t>over the event</a:t>
            </a:r>
          </a:p>
        </p:txBody>
      </p:sp>
      <p:sp>
        <p:nvSpPr>
          <p:cNvPr id="208" name="N drop"/>
          <p:cNvSpPr/>
          <p:nvPr/>
        </p:nvSpPr>
        <p:spPr>
          <a:xfrm>
            <a:off x="7215570" y="2323615"/>
            <a:ext cx="1270000" cy="304800"/>
          </a:xfrm>
          <a:prstGeom prst="flowChartTerminator">
            <a:avLst/>
          </a:prstGeom>
          <a:solidFill>
            <a:srgbClr val="F3F7FA"/>
          </a:solidFill>
          <a:ln w="12700">
            <a:solidFill>
              <a:srgbClr val="D3DFE8"/>
            </a:solidFill>
          </a:ln>
        </p:spPr>
        <p:txBody>
          <a:bodyPr lIns="60000" tIns="30000" rIns="60000" bIns="30000" rtlCol="0" anchor="ctr"/>
          <a:lstStyle/>
          <a:p>
            <a:pPr algn="ctr">
              <a:lnSpc>
                <a:spcPct val="108000"/>
              </a:lnSpc>
            </a:pPr>
            <a:r>
              <a:rPr lang="en-US" sz="800" b="1" dirty="0">
                <a:solidFill>
                  <a:srgbClr val="5C6E7E"/>
                </a:solidFill>
                <a:latin typeface="Calibri"/>
              </a:rPr>
              <a:t>drop record</a:t>
            </a:r>
          </a:p>
        </p:txBody>
      </p:sp>
      <p:sp>
        <p:nvSpPr>
          <p:cNvPr id="209" name="N9"/>
          <p:cNvSpPr/>
          <p:nvPr/>
        </p:nvSpPr>
        <p:spPr>
          <a:xfrm>
            <a:off x="4763963" y="3610656"/>
            <a:ext cx="2407298" cy="453344"/>
          </a:xfrm>
          <a:prstGeom prst="flowChartProcess">
            <a:avLst/>
          </a:prstGeom>
          <a:solidFill>
            <a:srgbClr val="124A7C"/>
          </a:solidFill>
          <a:ln>
            <a:noFill/>
          </a:ln>
        </p:spPr>
        <p:txBody>
          <a:bodyPr lIns="60000" tIns="30000" rIns="60000" bIns="30000" rtlCol="0" anchor="ctr"/>
          <a:lstStyle/>
          <a:p>
            <a:pPr algn="ctr">
              <a:lnSpc>
                <a:spcPct val="108000"/>
              </a:lnSpc>
            </a:pPr>
            <a:r>
              <a:rPr lang="en-US" sz="850" b="1" dirty="0">
                <a:solidFill>
                  <a:srgbClr val="FFFFFF"/>
                </a:solidFill>
                <a:latin typeface="Calibri"/>
              </a:rPr>
              <a:t>Compute metrics</a:t>
            </a:r>
          </a:p>
          <a:p>
            <a:pPr algn="ctr">
              <a:lnSpc>
                <a:spcPct val="108000"/>
              </a:lnSpc>
            </a:pPr>
            <a:r>
              <a:rPr lang="en-US" sz="850" b="0" dirty="0">
                <a:solidFill>
                  <a:srgbClr val="FFFFFF"/>
                </a:solidFill>
                <a:latin typeface="Calibri"/>
              </a:rPr>
              <a:t>continuous + categorical</a:t>
            </a:r>
          </a:p>
        </p:txBody>
      </p:sp>
      <p:sp>
        <p:nvSpPr>
          <p:cNvPr id="210" name="N10 data"/>
          <p:cNvSpPr/>
          <p:nvPr/>
        </p:nvSpPr>
        <p:spPr>
          <a:xfrm>
            <a:off x="4763963" y="4296456"/>
            <a:ext cx="2407298" cy="453344"/>
          </a:xfrm>
          <a:prstGeom prst="flowChartInputOutput">
            <a:avLst/>
          </a:prstGeom>
          <a:solidFill>
            <a:srgbClr val="F3F7FA"/>
          </a:solidFill>
          <a:ln w="12700">
            <a:solidFill>
              <a:srgbClr val="18B0C4"/>
            </a:solidFill>
          </a:ln>
        </p:spPr>
        <p:txBody>
          <a:bodyPr lIns="60000" tIns="30000" rIns="60000" bIns="30000" rtlCol="0" anchor="ctr"/>
          <a:lstStyle/>
          <a:p>
            <a:pPr algn="ctr">
              <a:lnSpc>
                <a:spcPct val="108000"/>
              </a:lnSpc>
            </a:pPr>
            <a:r>
              <a:rPr lang="en-US" sz="850" b="1" dirty="0">
                <a:solidFill>
                  <a:srgbClr val="124A7C"/>
                </a:solidFill>
                <a:latin typeface="Calibri"/>
              </a:rPr>
              <a:t>Excel / CSV tables</a:t>
            </a:r>
          </a:p>
          <a:p>
            <a:pPr algn="ctr">
              <a:lnSpc>
                <a:spcPct val="108000"/>
              </a:lnSpc>
            </a:pPr>
            <a:r>
              <a:rPr lang="en-US" sz="850" b="0" dirty="0">
                <a:solidFill>
                  <a:srgbClr val="124A7C"/>
                </a:solidFill>
                <a:latin typeface="Calibri"/>
              </a:rPr>
              <a:t>+ difference maps</a:t>
            </a:r>
          </a:p>
        </p:txBody>
      </p:sp>
      <p:sp>
        <p:nvSpPr>
          <p:cNvPr id="221" name="Lbl 221"/>
          <p:cNvSpPr txBox="1"/>
          <p:nvPr/>
        </p:nvSpPr>
        <p:spPr>
          <a:xfrm>
            <a:off x="6108090" y="2759596"/>
            <a:ext cx="280851" cy="136003"/>
          </a:xfrm>
          <a:prstGeom prst="rect">
            <a:avLst/>
          </a:prstGeom>
          <a:noFill/>
        </p:spPr>
        <p:txBody>
          <a:bodyPr wrap="square" lIns="0" tIns="0" rIns="0" bIns="0" rtlCol="0"/>
          <a:lstStyle/>
          <a:p>
            <a:pPr algn="ctr"/>
            <a:r>
              <a:rPr lang="en-US" sz="800" b="1" i="1" dirty="0">
                <a:solidFill>
                  <a:srgbClr val="2E7D32"/>
                </a:solidFill>
                <a:latin typeface="Calibri"/>
              </a:rPr>
              <a:t>Yes</a:t>
            </a:r>
          </a:p>
        </p:txBody>
      </p:sp>
      <p:sp>
        <p:nvSpPr>
          <p:cNvPr id="222" name="Lbl 222"/>
          <p:cNvSpPr txBox="1"/>
          <p:nvPr/>
        </p:nvSpPr>
        <p:spPr>
          <a:xfrm>
            <a:off x="6840024" y="2345964"/>
            <a:ext cx="304800" cy="152400"/>
          </a:xfrm>
          <a:prstGeom prst="rect">
            <a:avLst/>
          </a:prstGeom>
          <a:noFill/>
        </p:spPr>
        <p:txBody>
          <a:bodyPr wrap="square" lIns="0" tIns="0" rIns="0" bIns="0" rtlCol="0"/>
          <a:lstStyle/>
          <a:p>
            <a:pPr algn="ctr"/>
            <a:r>
              <a:rPr lang="en-US" sz="800" b="1" i="1" dirty="0">
                <a:solidFill>
                  <a:srgbClr val="B3261E"/>
                </a:solidFill>
                <a:latin typeface="Calibri"/>
              </a:rPr>
              <a:t>No</a:t>
            </a:r>
          </a:p>
        </p:txBody>
      </p:sp>
      <p:cxnSp>
        <p:nvCxnSpPr>
          <p:cNvPr id="211" name="Flow arrow 211"/>
          <p:cNvCxnSpPr>
            <a:cxnSpLocks/>
          </p:cNvCxnSpPr>
          <p:nvPr/>
        </p:nvCxnSpPr>
        <p:spPr>
          <a:xfrm>
            <a:off x="2267339" y="2025730"/>
            <a:ext cx="0" cy="158670"/>
          </a:xfrm>
          <a:prstGeom prst="straightConnector1">
            <a:avLst/>
          </a:prstGeom>
          <a:ln w="15875">
            <a:solidFill>
              <a:srgbClr val="5C6E7E"/>
            </a:solidFill>
            <a:tailEnd type="triangle" w="med" len="med"/>
          </a:ln>
        </p:spPr>
      </p:cxnSp>
      <p:cxnSp>
        <p:nvCxnSpPr>
          <p:cNvPr id="212" name="Flow arrow 212"/>
          <p:cNvCxnSpPr>
            <a:cxnSpLocks/>
          </p:cNvCxnSpPr>
          <p:nvPr/>
        </p:nvCxnSpPr>
        <p:spPr>
          <a:xfrm>
            <a:off x="2267339" y="2711530"/>
            <a:ext cx="0" cy="158670"/>
          </a:xfrm>
          <a:prstGeom prst="straightConnector1">
            <a:avLst/>
          </a:prstGeom>
          <a:ln w="15875">
            <a:solidFill>
              <a:srgbClr val="5C6E7E"/>
            </a:solidFill>
            <a:tailEnd type="triangle" w="med" len="med"/>
          </a:ln>
        </p:spPr>
      </p:cxnSp>
      <p:cxnSp>
        <p:nvCxnSpPr>
          <p:cNvPr id="213" name="Flow arrow 213"/>
          <p:cNvCxnSpPr>
            <a:cxnSpLocks/>
          </p:cNvCxnSpPr>
          <p:nvPr/>
        </p:nvCxnSpPr>
        <p:spPr>
          <a:xfrm>
            <a:off x="2267339" y="3397330"/>
            <a:ext cx="0" cy="158670"/>
          </a:xfrm>
          <a:prstGeom prst="straightConnector1">
            <a:avLst/>
          </a:prstGeom>
          <a:ln w="15875">
            <a:solidFill>
              <a:srgbClr val="5C6E7E"/>
            </a:solidFill>
            <a:tailEnd type="triangle" w="med" len="med"/>
          </a:ln>
        </p:spPr>
      </p:cxnSp>
      <p:cxnSp>
        <p:nvCxnSpPr>
          <p:cNvPr id="214" name="Flow arrow 214"/>
          <p:cNvCxnSpPr>
            <a:cxnSpLocks/>
          </p:cNvCxnSpPr>
          <p:nvPr/>
        </p:nvCxnSpPr>
        <p:spPr>
          <a:xfrm>
            <a:off x="2267339" y="4083130"/>
            <a:ext cx="0" cy="158670"/>
          </a:xfrm>
          <a:prstGeom prst="straightConnector1">
            <a:avLst/>
          </a:prstGeom>
          <a:ln w="15875">
            <a:solidFill>
              <a:srgbClr val="5C6E7E"/>
            </a:solidFill>
            <a:tailEnd type="triangle" w="med" len="med"/>
          </a:ln>
        </p:spPr>
      </p:cxnSp>
      <p:cxnSp>
        <p:nvCxnSpPr>
          <p:cNvPr id="215" name="Flow arrow 215"/>
          <p:cNvCxnSpPr>
            <a:cxnSpLocks/>
            <a:endCxn id="206" idx="0"/>
          </p:cNvCxnSpPr>
          <p:nvPr/>
        </p:nvCxnSpPr>
        <p:spPr>
          <a:xfrm>
            <a:off x="6082690" y="2020264"/>
            <a:ext cx="5054" cy="178922"/>
          </a:xfrm>
          <a:prstGeom prst="straightConnector1">
            <a:avLst/>
          </a:prstGeom>
          <a:ln w="15875">
            <a:solidFill>
              <a:srgbClr val="5C6E7E"/>
            </a:solidFill>
            <a:tailEnd type="triangle" w="med" len="med"/>
          </a:ln>
        </p:spPr>
      </p:cxnSp>
      <p:cxnSp>
        <p:nvCxnSpPr>
          <p:cNvPr id="216" name="Flow arrow 216"/>
          <p:cNvCxnSpPr>
            <a:cxnSpLocks/>
          </p:cNvCxnSpPr>
          <p:nvPr/>
        </p:nvCxnSpPr>
        <p:spPr>
          <a:xfrm>
            <a:off x="6082690" y="2756864"/>
            <a:ext cx="0" cy="167992"/>
          </a:xfrm>
          <a:prstGeom prst="straightConnector1">
            <a:avLst/>
          </a:prstGeom>
          <a:ln w="15875">
            <a:solidFill>
              <a:srgbClr val="5C6E7E"/>
            </a:solidFill>
            <a:tailEnd type="triangle" w="med" len="med"/>
          </a:ln>
        </p:spPr>
      </p:cxnSp>
      <p:cxnSp>
        <p:nvCxnSpPr>
          <p:cNvPr id="217" name="Flow arrow 217"/>
          <p:cNvCxnSpPr>
            <a:cxnSpLocks/>
          </p:cNvCxnSpPr>
          <p:nvPr/>
        </p:nvCxnSpPr>
        <p:spPr>
          <a:xfrm>
            <a:off x="6082690" y="3397330"/>
            <a:ext cx="0" cy="158670"/>
          </a:xfrm>
          <a:prstGeom prst="straightConnector1">
            <a:avLst/>
          </a:prstGeom>
          <a:ln w="15875">
            <a:solidFill>
              <a:srgbClr val="5C6E7E"/>
            </a:solidFill>
            <a:tailEnd type="triangle" w="med" len="med"/>
          </a:ln>
        </p:spPr>
      </p:cxnSp>
      <p:cxnSp>
        <p:nvCxnSpPr>
          <p:cNvPr id="218" name="Flow arrow 218"/>
          <p:cNvCxnSpPr>
            <a:cxnSpLocks/>
          </p:cNvCxnSpPr>
          <p:nvPr/>
        </p:nvCxnSpPr>
        <p:spPr>
          <a:xfrm>
            <a:off x="6082690" y="4083130"/>
            <a:ext cx="0" cy="158670"/>
          </a:xfrm>
          <a:prstGeom prst="straightConnector1">
            <a:avLst/>
          </a:prstGeom>
          <a:ln w="15875">
            <a:solidFill>
              <a:srgbClr val="5C6E7E"/>
            </a:solidFill>
            <a:tailEnd type="triangle" w="med" len="med"/>
          </a:ln>
        </p:spPr>
      </p:cxnSp>
      <p:cxnSp>
        <p:nvCxnSpPr>
          <p:cNvPr id="223" name="Flow arrow 223"/>
          <p:cNvCxnSpPr>
            <a:cxnSpLocks/>
          </p:cNvCxnSpPr>
          <p:nvPr/>
        </p:nvCxnSpPr>
        <p:spPr>
          <a:xfrm>
            <a:off x="3505200" y="4495800"/>
            <a:ext cx="678180" cy="0"/>
          </a:xfrm>
          <a:prstGeom prst="straightConnector1">
            <a:avLst/>
          </a:prstGeom>
          <a:ln w="15875">
            <a:solidFill>
              <a:srgbClr val="5C6E7E"/>
            </a:solidFill>
          </a:ln>
        </p:spPr>
      </p:cxnSp>
      <p:cxnSp>
        <p:nvCxnSpPr>
          <p:cNvPr id="224" name="Flow arrow 224"/>
          <p:cNvCxnSpPr>
            <a:cxnSpLocks/>
          </p:cNvCxnSpPr>
          <p:nvPr/>
        </p:nvCxnSpPr>
        <p:spPr>
          <a:xfrm>
            <a:off x="4183380" y="1707969"/>
            <a:ext cx="0" cy="2787831"/>
          </a:xfrm>
          <a:prstGeom prst="straightConnector1">
            <a:avLst/>
          </a:prstGeom>
          <a:ln w="15875">
            <a:solidFill>
              <a:srgbClr val="5C6E7E"/>
            </a:solidFill>
          </a:ln>
        </p:spPr>
      </p:cxnSp>
      <p:cxnSp>
        <p:nvCxnSpPr>
          <p:cNvPr id="225" name="Flow arrow 225"/>
          <p:cNvCxnSpPr>
            <a:cxnSpLocks/>
          </p:cNvCxnSpPr>
          <p:nvPr/>
        </p:nvCxnSpPr>
        <p:spPr>
          <a:xfrm>
            <a:off x="4183380" y="1711779"/>
            <a:ext cx="565902" cy="0"/>
          </a:xfrm>
          <a:prstGeom prst="straightConnector1">
            <a:avLst/>
          </a:prstGeom>
          <a:ln w="15875">
            <a:solidFill>
              <a:srgbClr val="5C6E7E"/>
            </a:solidFill>
            <a:tailEnd type="triangle" w="med" len="med"/>
          </a:ln>
        </p:spPr>
      </p:cxnSp>
      <p:cxnSp>
        <p:nvCxnSpPr>
          <p:cNvPr id="226" name="Flow arrow 226"/>
          <p:cNvCxnSpPr>
            <a:cxnSpLocks/>
          </p:cNvCxnSpPr>
          <p:nvPr/>
        </p:nvCxnSpPr>
        <p:spPr>
          <a:xfrm>
            <a:off x="6884333" y="2476949"/>
            <a:ext cx="286928" cy="0"/>
          </a:xfrm>
          <a:prstGeom prst="straightConnector1">
            <a:avLst/>
          </a:prstGeom>
          <a:ln w="15875">
            <a:solidFill>
              <a:srgbClr val="5C6E7E"/>
            </a:solidFill>
            <a:tailEnd type="triangle" w="med" len="med"/>
          </a:ln>
        </p:spPr>
      </p:cxnSp>
    </p:spTree>
    <p:extLst>
      <p:ext uri="{BB962C8B-B14F-4D97-AF65-F5344CB8AC3E}">
        <p14:creationId xmlns:p14="http://schemas.microsoft.com/office/powerpoint/2010/main" val="7970900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5EB4EB-0FE7-E1A0-60FC-A26A26171CB7}"/>
            </a:ext>
          </a:extLst>
        </p:cNvPr>
        <p:cNvGrpSpPr/>
        <p:nvPr/>
      </p:nvGrpSpPr>
      <p:grpSpPr>
        <a:xfrm>
          <a:off x="0" y="0"/>
          <a:ext cx="0" cy="0"/>
          <a:chOff x="0" y="0"/>
          <a:chExt cx="0" cy="0"/>
        </a:xfrm>
      </p:grpSpPr>
      <p:sp>
        <p:nvSpPr>
          <p:cNvPr id="16" name="Rounded Rectangle 15">
            <a:extLst>
              <a:ext uri="{FF2B5EF4-FFF2-40B4-BE49-F238E27FC236}">
                <a16:creationId xmlns:a16="http://schemas.microsoft.com/office/drawing/2014/main" id="{93FFBB15-4861-F39B-9916-3430C979AD18}"/>
              </a:ext>
            </a:extLst>
          </p:cNvPr>
          <p:cNvSpPr/>
          <p:nvPr/>
        </p:nvSpPr>
        <p:spPr>
          <a:xfrm>
            <a:off x="6058576" y="1500000"/>
            <a:ext cx="2660000" cy="3269697"/>
          </a:xfrm>
          <a:prstGeom prst="roundRect">
            <a:avLst>
              <a:gd name="adj" fmla="val 3000"/>
            </a:avLst>
          </a:prstGeom>
          <a:solidFill>
            <a:srgbClr val="F3F7FA"/>
          </a:solidFill>
          <a:ln w="15875">
            <a:solidFill>
              <a:srgbClr val="D3DF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013"/>
          </a:p>
        </p:txBody>
      </p:sp>
      <p:sp>
        <p:nvSpPr>
          <p:cNvPr id="15" name="Rounded Rectangle 14">
            <a:extLst>
              <a:ext uri="{FF2B5EF4-FFF2-40B4-BE49-F238E27FC236}">
                <a16:creationId xmlns:a16="http://schemas.microsoft.com/office/drawing/2014/main" id="{B0B77F8B-0270-FB1B-C9EC-A88069629558}"/>
              </a:ext>
            </a:extLst>
          </p:cNvPr>
          <p:cNvSpPr/>
          <p:nvPr/>
        </p:nvSpPr>
        <p:spPr>
          <a:xfrm>
            <a:off x="3241886" y="1500000"/>
            <a:ext cx="2660000" cy="3269697"/>
          </a:xfrm>
          <a:prstGeom prst="roundRect">
            <a:avLst>
              <a:gd name="adj" fmla="val 3000"/>
            </a:avLst>
          </a:prstGeom>
          <a:solidFill>
            <a:srgbClr val="F3F7FA"/>
          </a:solidFill>
          <a:ln w="15875">
            <a:solidFill>
              <a:srgbClr val="D3DF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013"/>
          </a:p>
        </p:txBody>
      </p:sp>
      <p:sp>
        <p:nvSpPr>
          <p:cNvPr id="2" name="Rounded Rectangle 1">
            <a:extLst>
              <a:ext uri="{FF2B5EF4-FFF2-40B4-BE49-F238E27FC236}">
                <a16:creationId xmlns:a16="http://schemas.microsoft.com/office/drawing/2014/main" id="{81A99620-55C6-BCF6-5365-3F6FE9E784FE}"/>
              </a:ext>
            </a:extLst>
          </p:cNvPr>
          <p:cNvSpPr/>
          <p:nvPr/>
        </p:nvSpPr>
        <p:spPr>
          <a:xfrm>
            <a:off x="425196" y="1500000"/>
            <a:ext cx="2660000" cy="3269697"/>
          </a:xfrm>
          <a:prstGeom prst="roundRect">
            <a:avLst>
              <a:gd name="adj" fmla="val 3000"/>
            </a:avLst>
          </a:prstGeom>
          <a:solidFill>
            <a:srgbClr val="F3F7FA"/>
          </a:solidFill>
          <a:ln w="15875">
            <a:solidFill>
              <a:srgbClr val="D3DF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013"/>
          </a:p>
        </p:txBody>
      </p:sp>
      <p:sp>
        <p:nvSpPr>
          <p:cNvPr id="3" name="Rectangle 2">
            <a:extLst>
              <a:ext uri="{FF2B5EF4-FFF2-40B4-BE49-F238E27FC236}">
                <a16:creationId xmlns:a16="http://schemas.microsoft.com/office/drawing/2014/main" id="{B92E473C-7330-8820-7586-27A7CB326042}"/>
              </a:ext>
            </a:extLst>
          </p:cNvPr>
          <p:cNvSpPr/>
          <p:nvPr/>
        </p:nvSpPr>
        <p:spPr>
          <a:xfrm>
            <a:off x="0" y="0"/>
            <a:ext cx="109728" cy="5143500"/>
          </a:xfrm>
          <a:prstGeom prst="rect">
            <a:avLst/>
          </a:prstGeom>
          <a:solidFill>
            <a:srgbClr val="124A7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013"/>
          </a:p>
        </p:txBody>
      </p:sp>
      <p:sp>
        <p:nvSpPr>
          <p:cNvPr id="4" name="Rectangle 3">
            <a:extLst>
              <a:ext uri="{FF2B5EF4-FFF2-40B4-BE49-F238E27FC236}">
                <a16:creationId xmlns:a16="http://schemas.microsoft.com/office/drawing/2014/main" id="{66A90956-ADF8-B823-264E-6756D8A3373E}"/>
              </a:ext>
            </a:extLst>
          </p:cNvPr>
          <p:cNvSpPr/>
          <p:nvPr/>
        </p:nvSpPr>
        <p:spPr>
          <a:xfrm>
            <a:off x="0" y="0"/>
            <a:ext cx="109728" cy="1748790"/>
          </a:xfrm>
          <a:prstGeom prst="rect">
            <a:avLst/>
          </a:prstGeom>
          <a:solidFill>
            <a:srgbClr val="18B0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013"/>
          </a:p>
        </p:txBody>
      </p:sp>
      <p:sp>
        <p:nvSpPr>
          <p:cNvPr id="6" name="TextBox 5">
            <a:extLst>
              <a:ext uri="{FF2B5EF4-FFF2-40B4-BE49-F238E27FC236}">
                <a16:creationId xmlns:a16="http://schemas.microsoft.com/office/drawing/2014/main" id="{A7BAFB9C-A3A1-4FE5-30AC-78B22A01DC00}"/>
              </a:ext>
            </a:extLst>
          </p:cNvPr>
          <p:cNvSpPr txBox="1"/>
          <p:nvPr/>
        </p:nvSpPr>
        <p:spPr>
          <a:xfrm>
            <a:off x="5920511" y="233172"/>
            <a:ext cx="2798064" cy="121252"/>
          </a:xfrm>
          <a:prstGeom prst="rect">
            <a:avLst/>
          </a:prstGeom>
          <a:noFill/>
        </p:spPr>
        <p:txBody>
          <a:bodyPr wrap="square" lIns="0" tIns="0" rIns="0" bIns="0" anchor="t">
            <a:spAutoFit/>
          </a:bodyPr>
          <a:lstStyle/>
          <a:p>
            <a:pPr algn="r">
              <a:lnSpc>
                <a:spcPct val="100000"/>
              </a:lnSpc>
            </a:pPr>
            <a:r>
              <a:rPr sz="788" b="1" spc="90" dirty="0">
                <a:solidFill>
                  <a:srgbClr val="124A7C"/>
                </a:solidFill>
                <a:latin typeface="Calibri"/>
              </a:rPr>
              <a:t>CASE STUDIES   ·   10 / 1</a:t>
            </a:r>
            <a:r>
              <a:rPr lang="tr-TR" sz="788" b="1" spc="90" dirty="0">
                <a:solidFill>
                  <a:srgbClr val="124A7C"/>
                </a:solidFill>
                <a:latin typeface="Calibri"/>
              </a:rPr>
              <a:t>6</a:t>
            </a:r>
            <a:endParaRPr sz="788" b="1" spc="90" dirty="0">
              <a:solidFill>
                <a:srgbClr val="124A7C"/>
              </a:solidFill>
              <a:latin typeface="Calibri"/>
            </a:endParaRPr>
          </a:p>
        </p:txBody>
      </p:sp>
      <p:cxnSp>
        <p:nvCxnSpPr>
          <p:cNvPr id="7" name="Connector 6">
            <a:extLst>
              <a:ext uri="{FF2B5EF4-FFF2-40B4-BE49-F238E27FC236}">
                <a16:creationId xmlns:a16="http://schemas.microsoft.com/office/drawing/2014/main" id="{7BD59AB3-738B-58E9-E73D-25BE75DFFBD0}"/>
              </a:ext>
            </a:extLst>
          </p:cNvPr>
          <p:cNvCxnSpPr/>
          <p:nvPr/>
        </p:nvCxnSpPr>
        <p:spPr>
          <a:xfrm>
            <a:off x="425197" y="480060"/>
            <a:ext cx="8293379" cy="0"/>
          </a:xfrm>
          <a:prstGeom prst="bentConnector3">
            <a:avLst/>
          </a:prstGeom>
          <a:ln w="12700">
            <a:solidFill>
              <a:srgbClr val="D3DFE8"/>
            </a:solidFill>
          </a:ln>
          <a:effectLst/>
        </p:spPr>
        <p:style>
          <a:lnRef idx="2">
            <a:schemeClr val="accent1"/>
          </a:lnRef>
          <a:fillRef idx="0">
            <a:schemeClr val="accent1"/>
          </a:fillRef>
          <a:effectRef idx="1">
            <a:schemeClr val="accent1"/>
          </a:effectRef>
          <a:fontRef idx="minor">
            <a:schemeClr val="tx1"/>
          </a:fontRef>
        </p:style>
      </p:cxnSp>
      <p:cxnSp>
        <p:nvCxnSpPr>
          <p:cNvPr id="8" name="Connector 7">
            <a:extLst>
              <a:ext uri="{FF2B5EF4-FFF2-40B4-BE49-F238E27FC236}">
                <a16:creationId xmlns:a16="http://schemas.microsoft.com/office/drawing/2014/main" id="{55097342-EA12-6526-1929-C619B32A3D10}"/>
              </a:ext>
            </a:extLst>
          </p:cNvPr>
          <p:cNvCxnSpPr/>
          <p:nvPr/>
        </p:nvCxnSpPr>
        <p:spPr>
          <a:xfrm>
            <a:off x="425197" y="4800600"/>
            <a:ext cx="8293379" cy="0"/>
          </a:xfrm>
          <a:prstGeom prst="bentConnector3">
            <a:avLst/>
          </a:prstGeom>
          <a:ln w="9525">
            <a:solidFill>
              <a:srgbClr val="D3DFE8"/>
            </a:solidFill>
          </a:ln>
          <a:effectLst/>
        </p:spPr>
        <p:style>
          <a:lnRef idx="2">
            <a:schemeClr val="accent1"/>
          </a:lnRef>
          <a:fillRef idx="0">
            <a:schemeClr val="accent1"/>
          </a:fillRef>
          <a:effectRef idx="1">
            <a:schemeClr val="accent1"/>
          </a:effectRef>
          <a:fontRef idx="minor">
            <a:schemeClr val="tx1"/>
          </a:fontRef>
        </p:style>
      </p:cxnSp>
      <p:sp>
        <p:nvSpPr>
          <p:cNvPr id="10" name="TextBox 9">
            <a:extLst>
              <a:ext uri="{FF2B5EF4-FFF2-40B4-BE49-F238E27FC236}">
                <a16:creationId xmlns:a16="http://schemas.microsoft.com/office/drawing/2014/main" id="{A1BCE361-207F-1C52-7145-2972AD87417C}"/>
              </a:ext>
            </a:extLst>
          </p:cNvPr>
          <p:cNvSpPr txBox="1"/>
          <p:nvPr/>
        </p:nvSpPr>
        <p:spPr>
          <a:xfrm>
            <a:off x="5920511" y="4841749"/>
            <a:ext cx="2798064" cy="103875"/>
          </a:xfrm>
          <a:prstGeom prst="rect">
            <a:avLst/>
          </a:prstGeom>
          <a:noFill/>
        </p:spPr>
        <p:txBody>
          <a:bodyPr wrap="square" lIns="0" tIns="0" rIns="0" bIns="0" anchor="t">
            <a:spAutoFit/>
          </a:bodyPr>
          <a:lstStyle/>
          <a:p>
            <a:pPr algn="r">
              <a:lnSpc>
                <a:spcPct val="100000"/>
              </a:lnSpc>
            </a:pPr>
            <a:r>
              <a:rPr sz="675" b="1">
                <a:solidFill>
                  <a:srgbClr val="5C6E7E"/>
                </a:solidFill>
                <a:latin typeface="Calibri"/>
              </a:rPr>
              <a:t>IPWG-12  ·  KRAKÓW 2026</a:t>
            </a:r>
          </a:p>
        </p:txBody>
      </p:sp>
      <p:sp>
        <p:nvSpPr>
          <p:cNvPr id="11" name="Rectangle 10">
            <a:extLst>
              <a:ext uri="{FF2B5EF4-FFF2-40B4-BE49-F238E27FC236}">
                <a16:creationId xmlns:a16="http://schemas.microsoft.com/office/drawing/2014/main" id="{F240DA99-7122-A543-9DCA-04103265D2F3}"/>
              </a:ext>
            </a:extLst>
          </p:cNvPr>
          <p:cNvSpPr/>
          <p:nvPr/>
        </p:nvSpPr>
        <p:spPr>
          <a:xfrm>
            <a:off x="432054" y="631916"/>
            <a:ext cx="219456" cy="109728"/>
          </a:xfrm>
          <a:prstGeom prst="rect">
            <a:avLst/>
          </a:prstGeom>
          <a:solidFill>
            <a:srgbClr val="18B0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013"/>
          </a:p>
        </p:txBody>
      </p:sp>
      <p:sp>
        <p:nvSpPr>
          <p:cNvPr id="12" name="TextBox 11">
            <a:extLst>
              <a:ext uri="{FF2B5EF4-FFF2-40B4-BE49-F238E27FC236}">
                <a16:creationId xmlns:a16="http://schemas.microsoft.com/office/drawing/2014/main" id="{2D6BE485-1134-9DCE-B72F-CD44F1A07E6D}"/>
              </a:ext>
            </a:extLst>
          </p:cNvPr>
          <p:cNvSpPr txBox="1"/>
          <p:nvPr/>
        </p:nvSpPr>
        <p:spPr>
          <a:xfrm>
            <a:off x="713232" y="637795"/>
            <a:ext cx="6172200" cy="138499"/>
          </a:xfrm>
          <a:prstGeom prst="rect">
            <a:avLst/>
          </a:prstGeom>
          <a:noFill/>
        </p:spPr>
        <p:txBody>
          <a:bodyPr wrap="square" lIns="0" tIns="0" rIns="0" bIns="0" anchor="t">
            <a:spAutoFit/>
          </a:bodyPr>
          <a:lstStyle/>
          <a:p>
            <a:pPr algn="l">
              <a:lnSpc>
                <a:spcPct val="100000"/>
              </a:lnSpc>
            </a:pPr>
            <a:r>
              <a:rPr sz="900" b="1" spc="150">
                <a:solidFill>
                  <a:srgbClr val="18B0C4"/>
                </a:solidFill>
                <a:latin typeface="Calibri"/>
              </a:rPr>
              <a:t>CASE STUDIES</a:t>
            </a:r>
          </a:p>
        </p:txBody>
      </p:sp>
      <p:sp>
        <p:nvSpPr>
          <p:cNvPr id="13" name="TextBox 12">
            <a:extLst>
              <a:ext uri="{FF2B5EF4-FFF2-40B4-BE49-F238E27FC236}">
                <a16:creationId xmlns:a16="http://schemas.microsoft.com/office/drawing/2014/main" id="{6CABF5C3-9BE1-4B9D-3FC8-B45971C182EB}"/>
              </a:ext>
            </a:extLst>
          </p:cNvPr>
          <p:cNvSpPr txBox="1"/>
          <p:nvPr/>
        </p:nvSpPr>
        <p:spPr>
          <a:xfrm>
            <a:off x="411480" y="843534"/>
            <a:ext cx="7543800" cy="346249"/>
          </a:xfrm>
          <a:prstGeom prst="rect">
            <a:avLst/>
          </a:prstGeom>
          <a:noFill/>
        </p:spPr>
        <p:txBody>
          <a:bodyPr wrap="square" lIns="0" tIns="0" rIns="0" bIns="0" anchor="t">
            <a:spAutoFit/>
          </a:bodyPr>
          <a:lstStyle/>
          <a:p>
            <a:pPr algn="l">
              <a:lnSpc>
                <a:spcPct val="100000"/>
              </a:lnSpc>
            </a:pPr>
            <a:r>
              <a:rPr sz="2250" b="1" dirty="0">
                <a:solidFill>
                  <a:srgbClr val="0E223A"/>
                </a:solidFill>
                <a:latin typeface="Calibri"/>
              </a:rPr>
              <a:t>Selected case-study events</a:t>
            </a:r>
          </a:p>
        </p:txBody>
      </p:sp>
      <p:sp>
        <p:nvSpPr>
          <p:cNvPr id="14" name="TextBox 13">
            <a:extLst>
              <a:ext uri="{FF2B5EF4-FFF2-40B4-BE49-F238E27FC236}">
                <a16:creationId xmlns:a16="http://schemas.microsoft.com/office/drawing/2014/main" id="{0C832273-D396-A3C9-D1B2-BD391CE361CB}"/>
              </a:ext>
            </a:extLst>
          </p:cNvPr>
          <p:cNvSpPr txBox="1"/>
          <p:nvPr/>
        </p:nvSpPr>
        <p:spPr>
          <a:xfrm>
            <a:off x="425196" y="1282447"/>
            <a:ext cx="7543800" cy="161583"/>
          </a:xfrm>
          <a:prstGeom prst="rect">
            <a:avLst/>
          </a:prstGeom>
          <a:noFill/>
        </p:spPr>
        <p:txBody>
          <a:bodyPr wrap="square" lIns="0" tIns="0" rIns="0" bIns="0" anchor="t">
            <a:spAutoFit/>
          </a:bodyPr>
          <a:lstStyle/>
          <a:p>
            <a:pPr algn="l">
              <a:lnSpc>
                <a:spcPct val="100000"/>
              </a:lnSpc>
            </a:pPr>
            <a:r>
              <a:rPr sz="1050" i="1" dirty="0">
                <a:solidFill>
                  <a:srgbClr val="5C6E7E"/>
                </a:solidFill>
                <a:latin typeface="Calibri"/>
              </a:rPr>
              <a:t>Synoptic setting of the three events — surface and 500 </a:t>
            </a:r>
            <a:r>
              <a:rPr sz="1050" i="1" dirty="0" err="1">
                <a:solidFill>
                  <a:srgbClr val="5C6E7E"/>
                </a:solidFill>
                <a:latin typeface="Calibri"/>
              </a:rPr>
              <a:t>hPa</a:t>
            </a:r>
            <a:r>
              <a:rPr sz="1050" i="1" dirty="0">
                <a:solidFill>
                  <a:srgbClr val="5C6E7E"/>
                </a:solidFill>
                <a:latin typeface="Calibri"/>
              </a:rPr>
              <a:t> charts</a:t>
            </a:r>
            <a:r>
              <a:rPr lang="tr-TR" sz="1050" i="1" dirty="0">
                <a:solidFill>
                  <a:srgbClr val="5C6E7E"/>
                </a:solidFill>
                <a:latin typeface="Calibri"/>
              </a:rPr>
              <a:t> </a:t>
            </a:r>
            <a:r>
              <a:rPr lang="tr-TR" sz="1050" i="1" dirty="0" err="1">
                <a:solidFill>
                  <a:srgbClr val="5C6E7E"/>
                </a:solidFill>
                <a:latin typeface="Calibri"/>
              </a:rPr>
              <a:t>from</a:t>
            </a:r>
            <a:r>
              <a:rPr lang="tr-TR" sz="1050" i="1" dirty="0">
                <a:solidFill>
                  <a:srgbClr val="5C6E7E"/>
                </a:solidFill>
                <a:latin typeface="Calibri"/>
              </a:rPr>
              <a:t> TSMS</a:t>
            </a:r>
            <a:endParaRPr sz="1050" i="1" dirty="0">
              <a:solidFill>
                <a:srgbClr val="5C6E7E"/>
              </a:solidFill>
              <a:latin typeface="Calibri"/>
            </a:endParaRPr>
          </a:p>
        </p:txBody>
      </p:sp>
      <p:pic>
        <p:nvPicPr>
          <p:cNvPr id="1026" name="Resim 1" descr="YER KARTI ">
            <a:extLst>
              <a:ext uri="{FF2B5EF4-FFF2-40B4-BE49-F238E27FC236}">
                <a16:creationId xmlns:a16="http://schemas.microsoft.com/office/drawing/2014/main" id="{BB90B8CD-E668-DAC8-9E11-8CE43E4C6F6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5693" y="3476001"/>
            <a:ext cx="2346894" cy="1210783"/>
          </a:xfrm>
          <a:prstGeom prst="rect">
            <a:avLst/>
          </a:prstGeom>
          <a:noFill/>
          <a:extLst>
            <a:ext uri="{909E8E84-426E-40DD-AFC4-6F175D3DCCD1}">
              <a14:hiddenFill xmlns:a14="http://schemas.microsoft.com/office/drawing/2010/main">
                <a:solidFill>
                  <a:srgbClr val="FFFFFF"/>
                </a:solidFill>
              </a14:hiddenFill>
            </a:ext>
          </a:extLst>
        </p:spPr>
      </p:pic>
      <p:pic>
        <p:nvPicPr>
          <p:cNvPr id="1025" name="Resim 2" descr="500 12">
            <a:extLst>
              <a:ext uri="{FF2B5EF4-FFF2-40B4-BE49-F238E27FC236}">
                <a16:creationId xmlns:a16="http://schemas.microsoft.com/office/drawing/2014/main" id="{DA14F2EF-BB6F-FEDE-7817-1EC49792CD2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8607" y="1985959"/>
            <a:ext cx="2346894" cy="1288913"/>
          </a:xfrm>
          <a:prstGeom prst="rect">
            <a:avLst/>
          </a:prstGeom>
          <a:noFill/>
          <a:extLst>
            <a:ext uri="{909E8E84-426E-40DD-AFC4-6F175D3DCCD1}">
              <a14:hiddenFill xmlns:a14="http://schemas.microsoft.com/office/drawing/2010/main">
                <a:solidFill>
                  <a:srgbClr val="FFFFFF"/>
                </a:solidFill>
              </a14:hiddenFill>
            </a:ext>
          </a:extLst>
        </p:spPr>
      </p:pic>
      <p:pic>
        <p:nvPicPr>
          <p:cNvPr id="1031" name="Resim 3" descr="18yer">
            <a:extLst>
              <a:ext uri="{FF2B5EF4-FFF2-40B4-BE49-F238E27FC236}">
                <a16:creationId xmlns:a16="http://schemas.microsoft.com/office/drawing/2014/main" id="{E5BA285A-58E9-BC09-937D-12C8D7B6277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03034" y="3476001"/>
            <a:ext cx="2365592" cy="1212299"/>
          </a:xfrm>
          <a:prstGeom prst="rect">
            <a:avLst/>
          </a:prstGeom>
          <a:noFill/>
          <a:extLst>
            <a:ext uri="{909E8E84-426E-40DD-AFC4-6F175D3DCCD1}">
              <a14:hiddenFill xmlns:a14="http://schemas.microsoft.com/office/drawing/2010/main">
                <a:solidFill>
                  <a:srgbClr val="FFFFFF"/>
                </a:solidFill>
              </a14:hiddenFill>
            </a:ext>
          </a:extLst>
        </p:spPr>
      </p:pic>
      <p:pic>
        <p:nvPicPr>
          <p:cNvPr id="1030" name="Resim 4" descr="18500hpa">
            <a:extLst>
              <a:ext uri="{FF2B5EF4-FFF2-40B4-BE49-F238E27FC236}">
                <a16:creationId xmlns:a16="http://schemas.microsoft.com/office/drawing/2014/main" id="{07E0910C-BB8F-3B68-6692-9EB69F3B446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95948" y="1987475"/>
            <a:ext cx="2365592" cy="1287397"/>
          </a:xfrm>
          <a:prstGeom prst="rect">
            <a:avLst/>
          </a:prstGeom>
          <a:noFill/>
          <a:extLst>
            <a:ext uri="{909E8E84-426E-40DD-AFC4-6F175D3DCCD1}">
              <a14:hiddenFill xmlns:a14="http://schemas.microsoft.com/office/drawing/2010/main">
                <a:solidFill>
                  <a:srgbClr val="FFFFFF"/>
                </a:solidFill>
              </a14:hiddenFill>
            </a:ext>
          </a:extLst>
        </p:spPr>
      </p:pic>
      <p:pic>
        <p:nvPicPr>
          <p:cNvPr id="54" name="Resim 5" descr="20yer">
            <a:extLst>
              <a:ext uri="{FF2B5EF4-FFF2-40B4-BE49-F238E27FC236}">
                <a16:creationId xmlns:a16="http://schemas.microsoft.com/office/drawing/2014/main" id="{D4C2B4A2-41A1-6A3C-4C19-B2A8AC8ADBE9}"/>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223360" y="3476001"/>
            <a:ext cx="2358319" cy="1209824"/>
          </a:xfrm>
          <a:prstGeom prst="rect">
            <a:avLst/>
          </a:prstGeom>
          <a:noFill/>
          <a:ln>
            <a:noFill/>
          </a:ln>
        </p:spPr>
      </p:pic>
      <p:pic>
        <p:nvPicPr>
          <p:cNvPr id="55" name="Resim 6" descr="20500hpa">
            <a:extLst>
              <a:ext uri="{FF2B5EF4-FFF2-40B4-BE49-F238E27FC236}">
                <a16:creationId xmlns:a16="http://schemas.microsoft.com/office/drawing/2014/main" id="{A5614F66-87CF-E2B4-B800-6099113A3E7C}"/>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6210439" y="1985000"/>
            <a:ext cx="2369989" cy="1289872"/>
          </a:xfrm>
          <a:prstGeom prst="rect">
            <a:avLst/>
          </a:prstGeom>
          <a:noFill/>
          <a:ln>
            <a:noFill/>
          </a:ln>
        </p:spPr>
      </p:pic>
      <p:sp>
        <p:nvSpPr>
          <p:cNvPr id="2000" name="DateLabel1"/>
          <p:cNvSpPr txBox="1"/>
          <p:nvPr/>
        </p:nvSpPr>
        <p:spPr>
          <a:xfrm>
            <a:off x="425196" y="1550000"/>
            <a:ext cx="2660000" cy="230000"/>
          </a:xfrm>
          <a:prstGeom prst="rect">
            <a:avLst/>
          </a:prstGeom>
          <a:noFill/>
        </p:spPr>
        <p:txBody>
          <a:bodyPr wrap="square" lIns="0" tIns="0" rIns="0" bIns="0" anchor="ctr"/>
          <a:lstStyle/>
          <a:p>
            <a:pPr algn="ctr"/>
            <a:r>
              <a:rPr lang="en-US" sz="1200" b="1" dirty="0">
                <a:solidFill>
                  <a:srgbClr val="0E223A"/>
                </a:solidFill>
                <a:latin typeface="Calibri"/>
              </a:rPr>
              <a:t>12.10.2025</a:t>
            </a:r>
          </a:p>
        </p:txBody>
      </p:sp>
      <p:sp>
        <p:nvSpPr>
          <p:cNvPr id="2001" name="SurfLabel1"/>
          <p:cNvSpPr txBox="1"/>
          <p:nvPr/>
        </p:nvSpPr>
        <p:spPr>
          <a:xfrm>
            <a:off x="439140" y="3271001"/>
            <a:ext cx="2660000" cy="185000"/>
          </a:xfrm>
          <a:prstGeom prst="rect">
            <a:avLst/>
          </a:prstGeom>
          <a:noFill/>
        </p:spPr>
        <p:txBody>
          <a:bodyPr wrap="square" lIns="0" tIns="0" rIns="0" bIns="0" anchor="ctr"/>
          <a:lstStyle/>
          <a:p>
            <a:pPr algn="ctr"/>
            <a:r>
              <a:rPr lang="en-US" sz="950" dirty="0">
                <a:solidFill>
                  <a:srgbClr val="124A7C"/>
                </a:solidFill>
                <a:latin typeface="Calibri"/>
              </a:rPr>
              <a:t>Surface chart</a:t>
            </a:r>
          </a:p>
        </p:txBody>
      </p:sp>
      <p:sp>
        <p:nvSpPr>
          <p:cNvPr id="2002" name="UpperLabel1"/>
          <p:cNvSpPr txBox="1"/>
          <p:nvPr/>
        </p:nvSpPr>
        <p:spPr>
          <a:xfrm>
            <a:off x="432054" y="1780959"/>
            <a:ext cx="2660000" cy="185000"/>
          </a:xfrm>
          <a:prstGeom prst="rect">
            <a:avLst/>
          </a:prstGeom>
          <a:noFill/>
        </p:spPr>
        <p:txBody>
          <a:bodyPr wrap="square" lIns="0" tIns="0" rIns="0" bIns="0" anchor="ctr"/>
          <a:lstStyle/>
          <a:p>
            <a:pPr algn="ctr"/>
            <a:r>
              <a:rPr lang="en-US" sz="950" dirty="0">
                <a:solidFill>
                  <a:srgbClr val="124A7C"/>
                </a:solidFill>
                <a:latin typeface="Calibri"/>
              </a:rPr>
              <a:t>500 hPa chart</a:t>
            </a:r>
          </a:p>
        </p:txBody>
      </p:sp>
      <p:sp>
        <p:nvSpPr>
          <p:cNvPr id="2003" name="DateLabel2"/>
          <p:cNvSpPr txBox="1"/>
          <p:nvPr/>
        </p:nvSpPr>
        <p:spPr>
          <a:xfrm>
            <a:off x="3241886" y="1550000"/>
            <a:ext cx="2660000" cy="230000"/>
          </a:xfrm>
          <a:prstGeom prst="rect">
            <a:avLst/>
          </a:prstGeom>
          <a:noFill/>
        </p:spPr>
        <p:txBody>
          <a:bodyPr wrap="square" lIns="0" tIns="0" rIns="0" bIns="0" anchor="ctr"/>
          <a:lstStyle/>
          <a:p>
            <a:pPr algn="ctr"/>
            <a:r>
              <a:rPr lang="en-US" sz="1200" b="1" dirty="0">
                <a:solidFill>
                  <a:srgbClr val="0E223A"/>
                </a:solidFill>
                <a:latin typeface="Calibri"/>
              </a:rPr>
              <a:t>18.04.2026</a:t>
            </a:r>
          </a:p>
        </p:txBody>
      </p:sp>
      <p:sp>
        <p:nvSpPr>
          <p:cNvPr id="2004" name="SurfLabel2"/>
          <p:cNvSpPr txBox="1"/>
          <p:nvPr/>
        </p:nvSpPr>
        <p:spPr>
          <a:xfrm>
            <a:off x="3255830" y="3271001"/>
            <a:ext cx="2660000" cy="185000"/>
          </a:xfrm>
          <a:prstGeom prst="rect">
            <a:avLst/>
          </a:prstGeom>
          <a:noFill/>
        </p:spPr>
        <p:txBody>
          <a:bodyPr wrap="square" lIns="0" tIns="0" rIns="0" bIns="0" anchor="ctr"/>
          <a:lstStyle/>
          <a:p>
            <a:pPr algn="ctr"/>
            <a:r>
              <a:rPr lang="en-US" sz="950" dirty="0">
                <a:solidFill>
                  <a:srgbClr val="124A7C"/>
                </a:solidFill>
                <a:latin typeface="Calibri"/>
              </a:rPr>
              <a:t>Surface chart</a:t>
            </a:r>
          </a:p>
        </p:txBody>
      </p:sp>
      <p:sp>
        <p:nvSpPr>
          <p:cNvPr id="2005" name="UpperLabel2"/>
          <p:cNvSpPr txBox="1"/>
          <p:nvPr/>
        </p:nvSpPr>
        <p:spPr>
          <a:xfrm>
            <a:off x="3248744" y="1782475"/>
            <a:ext cx="2660000" cy="185000"/>
          </a:xfrm>
          <a:prstGeom prst="rect">
            <a:avLst/>
          </a:prstGeom>
          <a:noFill/>
        </p:spPr>
        <p:txBody>
          <a:bodyPr wrap="square" lIns="0" tIns="0" rIns="0" bIns="0" anchor="ctr"/>
          <a:lstStyle/>
          <a:p>
            <a:pPr algn="ctr"/>
            <a:r>
              <a:rPr lang="en-US" sz="950" dirty="0">
                <a:solidFill>
                  <a:srgbClr val="124A7C"/>
                </a:solidFill>
                <a:latin typeface="Calibri"/>
              </a:rPr>
              <a:t>500 hPa chart</a:t>
            </a:r>
          </a:p>
        </p:txBody>
      </p:sp>
      <p:sp>
        <p:nvSpPr>
          <p:cNvPr id="2006" name="DateLabel3"/>
          <p:cNvSpPr txBox="1"/>
          <p:nvPr/>
        </p:nvSpPr>
        <p:spPr>
          <a:xfrm>
            <a:off x="6058576" y="1550000"/>
            <a:ext cx="2660000" cy="230000"/>
          </a:xfrm>
          <a:prstGeom prst="rect">
            <a:avLst/>
          </a:prstGeom>
          <a:noFill/>
        </p:spPr>
        <p:txBody>
          <a:bodyPr wrap="square" lIns="0" tIns="0" rIns="0" bIns="0" anchor="ctr"/>
          <a:lstStyle/>
          <a:p>
            <a:pPr algn="ctr"/>
            <a:r>
              <a:rPr lang="en-US" sz="1200" b="1" dirty="0">
                <a:solidFill>
                  <a:srgbClr val="0E223A"/>
                </a:solidFill>
                <a:latin typeface="Calibri"/>
              </a:rPr>
              <a:t>20.05.2026</a:t>
            </a:r>
          </a:p>
        </p:txBody>
      </p:sp>
      <p:sp>
        <p:nvSpPr>
          <p:cNvPr id="2007" name="SurfLabel3"/>
          <p:cNvSpPr txBox="1"/>
          <p:nvPr/>
        </p:nvSpPr>
        <p:spPr>
          <a:xfrm>
            <a:off x="6072520" y="3271001"/>
            <a:ext cx="2660000" cy="185000"/>
          </a:xfrm>
          <a:prstGeom prst="rect">
            <a:avLst/>
          </a:prstGeom>
          <a:noFill/>
        </p:spPr>
        <p:txBody>
          <a:bodyPr wrap="square" lIns="0" tIns="0" rIns="0" bIns="0" anchor="ctr"/>
          <a:lstStyle/>
          <a:p>
            <a:pPr algn="ctr"/>
            <a:r>
              <a:rPr lang="en-US" sz="950" dirty="0">
                <a:solidFill>
                  <a:srgbClr val="124A7C"/>
                </a:solidFill>
                <a:latin typeface="Calibri"/>
              </a:rPr>
              <a:t>Surface chart</a:t>
            </a:r>
          </a:p>
        </p:txBody>
      </p:sp>
      <p:sp>
        <p:nvSpPr>
          <p:cNvPr id="2008" name="UpperLabel3"/>
          <p:cNvSpPr txBox="1"/>
          <p:nvPr/>
        </p:nvSpPr>
        <p:spPr>
          <a:xfrm>
            <a:off x="6065434" y="1780000"/>
            <a:ext cx="2660000" cy="185000"/>
          </a:xfrm>
          <a:prstGeom prst="rect">
            <a:avLst/>
          </a:prstGeom>
          <a:noFill/>
        </p:spPr>
        <p:txBody>
          <a:bodyPr wrap="square" lIns="0" tIns="0" rIns="0" bIns="0" anchor="ctr"/>
          <a:lstStyle/>
          <a:p>
            <a:pPr algn="ctr"/>
            <a:r>
              <a:rPr lang="en-US" sz="950" dirty="0">
                <a:solidFill>
                  <a:srgbClr val="124A7C"/>
                </a:solidFill>
                <a:latin typeface="Calibri"/>
              </a:rPr>
              <a:t>500 hPa chart</a:t>
            </a:r>
          </a:p>
        </p:txBody>
      </p:sp>
    </p:spTree>
    <p:extLst>
      <p:ext uri="{BB962C8B-B14F-4D97-AF65-F5344CB8AC3E}">
        <p14:creationId xmlns:p14="http://schemas.microsoft.com/office/powerpoint/2010/main" val="175836275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82975C2A-997C-114D-A9E7-2BE9B5BE713F}">
  <we:reference id="wa200010001" version="1.0.0.1" store="en-US" storeType="OMEX"/>
  <we:alternateReferences>
    <we:reference id="wa200010001" version="1.0.0.1" store="en-US" storeType="OMEX"/>
  </we:alternateReferences>
  <we:properties>
    <we:property name="claude.fileId" value="&quot;550159c9-3232-4b43-b466-24e4f56a9539&quot;"/>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2550</TotalTime>
  <Words>3532</Words>
  <Application>Microsoft Office PowerPoint</Application>
  <PresentationFormat>Ekran Gösterisi (16:9)</PresentationFormat>
  <Paragraphs>451</Paragraphs>
  <Slides>14</Slides>
  <Notes>14</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14</vt:i4>
      </vt:variant>
    </vt:vector>
  </HeadingPairs>
  <TitlesOfParts>
    <vt:vector size="17" baseType="lpstr">
      <vt:lpstr>Arial</vt:lpstr>
      <vt:lpstr>Calibri</vt:lpstr>
      <vt:lpstr>Office Theme</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Kurucu</dc:creator>
  <cp:keywords/>
  <dc:description>generated using python-pptx</dc:description>
  <cp:lastModifiedBy>Kurucu</cp:lastModifiedBy>
  <cp:revision>71</cp:revision>
  <dcterms:created xsi:type="dcterms:W3CDTF">2013-01-27T09:14:16Z</dcterms:created>
  <dcterms:modified xsi:type="dcterms:W3CDTF">2026-07-07T11:40:11Z</dcterms:modified>
  <cp:category/>
</cp:coreProperties>
</file>