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733" r:id="rId3"/>
    <p:sldId id="807" r:id="rId4"/>
    <p:sldId id="809" r:id="rId5"/>
    <p:sldId id="813" r:id="rId6"/>
    <p:sldId id="814" r:id="rId7"/>
    <p:sldId id="815" r:id="rId8"/>
    <p:sldId id="816" r:id="rId9"/>
    <p:sldId id="818" r:id="rId10"/>
  </p:sldIdLst>
  <p:sldSz cx="18288000" cy="10287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1pPr>
    <a:lvl2pPr marL="816422" algn="l" rtl="0" eaLnBrk="0" fontAlgn="base" hangingPunct="0">
      <a:spcBef>
        <a:spcPct val="0"/>
      </a:spcBef>
      <a:spcAft>
        <a:spcPct val="0"/>
      </a:spcAft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2pPr>
    <a:lvl3pPr marL="1632844" algn="l" rtl="0" eaLnBrk="0" fontAlgn="base" hangingPunct="0">
      <a:spcBef>
        <a:spcPct val="0"/>
      </a:spcBef>
      <a:spcAft>
        <a:spcPct val="0"/>
      </a:spcAft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3pPr>
    <a:lvl4pPr marL="2449266" algn="l" rtl="0" eaLnBrk="0" fontAlgn="base" hangingPunct="0">
      <a:spcBef>
        <a:spcPct val="0"/>
      </a:spcBef>
      <a:spcAft>
        <a:spcPct val="0"/>
      </a:spcAft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4pPr>
    <a:lvl5pPr marL="3265688" algn="l" rtl="0" eaLnBrk="0" fontAlgn="base" hangingPunct="0">
      <a:spcBef>
        <a:spcPct val="0"/>
      </a:spcBef>
      <a:spcAft>
        <a:spcPct val="0"/>
      </a:spcAft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5pPr>
    <a:lvl6pPr marL="4082110" algn="l" defTabSz="816422" rtl="0" eaLnBrk="1" latinLnBrk="0" hangingPunct="1"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6pPr>
    <a:lvl7pPr marL="4898532" algn="l" defTabSz="816422" rtl="0" eaLnBrk="1" latinLnBrk="0" hangingPunct="1"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7pPr>
    <a:lvl8pPr marL="5714954" algn="l" defTabSz="816422" rtl="0" eaLnBrk="1" latinLnBrk="0" hangingPunct="1"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8pPr>
    <a:lvl9pPr marL="6531376" algn="l" defTabSz="816422" rtl="0" eaLnBrk="1" latinLnBrk="0" hangingPunct="1"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990099"/>
    <a:srgbClr val="0000FF"/>
    <a:srgbClr val="006600"/>
    <a:srgbClr val="FF5700"/>
    <a:srgbClr val="FFFF00"/>
    <a:srgbClr val="009900"/>
    <a:srgbClr val="FFFF66"/>
    <a:srgbClr val="00997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53"/>
    <p:restoredTop sz="94658"/>
  </p:normalViewPr>
  <p:slideViewPr>
    <p:cSldViewPr>
      <p:cViewPr varScale="1">
        <p:scale>
          <a:sx n="72" d="100"/>
          <a:sy n="72" d="100"/>
        </p:scale>
        <p:origin x="256" y="368"/>
      </p:cViewPr>
      <p:guideLst>
        <p:guide orient="horz" pos="3240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C8302C-16EF-420A-8CB8-1B799DAA7B4E}" type="doc">
      <dgm:prSet loTypeId="urn:microsoft.com/office/officeart/2024/layout/BulletTimeline" loCatId="timelin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052539E4-10B0-46B8-81F8-41145E4CC870}">
      <dgm:prSet custT="1"/>
      <dgm:spPr/>
      <dgm:t>
        <a:bodyPr/>
        <a:lstStyle/>
        <a:p>
          <a:pPr>
            <a:defRPr b="1"/>
          </a:pPr>
          <a:r>
            <a:rPr lang="en-US" sz="1500" dirty="0">
              <a:latin typeface="Helvetica" pitchFamily="2" charset="0"/>
            </a:rPr>
            <a:t>[late Summer 2026] IMERG V08 Final retrospective processing</a:t>
          </a:r>
        </a:p>
      </dgm:t>
    </dgm:pt>
    <dgm:pt modelId="{F9C25CCA-9DCD-4FB6-B567-54A13FD4561C}" type="parTrans" cxnId="{8A9FF0C9-6BC8-4938-B783-4EF45438DF02}">
      <dgm:prSet/>
      <dgm:spPr/>
      <dgm:t>
        <a:bodyPr/>
        <a:lstStyle/>
        <a:p>
          <a:endParaRPr lang="en-US" sz="1500">
            <a:solidFill>
              <a:schemeClr val="accent4"/>
            </a:solidFill>
            <a:latin typeface="Helvetica" pitchFamily="2" charset="0"/>
          </a:endParaRPr>
        </a:p>
      </dgm:t>
    </dgm:pt>
    <dgm:pt modelId="{0951353C-EC92-4FBA-B229-C256E126FC9E}" type="sibTrans" cxnId="{8A9FF0C9-6BC8-4938-B783-4EF45438DF02}">
      <dgm:prSet/>
      <dgm:spPr/>
      <dgm:t>
        <a:bodyPr/>
        <a:lstStyle/>
        <a:p>
          <a:endParaRPr lang="en-US" sz="1500">
            <a:solidFill>
              <a:schemeClr val="accent4"/>
            </a:solidFill>
            <a:latin typeface="Helvetica" pitchFamily="2" charset="0"/>
          </a:endParaRPr>
        </a:p>
      </dgm:t>
    </dgm:pt>
    <dgm:pt modelId="{CDFAAE32-8FB7-4D33-9278-F647ACD095B6}">
      <dgm:prSet custT="1"/>
      <dgm:spPr/>
      <dgm:t>
        <a:bodyPr/>
        <a:lstStyle/>
        <a:p>
          <a:pPr>
            <a:defRPr b="1"/>
          </a:pPr>
          <a:r>
            <a:rPr lang="en-US" sz="1500">
              <a:latin typeface="Helvetica" pitchFamily="2" charset="0"/>
            </a:rPr>
            <a:t>IMERG V08 Early and Late retrospective processing</a:t>
          </a:r>
          <a:endParaRPr lang="en-US" sz="1500" dirty="0">
            <a:latin typeface="Helvetica" pitchFamily="2" charset="0"/>
          </a:endParaRPr>
        </a:p>
      </dgm:t>
    </dgm:pt>
    <dgm:pt modelId="{405D89B2-EC73-4980-99F8-C6CD3F7FE57F}" type="parTrans" cxnId="{5C31C745-7E8A-4A7E-8CF9-624FB8651683}">
      <dgm:prSet/>
      <dgm:spPr/>
      <dgm:t>
        <a:bodyPr/>
        <a:lstStyle/>
        <a:p>
          <a:endParaRPr lang="en-US" sz="1500">
            <a:solidFill>
              <a:schemeClr val="accent4"/>
            </a:solidFill>
            <a:latin typeface="Helvetica" pitchFamily="2" charset="0"/>
          </a:endParaRPr>
        </a:p>
      </dgm:t>
    </dgm:pt>
    <dgm:pt modelId="{51D90E19-334A-4C3D-BCF9-1866637663CC}" type="sibTrans" cxnId="{5C31C745-7E8A-4A7E-8CF9-624FB8651683}">
      <dgm:prSet/>
      <dgm:spPr/>
      <dgm:t>
        <a:bodyPr/>
        <a:lstStyle/>
        <a:p>
          <a:endParaRPr lang="en-US" sz="1500">
            <a:solidFill>
              <a:schemeClr val="accent4"/>
            </a:solidFill>
            <a:latin typeface="Helvetica" pitchFamily="2" charset="0"/>
          </a:endParaRPr>
        </a:p>
      </dgm:t>
    </dgm:pt>
    <dgm:pt modelId="{F2336617-90B9-42C3-9C4C-87B14B272052}">
      <dgm:prSet custT="1"/>
      <dgm:spPr/>
      <dgm:t>
        <a:bodyPr/>
        <a:lstStyle/>
        <a:p>
          <a:pPr>
            <a:defRPr b="1"/>
          </a:pPr>
          <a:r>
            <a:rPr lang="en-US" sz="1500" dirty="0">
              <a:latin typeface="Helvetica" pitchFamily="2" charset="0"/>
            </a:rPr>
            <a:t>[NET late Fall 2026] IMERG V08 Early and Late initial processing</a:t>
          </a:r>
        </a:p>
      </dgm:t>
    </dgm:pt>
    <dgm:pt modelId="{D32777FF-2579-4243-AAAA-B4AC98614DDE}" type="parTrans" cxnId="{C30481BC-F5D0-4B07-B844-8C5107F95DEC}">
      <dgm:prSet/>
      <dgm:spPr/>
      <dgm:t>
        <a:bodyPr/>
        <a:lstStyle/>
        <a:p>
          <a:endParaRPr lang="en-US" sz="1500">
            <a:solidFill>
              <a:schemeClr val="accent4"/>
            </a:solidFill>
            <a:latin typeface="Helvetica" pitchFamily="2" charset="0"/>
          </a:endParaRPr>
        </a:p>
      </dgm:t>
    </dgm:pt>
    <dgm:pt modelId="{3515F436-03DC-44D8-AFB7-51F47DF32F5E}" type="sibTrans" cxnId="{C30481BC-F5D0-4B07-B844-8C5107F95DEC}">
      <dgm:prSet/>
      <dgm:spPr/>
      <dgm:t>
        <a:bodyPr/>
        <a:lstStyle/>
        <a:p>
          <a:endParaRPr lang="en-US" sz="1500">
            <a:solidFill>
              <a:schemeClr val="accent4"/>
            </a:solidFill>
            <a:latin typeface="Helvetica" pitchFamily="2" charset="0"/>
          </a:endParaRPr>
        </a:p>
      </dgm:t>
    </dgm:pt>
    <dgm:pt modelId="{9FC80EE9-A773-4C7F-8024-D0B2202FDF75}">
      <dgm:prSet phldrT="Write a description of the significance of this event" custT="1"/>
      <dgm:spPr/>
      <dgm:t>
        <a:bodyPr/>
        <a:lstStyle/>
        <a:p>
          <a:pPr>
            <a:defRPr b="1"/>
          </a:pPr>
          <a:r>
            <a:rPr lang="en-US" sz="1500">
              <a:latin typeface="Helvetica" pitchFamily="2" charset="0"/>
            </a:rPr>
            <a:t>Today</a:t>
          </a:r>
        </a:p>
      </dgm:t>
    </dgm:pt>
    <dgm:pt modelId="{BF86DE72-C4CD-4868-92C4-5D9EE035B98B}" type="parTrans" cxnId="{42DE9876-E6F5-46B3-88E7-B49AC769D901}">
      <dgm:prSet/>
      <dgm:spPr/>
      <dgm:t>
        <a:bodyPr/>
        <a:lstStyle/>
        <a:p>
          <a:endParaRPr lang="en-US" sz="1500">
            <a:solidFill>
              <a:schemeClr val="accent4"/>
            </a:solidFill>
            <a:latin typeface="Helvetica" pitchFamily="2" charset="0"/>
          </a:endParaRPr>
        </a:p>
      </dgm:t>
    </dgm:pt>
    <dgm:pt modelId="{F370CFF0-1233-4E31-BB35-662495612959}" type="sibTrans" cxnId="{42DE9876-E6F5-46B3-88E7-B49AC769D901}">
      <dgm:prSet/>
      <dgm:spPr/>
      <dgm:t>
        <a:bodyPr/>
        <a:lstStyle/>
        <a:p>
          <a:endParaRPr lang="en-US" sz="1500">
            <a:solidFill>
              <a:schemeClr val="accent4"/>
            </a:solidFill>
            <a:latin typeface="Helvetica" pitchFamily="2" charset="0"/>
          </a:endParaRPr>
        </a:p>
      </dgm:t>
    </dgm:pt>
    <dgm:pt modelId="{7301D249-6DA5-4E4E-B240-146E86BF0E8B}" type="pres">
      <dgm:prSet presAssocID="{6DC8302C-16EF-420A-8CB8-1B799DAA7B4E}" presName="root" presStyleCnt="0">
        <dgm:presLayoutVars>
          <dgm:dir/>
          <dgm:animLvl val="lvl"/>
        </dgm:presLayoutVars>
      </dgm:prSet>
      <dgm:spPr/>
    </dgm:pt>
    <dgm:pt modelId="{DBB575A6-779C-4C1A-BC20-F018C3507C97}" type="pres">
      <dgm:prSet presAssocID="{6DC8302C-16EF-420A-8CB8-1B799DAA7B4E}" presName="divider" presStyleCnt="0"/>
      <dgm:spPr/>
    </dgm:pt>
    <dgm:pt modelId="{793708F3-E4A2-41AF-9588-6A40897BF44B}" type="pres">
      <dgm:prSet presAssocID="{6DC8302C-16EF-420A-8CB8-1B799DAA7B4E}" presName="rectBar" presStyleLbl="dkBgShp" presStyleIdx="0" presStyleCnt="6"/>
      <dgm:spPr>
        <a:gradFill rotWithShape="0">
          <a:gsLst>
            <a:gs pos="0">
              <a:schemeClr val="tx1"/>
            </a:gs>
            <a:gs pos="100000">
              <a:schemeClr val="tx1"/>
            </a:gs>
          </a:gsLst>
          <a:lin ang="0" scaled="0"/>
        </a:gradFill>
        <a:ln>
          <a:noFill/>
        </a:ln>
        <a:effectLst/>
      </dgm:spPr>
    </dgm:pt>
    <dgm:pt modelId="{114C64BC-A3DB-4883-B2C7-F67D3B42290F}" type="pres">
      <dgm:prSet presAssocID="{6DC8302C-16EF-420A-8CB8-1B799DAA7B4E}" presName="chevronArrow" presStyleLbl="dkBgShp" presStyleIdx="1" presStyleCnt="6"/>
      <dgm:spPr>
        <a:gradFill rotWithShape="0">
          <a:gsLst>
            <a:gs pos="0">
              <a:schemeClr val="dk1">
                <a:tint val="76000"/>
              </a:schemeClr>
            </a:gs>
            <a:gs pos="100000">
              <a:schemeClr val="dk1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EF1F61A3-5FA4-4AE6-B1EC-15048949ACF6}" type="pres">
      <dgm:prSet presAssocID="{6DC8302C-16EF-420A-8CB8-1B799DAA7B4E}" presName="nodes" presStyleCnt="0">
        <dgm:presLayoutVars>
          <dgm:chMax/>
          <dgm:chPref/>
          <dgm:animLvl val="lvl"/>
        </dgm:presLayoutVars>
      </dgm:prSet>
      <dgm:spPr/>
    </dgm:pt>
    <dgm:pt modelId="{1F96C1E9-ED7A-4374-A60C-E63FF7EBDBB4}" type="pres">
      <dgm:prSet presAssocID="{9FC80EE9-A773-4C7F-8024-D0B2202FDF75}" presName="composite" presStyleCnt="0"/>
      <dgm:spPr/>
    </dgm:pt>
    <dgm:pt modelId="{7FFBF089-0EB2-4912-AAFB-C253FF7CC82F}" type="pres">
      <dgm:prSet presAssocID="{9FC80EE9-A773-4C7F-8024-D0B2202FDF75}" presName="DropPinPlaceHolder" presStyleCnt="0"/>
      <dgm:spPr/>
    </dgm:pt>
    <dgm:pt modelId="{9B0C39B5-5971-4C84-843C-1102AE696AEC}" type="pres">
      <dgm:prSet presAssocID="{9FC80EE9-A773-4C7F-8024-D0B2202FDF75}" presName="DropPin" presStyleLbl="alignNode1" presStyleIdx="0" presStyleCnt="4"/>
      <dgm:spPr/>
    </dgm:pt>
    <dgm:pt modelId="{F1EA0F48-03F6-4CAF-9009-A8B1C2E9DE3E}" type="pres">
      <dgm:prSet presAssocID="{9FC80EE9-A773-4C7F-8024-D0B2202FDF75}" presName="Ellipse" presStyleLbl="fgAcc1" presStyleIdx="0" presStyleCnt="4"/>
      <dgm:spPr/>
    </dgm:pt>
    <dgm:pt modelId="{494BA5E4-5D1D-4F87-B31D-380876332C44}" type="pres">
      <dgm:prSet presAssocID="{9FC80EE9-A773-4C7F-8024-D0B2202FDF75}" presName="L2TextContainer" presStyleLbl="revTx" presStyleIdx="0" presStyleCnt="8">
        <dgm:presLayoutVars>
          <dgm:bulletEnabled val="1"/>
        </dgm:presLayoutVars>
      </dgm:prSet>
      <dgm:spPr/>
    </dgm:pt>
    <dgm:pt modelId="{33BB38D6-8020-4070-8F49-0064BBB1DD3B}" type="pres">
      <dgm:prSet presAssocID="{9FC80EE9-A773-4C7F-8024-D0B2202FDF75}" presName="L1TextContainer" presStyleLbl="revTx" presStyleIdx="1" presStyleCnt="8">
        <dgm:presLayoutVars>
          <dgm:chMax val="1"/>
          <dgm:chPref val="1"/>
          <dgm:bulletEnabled val="1"/>
        </dgm:presLayoutVars>
      </dgm:prSet>
      <dgm:spPr/>
    </dgm:pt>
    <dgm:pt modelId="{6B40E02B-7804-45FE-91E2-8C0FA6937E9C}" type="pres">
      <dgm:prSet presAssocID="{9FC80EE9-A773-4C7F-8024-D0B2202FDF75}" presName="ConnectLine" presStyleLbl="dkBgShp" presStyleIdx="2" presStyleCnt="6"/>
      <dgm:spPr/>
    </dgm:pt>
    <dgm:pt modelId="{517DF7BF-389F-4E0F-BAAA-4C0EF89E5641}" type="pres">
      <dgm:prSet presAssocID="{9FC80EE9-A773-4C7F-8024-D0B2202FDF75}" presName="ConnectorPoint" presStyleCnt="0"/>
      <dgm:spPr/>
    </dgm:pt>
    <dgm:pt modelId="{C4C71919-D767-444D-855C-F1AFF107258D}" type="pres">
      <dgm:prSet presAssocID="{9FC80EE9-A773-4C7F-8024-D0B2202FDF75}" presName="Bullet" presStyleLbl="lnNode1" presStyleIdx="0" presStyleCnt="4"/>
      <dgm:spPr/>
    </dgm:pt>
    <dgm:pt modelId="{0D89B771-AD5C-4677-BB7A-7D74C5BEEDF7}" type="pres">
      <dgm:prSet presAssocID="{9FC80EE9-A773-4C7F-8024-D0B2202FDF75}" presName="EmptyPlaceHolder" presStyleCnt="0"/>
      <dgm:spPr/>
    </dgm:pt>
    <dgm:pt modelId="{4C344CFC-A2AE-485D-AC09-BC62223EEFC8}" type="pres">
      <dgm:prSet presAssocID="{F370CFF0-1233-4E31-BB35-662495612959}" presName="spaceBetweenRectangles" presStyleCnt="0"/>
      <dgm:spPr/>
    </dgm:pt>
    <dgm:pt modelId="{07419D46-FB9A-4828-82CE-7B425A549EBA}" type="pres">
      <dgm:prSet presAssocID="{052539E4-10B0-46B8-81F8-41145E4CC870}" presName="composite" presStyleCnt="0"/>
      <dgm:spPr/>
    </dgm:pt>
    <dgm:pt modelId="{051BDB09-62C3-45C7-9CBD-F5C6C6DD42EF}" type="pres">
      <dgm:prSet presAssocID="{052539E4-10B0-46B8-81F8-41145E4CC870}" presName="DropPinPlaceHolder" presStyleCnt="0"/>
      <dgm:spPr/>
    </dgm:pt>
    <dgm:pt modelId="{219A9E89-3AC8-4555-8E79-FB9785F48775}" type="pres">
      <dgm:prSet presAssocID="{052539E4-10B0-46B8-81F8-41145E4CC870}" presName="DropPin" presStyleLbl="alignNode1" presStyleIdx="1" presStyleCnt="4"/>
      <dgm:spPr/>
    </dgm:pt>
    <dgm:pt modelId="{BCE932F7-AA02-4CC6-9549-B2BDC615C1A1}" type="pres">
      <dgm:prSet presAssocID="{052539E4-10B0-46B8-81F8-41145E4CC870}" presName="Ellipse" presStyleLbl="fgAcc1" presStyleIdx="1" presStyleCnt="4"/>
      <dgm:spPr/>
    </dgm:pt>
    <dgm:pt modelId="{8468CA42-C726-4935-92E1-90017052F4FE}" type="pres">
      <dgm:prSet presAssocID="{052539E4-10B0-46B8-81F8-41145E4CC870}" presName="L2TextContainer" presStyleLbl="revTx" presStyleIdx="2" presStyleCnt="8">
        <dgm:presLayoutVars>
          <dgm:bulletEnabled val="1"/>
        </dgm:presLayoutVars>
      </dgm:prSet>
      <dgm:spPr/>
    </dgm:pt>
    <dgm:pt modelId="{08308A14-0448-4663-88A0-8B2260719D5D}" type="pres">
      <dgm:prSet presAssocID="{052539E4-10B0-46B8-81F8-41145E4CC870}" presName="L1TextContainer" presStyleLbl="revTx" presStyleIdx="3" presStyleCnt="8" custLinFactY="57391" custLinFactNeighborY="100000">
        <dgm:presLayoutVars>
          <dgm:chMax val="1"/>
          <dgm:chPref val="1"/>
          <dgm:bulletEnabled val="1"/>
        </dgm:presLayoutVars>
      </dgm:prSet>
      <dgm:spPr/>
    </dgm:pt>
    <dgm:pt modelId="{DA973D20-2B67-423B-8024-B89FBF58BF01}" type="pres">
      <dgm:prSet presAssocID="{052539E4-10B0-46B8-81F8-41145E4CC870}" presName="ConnectLine" presStyleLbl="dkBgShp" presStyleIdx="3" presStyleCnt="6"/>
      <dgm:spPr/>
    </dgm:pt>
    <dgm:pt modelId="{474A2708-E11E-4508-BF27-318402330E3B}" type="pres">
      <dgm:prSet presAssocID="{052539E4-10B0-46B8-81F8-41145E4CC870}" presName="ConnectorPoint" presStyleCnt="0"/>
      <dgm:spPr/>
    </dgm:pt>
    <dgm:pt modelId="{44BE79D4-F4B8-4BCC-802E-B28AC3202081}" type="pres">
      <dgm:prSet presAssocID="{052539E4-10B0-46B8-81F8-41145E4CC870}" presName="Bullet" presStyleLbl="lnNode1" presStyleIdx="1" presStyleCnt="4"/>
      <dgm:spPr/>
    </dgm:pt>
    <dgm:pt modelId="{9DF54F2A-AA0B-471F-889B-BB0838E93AB5}" type="pres">
      <dgm:prSet presAssocID="{052539E4-10B0-46B8-81F8-41145E4CC870}" presName="EmptyPlaceHolder" presStyleCnt="0"/>
      <dgm:spPr/>
    </dgm:pt>
    <dgm:pt modelId="{2C5C21C8-8BFE-4B79-8ED9-B40651C06A2D}" type="pres">
      <dgm:prSet presAssocID="{0951353C-EC92-4FBA-B229-C256E126FC9E}" presName="spaceBetweenRectangles" presStyleCnt="0"/>
      <dgm:spPr/>
    </dgm:pt>
    <dgm:pt modelId="{42421EC0-E32D-4E9A-A2E6-4DB29E0A6BEE}" type="pres">
      <dgm:prSet presAssocID="{CDFAAE32-8FB7-4D33-9278-F647ACD095B6}" presName="composite" presStyleCnt="0"/>
      <dgm:spPr/>
    </dgm:pt>
    <dgm:pt modelId="{975EFB48-DC1B-4637-BFF2-C16EC501F551}" type="pres">
      <dgm:prSet presAssocID="{CDFAAE32-8FB7-4D33-9278-F647ACD095B6}" presName="DropPinPlaceHolder" presStyleCnt="0"/>
      <dgm:spPr/>
    </dgm:pt>
    <dgm:pt modelId="{40C87389-06C6-43D4-8C91-0AF6579E51EC}" type="pres">
      <dgm:prSet presAssocID="{CDFAAE32-8FB7-4D33-9278-F647ACD095B6}" presName="DropPin" presStyleLbl="alignNode1" presStyleIdx="2" presStyleCnt="4"/>
      <dgm:spPr/>
    </dgm:pt>
    <dgm:pt modelId="{21DF0296-65B5-43A0-9698-10B9347E5002}" type="pres">
      <dgm:prSet presAssocID="{CDFAAE32-8FB7-4D33-9278-F647ACD095B6}" presName="Ellipse" presStyleLbl="fgAcc1" presStyleIdx="2" presStyleCnt="4"/>
      <dgm:spPr/>
    </dgm:pt>
    <dgm:pt modelId="{175D310A-3B95-4B61-8518-2B04E45F6A3B}" type="pres">
      <dgm:prSet presAssocID="{CDFAAE32-8FB7-4D33-9278-F647ACD095B6}" presName="L2TextContainer" presStyleLbl="revTx" presStyleIdx="4" presStyleCnt="8">
        <dgm:presLayoutVars>
          <dgm:bulletEnabled val="1"/>
        </dgm:presLayoutVars>
      </dgm:prSet>
      <dgm:spPr/>
    </dgm:pt>
    <dgm:pt modelId="{38309D49-25AA-4ED1-A7A7-7CB8192CE927}" type="pres">
      <dgm:prSet presAssocID="{CDFAAE32-8FB7-4D33-9278-F647ACD095B6}" presName="L1TextContainer" presStyleLbl="revTx" presStyleIdx="5" presStyleCnt="8">
        <dgm:presLayoutVars>
          <dgm:chMax val="1"/>
          <dgm:chPref val="1"/>
          <dgm:bulletEnabled val="1"/>
        </dgm:presLayoutVars>
      </dgm:prSet>
      <dgm:spPr/>
    </dgm:pt>
    <dgm:pt modelId="{6860880B-66F8-4F6A-B562-99449B4241BE}" type="pres">
      <dgm:prSet presAssocID="{CDFAAE32-8FB7-4D33-9278-F647ACD095B6}" presName="ConnectLine" presStyleLbl="dkBgShp" presStyleIdx="4" presStyleCnt="6"/>
      <dgm:spPr/>
    </dgm:pt>
    <dgm:pt modelId="{5FD6F2DC-167E-4EFA-8494-8F2CB089CE7F}" type="pres">
      <dgm:prSet presAssocID="{CDFAAE32-8FB7-4D33-9278-F647ACD095B6}" presName="ConnectorPoint" presStyleCnt="0"/>
      <dgm:spPr/>
    </dgm:pt>
    <dgm:pt modelId="{BD616E97-D64D-4953-AF64-C3CB66483F57}" type="pres">
      <dgm:prSet presAssocID="{CDFAAE32-8FB7-4D33-9278-F647ACD095B6}" presName="Bullet" presStyleLbl="lnNode1" presStyleIdx="2" presStyleCnt="4"/>
      <dgm:spPr/>
    </dgm:pt>
    <dgm:pt modelId="{13D2D249-2660-4A77-8DCE-C72B4D342114}" type="pres">
      <dgm:prSet presAssocID="{CDFAAE32-8FB7-4D33-9278-F647ACD095B6}" presName="EmptyPlaceHolder" presStyleCnt="0"/>
      <dgm:spPr/>
    </dgm:pt>
    <dgm:pt modelId="{0490E4E4-C7AE-44A8-85EE-086B68F3713F}" type="pres">
      <dgm:prSet presAssocID="{51D90E19-334A-4C3D-BCF9-1866637663CC}" presName="spaceBetweenRectangles" presStyleCnt="0"/>
      <dgm:spPr/>
    </dgm:pt>
    <dgm:pt modelId="{A7A51928-F5E2-4A93-AC82-AE1E693ADB1C}" type="pres">
      <dgm:prSet presAssocID="{F2336617-90B9-42C3-9C4C-87B14B272052}" presName="composite" presStyleCnt="0"/>
      <dgm:spPr/>
    </dgm:pt>
    <dgm:pt modelId="{73B847B6-23F0-4AAD-83CC-0B4127200C4F}" type="pres">
      <dgm:prSet presAssocID="{F2336617-90B9-42C3-9C4C-87B14B272052}" presName="DropPinPlaceHolder" presStyleCnt="0"/>
      <dgm:spPr/>
    </dgm:pt>
    <dgm:pt modelId="{C0955D52-8F82-4BB7-A683-76F1AC804B71}" type="pres">
      <dgm:prSet presAssocID="{F2336617-90B9-42C3-9C4C-87B14B272052}" presName="DropPin" presStyleLbl="alignNode1" presStyleIdx="3" presStyleCnt="4"/>
      <dgm:spPr/>
    </dgm:pt>
    <dgm:pt modelId="{68D03A14-9703-4B8B-A6FC-EC69E6AEDD85}" type="pres">
      <dgm:prSet presAssocID="{F2336617-90B9-42C3-9C4C-87B14B272052}" presName="Ellipse" presStyleLbl="fgAcc1" presStyleIdx="3" presStyleCnt="4"/>
      <dgm:spPr/>
    </dgm:pt>
    <dgm:pt modelId="{2A359168-113E-49EE-8444-29F8CF297487}" type="pres">
      <dgm:prSet presAssocID="{F2336617-90B9-42C3-9C4C-87B14B272052}" presName="L2TextContainer" presStyleLbl="revTx" presStyleIdx="6" presStyleCnt="8">
        <dgm:presLayoutVars>
          <dgm:bulletEnabled val="1"/>
        </dgm:presLayoutVars>
      </dgm:prSet>
      <dgm:spPr/>
    </dgm:pt>
    <dgm:pt modelId="{685873A8-DBD9-4F42-B486-C06A77629C8D}" type="pres">
      <dgm:prSet presAssocID="{F2336617-90B9-42C3-9C4C-87B14B272052}" presName="L1TextContainer" presStyleLbl="revTx" presStyleIdx="7" presStyleCnt="8" custLinFactY="57170" custLinFactNeighborY="100000">
        <dgm:presLayoutVars>
          <dgm:chMax val="1"/>
          <dgm:chPref val="1"/>
          <dgm:bulletEnabled val="1"/>
        </dgm:presLayoutVars>
      </dgm:prSet>
      <dgm:spPr/>
    </dgm:pt>
    <dgm:pt modelId="{40E03D3A-54C0-4D6C-B76E-D5396F9EDE8B}" type="pres">
      <dgm:prSet presAssocID="{F2336617-90B9-42C3-9C4C-87B14B272052}" presName="ConnectLine" presStyleLbl="dkBgShp" presStyleIdx="5" presStyleCnt="6"/>
      <dgm:spPr/>
    </dgm:pt>
    <dgm:pt modelId="{7E2567BC-4D7A-414A-9F2A-B22BE1C905F5}" type="pres">
      <dgm:prSet presAssocID="{F2336617-90B9-42C3-9C4C-87B14B272052}" presName="ConnectorPoint" presStyleCnt="0"/>
      <dgm:spPr/>
    </dgm:pt>
    <dgm:pt modelId="{EB8BC424-8DD0-4088-B787-80D49675B5A8}" type="pres">
      <dgm:prSet presAssocID="{F2336617-90B9-42C3-9C4C-87B14B272052}" presName="Bullet" presStyleLbl="lnNode1" presStyleIdx="3" presStyleCnt="4"/>
      <dgm:spPr/>
    </dgm:pt>
    <dgm:pt modelId="{871C6D42-F134-4CA2-A6CD-AADEA9770571}" type="pres">
      <dgm:prSet presAssocID="{F2336617-90B9-42C3-9C4C-87B14B272052}" presName="EmptyPlaceHolder" presStyleCnt="0"/>
      <dgm:spPr/>
    </dgm:pt>
  </dgm:ptLst>
  <dgm:cxnLst>
    <dgm:cxn modelId="{B40BF61F-3DB3-401E-B25D-407D07D2D078}" type="presOf" srcId="{F2336617-90B9-42C3-9C4C-87B14B272052}" destId="{685873A8-DBD9-4F42-B486-C06A77629C8D}" srcOrd="0" destOrd="0" presId="urn:microsoft.com/office/officeart/2024/layout/BulletTimeline"/>
    <dgm:cxn modelId="{05CAB93E-1CFA-46D0-B9E5-28DB236EA4EB}" type="presOf" srcId="{6DC8302C-16EF-420A-8CB8-1B799DAA7B4E}" destId="{7301D249-6DA5-4E4E-B240-146E86BF0E8B}" srcOrd="0" destOrd="0" presId="urn:microsoft.com/office/officeart/2024/layout/BulletTimeline"/>
    <dgm:cxn modelId="{5C31C745-7E8A-4A7E-8CF9-624FB8651683}" srcId="{6DC8302C-16EF-420A-8CB8-1B799DAA7B4E}" destId="{CDFAAE32-8FB7-4D33-9278-F647ACD095B6}" srcOrd="2" destOrd="0" parTransId="{405D89B2-EC73-4980-99F8-C6CD3F7FE57F}" sibTransId="{51D90E19-334A-4C3D-BCF9-1866637663CC}"/>
    <dgm:cxn modelId="{A4CCDC60-4964-4E96-B303-259B1E5C0BC8}" type="presOf" srcId="{9FC80EE9-A773-4C7F-8024-D0B2202FDF75}" destId="{33BB38D6-8020-4070-8F49-0064BBB1DD3B}" srcOrd="0" destOrd="0" presId="urn:microsoft.com/office/officeart/2024/layout/BulletTimeline"/>
    <dgm:cxn modelId="{42DE9876-E6F5-46B3-88E7-B49AC769D901}" srcId="{6DC8302C-16EF-420A-8CB8-1B799DAA7B4E}" destId="{9FC80EE9-A773-4C7F-8024-D0B2202FDF75}" srcOrd="0" destOrd="0" parTransId="{BF86DE72-C4CD-4868-92C4-5D9EE035B98B}" sibTransId="{F370CFF0-1233-4E31-BB35-662495612959}"/>
    <dgm:cxn modelId="{1132F87C-D665-4664-A740-7C0C42CA6131}" type="presOf" srcId="{CDFAAE32-8FB7-4D33-9278-F647ACD095B6}" destId="{38309D49-25AA-4ED1-A7A7-7CB8192CE927}" srcOrd="0" destOrd="0" presId="urn:microsoft.com/office/officeart/2024/layout/BulletTimeline"/>
    <dgm:cxn modelId="{827DB9AF-DDB4-475C-9B5C-6C11F3F1BD43}" type="presOf" srcId="{052539E4-10B0-46B8-81F8-41145E4CC870}" destId="{08308A14-0448-4663-88A0-8B2260719D5D}" srcOrd="0" destOrd="0" presId="urn:microsoft.com/office/officeart/2024/layout/BulletTimeline"/>
    <dgm:cxn modelId="{C30481BC-F5D0-4B07-B844-8C5107F95DEC}" srcId="{6DC8302C-16EF-420A-8CB8-1B799DAA7B4E}" destId="{F2336617-90B9-42C3-9C4C-87B14B272052}" srcOrd="3" destOrd="0" parTransId="{D32777FF-2579-4243-AAAA-B4AC98614DDE}" sibTransId="{3515F436-03DC-44D8-AFB7-51F47DF32F5E}"/>
    <dgm:cxn modelId="{8A9FF0C9-6BC8-4938-B783-4EF45438DF02}" srcId="{6DC8302C-16EF-420A-8CB8-1B799DAA7B4E}" destId="{052539E4-10B0-46B8-81F8-41145E4CC870}" srcOrd="1" destOrd="0" parTransId="{F9C25CCA-9DCD-4FB6-B567-54A13FD4561C}" sibTransId="{0951353C-EC92-4FBA-B229-C256E126FC9E}"/>
    <dgm:cxn modelId="{1037C810-2093-4DEF-9504-5CA877101A66}" type="presParOf" srcId="{7301D249-6DA5-4E4E-B240-146E86BF0E8B}" destId="{DBB575A6-779C-4C1A-BC20-F018C3507C97}" srcOrd="0" destOrd="0" presId="urn:microsoft.com/office/officeart/2024/layout/BulletTimeline"/>
    <dgm:cxn modelId="{51BDBA8D-1D7E-496F-9AFC-DEE5D35F259D}" type="presParOf" srcId="{DBB575A6-779C-4C1A-BC20-F018C3507C97}" destId="{793708F3-E4A2-41AF-9588-6A40897BF44B}" srcOrd="0" destOrd="0" presId="urn:microsoft.com/office/officeart/2024/layout/BulletTimeline"/>
    <dgm:cxn modelId="{AE767227-BFCB-44E7-AF28-1C27C30F0F89}" type="presParOf" srcId="{DBB575A6-779C-4C1A-BC20-F018C3507C97}" destId="{114C64BC-A3DB-4883-B2C7-F67D3B42290F}" srcOrd="1" destOrd="0" presId="urn:microsoft.com/office/officeart/2024/layout/BulletTimeline"/>
    <dgm:cxn modelId="{5B90DFCD-9F73-448D-9609-CD44465DC11A}" type="presParOf" srcId="{7301D249-6DA5-4E4E-B240-146E86BF0E8B}" destId="{EF1F61A3-5FA4-4AE6-B1EC-15048949ACF6}" srcOrd="1" destOrd="0" presId="urn:microsoft.com/office/officeart/2024/layout/BulletTimeline"/>
    <dgm:cxn modelId="{E53162E1-0F31-4585-936C-3CD4A3E8AA55}" type="presParOf" srcId="{EF1F61A3-5FA4-4AE6-B1EC-15048949ACF6}" destId="{1F96C1E9-ED7A-4374-A60C-E63FF7EBDBB4}" srcOrd="0" destOrd="0" presId="urn:microsoft.com/office/officeart/2024/layout/BulletTimeline"/>
    <dgm:cxn modelId="{60D43FCE-0B53-4D47-8D1A-4A7C80664E61}" type="presParOf" srcId="{1F96C1E9-ED7A-4374-A60C-E63FF7EBDBB4}" destId="{7FFBF089-0EB2-4912-AAFB-C253FF7CC82F}" srcOrd="0" destOrd="0" presId="urn:microsoft.com/office/officeart/2024/layout/BulletTimeline"/>
    <dgm:cxn modelId="{E3DB0E59-FF7F-4161-BB9B-F2CEB28DCBA1}" type="presParOf" srcId="{7FFBF089-0EB2-4912-AAFB-C253FF7CC82F}" destId="{9B0C39B5-5971-4C84-843C-1102AE696AEC}" srcOrd="0" destOrd="0" presId="urn:microsoft.com/office/officeart/2024/layout/BulletTimeline"/>
    <dgm:cxn modelId="{2A64BC78-16BB-4D89-9EAE-A7FE9D4E2F6B}" type="presParOf" srcId="{7FFBF089-0EB2-4912-AAFB-C253FF7CC82F}" destId="{F1EA0F48-03F6-4CAF-9009-A8B1C2E9DE3E}" srcOrd="1" destOrd="0" presId="urn:microsoft.com/office/officeart/2024/layout/BulletTimeline"/>
    <dgm:cxn modelId="{149C1CD9-C54C-46C8-9BA7-E0996168F740}" type="presParOf" srcId="{1F96C1E9-ED7A-4374-A60C-E63FF7EBDBB4}" destId="{494BA5E4-5D1D-4F87-B31D-380876332C44}" srcOrd="1" destOrd="0" presId="urn:microsoft.com/office/officeart/2024/layout/BulletTimeline"/>
    <dgm:cxn modelId="{91922093-142F-44C0-8A8E-5D7883CA4360}" type="presParOf" srcId="{1F96C1E9-ED7A-4374-A60C-E63FF7EBDBB4}" destId="{33BB38D6-8020-4070-8F49-0064BBB1DD3B}" srcOrd="2" destOrd="0" presId="urn:microsoft.com/office/officeart/2024/layout/BulletTimeline"/>
    <dgm:cxn modelId="{C297A859-B20D-4834-9690-A8D38B7C5C1A}" type="presParOf" srcId="{1F96C1E9-ED7A-4374-A60C-E63FF7EBDBB4}" destId="{6B40E02B-7804-45FE-91E2-8C0FA6937E9C}" srcOrd="3" destOrd="0" presId="urn:microsoft.com/office/officeart/2024/layout/BulletTimeline"/>
    <dgm:cxn modelId="{1754C446-EC83-4FAE-95CA-C7EB5CD8F42E}" type="presParOf" srcId="{1F96C1E9-ED7A-4374-A60C-E63FF7EBDBB4}" destId="{517DF7BF-389F-4E0F-BAAA-4C0EF89E5641}" srcOrd="4" destOrd="0" presId="urn:microsoft.com/office/officeart/2024/layout/BulletTimeline"/>
    <dgm:cxn modelId="{A2204097-5577-4537-A6F1-626AF7AD44D4}" type="presParOf" srcId="{517DF7BF-389F-4E0F-BAAA-4C0EF89E5641}" destId="{C4C71919-D767-444D-855C-F1AFF107258D}" srcOrd="0" destOrd="0" presId="urn:microsoft.com/office/officeart/2024/layout/BulletTimeline"/>
    <dgm:cxn modelId="{2987C0EE-80AF-49B0-B22B-DED984C3F87E}" type="presParOf" srcId="{1F96C1E9-ED7A-4374-A60C-E63FF7EBDBB4}" destId="{0D89B771-AD5C-4677-BB7A-7D74C5BEEDF7}" srcOrd="5" destOrd="0" presId="urn:microsoft.com/office/officeart/2024/layout/BulletTimeline"/>
    <dgm:cxn modelId="{4EDC027A-97B3-474A-A5DF-CE87CBB2DFF2}" type="presParOf" srcId="{EF1F61A3-5FA4-4AE6-B1EC-15048949ACF6}" destId="{4C344CFC-A2AE-485D-AC09-BC62223EEFC8}" srcOrd="1" destOrd="0" presId="urn:microsoft.com/office/officeart/2024/layout/BulletTimeline"/>
    <dgm:cxn modelId="{C8391DD1-2FA5-4D65-A700-EFB48CC9B511}" type="presParOf" srcId="{EF1F61A3-5FA4-4AE6-B1EC-15048949ACF6}" destId="{07419D46-FB9A-4828-82CE-7B425A549EBA}" srcOrd="2" destOrd="0" presId="urn:microsoft.com/office/officeart/2024/layout/BulletTimeline"/>
    <dgm:cxn modelId="{E8AE5033-5289-4673-875C-6D6D9BF08036}" type="presParOf" srcId="{07419D46-FB9A-4828-82CE-7B425A549EBA}" destId="{051BDB09-62C3-45C7-9CBD-F5C6C6DD42EF}" srcOrd="0" destOrd="0" presId="urn:microsoft.com/office/officeart/2024/layout/BulletTimeline"/>
    <dgm:cxn modelId="{293F7942-580C-40AF-B8AB-C437016F88D8}" type="presParOf" srcId="{051BDB09-62C3-45C7-9CBD-F5C6C6DD42EF}" destId="{219A9E89-3AC8-4555-8E79-FB9785F48775}" srcOrd="0" destOrd="0" presId="urn:microsoft.com/office/officeart/2024/layout/BulletTimeline"/>
    <dgm:cxn modelId="{A69DB7F0-437A-4202-9329-D7375CFDC86D}" type="presParOf" srcId="{051BDB09-62C3-45C7-9CBD-F5C6C6DD42EF}" destId="{BCE932F7-AA02-4CC6-9549-B2BDC615C1A1}" srcOrd="1" destOrd="0" presId="urn:microsoft.com/office/officeart/2024/layout/BulletTimeline"/>
    <dgm:cxn modelId="{59043968-3E46-48C9-877F-37D8434D6226}" type="presParOf" srcId="{07419D46-FB9A-4828-82CE-7B425A549EBA}" destId="{8468CA42-C726-4935-92E1-90017052F4FE}" srcOrd="1" destOrd="0" presId="urn:microsoft.com/office/officeart/2024/layout/BulletTimeline"/>
    <dgm:cxn modelId="{24B32C12-2C82-4BB2-875B-0F3C433CA608}" type="presParOf" srcId="{07419D46-FB9A-4828-82CE-7B425A549EBA}" destId="{08308A14-0448-4663-88A0-8B2260719D5D}" srcOrd="2" destOrd="0" presId="urn:microsoft.com/office/officeart/2024/layout/BulletTimeline"/>
    <dgm:cxn modelId="{6EC02536-9D02-449D-B3A0-9733D1EF04F2}" type="presParOf" srcId="{07419D46-FB9A-4828-82CE-7B425A549EBA}" destId="{DA973D20-2B67-423B-8024-B89FBF58BF01}" srcOrd="3" destOrd="0" presId="urn:microsoft.com/office/officeart/2024/layout/BulletTimeline"/>
    <dgm:cxn modelId="{CDB4209B-772B-43C9-9D25-E160DB101AFE}" type="presParOf" srcId="{07419D46-FB9A-4828-82CE-7B425A549EBA}" destId="{474A2708-E11E-4508-BF27-318402330E3B}" srcOrd="4" destOrd="0" presId="urn:microsoft.com/office/officeart/2024/layout/BulletTimeline"/>
    <dgm:cxn modelId="{6C9297DC-7D01-4857-BD02-79FB18DBE6BF}" type="presParOf" srcId="{474A2708-E11E-4508-BF27-318402330E3B}" destId="{44BE79D4-F4B8-4BCC-802E-B28AC3202081}" srcOrd="0" destOrd="0" presId="urn:microsoft.com/office/officeart/2024/layout/BulletTimeline"/>
    <dgm:cxn modelId="{98F7A58B-0563-4F4E-9E32-5ECCA7E01AFC}" type="presParOf" srcId="{07419D46-FB9A-4828-82CE-7B425A549EBA}" destId="{9DF54F2A-AA0B-471F-889B-BB0838E93AB5}" srcOrd="5" destOrd="0" presId="urn:microsoft.com/office/officeart/2024/layout/BulletTimeline"/>
    <dgm:cxn modelId="{67A938E2-8842-4DC5-9FCC-3FD8995BEB22}" type="presParOf" srcId="{EF1F61A3-5FA4-4AE6-B1EC-15048949ACF6}" destId="{2C5C21C8-8BFE-4B79-8ED9-B40651C06A2D}" srcOrd="3" destOrd="0" presId="urn:microsoft.com/office/officeart/2024/layout/BulletTimeline"/>
    <dgm:cxn modelId="{A0B0D84B-380B-49DA-BCFB-78904167989F}" type="presParOf" srcId="{EF1F61A3-5FA4-4AE6-B1EC-15048949ACF6}" destId="{42421EC0-E32D-4E9A-A2E6-4DB29E0A6BEE}" srcOrd="4" destOrd="0" presId="urn:microsoft.com/office/officeart/2024/layout/BulletTimeline"/>
    <dgm:cxn modelId="{43FAC7B8-0B4B-4658-A6B5-B5A4350CB141}" type="presParOf" srcId="{42421EC0-E32D-4E9A-A2E6-4DB29E0A6BEE}" destId="{975EFB48-DC1B-4637-BFF2-C16EC501F551}" srcOrd="0" destOrd="0" presId="urn:microsoft.com/office/officeart/2024/layout/BulletTimeline"/>
    <dgm:cxn modelId="{C5E849E4-A3EB-4D0A-9802-B262020EC3A3}" type="presParOf" srcId="{975EFB48-DC1B-4637-BFF2-C16EC501F551}" destId="{40C87389-06C6-43D4-8C91-0AF6579E51EC}" srcOrd="0" destOrd="0" presId="urn:microsoft.com/office/officeart/2024/layout/BulletTimeline"/>
    <dgm:cxn modelId="{34D6DA0B-0238-4777-9087-300ED67AAF59}" type="presParOf" srcId="{975EFB48-DC1B-4637-BFF2-C16EC501F551}" destId="{21DF0296-65B5-43A0-9698-10B9347E5002}" srcOrd="1" destOrd="0" presId="urn:microsoft.com/office/officeart/2024/layout/BulletTimeline"/>
    <dgm:cxn modelId="{C306C675-A5D6-464F-A7CE-50D6EDD274CD}" type="presParOf" srcId="{42421EC0-E32D-4E9A-A2E6-4DB29E0A6BEE}" destId="{175D310A-3B95-4B61-8518-2B04E45F6A3B}" srcOrd="1" destOrd="0" presId="urn:microsoft.com/office/officeart/2024/layout/BulletTimeline"/>
    <dgm:cxn modelId="{F63B9230-217A-4D60-B16E-8B041655C64E}" type="presParOf" srcId="{42421EC0-E32D-4E9A-A2E6-4DB29E0A6BEE}" destId="{38309D49-25AA-4ED1-A7A7-7CB8192CE927}" srcOrd="2" destOrd="0" presId="urn:microsoft.com/office/officeart/2024/layout/BulletTimeline"/>
    <dgm:cxn modelId="{9A6CA181-41C0-4996-A26A-A5B525BF032C}" type="presParOf" srcId="{42421EC0-E32D-4E9A-A2E6-4DB29E0A6BEE}" destId="{6860880B-66F8-4F6A-B562-99449B4241BE}" srcOrd="3" destOrd="0" presId="urn:microsoft.com/office/officeart/2024/layout/BulletTimeline"/>
    <dgm:cxn modelId="{E7D5EF4F-E4B4-43E0-B933-80AF32595719}" type="presParOf" srcId="{42421EC0-E32D-4E9A-A2E6-4DB29E0A6BEE}" destId="{5FD6F2DC-167E-4EFA-8494-8F2CB089CE7F}" srcOrd="4" destOrd="0" presId="urn:microsoft.com/office/officeart/2024/layout/BulletTimeline"/>
    <dgm:cxn modelId="{727CDE8C-9AA1-489C-86E9-6D1C2AC49856}" type="presParOf" srcId="{5FD6F2DC-167E-4EFA-8494-8F2CB089CE7F}" destId="{BD616E97-D64D-4953-AF64-C3CB66483F57}" srcOrd="0" destOrd="0" presId="urn:microsoft.com/office/officeart/2024/layout/BulletTimeline"/>
    <dgm:cxn modelId="{6A77CEC7-1E76-4FD9-9CBB-D8F5528525DF}" type="presParOf" srcId="{42421EC0-E32D-4E9A-A2E6-4DB29E0A6BEE}" destId="{13D2D249-2660-4A77-8DCE-C72B4D342114}" srcOrd="5" destOrd="0" presId="urn:microsoft.com/office/officeart/2024/layout/BulletTimeline"/>
    <dgm:cxn modelId="{B89C3161-8AEB-430F-9268-236D849A193E}" type="presParOf" srcId="{EF1F61A3-5FA4-4AE6-B1EC-15048949ACF6}" destId="{0490E4E4-C7AE-44A8-85EE-086B68F3713F}" srcOrd="5" destOrd="0" presId="urn:microsoft.com/office/officeart/2024/layout/BulletTimeline"/>
    <dgm:cxn modelId="{218072E4-565A-41DD-B24B-858F64039BFC}" type="presParOf" srcId="{EF1F61A3-5FA4-4AE6-B1EC-15048949ACF6}" destId="{A7A51928-F5E2-4A93-AC82-AE1E693ADB1C}" srcOrd="6" destOrd="0" presId="urn:microsoft.com/office/officeart/2024/layout/BulletTimeline"/>
    <dgm:cxn modelId="{CB27980A-1F4F-4069-B7C8-1040A5715FF3}" type="presParOf" srcId="{A7A51928-F5E2-4A93-AC82-AE1E693ADB1C}" destId="{73B847B6-23F0-4AAD-83CC-0B4127200C4F}" srcOrd="0" destOrd="0" presId="urn:microsoft.com/office/officeart/2024/layout/BulletTimeline"/>
    <dgm:cxn modelId="{31DE3888-603C-4A58-91ED-5FB6B9F43DE2}" type="presParOf" srcId="{73B847B6-23F0-4AAD-83CC-0B4127200C4F}" destId="{C0955D52-8F82-4BB7-A683-76F1AC804B71}" srcOrd="0" destOrd="0" presId="urn:microsoft.com/office/officeart/2024/layout/BulletTimeline"/>
    <dgm:cxn modelId="{D4332DA6-3A7D-46DD-AB66-8F42C7D9AC5F}" type="presParOf" srcId="{73B847B6-23F0-4AAD-83CC-0B4127200C4F}" destId="{68D03A14-9703-4B8B-A6FC-EC69E6AEDD85}" srcOrd="1" destOrd="0" presId="urn:microsoft.com/office/officeart/2024/layout/BulletTimeline"/>
    <dgm:cxn modelId="{921EBD9D-3FFF-49FE-8184-6FAEE857D169}" type="presParOf" srcId="{A7A51928-F5E2-4A93-AC82-AE1E693ADB1C}" destId="{2A359168-113E-49EE-8444-29F8CF297487}" srcOrd="1" destOrd="0" presId="urn:microsoft.com/office/officeart/2024/layout/BulletTimeline"/>
    <dgm:cxn modelId="{C2C15058-4399-454C-8004-B0ACD15FAC20}" type="presParOf" srcId="{A7A51928-F5E2-4A93-AC82-AE1E693ADB1C}" destId="{685873A8-DBD9-4F42-B486-C06A77629C8D}" srcOrd="2" destOrd="0" presId="urn:microsoft.com/office/officeart/2024/layout/BulletTimeline"/>
    <dgm:cxn modelId="{92D75993-EEA2-4923-ABC7-840447B2B5BB}" type="presParOf" srcId="{A7A51928-F5E2-4A93-AC82-AE1E693ADB1C}" destId="{40E03D3A-54C0-4D6C-B76E-D5396F9EDE8B}" srcOrd="3" destOrd="0" presId="urn:microsoft.com/office/officeart/2024/layout/BulletTimeline"/>
    <dgm:cxn modelId="{2FA23F2B-480F-4D60-8EBE-BF1DC700FEC8}" type="presParOf" srcId="{A7A51928-F5E2-4A93-AC82-AE1E693ADB1C}" destId="{7E2567BC-4D7A-414A-9F2A-B22BE1C905F5}" srcOrd="4" destOrd="0" presId="urn:microsoft.com/office/officeart/2024/layout/BulletTimeline"/>
    <dgm:cxn modelId="{E79C15C5-1070-420E-9D85-86672CB0882B}" type="presParOf" srcId="{7E2567BC-4D7A-414A-9F2A-B22BE1C905F5}" destId="{EB8BC424-8DD0-4088-B787-80D49675B5A8}" srcOrd="0" destOrd="0" presId="urn:microsoft.com/office/officeart/2024/layout/BulletTimeline"/>
    <dgm:cxn modelId="{B3010D1E-E975-4B6A-8CBF-453CA931D54A}" type="presParOf" srcId="{A7A51928-F5E2-4A93-AC82-AE1E693ADB1C}" destId="{871C6D42-F134-4CA2-A6CD-AADEA9770571}" srcOrd="5" destOrd="0" presId="urn:microsoft.com/office/officeart/2024/layout/BulletTimeline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3708F3-E4A2-41AF-9588-6A40897BF44B}">
      <dsp:nvSpPr>
        <dsp:cNvPr id="0" name=""/>
        <dsp:cNvSpPr/>
      </dsp:nvSpPr>
      <dsp:spPr>
        <a:xfrm>
          <a:off x="0" y="559582"/>
          <a:ext cx="15482620" cy="11304"/>
        </a:xfrm>
        <a:prstGeom prst="rect">
          <a:avLst/>
        </a:prstGeom>
        <a:gradFill rotWithShape="0">
          <a:gsLst>
            <a:gs pos="0">
              <a:schemeClr val="tx1"/>
            </a:gs>
            <a:gs pos="100000">
              <a:schemeClr val="tx1"/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4C64BC-A3DB-4883-B2C7-F67D3B42290F}">
      <dsp:nvSpPr>
        <dsp:cNvPr id="0" name=""/>
        <dsp:cNvSpPr/>
      </dsp:nvSpPr>
      <dsp:spPr>
        <a:xfrm>
          <a:off x="15476971" y="520015"/>
          <a:ext cx="67828" cy="90437"/>
        </a:xfrm>
        <a:prstGeom prst="chevron">
          <a:avLst>
            <a:gd name="adj" fmla="val 75000"/>
          </a:avLst>
        </a:prstGeom>
        <a:gradFill rotWithShape="0">
          <a:gsLst>
            <a:gs pos="0">
              <a:schemeClr val="dk1">
                <a:tint val="76000"/>
              </a:schemeClr>
            </a:gs>
            <a:gs pos="100000">
              <a:schemeClr val="dk1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4BA5E4-5D1D-4F87-B31D-380876332C44}">
      <dsp:nvSpPr>
        <dsp:cNvPr id="0" name=""/>
        <dsp:cNvSpPr/>
      </dsp:nvSpPr>
      <dsp:spPr>
        <a:xfrm>
          <a:off x="146597" y="257746"/>
          <a:ext cx="5159613" cy="262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BB38D6-8020-4070-8F49-0064BBB1DD3B}">
      <dsp:nvSpPr>
        <dsp:cNvPr id="0" name=""/>
        <dsp:cNvSpPr/>
      </dsp:nvSpPr>
      <dsp:spPr>
        <a:xfrm>
          <a:off x="146597" y="122090"/>
          <a:ext cx="5159613" cy="1356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>
              <a:latin typeface="Helvetica" pitchFamily="2" charset="0"/>
            </a:rPr>
            <a:t>Today</a:t>
          </a:r>
        </a:p>
      </dsp:txBody>
      <dsp:txXfrm>
        <a:off x="146597" y="122090"/>
        <a:ext cx="5159613" cy="135656"/>
      </dsp:txXfrm>
    </dsp:sp>
    <dsp:sp modelId="{6B40E02B-7804-45FE-91E2-8C0FA6937E9C}">
      <dsp:nvSpPr>
        <dsp:cNvPr id="0" name=""/>
        <dsp:cNvSpPr/>
      </dsp:nvSpPr>
      <dsp:spPr>
        <a:xfrm>
          <a:off x="69725" y="113046"/>
          <a:ext cx="9043" cy="452187"/>
        </a:xfrm>
        <a:prstGeom prst="rect">
          <a:avLst/>
        </a:prstGeom>
        <a:solidFill>
          <a:schemeClr val="dk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68CA42-C726-4935-92E1-90017052F4FE}">
      <dsp:nvSpPr>
        <dsp:cNvPr id="0" name=""/>
        <dsp:cNvSpPr/>
      </dsp:nvSpPr>
      <dsp:spPr>
        <a:xfrm>
          <a:off x="3254798" y="1016477"/>
          <a:ext cx="5159613" cy="212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308A14-0448-4663-88A0-8B2260719D5D}">
      <dsp:nvSpPr>
        <dsp:cNvPr id="0" name=""/>
        <dsp:cNvSpPr/>
      </dsp:nvSpPr>
      <dsp:spPr>
        <a:xfrm>
          <a:off x="3254798" y="876299"/>
          <a:ext cx="5159613" cy="1401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>
              <a:latin typeface="Helvetica" pitchFamily="2" charset="0"/>
            </a:rPr>
            <a:t>[late Summer 2026] IMERG V08 Final retrospective processing</a:t>
          </a:r>
        </a:p>
      </dsp:txBody>
      <dsp:txXfrm>
        <a:off x="3254798" y="876299"/>
        <a:ext cx="5159613" cy="140178"/>
      </dsp:txXfrm>
    </dsp:sp>
    <dsp:sp modelId="{DA973D20-2B67-423B-8024-B89FBF58BF01}">
      <dsp:nvSpPr>
        <dsp:cNvPr id="0" name=""/>
        <dsp:cNvSpPr/>
      </dsp:nvSpPr>
      <dsp:spPr>
        <a:xfrm>
          <a:off x="3177926" y="565234"/>
          <a:ext cx="9043" cy="452187"/>
        </a:xfrm>
        <a:prstGeom prst="rect">
          <a:avLst/>
        </a:prstGeom>
        <a:solidFill>
          <a:schemeClr val="dk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C71919-D767-444D-855C-F1AFF107258D}">
      <dsp:nvSpPr>
        <dsp:cNvPr id="0" name=""/>
        <dsp:cNvSpPr/>
      </dsp:nvSpPr>
      <dsp:spPr>
        <a:xfrm>
          <a:off x="50733" y="541720"/>
          <a:ext cx="47027" cy="470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BE79D4-F4B8-4BCC-802E-B28AC3202081}">
      <dsp:nvSpPr>
        <dsp:cNvPr id="0" name=""/>
        <dsp:cNvSpPr/>
      </dsp:nvSpPr>
      <dsp:spPr>
        <a:xfrm>
          <a:off x="3158934" y="541720"/>
          <a:ext cx="47027" cy="470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D310A-3B95-4B61-8518-2B04E45F6A3B}">
      <dsp:nvSpPr>
        <dsp:cNvPr id="0" name=""/>
        <dsp:cNvSpPr/>
      </dsp:nvSpPr>
      <dsp:spPr>
        <a:xfrm>
          <a:off x="6362999" y="257746"/>
          <a:ext cx="5159613" cy="262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309D49-25AA-4ED1-A7A7-7CB8192CE927}">
      <dsp:nvSpPr>
        <dsp:cNvPr id="0" name=""/>
        <dsp:cNvSpPr/>
      </dsp:nvSpPr>
      <dsp:spPr>
        <a:xfrm>
          <a:off x="6362999" y="122090"/>
          <a:ext cx="5159613" cy="1356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>
              <a:latin typeface="Helvetica" pitchFamily="2" charset="0"/>
            </a:rPr>
            <a:t>IMERG V08 Early and Late retrospective processing</a:t>
          </a:r>
          <a:endParaRPr lang="en-US" sz="1500" kern="1200" dirty="0">
            <a:latin typeface="Helvetica" pitchFamily="2" charset="0"/>
          </a:endParaRPr>
        </a:p>
      </dsp:txBody>
      <dsp:txXfrm>
        <a:off x="6362999" y="122090"/>
        <a:ext cx="5159613" cy="135656"/>
      </dsp:txXfrm>
    </dsp:sp>
    <dsp:sp modelId="{6860880B-66F8-4F6A-B562-99449B4241BE}">
      <dsp:nvSpPr>
        <dsp:cNvPr id="0" name=""/>
        <dsp:cNvSpPr/>
      </dsp:nvSpPr>
      <dsp:spPr>
        <a:xfrm>
          <a:off x="6286127" y="113046"/>
          <a:ext cx="9043" cy="452187"/>
        </a:xfrm>
        <a:prstGeom prst="rect">
          <a:avLst/>
        </a:prstGeom>
        <a:solidFill>
          <a:schemeClr val="dk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359168-113E-49EE-8444-29F8CF297487}">
      <dsp:nvSpPr>
        <dsp:cNvPr id="0" name=""/>
        <dsp:cNvSpPr/>
      </dsp:nvSpPr>
      <dsp:spPr>
        <a:xfrm>
          <a:off x="9471200" y="1016168"/>
          <a:ext cx="5159613" cy="212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5873A8-DBD9-4F42-B486-C06A77629C8D}">
      <dsp:nvSpPr>
        <dsp:cNvPr id="0" name=""/>
        <dsp:cNvSpPr/>
      </dsp:nvSpPr>
      <dsp:spPr>
        <a:xfrm>
          <a:off x="9471200" y="875990"/>
          <a:ext cx="5159613" cy="1401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>
              <a:latin typeface="Helvetica" pitchFamily="2" charset="0"/>
            </a:rPr>
            <a:t>[NET late Fall 2026] IMERG V08 Early and Late initial processing</a:t>
          </a:r>
        </a:p>
      </dsp:txBody>
      <dsp:txXfrm>
        <a:off x="9471200" y="875990"/>
        <a:ext cx="5159613" cy="140178"/>
      </dsp:txXfrm>
    </dsp:sp>
    <dsp:sp modelId="{40E03D3A-54C0-4D6C-B76E-D5396F9EDE8B}">
      <dsp:nvSpPr>
        <dsp:cNvPr id="0" name=""/>
        <dsp:cNvSpPr/>
      </dsp:nvSpPr>
      <dsp:spPr>
        <a:xfrm>
          <a:off x="9394328" y="565234"/>
          <a:ext cx="9043" cy="452187"/>
        </a:xfrm>
        <a:prstGeom prst="rect">
          <a:avLst/>
        </a:prstGeom>
        <a:solidFill>
          <a:schemeClr val="dk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616E97-D64D-4953-AF64-C3CB66483F57}">
      <dsp:nvSpPr>
        <dsp:cNvPr id="0" name=""/>
        <dsp:cNvSpPr/>
      </dsp:nvSpPr>
      <dsp:spPr>
        <a:xfrm>
          <a:off x="6267135" y="541720"/>
          <a:ext cx="47027" cy="470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8BC424-8DD0-4088-B787-80D49675B5A8}">
      <dsp:nvSpPr>
        <dsp:cNvPr id="0" name=""/>
        <dsp:cNvSpPr/>
      </dsp:nvSpPr>
      <dsp:spPr>
        <a:xfrm>
          <a:off x="9375336" y="541720"/>
          <a:ext cx="47027" cy="470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layout/BulletTimeline">
  <dgm:title val=""/>
  <dgm:desc val=""/>
  <dgm:catLst>
    <dgm:cat type="process" pri="7450"/>
    <dgm:cat type="timeline" pri="100"/>
  </dgm:catLst>
  <dgm:sampData>
    <dgm:dataModel>
      <dgm:ptLst>
        <dgm:pt modelId="0" type="doc"/>
        <dgm:pt modelId="10">
          <dgm:prSet phldrT="Add an event" phldr="1"/>
        </dgm:pt>
        <dgm:pt modelId="11">
          <dgm:prSet phldrT="Write a description of the significance of this event" phldr="1"/>
        </dgm:pt>
        <dgm:pt modelId="20">
          <dgm:prSet phldrT="Add an event" phldr="1"/>
        </dgm:pt>
        <dgm:pt modelId="21">
          <dgm:prSet phldrT="Write a description of the significance of this event" phldr="1"/>
        </dgm:pt>
        <dgm:pt modelId="30">
          <dgm:prSet phldrT="Add an event" phldr="1"/>
        </dgm:pt>
        <dgm:pt modelId="31">
          <dgm:prSet phldrT="Write a description of the significance of this event" phldr="1"/>
        </dgm:pt>
        <dgm:pt modelId="40">
          <dgm:prSet phldrT="Add an event" phldr="1"/>
        </dgm:pt>
        <dgm:pt modelId="41">
          <dgm:prSet phldrT="Write a description of the significance of this event" phldr="1"/>
        </dgm:pt>
        <dgm:pt modelId="50">
          <dgm:prSet phldrT="Add an event" phldr="1"/>
        </dgm:pt>
        <dgm:pt modelId="51">
          <dgm:prSet phldrT="Write a description of the significance of this event" phldr="1"/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Helvetica" pitchFamily="-107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Helvetica" pitchFamily="-107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Helvetica" pitchFamily="-107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A1A91B5-704E-0243-BA32-3A0C3E6F45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376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2143" kern="1200">
        <a:solidFill>
          <a:schemeClr val="tx1"/>
        </a:solidFill>
        <a:latin typeface="Times" pitchFamily="-107" charset="0"/>
        <a:ea typeface="ＭＳ Ｐゴシック" pitchFamily="-107" charset="-128"/>
        <a:cs typeface="ＭＳ Ｐゴシック" pitchFamily="-107" charset="-128"/>
      </a:defRPr>
    </a:lvl1pPr>
    <a:lvl2pPr marL="816422" algn="l" rtl="0" eaLnBrk="0" fontAlgn="base" hangingPunct="0">
      <a:spcBef>
        <a:spcPct val="30000"/>
      </a:spcBef>
      <a:spcAft>
        <a:spcPct val="0"/>
      </a:spcAft>
      <a:defRPr sz="2143" kern="1200">
        <a:solidFill>
          <a:schemeClr val="tx1"/>
        </a:solidFill>
        <a:latin typeface="Times" pitchFamily="-107" charset="0"/>
        <a:ea typeface="ＭＳ Ｐゴシック" pitchFamily="-107" charset="-128"/>
        <a:cs typeface="+mn-cs"/>
      </a:defRPr>
    </a:lvl2pPr>
    <a:lvl3pPr marL="1632844" algn="l" rtl="0" eaLnBrk="0" fontAlgn="base" hangingPunct="0">
      <a:spcBef>
        <a:spcPct val="30000"/>
      </a:spcBef>
      <a:spcAft>
        <a:spcPct val="0"/>
      </a:spcAft>
      <a:defRPr sz="2143" kern="1200">
        <a:solidFill>
          <a:schemeClr val="tx1"/>
        </a:solidFill>
        <a:latin typeface="Times" pitchFamily="-107" charset="0"/>
        <a:ea typeface="ＭＳ Ｐゴシック" pitchFamily="-107" charset="-128"/>
        <a:cs typeface="+mn-cs"/>
      </a:defRPr>
    </a:lvl3pPr>
    <a:lvl4pPr marL="2449266" algn="l" rtl="0" eaLnBrk="0" fontAlgn="base" hangingPunct="0">
      <a:spcBef>
        <a:spcPct val="30000"/>
      </a:spcBef>
      <a:spcAft>
        <a:spcPct val="0"/>
      </a:spcAft>
      <a:defRPr sz="2143" kern="1200">
        <a:solidFill>
          <a:schemeClr val="tx1"/>
        </a:solidFill>
        <a:latin typeface="Times" pitchFamily="-107" charset="0"/>
        <a:ea typeface="ＭＳ Ｐゴシック" pitchFamily="-107" charset="-128"/>
        <a:cs typeface="+mn-cs"/>
      </a:defRPr>
    </a:lvl4pPr>
    <a:lvl5pPr marL="3265688" algn="l" rtl="0" eaLnBrk="0" fontAlgn="base" hangingPunct="0">
      <a:spcBef>
        <a:spcPct val="30000"/>
      </a:spcBef>
      <a:spcAft>
        <a:spcPct val="0"/>
      </a:spcAft>
      <a:defRPr sz="2143" kern="1200">
        <a:solidFill>
          <a:schemeClr val="tx1"/>
        </a:solidFill>
        <a:latin typeface="Times" pitchFamily="-107" charset="0"/>
        <a:ea typeface="ＭＳ Ｐゴシック" pitchFamily="-107" charset="-128"/>
        <a:cs typeface="+mn-cs"/>
      </a:defRPr>
    </a:lvl5pPr>
    <a:lvl6pPr marL="4082110" algn="l" defTabSz="816422" rtl="0" eaLnBrk="1" latinLnBrk="0" hangingPunct="1">
      <a:defRPr sz="2143" kern="1200">
        <a:solidFill>
          <a:schemeClr val="tx1"/>
        </a:solidFill>
        <a:latin typeface="+mn-lt"/>
        <a:ea typeface="+mn-ea"/>
        <a:cs typeface="+mn-cs"/>
      </a:defRPr>
    </a:lvl6pPr>
    <a:lvl7pPr marL="4898532" algn="l" defTabSz="816422" rtl="0" eaLnBrk="1" latinLnBrk="0" hangingPunct="1">
      <a:defRPr sz="2143" kern="1200">
        <a:solidFill>
          <a:schemeClr val="tx1"/>
        </a:solidFill>
        <a:latin typeface="+mn-lt"/>
        <a:ea typeface="+mn-ea"/>
        <a:cs typeface="+mn-cs"/>
      </a:defRPr>
    </a:lvl7pPr>
    <a:lvl8pPr marL="5714954" algn="l" defTabSz="816422" rtl="0" eaLnBrk="1" latinLnBrk="0" hangingPunct="1">
      <a:defRPr sz="2143" kern="1200">
        <a:solidFill>
          <a:schemeClr val="tx1"/>
        </a:solidFill>
        <a:latin typeface="+mn-lt"/>
        <a:ea typeface="+mn-ea"/>
        <a:cs typeface="+mn-cs"/>
      </a:defRPr>
    </a:lvl8pPr>
    <a:lvl9pPr marL="6531376" algn="l" defTabSz="816422" rtl="0" eaLnBrk="1" latinLnBrk="0" hangingPunct="1">
      <a:defRPr sz="214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8B5E4EC5-D4A9-6F44-A2C5-4FE04BAA0949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1A91B5-704E-0243-BA32-3A0C3E6F459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74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56D12-2FAB-A945-AA49-ED0B9B30B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C2F98A8E-8172-F5C9-C55A-66406BE2CC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63918513-8CDD-7354-DBCC-AE9A785B8F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261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3C49D-A580-225D-1095-05524AD45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B0E48ACE-547E-F219-23C7-A99B7A3715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73FEB90D-100A-B1FA-C153-09D53494F9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207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A21F2-4558-C0D3-0880-67989E7FD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3EB84E-8B3B-FA51-A34F-0F3A6997CB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4D1DFC-0946-8B73-3959-EEBD427C5B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FE1118-CD16-FE5B-E7A8-83C616FDC2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1A91B5-704E-0243-BA32-3A0C3E6F459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804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1EEDB-A3E9-2D6E-00C3-526940BE1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9E0D35-A6F9-FAD8-9630-FA030C5BD1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73AB0C-8B8A-5BAC-52A6-B4CD9C5734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507CF-AEAB-87FA-8C16-21657E0A92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1A91B5-704E-0243-BA32-3A0C3E6F459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056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DDF3E-6069-656C-A909-717A0279C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65FDA8-F463-071A-D843-1A100E08C6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9F1175-85AB-155F-4D0D-A6A49AD9C8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A2518C-43B3-B3BF-167A-3CDD039E23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1A91B5-704E-0243-BA32-3A0C3E6F459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159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96D58-C600-8C56-967C-25ED2FE1F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D84F2F-E9A3-5038-278C-989A1AE84A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9422B2-6550-C2F7-2C03-9841054349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F36C66-A0A8-CD6C-5AFB-B26E7AF194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1A91B5-704E-0243-BA32-3A0C3E6F459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36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56750-D857-AD20-7900-67E32FB94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0D4EC8-B141-A820-272B-4FF80FD4D8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FA49EF-49D5-FA96-F77C-64A82E510C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F39D2-E5D2-CDFB-F0E1-D42CA8FD15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1A91B5-704E-0243-BA32-3A0C3E6F459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06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38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/>
            </a:lvl1pPr>
            <a:lvl2pPr marL="685800" indent="0" algn="ctr">
              <a:buNone/>
              <a:defRPr/>
            </a:lvl2pPr>
            <a:lvl3pPr marL="1371600" indent="0" algn="ctr">
              <a:buNone/>
              <a:defRPr/>
            </a:lvl3pPr>
            <a:lvl4pPr marL="2057400" indent="0" algn="ctr">
              <a:buNone/>
              <a:defRPr/>
            </a:lvl4pPr>
            <a:lvl5pPr marL="2743200" indent="0" algn="ctr">
              <a:buNone/>
              <a:defRPr/>
            </a:lvl5pPr>
            <a:lvl6pPr marL="3429000" indent="0" algn="ctr">
              <a:buNone/>
              <a:defRPr/>
            </a:lvl6pPr>
            <a:lvl7pPr marL="4114800" indent="0" algn="ctr">
              <a:buNone/>
              <a:defRPr/>
            </a:lvl7pPr>
            <a:lvl8pPr marL="4800600" indent="0" algn="ctr">
              <a:buNone/>
              <a:defRPr/>
            </a:lvl8pPr>
            <a:lvl9pPr marL="54864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373FA-D373-CF41-A0D6-5C58D3D799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336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AD196-CADD-304A-987C-83C7EB6C82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2934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30200" y="914400"/>
            <a:ext cx="388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914400"/>
            <a:ext cx="113538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27840-8DBB-2848-B5B4-DFE6ED5918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3970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767F2-8F6D-0E41-A5F2-A97E6E35FB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36830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1"/>
            <a:ext cx="155448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3000"/>
            </a:lvl1pPr>
            <a:lvl2pPr marL="685800" indent="0">
              <a:buNone/>
              <a:defRPr sz="2700"/>
            </a:lvl2pPr>
            <a:lvl3pPr marL="1371600" indent="0">
              <a:buNone/>
              <a:defRPr sz="2400"/>
            </a:lvl3pPr>
            <a:lvl4pPr marL="2057400" indent="0">
              <a:buNone/>
              <a:defRPr sz="2100"/>
            </a:lvl4pPr>
            <a:lvl5pPr marL="2743200" indent="0">
              <a:buNone/>
              <a:defRPr sz="2100"/>
            </a:lvl5pPr>
            <a:lvl6pPr marL="3429000" indent="0">
              <a:buNone/>
              <a:defRPr sz="2100"/>
            </a:lvl6pPr>
            <a:lvl7pPr marL="4114800" indent="0">
              <a:buNone/>
              <a:defRPr sz="2100"/>
            </a:lvl7pPr>
            <a:lvl8pPr marL="4800600" indent="0">
              <a:buNone/>
              <a:defRPr sz="2100"/>
            </a:lvl8pPr>
            <a:lvl9pPr marL="5486400" indent="0">
              <a:buNone/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CA214-2A48-2A4C-B22D-0C80D6798A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5821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971800"/>
            <a:ext cx="7620000" cy="6172200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971800"/>
            <a:ext cx="7620000" cy="6172200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11D02-0182-E243-94D9-AAF8AF55BD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7049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262313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1" y="2302670"/>
            <a:ext cx="8083550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1" y="3262313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DB62F-452C-074E-B0B0-21A9E1AC35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95481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4ED344-F42A-3A44-A863-085E6221E9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66207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0A7B4-F009-234D-94E3-76CA668694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15162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409575"/>
            <a:ext cx="6016626" cy="174307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6"/>
            <a:ext cx="10223500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1" y="2152651"/>
            <a:ext cx="6016626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05869B-2AF7-4F4B-A9D6-BAB80C742A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00716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08962-06DA-1F4D-9D09-731AA8A774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0003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50000">
              <a:schemeClr val="bg1"/>
            </a:gs>
            <a:gs pos="100000">
              <a:schemeClr val="accent6">
                <a:lumMod val="20000"/>
                <a:lumOff val="80000"/>
              </a:schemeClr>
            </a:gs>
          </a:gsLst>
          <a:lin ang="28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914400"/>
            <a:ext cx="155448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2971800"/>
            <a:ext cx="155448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9372600"/>
            <a:ext cx="3810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1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8400" y="9372600"/>
            <a:ext cx="5791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1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106400" y="9372600"/>
            <a:ext cx="3810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100">
                <a:latin typeface="Times" charset="0"/>
              </a:defRPr>
            </a:lvl1pPr>
          </a:lstStyle>
          <a:p>
            <a:pPr>
              <a:defRPr/>
            </a:pPr>
            <a:fld id="{15713E05-8ACA-2A40-8ED1-0033F864F2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+mj-lt"/>
          <a:ea typeface="ＭＳ Ｐゴシック" pitchFamily="-107" charset="-128"/>
          <a:cs typeface="ＭＳ Ｐゴシック" pitchFamily="-107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" pitchFamily="-107" charset="0"/>
          <a:ea typeface="ＭＳ Ｐゴシック" pitchFamily="-107" charset="-128"/>
          <a:cs typeface="ＭＳ Ｐゴシック" pitchFamily="-10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" pitchFamily="-107" charset="0"/>
          <a:ea typeface="ＭＳ Ｐゴシック" pitchFamily="-107" charset="-128"/>
          <a:cs typeface="ＭＳ Ｐゴシック" pitchFamily="-10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" pitchFamily="-107" charset="0"/>
          <a:ea typeface="ＭＳ Ｐゴシック" pitchFamily="-107" charset="-128"/>
          <a:cs typeface="ＭＳ Ｐゴシック" pitchFamily="-10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" pitchFamily="-107" charset="0"/>
          <a:ea typeface="ＭＳ Ｐゴシック" pitchFamily="-107" charset="-128"/>
          <a:cs typeface="ＭＳ Ｐゴシック" pitchFamily="-107" charset="-128"/>
        </a:defRPr>
      </a:lvl5pPr>
      <a:lvl6pPr marL="685800"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" pitchFamily="-107" charset="0"/>
        </a:defRPr>
      </a:lvl6pPr>
      <a:lvl7pPr marL="1371600"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" pitchFamily="-107" charset="0"/>
        </a:defRPr>
      </a:lvl7pPr>
      <a:lvl8pPr marL="2057400"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" pitchFamily="-107" charset="0"/>
        </a:defRPr>
      </a:lvl8pPr>
      <a:lvl9pPr marL="2743200"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" pitchFamily="-107" charset="0"/>
        </a:defRPr>
      </a:lvl9pPr>
    </p:titleStyle>
    <p:bodyStyle>
      <a:lvl1pPr marL="514350" indent="-514350" algn="l" rtl="0" eaLnBrk="0" fontAlgn="base" hangingPunct="0">
        <a:spcBef>
          <a:spcPct val="20000"/>
        </a:spcBef>
        <a:spcAft>
          <a:spcPct val="0"/>
        </a:spcAft>
        <a:buChar char="•"/>
        <a:defRPr sz="4800">
          <a:solidFill>
            <a:schemeClr val="tx1"/>
          </a:solidFill>
          <a:latin typeface="+mn-lt"/>
          <a:ea typeface="ＭＳ Ｐゴシック" pitchFamily="-107" charset="-128"/>
          <a:cs typeface="ＭＳ Ｐゴシック" pitchFamily="-107" charset="-128"/>
        </a:defRPr>
      </a:lvl1pPr>
      <a:lvl2pPr marL="1114425" indent="-428625" algn="l" rtl="0" eaLnBrk="0" fontAlgn="base" hangingPunct="0">
        <a:spcBef>
          <a:spcPct val="20000"/>
        </a:spcBef>
        <a:spcAft>
          <a:spcPct val="0"/>
        </a:spcAft>
        <a:buChar char="–"/>
        <a:defRPr sz="4200">
          <a:solidFill>
            <a:schemeClr val="tx1"/>
          </a:solidFill>
          <a:latin typeface="+mn-lt"/>
          <a:ea typeface="ＭＳ Ｐゴシック" pitchFamily="-107" charset="-128"/>
        </a:defRPr>
      </a:lvl2pPr>
      <a:lvl3pPr marL="17145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ＭＳ Ｐゴシック" pitchFamily="-107" charset="-128"/>
        </a:defRPr>
      </a:lvl3pPr>
      <a:lvl4pPr marL="2400300" indent="-342900" algn="l" rtl="0" eaLnBrk="0" fontAlgn="base" hangingPunct="0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  <a:ea typeface="ＭＳ Ｐゴシック" pitchFamily="-107" charset="-128"/>
        </a:defRPr>
      </a:lvl4pPr>
      <a:lvl5pPr marL="3086100" indent="-342900" algn="l" rtl="0" eaLnBrk="0" fontAlgn="base" hangingPunct="0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  <a:ea typeface="ＭＳ Ｐゴシック" pitchFamily="-107" charset="-128"/>
        </a:defRPr>
      </a:lvl5pPr>
      <a:lvl6pPr marL="3771900" indent="-342900" algn="l" rtl="0" eaLnBrk="0" fontAlgn="base" hangingPunct="0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  <a:ea typeface="ＭＳ Ｐゴシック" pitchFamily="-107" charset="-128"/>
        </a:defRPr>
      </a:lvl6pPr>
      <a:lvl7pPr marL="4457700" indent="-342900" algn="l" rtl="0" eaLnBrk="0" fontAlgn="base" hangingPunct="0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  <a:ea typeface="ＭＳ Ｐゴシック" pitchFamily="-107" charset="-128"/>
        </a:defRPr>
      </a:lvl7pPr>
      <a:lvl8pPr marL="5143500" indent="-342900" algn="l" rtl="0" eaLnBrk="0" fontAlgn="base" hangingPunct="0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  <a:ea typeface="ＭＳ Ｐゴシック" pitchFamily="-107" charset="-128"/>
        </a:defRPr>
      </a:lvl8pPr>
      <a:lvl9pPr marL="5829300" indent="-342900" algn="l" rtl="0" eaLnBrk="0" fontAlgn="base" hangingPunct="0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  <a:ea typeface="ＭＳ Ｐゴシック" pitchFamily="-107" charset="-128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0" y="2605863"/>
            <a:ext cx="18288000" cy="557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4800" b="1" dirty="0"/>
              <a:t>Upgrades and Early Results for IMERG V08</a:t>
            </a:r>
          </a:p>
          <a:p>
            <a:pPr algn="ctr"/>
            <a:r>
              <a:rPr lang="en-US" sz="4800" b="1" dirty="0"/>
              <a:t> </a:t>
            </a:r>
            <a:endParaRPr lang="en-US" sz="4800" dirty="0"/>
          </a:p>
          <a:p>
            <a:pPr algn="ctr">
              <a:spcBef>
                <a:spcPts val="0"/>
              </a:spcBef>
              <a:tabLst>
                <a:tab pos="2870200" algn="l"/>
                <a:tab pos="7213600" algn="l"/>
              </a:tabLst>
            </a:pPr>
            <a:r>
              <a:rPr lang="en-US" sz="2800" b="1" dirty="0">
                <a:solidFill>
                  <a:srgbClr val="0724FB"/>
                </a:solidFill>
              </a:rPr>
              <a:t>George J. Huffman(1), Jackson Tan(1,2), Robert Joyce(1,3),</a:t>
            </a:r>
          </a:p>
          <a:p>
            <a:pPr algn="ctr">
              <a:spcBef>
                <a:spcPts val="0"/>
              </a:spcBef>
              <a:tabLst>
                <a:tab pos="2870200" algn="l"/>
                <a:tab pos="7213600" algn="l"/>
              </a:tabLst>
            </a:pPr>
            <a:r>
              <a:rPr lang="en-US" sz="2800" b="1" dirty="0">
                <a:solidFill>
                  <a:srgbClr val="0724FB"/>
                </a:solidFill>
              </a:rPr>
              <a:t>Eric Nelkin(1,3), David T. Bolvin(1,3)</a:t>
            </a:r>
          </a:p>
          <a:p>
            <a:pPr>
              <a:spcBef>
                <a:spcPts val="0"/>
              </a:spcBef>
              <a:tabLst>
                <a:tab pos="4572000" algn="l"/>
                <a:tab pos="7213600" algn="l"/>
              </a:tabLst>
            </a:pPr>
            <a:r>
              <a:rPr lang="en-US" sz="2800" b="1" dirty="0">
                <a:solidFill>
                  <a:srgbClr val="0724FB"/>
                </a:solidFill>
              </a:rPr>
              <a:t>	</a:t>
            </a:r>
            <a:r>
              <a:rPr lang="en-US" sz="2800" dirty="0">
                <a:solidFill>
                  <a:srgbClr val="009900"/>
                </a:solidFill>
              </a:rPr>
              <a:t>(1) NASA/GSFC Earth Sciences Division – Atmospheres</a:t>
            </a:r>
          </a:p>
          <a:p>
            <a:pPr>
              <a:spcBef>
                <a:spcPts val="0"/>
              </a:spcBef>
              <a:tabLst>
                <a:tab pos="4572000" algn="l"/>
                <a:tab pos="7213600" algn="l"/>
              </a:tabLst>
            </a:pPr>
            <a:r>
              <a:rPr lang="en-US" sz="2800" dirty="0">
                <a:solidFill>
                  <a:srgbClr val="009900"/>
                </a:solidFill>
              </a:rPr>
              <a:t>	(2) Univ. of Maryland Baltimore County</a:t>
            </a:r>
          </a:p>
          <a:p>
            <a:pPr>
              <a:spcBef>
                <a:spcPts val="0"/>
              </a:spcBef>
              <a:tabLst>
                <a:tab pos="4572000" algn="l"/>
                <a:tab pos="7213600" algn="l"/>
              </a:tabLst>
            </a:pPr>
            <a:r>
              <a:rPr lang="en-US" sz="2800" dirty="0">
                <a:solidFill>
                  <a:srgbClr val="009900"/>
                </a:solidFill>
              </a:rPr>
              <a:t>	(3) Science and Technology Corp.</a:t>
            </a:r>
          </a:p>
          <a:p>
            <a:pPr algn="ctr">
              <a:defRPr/>
            </a:pPr>
            <a:endParaRPr lang="en-US" sz="2800" dirty="0">
              <a:solidFill>
                <a:srgbClr val="0000FF"/>
              </a:solidFill>
            </a:endParaRPr>
          </a:p>
          <a:p>
            <a:pPr algn="ctr"/>
            <a:r>
              <a:rPr lang="en-US" sz="2800" dirty="0" err="1">
                <a:solidFill>
                  <a:srgbClr val="0724FB"/>
                </a:solidFill>
              </a:rPr>
              <a:t>george.j.huffman@nasa.gov</a:t>
            </a:r>
            <a:endParaRPr lang="en-US" sz="2800" dirty="0">
              <a:solidFill>
                <a:srgbClr val="0724FB"/>
              </a:solidFill>
            </a:endParaRPr>
          </a:p>
          <a:p>
            <a:pPr algn="ctr"/>
            <a:endParaRPr lang="en-US" sz="2800" dirty="0">
              <a:solidFill>
                <a:srgbClr val="0724FB"/>
              </a:solidFill>
            </a:endParaRPr>
          </a:p>
          <a:p>
            <a:pPr algn="ctr"/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9495A8-2AE2-3F87-2813-A07EE6A5D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04" y="133224"/>
            <a:ext cx="3762100" cy="877824"/>
          </a:xfrm>
          <a:prstGeom prst="rect">
            <a:avLst/>
          </a:prstGeom>
        </p:spPr>
      </p:pic>
      <p:pic>
        <p:nvPicPr>
          <p:cNvPr id="3" name="Picture 2" descr="Logo&#10;&#10;Description automatically generated with medium confidence">
            <a:extLst>
              <a:ext uri="{FF2B5EF4-FFF2-40B4-BE49-F238E27FC236}">
                <a16:creationId xmlns:a16="http://schemas.microsoft.com/office/drawing/2014/main" id="{B814D1BE-F6AE-FBF1-34CB-16EA42EC4B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400" y="133226"/>
            <a:ext cx="1243012" cy="102870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9C5581D0-83C7-ADC7-31A5-09BFFA586F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2" y="1161927"/>
            <a:ext cx="1951684" cy="10665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Text Box 26"/>
          <p:cNvSpPr txBox="1">
            <a:spLocks noChangeArrowheads="1"/>
          </p:cNvSpPr>
          <p:nvPr/>
        </p:nvSpPr>
        <p:spPr bwMode="auto">
          <a:xfrm>
            <a:off x="10641647" y="8801100"/>
            <a:ext cx="7681913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27432" bIns="27432">
            <a:spAutoFit/>
          </a:bodyPr>
          <a:lstStyle>
            <a:lvl1pPr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500" dirty="0"/>
              <a:t>https://</a:t>
            </a:r>
            <a:r>
              <a:rPr lang="en-US" sz="1500" dirty="0" err="1"/>
              <a:t>gpm.nasa.gov</a:t>
            </a:r>
            <a:r>
              <a:rPr lang="en-US" sz="1500" dirty="0"/>
              <a:t>/sites/default/files/2026-04/GPM_Constellation_2026_v4.jpg</a:t>
            </a:r>
          </a:p>
        </p:txBody>
      </p:sp>
      <p:sp>
        <p:nvSpPr>
          <p:cNvPr id="4" name="Text Box 262">
            <a:extLst>
              <a:ext uri="{FF2B5EF4-FFF2-40B4-BE49-F238E27FC236}">
                <a16:creationId xmlns:a16="http://schemas.microsoft.com/office/drawing/2014/main" id="{2A6839EB-BE1B-0763-5DE1-2C1B7126A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10210800" cy="809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600" b="1" dirty="0">
                <a:latin typeface="Helvetica" pitchFamily="2" charset="0"/>
                <a:cs typeface="Helvetica" charset="0"/>
              </a:rPr>
              <a:t>1. Quick Introduction to IMERG</a:t>
            </a:r>
            <a:endParaRPr lang="en-US" altLang="ja-JP" sz="2600" b="1" dirty="0">
              <a:latin typeface="Helvetica" pitchFamily="2" charset="0"/>
              <a:cs typeface="Helvetica" charset="0"/>
            </a:endParaRPr>
          </a:p>
          <a:p>
            <a:endParaRPr lang="en-US" sz="2600" b="1" dirty="0">
              <a:latin typeface="Helvetica" pitchFamily="2" charset="0"/>
              <a:cs typeface="Helvetica" charset="0"/>
            </a:endParaRPr>
          </a:p>
          <a:p>
            <a:pPr>
              <a:spcBef>
                <a:spcPts val="0"/>
              </a:spcBef>
            </a:pPr>
            <a:r>
              <a:rPr lang="en-US" sz="2600" dirty="0">
                <a:solidFill>
                  <a:schemeClr val="accent2"/>
                </a:solidFill>
                <a:latin typeface="Helvetica" pitchFamily="2" charset="0"/>
                <a:cs typeface="Helvetica" charset="0"/>
              </a:rPr>
              <a:t>Integrated Multi-</a:t>
            </a:r>
            <a:r>
              <a:rPr lang="en-US" sz="2600" dirty="0" err="1">
                <a:solidFill>
                  <a:schemeClr val="accent2"/>
                </a:solidFill>
                <a:latin typeface="Helvetica" pitchFamily="2" charset="0"/>
                <a:cs typeface="Helvetica" charset="0"/>
              </a:rPr>
              <a:t>satellitE</a:t>
            </a:r>
            <a:r>
              <a:rPr lang="en-US" sz="2600" dirty="0">
                <a:solidFill>
                  <a:schemeClr val="accent2"/>
                </a:solidFill>
                <a:latin typeface="Helvetica" pitchFamily="2" charset="0"/>
                <a:cs typeface="Helvetica" charset="0"/>
              </a:rPr>
              <a:t> Retrievals for GPM is the U.S. GPM Science Team’s merged satellite precipitation algorithm</a:t>
            </a:r>
          </a:p>
          <a:p>
            <a:pPr marL="361950" indent="-361950">
              <a:spcBef>
                <a:spcPts val="0"/>
              </a:spcBef>
            </a:pP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Helvetica" charset="0"/>
              </a:rPr>
              <a:t>•	0.1</a:t>
            </a:r>
            <a:r>
              <a:rPr lang="en-US" sz="2600" baseline="40000" dirty="0">
                <a:solidFill>
                  <a:srgbClr val="006600"/>
                </a:solidFill>
                <a:latin typeface="Helvetica" pitchFamily="2" charset="0"/>
                <a:cs typeface="Helvetica" charset="0"/>
              </a:rPr>
              <a:t>o</a:t>
            </a: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Helvetica" charset="0"/>
              </a:rPr>
              <a:t>, ½ h; global, 1998–present</a:t>
            </a:r>
          </a:p>
          <a:p>
            <a:pPr marL="361950" indent="-361950">
              <a:spcBef>
                <a:spcPts val="0"/>
              </a:spcBef>
            </a:pP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Helvetica" charset="0"/>
              </a:rPr>
              <a:t>•	three Runs (Final, Late, &amp; Early) cater to different latency requirements</a:t>
            </a:r>
          </a:p>
          <a:p>
            <a:pPr marL="361950" indent="-361950">
              <a:spcBef>
                <a:spcPts val="0"/>
              </a:spcBef>
            </a:pPr>
            <a:endParaRPr lang="en-US" sz="2600" dirty="0">
              <a:solidFill>
                <a:schemeClr val="accent2"/>
              </a:solidFill>
              <a:latin typeface="Helvetica" pitchFamily="2" charset="0"/>
              <a:cs typeface="Helvetica" charset="0"/>
            </a:endParaRPr>
          </a:p>
          <a:p>
            <a:pPr>
              <a:spcBef>
                <a:spcPts val="0"/>
              </a:spcBef>
            </a:pPr>
            <a:r>
              <a:rPr lang="en-US" sz="2600" dirty="0">
                <a:solidFill>
                  <a:schemeClr val="accent2"/>
                </a:solidFill>
                <a:latin typeface="Helvetica" pitchFamily="2" charset="0"/>
                <a:cs typeface="Helvetica" charset="0"/>
              </a:rPr>
              <a:t>IMERG scheme</a:t>
            </a:r>
          </a:p>
          <a:p>
            <a:pPr marL="361950" indent="-361950">
              <a:spcBef>
                <a:spcPts val="0"/>
              </a:spcBef>
            </a:pP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Helvetica" charset="0"/>
              </a:rPr>
              <a:t>•	grid the PMW precipitation from the GPM constellation,</a:t>
            </a:r>
          </a:p>
          <a:p>
            <a:pPr marL="361950" indent="-361950">
              <a:spcBef>
                <a:spcPts val="0"/>
              </a:spcBef>
            </a:pP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Helvetica" charset="0"/>
              </a:rPr>
              <a:t>•	intercalibrate them to the GPM Core Observatory,</a:t>
            </a:r>
          </a:p>
          <a:p>
            <a:pPr marL="361950" indent="-361950">
              <a:spcBef>
                <a:spcPts val="0"/>
              </a:spcBef>
            </a:pP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Helvetica" charset="0"/>
              </a:rPr>
              <a:t>•	perform forward and backward propagation,</a:t>
            </a:r>
          </a:p>
          <a:p>
            <a:pPr marL="361950" indent="-361950">
              <a:spcBef>
                <a:spcPts val="0"/>
              </a:spcBef>
            </a:pP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Helvetica" charset="0"/>
              </a:rPr>
              <a:t>•	merge them with IR precipitation in a Kalman filter framework, and</a:t>
            </a:r>
          </a:p>
          <a:p>
            <a:pPr marL="361950" indent="-361950">
              <a:spcBef>
                <a:spcPts val="0"/>
              </a:spcBef>
            </a:pP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Helvetica" charset="0"/>
              </a:rPr>
              <a:t>•	apply a broad-scale gauge adjustment over land.</a:t>
            </a:r>
          </a:p>
          <a:p>
            <a:pPr marL="361950" indent="-361950">
              <a:spcBef>
                <a:spcPts val="0"/>
              </a:spcBef>
            </a:pPr>
            <a:endParaRPr lang="en-US" sz="2600" dirty="0">
              <a:solidFill>
                <a:schemeClr val="accent2"/>
              </a:solidFill>
              <a:latin typeface="Helvetica" pitchFamily="2" charset="0"/>
              <a:cs typeface="Helvetica" charset="0"/>
            </a:endParaRPr>
          </a:p>
          <a:p>
            <a:pPr marL="19050" indent="-19050">
              <a:spcBef>
                <a:spcPts val="0"/>
              </a:spcBef>
            </a:pPr>
            <a:r>
              <a:rPr lang="en-US" sz="2600" dirty="0">
                <a:solidFill>
                  <a:schemeClr val="accent2"/>
                </a:solidFill>
                <a:latin typeface="Helvetica" pitchFamily="2" charset="0"/>
                <a:cs typeface="Helvetica" charset="0"/>
              </a:rPr>
              <a:t>GPM products are in the process of upgrading to V08</a:t>
            </a:r>
          </a:p>
          <a:p>
            <a:pPr marL="361950" indent="-361950">
              <a:spcBef>
                <a:spcPts val="0"/>
              </a:spcBef>
            </a:pP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Helvetica" charset="0"/>
              </a:rPr>
              <a:t>•	DPR V08A and GPROF V08A: in production</a:t>
            </a:r>
          </a:p>
          <a:p>
            <a:pPr marL="361950" indent="-361950">
              <a:spcBef>
                <a:spcPts val="0"/>
              </a:spcBef>
            </a:pP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Helvetica" charset="0"/>
              </a:rPr>
              <a:t>•	CORRA V08 and IMERG V08: in development</a:t>
            </a:r>
          </a:p>
          <a:p>
            <a:pPr>
              <a:spcBef>
                <a:spcPts val="0"/>
              </a:spcBef>
            </a:pPr>
            <a:endParaRPr lang="en-US" sz="2600" dirty="0">
              <a:solidFill>
                <a:schemeClr val="accent2"/>
              </a:solidFill>
              <a:latin typeface="Helvetica" pitchFamily="2" charset="0"/>
              <a:cs typeface="Helvetica" charset="0"/>
            </a:endParaRPr>
          </a:p>
          <a:p>
            <a:pPr>
              <a:spcBef>
                <a:spcPts val="0"/>
              </a:spcBef>
            </a:pPr>
            <a:r>
              <a:rPr lang="en-US" sz="2600" dirty="0">
                <a:solidFill>
                  <a:schemeClr val="accent2"/>
                </a:solidFill>
                <a:latin typeface="Helvetica" pitchFamily="2" charset="0"/>
                <a:cs typeface="Helvetica" charset="0"/>
              </a:rPr>
              <a:t>This presentation describes selected changes in IMERG</a:t>
            </a:r>
          </a:p>
        </p:txBody>
      </p:sp>
      <p:pic>
        <p:nvPicPr>
          <p:cNvPr id="2" name="Picture 1" descr="A diagram showing satellites in the GPM constellation orbiting Earth. ">
            <a:extLst>
              <a:ext uri="{FF2B5EF4-FFF2-40B4-BE49-F238E27FC236}">
                <a16:creationId xmlns:a16="http://schemas.microsoft.com/office/drawing/2014/main" id="{465A7E8A-363E-7966-B0C0-E54476283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1647" y="1102925"/>
            <a:ext cx="7681913" cy="768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51305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ADEA4-9BAA-7C1B-D4A9-7B3601430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F747A19-5971-7364-0FD7-FFF4F6764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273" y="4455990"/>
            <a:ext cx="5394527" cy="54098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B519A8E-F95B-E060-DD6A-D7890DE943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4456294"/>
            <a:ext cx="5394527" cy="5409896"/>
          </a:xfrm>
          <a:prstGeom prst="rect">
            <a:avLst/>
          </a:prstGeom>
        </p:spPr>
      </p:pic>
      <p:sp>
        <p:nvSpPr>
          <p:cNvPr id="2" name="Text Box 408">
            <a:extLst>
              <a:ext uri="{FF2B5EF4-FFF2-40B4-BE49-F238E27FC236}">
                <a16:creationId xmlns:a16="http://schemas.microsoft.com/office/drawing/2014/main" id="{194EC677-1971-6736-FEC1-4E3214D2E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028700"/>
            <a:ext cx="11704391" cy="144655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600" dirty="0">
                <a:solidFill>
                  <a:srgbClr val="0000FF"/>
                </a:solidFill>
                <a:latin typeface="Helvetica" pitchFamily="2" charset="0"/>
                <a:cs typeface="Arial" panose="020B0604020202020204" pitchFamily="34" charset="0"/>
              </a:rPr>
              <a:t>Preliminary comparison GMI, CONUS, one summer, GPROF V07 vs. V08</a:t>
            </a:r>
          </a:p>
          <a:p>
            <a:pPr marL="352425" indent="-352425">
              <a:spcBef>
                <a:spcPts val="600"/>
              </a:spcBef>
              <a:tabLst/>
            </a:pP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Arial" panose="020B0604020202020204" pitchFamily="34" charset="0"/>
              </a:rPr>
              <a:t>•	shape of scatter is more uniform along the 1:1 line</a:t>
            </a:r>
          </a:p>
          <a:p>
            <a:pPr marL="352425" indent="-352425">
              <a:spcBef>
                <a:spcPts val="600"/>
              </a:spcBef>
              <a:tabLst/>
            </a:pP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Arial" panose="020B0604020202020204" pitchFamily="34" charset="0"/>
              </a:rPr>
              <a:t>•	zonal profiles for constellation sensors are very similar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E4878B-365E-DC72-FF8D-8D66F275939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30" t="6859" r="4243" b="8351"/>
          <a:stretch>
            <a:fillRect/>
          </a:stretch>
        </p:blipFill>
        <p:spPr>
          <a:xfrm>
            <a:off x="12470043" y="1449867"/>
            <a:ext cx="5785300" cy="8528535"/>
          </a:xfrm>
          <a:prstGeom prst="rect">
            <a:avLst/>
          </a:prstGeom>
        </p:spPr>
      </p:pic>
      <p:sp>
        <p:nvSpPr>
          <p:cNvPr id="7" name="Text Box 408">
            <a:extLst>
              <a:ext uri="{FF2B5EF4-FFF2-40B4-BE49-F238E27FC236}">
                <a16:creationId xmlns:a16="http://schemas.microsoft.com/office/drawing/2014/main" id="{4365C069-438F-D07B-6451-8F38D0EA65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10017323"/>
            <a:ext cx="2560393" cy="30777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/>
            <a:r>
              <a:rPr lang="en-US" sz="1400" dirty="0">
                <a:latin typeface="Helvetica" pitchFamily="2" charset="0"/>
              </a:rPr>
              <a:t>J. Tan (UMBC; GSFC)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AE7065-23B8-FF8B-F691-5F5B445EE926}"/>
              </a:ext>
            </a:extLst>
          </p:cNvPr>
          <p:cNvSpPr txBox="1"/>
          <p:nvPr/>
        </p:nvSpPr>
        <p:spPr>
          <a:xfrm>
            <a:off x="741593" y="4319944"/>
            <a:ext cx="1099320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SzPct val="100000"/>
              <a:tabLst>
                <a:tab pos="2905125" algn="ctr"/>
                <a:tab pos="8107363" algn="ctr"/>
                <a:tab pos="8572500" algn="ctr"/>
              </a:tabLst>
              <a:defRPr/>
            </a:pPr>
            <a:r>
              <a:rPr lang="en-US" altLang="en-US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16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GPROF V07B	 GPROF ClimV806 </a:t>
            </a:r>
            <a:endParaRPr lang="en-US" altLang="en-US" sz="1600" b="1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F4DC95-E48B-8C9C-1A74-3D9BD989BF11}"/>
              </a:ext>
            </a:extLst>
          </p:cNvPr>
          <p:cNvSpPr txBox="1"/>
          <p:nvPr/>
        </p:nvSpPr>
        <p:spPr>
          <a:xfrm>
            <a:off x="741593" y="9637590"/>
            <a:ext cx="1099320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SzPct val="100000"/>
              <a:tabLst>
                <a:tab pos="2905125" algn="ctr"/>
                <a:tab pos="5715000" algn="ctr"/>
                <a:tab pos="8396288" algn="ctr"/>
              </a:tabLst>
              <a:defRPr/>
            </a:pPr>
            <a:r>
              <a:rPr lang="en-US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GV-MRMS (mm/</a:t>
            </a:r>
            <a:r>
              <a:rPr lang="en-US" altLang="en-US" sz="1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1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June,July,Aug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2018</a:t>
            </a:r>
            <a:r>
              <a:rPr lang="en-US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GV-MRMS (mm/</a:t>
            </a:r>
            <a:r>
              <a:rPr lang="en-US" altLang="en-US" sz="1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A52F76-A575-A37A-2711-2E71E0981A7B}"/>
              </a:ext>
            </a:extLst>
          </p:cNvPr>
          <p:cNvSpPr txBox="1"/>
          <p:nvPr/>
        </p:nvSpPr>
        <p:spPr>
          <a:xfrm rot="16200000">
            <a:off x="-1780430" y="7180521"/>
            <a:ext cx="5382602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SzPct val="100000"/>
              <a:tabLst>
                <a:tab pos="2905125" algn="ctr"/>
                <a:tab pos="5715000" algn="ctr"/>
                <a:tab pos="8572500" algn="ctr"/>
              </a:tabLst>
              <a:defRPr/>
            </a:pPr>
            <a:r>
              <a:rPr lang="en-US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GPROF-GMI V07B (mm/</a:t>
            </a:r>
            <a:r>
              <a:rPr lang="en-US" altLang="en-US" sz="1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226BCB-6C5A-438C-A090-D6EB31E33FB3}"/>
              </a:ext>
            </a:extLst>
          </p:cNvPr>
          <p:cNvSpPr txBox="1"/>
          <p:nvPr/>
        </p:nvSpPr>
        <p:spPr>
          <a:xfrm rot="16200000">
            <a:off x="3763053" y="6841968"/>
            <a:ext cx="5382602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SzPct val="100000"/>
              <a:tabLst>
                <a:tab pos="2635250" algn="ctr"/>
                <a:tab pos="5715000" algn="ctr"/>
                <a:tab pos="8572500" algn="ctr"/>
              </a:tabLst>
              <a:defRPr/>
            </a:pPr>
            <a:r>
              <a:rPr lang="en-US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GPROF-GMI ClimV806 (mm/</a:t>
            </a:r>
            <a:r>
              <a:rPr lang="en-US" altLang="en-US" sz="1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60687F73-D405-6386-C23D-7CDF90BA2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129159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600" b="1" dirty="0">
                <a:solidFill>
                  <a:srgbClr val="000000"/>
                </a:solidFill>
              </a:rPr>
              <a:t>2. ML – GPROF V08 Uses a Neural Net (1/2) </a:t>
            </a:r>
          </a:p>
        </p:txBody>
      </p:sp>
      <p:sp>
        <p:nvSpPr>
          <p:cNvPr id="15" name="Text Box 408">
            <a:extLst>
              <a:ext uri="{FF2B5EF4-FFF2-40B4-BE49-F238E27FC236}">
                <a16:creationId xmlns:a16="http://schemas.microsoft.com/office/drawing/2014/main" id="{E17F561E-EA22-7D63-B209-31F898142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27607" y="9978402"/>
            <a:ext cx="2560393" cy="30777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/>
            <a:r>
              <a:rPr lang="en-US" sz="1400" dirty="0">
                <a:latin typeface="Helvetica" pitchFamily="2" charset="0"/>
              </a:rPr>
              <a:t>R. Joyce (STC; GSFC)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2E7D3A5-CCBA-B528-D14C-AFDB83EEA740}"/>
              </a:ext>
            </a:extLst>
          </p:cNvPr>
          <p:cNvGrpSpPr/>
          <p:nvPr/>
        </p:nvGrpSpPr>
        <p:grpSpPr>
          <a:xfrm>
            <a:off x="1399044" y="2885697"/>
            <a:ext cx="9268956" cy="2357525"/>
            <a:chOff x="1399044" y="2885697"/>
            <a:chExt cx="9268956" cy="235752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46CB370-44C5-8277-F9B0-46E3FF463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10" t="4463" r="61502" b="84475"/>
            <a:stretch>
              <a:fillRect/>
            </a:stretch>
          </p:blipFill>
          <p:spPr>
            <a:xfrm>
              <a:off x="7541460" y="2891171"/>
              <a:ext cx="3126540" cy="126172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AF8EDE5-32A7-96FA-F12D-AD4D09BA27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99044" y="2885697"/>
              <a:ext cx="827434" cy="1827380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8215349-E26F-E1BB-0A3E-B2E415C20F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83929" y="4147284"/>
              <a:ext cx="2478982" cy="1095938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F0BCAD3-9BC8-9557-1C1A-4394224137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97576" y="2885697"/>
              <a:ext cx="631651" cy="1787904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010E98B-2076-257F-CBC6-D86E2E114E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5674" y="4147284"/>
              <a:ext cx="2242326" cy="1095938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51E15DF-7133-4309-51A8-8987C601FA0E}"/>
                </a:ext>
              </a:extLst>
            </p:cNvPr>
            <p:cNvGrpSpPr/>
            <p:nvPr/>
          </p:nvGrpSpPr>
          <p:grpSpPr>
            <a:xfrm>
              <a:off x="2226478" y="2885697"/>
              <a:ext cx="3124200" cy="1261587"/>
              <a:chOff x="2226478" y="2671285"/>
              <a:chExt cx="3124200" cy="1261587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E0955440-695C-CA4F-ECBA-AC520E03E8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004" t="4572" r="62402" b="84719"/>
              <a:stretch>
                <a:fillRect/>
              </a:stretch>
            </p:blipFill>
            <p:spPr>
              <a:xfrm>
                <a:off x="2226478" y="2671285"/>
                <a:ext cx="3124200" cy="126158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3616B59C-3EAE-7ABF-CD35-4B9048021F09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4648200" y="3302078"/>
                <a:ext cx="152400" cy="0"/>
              </a:xfrm>
              <a:prstGeom prst="line">
                <a:avLst/>
              </a:prstGeom>
              <a:solidFill>
                <a:schemeClr val="accent1"/>
              </a:solidFill>
              <a:ln w="889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34837563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97E2B-20BD-2998-623B-D116AF11B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F3C482-11D2-DBC8-FFB7-8F818228EC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6" t="2222" r="6212" b="54444"/>
          <a:stretch>
            <a:fillRect/>
          </a:stretch>
        </p:blipFill>
        <p:spPr>
          <a:xfrm>
            <a:off x="6726511" y="880261"/>
            <a:ext cx="11368635" cy="42632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49FA40A-CD3F-BA11-C4CA-8635E70B6B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5" t="56667" r="6213"/>
          <a:stretch>
            <a:fillRect/>
          </a:stretch>
        </p:blipFill>
        <p:spPr>
          <a:xfrm>
            <a:off x="6766965" y="5147461"/>
            <a:ext cx="11368635" cy="4263239"/>
          </a:xfrm>
          <a:prstGeom prst="rect">
            <a:avLst/>
          </a:prstGeom>
        </p:spPr>
      </p:pic>
      <p:sp>
        <p:nvSpPr>
          <p:cNvPr id="13" name="Text Box 3">
            <a:extLst>
              <a:ext uri="{FF2B5EF4-FFF2-40B4-BE49-F238E27FC236}">
                <a16:creationId xmlns:a16="http://schemas.microsoft.com/office/drawing/2014/main" id="{8D1FFE66-4E9E-3251-0673-71EE729EA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129159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600" b="1" dirty="0">
                <a:solidFill>
                  <a:srgbClr val="000000"/>
                </a:solidFill>
              </a:rPr>
              <a:t>2. ML – GPROF V08 Uses a Neural Net (2/2)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036690-3F66-9169-FF8C-C1852421A791}"/>
              </a:ext>
            </a:extLst>
          </p:cNvPr>
          <p:cNvSpPr txBox="1"/>
          <p:nvPr/>
        </p:nvSpPr>
        <p:spPr>
          <a:xfrm rot="16200000">
            <a:off x="2148121" y="4795422"/>
            <a:ext cx="85995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Pct val="100000"/>
              <a:defRPr/>
            </a:pPr>
            <a:r>
              <a:rPr lang="en-US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DMSP F-16 SSMIS 			             GMI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2FB768-DC2A-A33C-4309-727FC9FAEACE}"/>
              </a:ext>
            </a:extLst>
          </p:cNvPr>
          <p:cNvSpPr txBox="1"/>
          <p:nvPr/>
        </p:nvSpPr>
        <p:spPr>
          <a:xfrm>
            <a:off x="6587862" y="671075"/>
            <a:ext cx="11418828" cy="3502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SzPct val="100000"/>
              <a:tabLst>
                <a:tab pos="2968625" algn="ctr"/>
                <a:tab pos="5651500" algn="ctr"/>
                <a:tab pos="8445500" algn="ctr"/>
              </a:tabLst>
              <a:defRPr/>
            </a:pPr>
            <a:r>
              <a:rPr lang="en-US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GPROF V07	 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201806090400</a:t>
            </a:r>
            <a:r>
              <a:rPr lang="en-US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GPROF V08</a:t>
            </a:r>
          </a:p>
        </p:txBody>
      </p:sp>
      <p:sp>
        <p:nvSpPr>
          <p:cNvPr id="18" name="Text Box 408">
            <a:extLst>
              <a:ext uri="{FF2B5EF4-FFF2-40B4-BE49-F238E27FC236}">
                <a16:creationId xmlns:a16="http://schemas.microsoft.com/office/drawing/2014/main" id="{C14715C0-53C7-C88F-6A63-C64AED012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93143" y="9375878"/>
            <a:ext cx="2133600" cy="30777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/>
            <a:r>
              <a:rPr lang="en-US" sz="1400" dirty="0">
                <a:latin typeface="Helvetica" pitchFamily="2" charset="0"/>
              </a:rPr>
              <a:t>R. Joyce (STC; GSFC)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211E624-0E25-76C4-1B1A-D9971DF1DC17}"/>
              </a:ext>
            </a:extLst>
          </p:cNvPr>
          <p:cNvCxnSpPr>
            <a:cxnSpLocks/>
          </p:cNvCxnSpPr>
          <p:nvPr/>
        </p:nvCxnSpPr>
        <p:spPr>
          <a:xfrm>
            <a:off x="9174243" y="1021364"/>
            <a:ext cx="838200" cy="0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C9D0F37-CBB3-A0EA-AD62-C7F2CB1DE25F}"/>
              </a:ext>
            </a:extLst>
          </p:cNvPr>
          <p:cNvCxnSpPr>
            <a:cxnSpLocks/>
          </p:cNvCxnSpPr>
          <p:nvPr/>
        </p:nvCxnSpPr>
        <p:spPr>
          <a:xfrm>
            <a:off x="15117843" y="1017353"/>
            <a:ext cx="838200" cy="0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408">
            <a:extLst>
              <a:ext uri="{FF2B5EF4-FFF2-40B4-BE49-F238E27FC236}">
                <a16:creationId xmlns:a16="http://schemas.microsoft.com/office/drawing/2014/main" id="{4C552AFE-5D7C-BCDC-4025-BA8E6333B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269" y="1027543"/>
            <a:ext cx="6013374" cy="8853706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600" dirty="0">
                <a:solidFill>
                  <a:srgbClr val="0000FF"/>
                </a:solidFill>
                <a:latin typeface="Helvetica" pitchFamily="2" charset="0"/>
                <a:cs typeface="Arial" panose="020B0604020202020204" pitchFamily="34" charset="0"/>
              </a:rPr>
              <a:t>Preliminary comparison of GPROF V07 vs. V08 in the tropical Pacific for a coincident matchup of GMI and DMSP F-16 SSMIS</a:t>
            </a:r>
          </a:p>
          <a:p>
            <a:pPr marL="352425" indent="-352425">
              <a:spcBef>
                <a:spcPts val="600"/>
              </a:spcBef>
              <a:tabLst/>
            </a:pP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Arial" panose="020B0604020202020204" pitchFamily="34" charset="0"/>
              </a:rPr>
              <a:t>•	V07 and V08 GMI are much the same</a:t>
            </a:r>
          </a:p>
          <a:p>
            <a:pPr marL="690563" indent="-366713">
              <a:spcBef>
                <a:spcPts val="200"/>
              </a:spcBef>
              <a:tabLst/>
            </a:pPr>
            <a:r>
              <a:rPr lang="en-US" sz="2600" dirty="0">
                <a:solidFill>
                  <a:srgbClr val="990099"/>
                </a:solidFill>
                <a:latin typeface="Helvetica" pitchFamily="2" charset="0"/>
                <a:cs typeface="Arial" panose="020B0604020202020204" pitchFamily="34" charset="0"/>
              </a:rPr>
              <a:t>•	V08 GMI maxima tend to be higher, but highly correlated with V07 maxima</a:t>
            </a:r>
          </a:p>
          <a:p>
            <a:pPr marL="690563" indent="-366713">
              <a:spcBef>
                <a:spcPts val="200"/>
              </a:spcBef>
              <a:tabLst/>
            </a:pPr>
            <a:r>
              <a:rPr lang="en-US" sz="2600" dirty="0">
                <a:solidFill>
                  <a:srgbClr val="990099"/>
                </a:solidFill>
                <a:latin typeface="Helvetica" pitchFamily="2" charset="0"/>
                <a:cs typeface="Arial" panose="020B0604020202020204" pitchFamily="34" charset="0"/>
              </a:rPr>
              <a:t>•	the lowest boundary (0.2 mm/</a:t>
            </a:r>
            <a:r>
              <a:rPr lang="en-US" sz="2600" dirty="0" err="1">
                <a:solidFill>
                  <a:srgbClr val="990099"/>
                </a:solidFill>
                <a:latin typeface="Helvetica" pitchFamily="2" charset="0"/>
                <a:cs typeface="Arial" panose="020B0604020202020204" pitchFamily="34" charset="0"/>
              </a:rPr>
              <a:t>hr</a:t>
            </a:r>
            <a:r>
              <a:rPr lang="en-US" sz="2600" dirty="0">
                <a:solidFill>
                  <a:srgbClr val="990099"/>
                </a:solidFill>
                <a:latin typeface="Helvetica" pitchFamily="2" charset="0"/>
                <a:cs typeface="Arial" panose="020B0604020202020204" pitchFamily="34" charset="0"/>
              </a:rPr>
              <a:t>) varies between the two versions, but there are switches between gray and light blue in both directions</a:t>
            </a:r>
          </a:p>
          <a:p>
            <a:pPr marL="352425" indent="-352425">
              <a:spcBef>
                <a:spcPts val="600"/>
              </a:spcBef>
              <a:tabLst/>
            </a:pP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Arial" panose="020B0604020202020204" pitchFamily="34" charset="0"/>
              </a:rPr>
              <a:t>•	V07 F-16 SSMIS misses the intensity of the maxima in either GMI</a:t>
            </a:r>
          </a:p>
          <a:p>
            <a:pPr marL="352425" indent="-352425">
              <a:spcBef>
                <a:spcPts val="600"/>
              </a:spcBef>
              <a:tabLst/>
            </a:pP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Arial" panose="020B0604020202020204" pitchFamily="34" charset="0"/>
              </a:rPr>
              <a:t>•	V08 F-16 SSMIS is much closer to the GMI intensities</a:t>
            </a:r>
          </a:p>
          <a:p>
            <a:pPr marL="352425" indent="-352425">
              <a:spcBef>
                <a:spcPts val="600"/>
              </a:spcBef>
              <a:tabLst/>
            </a:pP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Arial" panose="020B0604020202020204" pitchFamily="34" charset="0"/>
              </a:rPr>
              <a:t>•	V08 F-16 SSMIS is less smooth than V07, but is smoother than the GMI fields</a:t>
            </a:r>
          </a:p>
        </p:txBody>
      </p:sp>
    </p:spTree>
    <p:extLst>
      <p:ext uri="{BB962C8B-B14F-4D97-AF65-F5344CB8AC3E}">
        <p14:creationId xmlns:p14="http://schemas.microsoft.com/office/powerpoint/2010/main" val="49216994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C696B-A104-9AFE-9F5D-36B919145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AF365D4B-F111-4A16-9A0C-295E7AF67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4332897"/>
            <a:ext cx="5418109" cy="543354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6A5694E-03F2-22BB-56DF-13A8D41198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332896"/>
            <a:ext cx="5425211" cy="5440667"/>
          </a:xfrm>
          <a:prstGeom prst="rect">
            <a:avLst/>
          </a:prstGeom>
        </p:spPr>
      </p:pic>
      <p:sp>
        <p:nvSpPr>
          <p:cNvPr id="4" name="Text Box 262">
            <a:extLst>
              <a:ext uri="{FF2B5EF4-FFF2-40B4-BE49-F238E27FC236}">
                <a16:creationId xmlns:a16="http://schemas.microsoft.com/office/drawing/2014/main" id="{A48E4389-193F-954F-F19D-F5D28ECC1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13182600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600" b="1" dirty="0">
                <a:latin typeface="Helvetica" pitchFamily="2" charset="0"/>
                <a:cs typeface="Helvetica" charset="0"/>
              </a:rPr>
              <a:t>3. GPROF-IR Introduces Improved Consistency and Skill</a:t>
            </a:r>
            <a:endParaRPr lang="en-US" altLang="ja-JP" sz="2600" b="1" dirty="0">
              <a:latin typeface="Helvetica" pitchFamily="2" charset="0"/>
              <a:cs typeface="Helvetica" charset="0"/>
            </a:endParaRPr>
          </a:p>
          <a:p>
            <a:endParaRPr lang="en-US" sz="2600" b="1" dirty="0">
              <a:latin typeface="Helvetica" pitchFamily="2" charset="0"/>
              <a:cs typeface="Helvetica" charset="0"/>
            </a:endParaRPr>
          </a:p>
          <a:p>
            <a:pPr>
              <a:spcBef>
                <a:spcPts val="0"/>
              </a:spcBef>
            </a:pPr>
            <a:r>
              <a:rPr lang="en-US" sz="2600" kern="0" dirty="0">
                <a:solidFill>
                  <a:srgbClr val="0000FF"/>
                </a:solidFill>
                <a:latin typeface="Helvetica" pitchFamily="2" charset="0"/>
              </a:rPr>
              <a:t>GPROF-IR leverages the GPROF-NN algorithm developed for the PMW retrievals</a:t>
            </a:r>
          </a:p>
          <a:p>
            <a:pPr marL="352425" indent="-352425">
              <a:spcBef>
                <a:spcPts val="600"/>
              </a:spcBef>
            </a:pP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Arial" panose="020B0604020202020204" pitchFamily="34" charset="0"/>
              </a:rPr>
              <a:t>•	shape of scatter is more uniform along the 1:1 line</a:t>
            </a:r>
          </a:p>
          <a:p>
            <a:pPr marL="352425" indent="-352425">
              <a:spcBef>
                <a:spcPts val="600"/>
              </a:spcBef>
            </a:pPr>
            <a:r>
              <a:rPr lang="en-US" sz="2600" dirty="0">
                <a:solidFill>
                  <a:srgbClr val="006600"/>
                </a:solidFill>
                <a:latin typeface="Helvetica" pitchFamily="2" charset="0"/>
                <a:cs typeface="Arial" panose="020B0604020202020204" pitchFamily="34" charset="0"/>
              </a:rPr>
              <a:t>•	HSS at high threshold shows less skill (the extremes problem)</a:t>
            </a:r>
          </a:p>
          <a:p>
            <a:pPr>
              <a:spcBef>
                <a:spcPts val="0"/>
              </a:spcBef>
            </a:pPr>
            <a:endParaRPr lang="en-US" sz="2600" dirty="0">
              <a:solidFill>
                <a:srgbClr val="0000FF"/>
              </a:solidFill>
              <a:latin typeface="Helvetica" pitchFamily="2" charset="0"/>
              <a:cs typeface="Helvetica" charset="0"/>
            </a:endParaRPr>
          </a:p>
        </p:txBody>
      </p:sp>
      <p:sp>
        <p:nvSpPr>
          <p:cNvPr id="30" name="Text Box 408">
            <a:extLst>
              <a:ext uri="{FF2B5EF4-FFF2-40B4-BE49-F238E27FC236}">
                <a16:creationId xmlns:a16="http://schemas.microsoft.com/office/drawing/2014/main" id="{C401B939-3D00-BF82-995F-D33028DBE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8601" y="9951420"/>
            <a:ext cx="2560393" cy="30777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/>
            <a:r>
              <a:rPr lang="en-US" sz="1400" dirty="0">
                <a:latin typeface="Helvetica" pitchFamily="2" charset="0"/>
              </a:rPr>
              <a:t>J. Tan (UMBC; GSFC)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C2198A1-765E-157E-DEFF-0CFEAD1F93B3}"/>
              </a:ext>
            </a:extLst>
          </p:cNvPr>
          <p:cNvSpPr txBox="1"/>
          <p:nvPr/>
        </p:nvSpPr>
        <p:spPr>
          <a:xfrm>
            <a:off x="3179994" y="4195346"/>
            <a:ext cx="1099320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SzPct val="100000"/>
              <a:tabLst>
                <a:tab pos="2905125" algn="ctr"/>
                <a:tab pos="5715000" algn="ctr"/>
                <a:tab pos="8572500" algn="ctr"/>
              </a:tabLst>
              <a:defRPr/>
            </a:pPr>
            <a:r>
              <a:rPr lang="en-US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PDIR		GPROF-IR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49329AF-A251-C1FC-3612-E8C5149DE5D9}"/>
              </a:ext>
            </a:extLst>
          </p:cNvPr>
          <p:cNvSpPr txBox="1"/>
          <p:nvPr/>
        </p:nvSpPr>
        <p:spPr>
          <a:xfrm>
            <a:off x="3179994" y="9571687"/>
            <a:ext cx="1099320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SzPct val="100000"/>
              <a:tabLst>
                <a:tab pos="2905125" algn="ctr"/>
                <a:tab pos="5715000" algn="ctr"/>
                <a:tab pos="8396288" algn="ctr"/>
              </a:tabLst>
              <a:defRPr/>
            </a:pPr>
            <a:r>
              <a:rPr lang="en-US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GV-MRMS (mm/</a:t>
            </a:r>
            <a:r>
              <a:rPr lang="en-US" altLang="en-US" sz="1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1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June,July,Aug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2018</a:t>
            </a:r>
            <a:r>
              <a:rPr lang="en-US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GV-MRMS (mm/</a:t>
            </a:r>
            <a:r>
              <a:rPr lang="en-US" altLang="en-US" sz="1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392B05-1830-B1D9-C00C-C81C5F56D131}"/>
              </a:ext>
            </a:extLst>
          </p:cNvPr>
          <p:cNvSpPr txBox="1"/>
          <p:nvPr/>
        </p:nvSpPr>
        <p:spPr>
          <a:xfrm rot="16200000">
            <a:off x="657971" y="7114618"/>
            <a:ext cx="5382602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SzPct val="100000"/>
              <a:tabLst>
                <a:tab pos="2905125" algn="ctr"/>
                <a:tab pos="5715000" algn="ctr"/>
                <a:tab pos="8572500" algn="ctr"/>
              </a:tabLst>
              <a:defRPr/>
            </a:pP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PDIR (mm/</a:t>
            </a:r>
            <a:r>
              <a:rPr lang="en-US" altLang="en-US" sz="1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2F6E3C7-BE5B-1B1B-12D7-5C798FD65491}"/>
              </a:ext>
            </a:extLst>
          </p:cNvPr>
          <p:cNvSpPr txBox="1"/>
          <p:nvPr/>
        </p:nvSpPr>
        <p:spPr>
          <a:xfrm rot="16200000">
            <a:off x="6201454" y="6776065"/>
            <a:ext cx="5382602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SzPct val="100000"/>
              <a:tabLst>
                <a:tab pos="2563813" algn="ctr"/>
                <a:tab pos="5715000" algn="ctr"/>
                <a:tab pos="8572500" algn="ctr"/>
              </a:tabLst>
              <a:defRPr/>
            </a:pPr>
            <a:r>
              <a:rPr lang="en-US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GPROF-IR (mm/</a:t>
            </a:r>
            <a:r>
              <a:rPr lang="en-US" altLang="en-US" sz="1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7A83FEC-5481-5925-B8EF-548664FF2958}"/>
              </a:ext>
            </a:extLst>
          </p:cNvPr>
          <p:cNvGrpSpPr/>
          <p:nvPr/>
        </p:nvGrpSpPr>
        <p:grpSpPr>
          <a:xfrm>
            <a:off x="3733800" y="2705100"/>
            <a:ext cx="9926709" cy="2446893"/>
            <a:chOff x="3733800" y="2145701"/>
            <a:chExt cx="9926709" cy="2446893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34654FB-9BCE-BAE3-929B-4A33EF25B0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32" t="4992" r="62628" b="84812"/>
            <a:stretch>
              <a:fillRect/>
            </a:stretch>
          </p:blipFill>
          <p:spPr>
            <a:xfrm>
              <a:off x="4479026" y="2145701"/>
              <a:ext cx="3445774" cy="131271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72BFAC0-93A7-1E92-EADD-C01BCA50D4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65" t="4992" r="61656" b="84812"/>
            <a:stretch>
              <a:fillRect/>
            </a:stretch>
          </p:blipFill>
          <p:spPr>
            <a:xfrm>
              <a:off x="10126213" y="2145701"/>
              <a:ext cx="3527810" cy="131271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C89C362-7EB7-24A6-BE94-D968872FB1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57800" y="3458413"/>
              <a:ext cx="2654780" cy="1125688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4F93EB0-9050-6A69-0EC4-60212B4B33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33800" y="2145701"/>
              <a:ext cx="737317" cy="1887494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A047654-7333-F7D5-4E03-EC064D6D51E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96400" y="2145701"/>
              <a:ext cx="829813" cy="1887494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DECDCAC-3375-66F8-A02A-4EA53E64BA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820400" y="3458413"/>
              <a:ext cx="2840109" cy="1134181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355856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EFF6A-133C-B10F-A330-A3DBD059C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26">
            <a:extLst>
              <a:ext uri="{FF2B5EF4-FFF2-40B4-BE49-F238E27FC236}">
                <a16:creationId xmlns:a16="http://schemas.microsoft.com/office/drawing/2014/main" id="{34987E2F-D760-1709-7C39-D42E3DF8D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450" y="2482959"/>
            <a:ext cx="8894550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marL="352425" indent="-352425">
              <a:spcBef>
                <a:spcPts val="600"/>
              </a:spcBef>
            </a:pPr>
            <a:r>
              <a:rPr lang="en-US" dirty="0">
                <a:solidFill>
                  <a:srgbClr val="006600"/>
                </a:solidFill>
                <a:latin typeface="Helvetica" pitchFamily="2" charset="0"/>
              </a:rPr>
              <a:t>•	</a:t>
            </a:r>
            <a:r>
              <a:rPr lang="en-US" kern="0" dirty="0">
                <a:solidFill>
                  <a:srgbClr val="006600"/>
                </a:solidFill>
                <a:latin typeface="Helvetica" pitchFamily="2" charset="0"/>
              </a:rPr>
              <a:t>monitoring the improvement in CORRA V08 snowfall</a:t>
            </a:r>
          </a:p>
          <a:p>
            <a:pPr marL="352425" indent="-352425">
              <a:spcBef>
                <a:spcPts val="600"/>
              </a:spcBef>
            </a:pPr>
            <a:r>
              <a:rPr lang="en-US" kern="0" dirty="0">
                <a:solidFill>
                  <a:srgbClr val="006600"/>
                </a:solidFill>
                <a:latin typeface="Helvetica" pitchFamily="2" charset="0"/>
              </a:rPr>
              <a:t>•	separating the climatological calibration to GPCP by phase</a:t>
            </a:r>
          </a:p>
        </p:txBody>
      </p:sp>
      <p:sp>
        <p:nvSpPr>
          <p:cNvPr id="20486" name="Text Box 26">
            <a:extLst>
              <a:ext uri="{FF2B5EF4-FFF2-40B4-BE49-F238E27FC236}">
                <a16:creationId xmlns:a16="http://schemas.microsoft.com/office/drawing/2014/main" id="{B5D7E343-7B6B-4FB6-A587-266ACAD72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30400" y="9099164"/>
            <a:ext cx="3657600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27432" bIns="27432">
            <a:spAutoFit/>
          </a:bodyPr>
          <a:lstStyle>
            <a:lvl1pPr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500" dirty="0"/>
              <a:t>J. Tan (UMBC; GSFC)</a:t>
            </a:r>
          </a:p>
        </p:txBody>
      </p:sp>
      <p:sp>
        <p:nvSpPr>
          <p:cNvPr id="4" name="Text Box 262">
            <a:extLst>
              <a:ext uri="{FF2B5EF4-FFF2-40B4-BE49-F238E27FC236}">
                <a16:creationId xmlns:a16="http://schemas.microsoft.com/office/drawing/2014/main" id="{78F44D9B-6E18-D175-75C6-0926AF7A6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10668000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600" b="1" dirty="0">
                <a:latin typeface="Helvetica" pitchFamily="2" charset="0"/>
                <a:cs typeface="Helvetica" charset="0"/>
              </a:rPr>
              <a:t>4. The Calibration for Cold-Season Precipitation Will Improve</a:t>
            </a:r>
            <a:endParaRPr lang="en-US" altLang="ja-JP" sz="2600" b="1" dirty="0">
              <a:latin typeface="Helvetica" pitchFamily="2" charset="0"/>
              <a:cs typeface="Helvetica" charset="0"/>
            </a:endParaRPr>
          </a:p>
          <a:p>
            <a:endParaRPr lang="en-US" sz="2600" b="1" dirty="0">
              <a:latin typeface="Helvetica" pitchFamily="2" charset="0"/>
              <a:cs typeface="Helvetica" charset="0"/>
            </a:endParaRPr>
          </a:p>
          <a:p>
            <a:pPr>
              <a:spcBef>
                <a:spcPts val="0"/>
              </a:spcBef>
            </a:pPr>
            <a:r>
              <a:rPr lang="en-US" kern="0" dirty="0">
                <a:solidFill>
                  <a:srgbClr val="0000FF"/>
                </a:solidFill>
                <a:latin typeface="Helvetica" pitchFamily="2" charset="0"/>
              </a:rPr>
              <a:t>IMERG V07 underestimates cold-season precipitation because it is calibrated to CORRA, which has a snowfall deficiency</a:t>
            </a:r>
          </a:p>
          <a:p>
            <a:pPr>
              <a:spcBef>
                <a:spcPts val="0"/>
              </a:spcBef>
            </a:pPr>
            <a:endParaRPr lang="en-US" kern="0" dirty="0">
              <a:solidFill>
                <a:srgbClr val="0000FF"/>
              </a:solidFill>
              <a:latin typeface="Helvetica" pitchFamily="2" charset="0"/>
            </a:endParaRPr>
          </a:p>
          <a:p>
            <a:pPr>
              <a:spcBef>
                <a:spcPts val="0"/>
              </a:spcBef>
            </a:pPr>
            <a:r>
              <a:rPr lang="en-US" kern="0" dirty="0">
                <a:solidFill>
                  <a:srgbClr val="0000FF"/>
                </a:solidFill>
                <a:latin typeface="Helvetica" pitchFamily="2" charset="0"/>
              </a:rPr>
              <a:t>IMERG V08 addresses this issue by </a:t>
            </a:r>
            <a:endParaRPr lang="en-US" dirty="0">
              <a:solidFill>
                <a:srgbClr val="0000FF"/>
              </a:solidFill>
              <a:latin typeface="Helvetica" pitchFamily="2" charset="0"/>
              <a:cs typeface="Helvetica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72A9B4D-EA57-B33F-B11E-88A22AE4E115}"/>
              </a:ext>
            </a:extLst>
          </p:cNvPr>
          <p:cNvGrpSpPr/>
          <p:nvPr/>
        </p:nvGrpSpPr>
        <p:grpSpPr>
          <a:xfrm>
            <a:off x="11125200" y="1754163"/>
            <a:ext cx="6324600" cy="7374454"/>
            <a:chOff x="11125200" y="2218099"/>
            <a:chExt cx="6324600" cy="737445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08D4103-6BA6-0E6A-EBE4-3413070BA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25200" y="6057900"/>
              <a:ext cx="6324600" cy="353465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65AC09A-2874-36E0-5F31-DC3DC7C59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25200" y="2218099"/>
              <a:ext cx="6324600" cy="3534653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0877C6E-3A17-7CE3-CAAE-38F046ECD144}"/>
              </a:ext>
            </a:extLst>
          </p:cNvPr>
          <p:cNvGrpSpPr/>
          <p:nvPr/>
        </p:nvGrpSpPr>
        <p:grpSpPr>
          <a:xfrm>
            <a:off x="249450" y="3771900"/>
            <a:ext cx="9565221" cy="4972698"/>
            <a:chOff x="821267" y="2133481"/>
            <a:chExt cx="9565221" cy="497269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5F675C2-C13A-048B-C73A-016F80B1A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267" y="2400300"/>
              <a:ext cx="4673840" cy="438807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72F9F31-74EF-343C-2C1A-7732CC0CE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5950" y="2400300"/>
              <a:ext cx="4673840" cy="4388076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70F3329-A3F9-A309-3FD7-5B026911F178}"/>
                </a:ext>
              </a:extLst>
            </p:cNvPr>
            <p:cNvSpPr txBox="1"/>
            <p:nvPr/>
          </p:nvSpPr>
          <p:spPr>
            <a:xfrm>
              <a:off x="2514600" y="2133481"/>
              <a:ext cx="21307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>
                  <a:latin typeface="Helvetica" pitchFamily="2" charset="0"/>
                </a:rPr>
                <a:t>CORRA V07 snowfall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415CA6-81F2-D63A-7D60-7801349EDAD0}"/>
                </a:ext>
              </a:extLst>
            </p:cNvPr>
            <p:cNvSpPr txBox="1"/>
            <p:nvPr/>
          </p:nvSpPr>
          <p:spPr>
            <a:xfrm>
              <a:off x="7125017" y="2133481"/>
              <a:ext cx="24609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Helvetica" pitchFamily="2" charset="0"/>
                </a:rPr>
                <a:t>CORRA V08dev snowfall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75D1C4-8353-928B-BD71-08E27EEF8938}"/>
                </a:ext>
              </a:extLst>
            </p:cNvPr>
            <p:cNvSpPr txBox="1"/>
            <p:nvPr/>
          </p:nvSpPr>
          <p:spPr>
            <a:xfrm>
              <a:off x="8148376" y="6798402"/>
              <a:ext cx="22381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>
                  <a:latin typeface="Helvetica" pitchFamily="2" charset="0"/>
                </a:rPr>
                <a:t>Bill Olson (UMBC; GSFC)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D4B2073-E6D3-ADAD-1B61-A49777622E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2357" r="51200" b="93159"/>
          <a:stretch>
            <a:fillRect/>
          </a:stretch>
        </p:blipFill>
        <p:spPr>
          <a:xfrm>
            <a:off x="11086241" y="5593964"/>
            <a:ext cx="6310413" cy="36213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9C633A-5FE0-E80F-97FB-FB7C16699B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6" t="2136" r="52405" b="93534"/>
          <a:stretch>
            <a:fillRect/>
          </a:stretch>
        </p:blipFill>
        <p:spPr>
          <a:xfrm>
            <a:off x="11132293" y="1754163"/>
            <a:ext cx="6310413" cy="3621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75B5079-19E8-405E-C180-89D493B758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02" r="8203" b="92390"/>
          <a:stretch>
            <a:fillRect/>
          </a:stretch>
        </p:blipFill>
        <p:spPr>
          <a:xfrm>
            <a:off x="11132293" y="1181100"/>
            <a:ext cx="6264361" cy="60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8071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0E47D-BCDE-B594-C41D-1166E6D82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26">
            <a:extLst>
              <a:ext uri="{FF2B5EF4-FFF2-40B4-BE49-F238E27FC236}">
                <a16:creationId xmlns:a16="http://schemas.microsoft.com/office/drawing/2014/main" id="{33F09656-5A4C-E354-8658-5762671BF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449" y="1485900"/>
            <a:ext cx="8703151" cy="272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marL="352425" indent="-352425">
              <a:spcBef>
                <a:spcPts val="600"/>
              </a:spcBef>
            </a:pPr>
            <a:r>
              <a:rPr lang="en-US" sz="2600" dirty="0">
                <a:solidFill>
                  <a:srgbClr val="008000"/>
                </a:solidFill>
                <a:latin typeface="Helvetica" pitchFamily="2" charset="0"/>
              </a:rPr>
              <a:t>•	V07 creates a single PMW layer with a priority order for sensors</a:t>
            </a:r>
          </a:p>
          <a:p>
            <a:pPr marL="352425" indent="-352425">
              <a:spcBef>
                <a:spcPts val="600"/>
              </a:spcBef>
            </a:pPr>
            <a:r>
              <a:rPr lang="en-US" sz="2600" dirty="0">
                <a:solidFill>
                  <a:srgbClr val="008000"/>
                </a:solidFill>
                <a:latin typeface="Helvetica" pitchFamily="2" charset="0"/>
              </a:rPr>
              <a:t>•	V08 carries sensor classes separately into the Kalman filter</a:t>
            </a:r>
          </a:p>
          <a:p>
            <a:pPr marL="352425" indent="-352425">
              <a:spcBef>
                <a:spcPts val="600"/>
              </a:spcBef>
            </a:pPr>
            <a:r>
              <a:rPr lang="en-US" sz="2600" dirty="0">
                <a:solidFill>
                  <a:srgbClr val="008000"/>
                </a:solidFill>
                <a:latin typeface="Helvetica" pitchFamily="2" charset="0"/>
              </a:rPr>
              <a:t>•	”imagers” and “sounders” are mainline agency sensors</a:t>
            </a:r>
          </a:p>
          <a:p>
            <a:pPr marL="352425" indent="-352425">
              <a:spcBef>
                <a:spcPts val="600"/>
              </a:spcBef>
            </a:pPr>
            <a:r>
              <a:rPr lang="en-US" sz="2600" dirty="0">
                <a:solidFill>
                  <a:srgbClr val="008000"/>
                </a:solidFill>
                <a:latin typeface="Helvetica" pitchFamily="2" charset="0"/>
              </a:rPr>
              <a:t>•	“others” is intended for </a:t>
            </a:r>
            <a:r>
              <a:rPr lang="en-US" sz="2600" dirty="0" err="1">
                <a:solidFill>
                  <a:srgbClr val="008000"/>
                </a:solidFill>
                <a:latin typeface="Helvetica" pitchFamily="2" charset="0"/>
              </a:rPr>
              <a:t>smallsats</a:t>
            </a:r>
            <a:endParaRPr lang="en-US" sz="2600" dirty="0">
              <a:solidFill>
                <a:srgbClr val="008000"/>
              </a:solidFill>
              <a:latin typeface="Helvetica" pitchFamily="2" charset="0"/>
            </a:endParaRPr>
          </a:p>
        </p:txBody>
      </p:sp>
      <p:sp>
        <p:nvSpPr>
          <p:cNvPr id="4" name="Text Box 262">
            <a:extLst>
              <a:ext uri="{FF2B5EF4-FFF2-40B4-BE49-F238E27FC236}">
                <a16:creationId xmlns:a16="http://schemas.microsoft.com/office/drawing/2014/main" id="{49636830-D83E-2415-F325-F410BFEA5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1291590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600" b="1" dirty="0">
                <a:latin typeface="Helvetica" pitchFamily="2" charset="0"/>
                <a:cs typeface="Helvetica" charset="0"/>
              </a:rPr>
              <a:t>5. In V08 the Single PMW Layer Is Split into Four</a:t>
            </a:r>
            <a:endParaRPr lang="en-US" altLang="ja-JP" sz="2600" b="1" dirty="0">
              <a:latin typeface="Helvetica" pitchFamily="2" charset="0"/>
              <a:cs typeface="Helvetica" charset="0"/>
            </a:endParaRPr>
          </a:p>
          <a:p>
            <a:endParaRPr lang="en-US" sz="2600" b="1" dirty="0">
              <a:latin typeface="Helvetica" pitchFamily="2" charset="0"/>
              <a:cs typeface="Helvetica" charset="0"/>
            </a:endParaRPr>
          </a:p>
          <a:p>
            <a:pPr>
              <a:spcBef>
                <a:spcPts val="0"/>
              </a:spcBef>
            </a:pPr>
            <a:r>
              <a:rPr lang="en-US" sz="2600" dirty="0">
                <a:solidFill>
                  <a:schemeClr val="accent2"/>
                </a:solidFill>
                <a:latin typeface="Helvetica" pitchFamily="2" charset="0"/>
                <a:cs typeface="Helvetica" charset="0"/>
              </a:rPr>
              <a:t>This enables better treatment of varying quality for the different classes of sensors</a:t>
            </a:r>
            <a:endParaRPr lang="en-US" sz="2600" dirty="0">
              <a:latin typeface="Helvetica" pitchFamily="2" charset="0"/>
              <a:cs typeface="Helvetica" charset="0"/>
            </a:endParaRPr>
          </a:p>
        </p:txBody>
      </p:sp>
      <p:pic>
        <p:nvPicPr>
          <p:cNvPr id="14" name="Content Placeholder 4">
            <a:extLst>
              <a:ext uri="{FF2B5EF4-FFF2-40B4-BE49-F238E27FC236}">
                <a16:creationId xmlns:a16="http://schemas.microsoft.com/office/drawing/2014/main" id="{450728B9-F6CC-05E0-6DA5-E4C8DF545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9869" y="4896435"/>
            <a:ext cx="7316931" cy="4953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585B39A-7EF8-C7D3-3DCE-4D02EDB2750A}"/>
              </a:ext>
            </a:extLst>
          </p:cNvPr>
          <p:cNvSpPr txBox="1"/>
          <p:nvPr/>
        </p:nvSpPr>
        <p:spPr>
          <a:xfrm>
            <a:off x="4064499" y="4533900"/>
            <a:ext cx="16995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Helvetica" pitchFamily="2" charset="0"/>
              </a:rPr>
              <a:t>V07: single layer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F45000D-2928-98E3-BB71-ED8EA4A02C45}"/>
              </a:ext>
            </a:extLst>
          </p:cNvPr>
          <p:cNvGrpSpPr/>
          <p:nvPr/>
        </p:nvGrpSpPr>
        <p:grpSpPr>
          <a:xfrm>
            <a:off x="8610600" y="1965900"/>
            <a:ext cx="8153400" cy="7597200"/>
            <a:chOff x="8610600" y="1965900"/>
            <a:chExt cx="8153400" cy="759720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697C4B3-0100-1DFB-DA96-475B5AE3F359}"/>
                </a:ext>
              </a:extLst>
            </p:cNvPr>
            <p:cNvSpPr txBox="1"/>
            <p:nvPr/>
          </p:nvSpPr>
          <p:spPr>
            <a:xfrm>
              <a:off x="12156729" y="1965900"/>
              <a:ext cx="16225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Helvetica" pitchFamily="2" charset="0"/>
                </a:rPr>
                <a:t>V08: four layers</a:t>
              </a: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1E30EB8-F866-5FDF-E374-CB6E3859A96E}"/>
                </a:ext>
              </a:extLst>
            </p:cNvPr>
            <p:cNvGrpSpPr/>
            <p:nvPr/>
          </p:nvGrpSpPr>
          <p:grpSpPr>
            <a:xfrm>
              <a:off x="8610600" y="2324100"/>
              <a:ext cx="8153400" cy="7239000"/>
              <a:chOff x="8610600" y="2324100"/>
              <a:chExt cx="8153400" cy="7239000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03CF3C27-0613-37A9-A98E-3688ED6370E5}"/>
                  </a:ext>
                </a:extLst>
              </p:cNvPr>
              <p:cNvGrpSpPr/>
              <p:nvPr/>
            </p:nvGrpSpPr>
            <p:grpSpPr>
              <a:xfrm>
                <a:off x="9525000" y="2324100"/>
                <a:ext cx="7239000" cy="7239000"/>
                <a:chOff x="9906000" y="2324100"/>
                <a:chExt cx="7239000" cy="7239000"/>
              </a:xfrm>
            </p:grpSpPr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691C3F0E-52AE-4429-78F6-9FD93A170076}"/>
                    </a:ext>
                  </a:extLst>
                </p:cNvPr>
                <p:cNvSpPr/>
                <p:nvPr/>
              </p:nvSpPr>
              <p:spPr>
                <a:xfrm>
                  <a:off x="9906000" y="2324100"/>
                  <a:ext cx="7239000" cy="7239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schemeClr val="tx1"/>
                    </a:solidFill>
                    <a:latin typeface="Helvetica" pitchFamily="2" charset="0"/>
                  </a:endParaRPr>
                </a:p>
              </p:txBody>
            </p:sp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id="{1DE55DB0-5A2C-BBDD-3511-31DCBC79912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12369801" y="6909178"/>
                  <a:ext cx="3706602" cy="2509085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EC2F0A28-3C98-ED2A-AB25-78B912805EC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11760200" y="5424850"/>
                  <a:ext cx="3706602" cy="2509085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7878719F-68B5-4221-0EFF-52BBE97B60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11150600" y="3981995"/>
                  <a:ext cx="3706602" cy="2509085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619D36FA-5EDB-BA51-EF7D-9C5DB8BDC3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10515600" y="2476500"/>
                  <a:ext cx="3706602" cy="2509085"/>
                </a:xfrm>
                <a:prstGeom prst="rect">
                  <a:avLst/>
                </a:prstGeom>
                <a:ln>
                  <a:noFill/>
                </a:ln>
              </p:spPr>
            </p:pic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0FFE42E-75BD-A6FD-DE10-3555AB7A6C02}"/>
                    </a:ext>
                  </a:extLst>
                </p:cNvPr>
                <p:cNvSpPr txBox="1"/>
                <p:nvPr/>
              </p:nvSpPr>
              <p:spPr>
                <a:xfrm>
                  <a:off x="16090001" y="6909178"/>
                  <a:ext cx="755335" cy="33855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Helvetica" pitchFamily="2" charset="0"/>
                    </a:rPr>
                    <a:t>others</a:t>
                  </a:r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E7381FB-A847-6BBD-46BE-4EDFC64F13F4}"/>
                    </a:ext>
                  </a:extLst>
                </p:cNvPr>
                <p:cNvSpPr txBox="1"/>
                <p:nvPr/>
              </p:nvSpPr>
              <p:spPr>
                <a:xfrm>
                  <a:off x="14870801" y="3981995"/>
                  <a:ext cx="914033" cy="33855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Helvetica" pitchFamily="2" charset="0"/>
                    </a:rPr>
                    <a:t>imagers</a:t>
                  </a:r>
                </a:p>
              </p:txBody>
            </p: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7295320A-7586-C9CA-7F21-F80EFA073B9B}"/>
                    </a:ext>
                  </a:extLst>
                </p:cNvPr>
                <p:cNvSpPr txBox="1"/>
                <p:nvPr/>
              </p:nvSpPr>
              <p:spPr>
                <a:xfrm>
                  <a:off x="15480401" y="5424850"/>
                  <a:ext cx="1027845" cy="33855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Helvetica" pitchFamily="2" charset="0"/>
                    </a:rPr>
                    <a:t>sounders</a:t>
                  </a: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691138D-D2D6-9A27-14C4-41E5A3E0CF17}"/>
                    </a:ext>
                  </a:extLst>
                </p:cNvPr>
                <p:cNvSpPr txBox="1"/>
                <p:nvPr/>
              </p:nvSpPr>
              <p:spPr>
                <a:xfrm>
                  <a:off x="14235801" y="2476500"/>
                  <a:ext cx="986167" cy="33855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Helvetica" pitchFamily="2" charset="0"/>
                    </a:rPr>
                    <a:t>GMI/TMI</a:t>
                  </a:r>
                </a:p>
              </p:txBody>
            </p:sp>
          </p:grpSp>
          <p:cxnSp>
            <p:nvCxnSpPr>
              <p:cNvPr id="17" name="Connector: Elbow 27">
                <a:extLst>
                  <a:ext uri="{FF2B5EF4-FFF2-40B4-BE49-F238E27FC236}">
                    <a16:creationId xmlns:a16="http://schemas.microsoft.com/office/drawing/2014/main" id="{06D0B640-AEE4-B30E-3B3B-996B7869DBA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610600" y="3695700"/>
                <a:ext cx="1524000" cy="2669757"/>
              </a:xfrm>
              <a:prstGeom prst="bentConnector3">
                <a:avLst>
                  <a:gd name="adj1" fmla="val 71053"/>
                </a:avLst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Connector: Elbow 28">
                <a:extLst>
                  <a:ext uri="{FF2B5EF4-FFF2-40B4-BE49-F238E27FC236}">
                    <a16:creationId xmlns:a16="http://schemas.microsoft.com/office/drawing/2014/main" id="{96675B7E-B0FA-EA07-26B0-DCD1651F587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610600" y="5198438"/>
                <a:ext cx="2159000" cy="1164262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Connector: Elbow 31">
                <a:extLst>
                  <a:ext uri="{FF2B5EF4-FFF2-40B4-BE49-F238E27FC236}">
                    <a16:creationId xmlns:a16="http://schemas.microsoft.com/office/drawing/2014/main" id="{2648BEA8-5BB1-5F94-C3FE-AA66569293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10600" y="6362700"/>
                <a:ext cx="2768600" cy="278593"/>
              </a:xfrm>
              <a:prstGeom prst="bentConnector3">
                <a:avLst>
                  <a:gd name="adj1" fmla="val 38991"/>
                </a:avLst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Connector: Elbow 34">
                <a:extLst>
                  <a:ext uri="{FF2B5EF4-FFF2-40B4-BE49-F238E27FC236}">
                    <a16:creationId xmlns:a16="http://schemas.microsoft.com/office/drawing/2014/main" id="{46DA744D-941A-3D3C-5F06-61897178A8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10600" y="6362700"/>
                <a:ext cx="3378201" cy="1762921"/>
              </a:xfrm>
              <a:prstGeom prst="bentConnector3">
                <a:avLst>
                  <a:gd name="adj1" fmla="val 31954"/>
                </a:avLst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6" name="Text Box 26">
            <a:extLst>
              <a:ext uri="{FF2B5EF4-FFF2-40B4-BE49-F238E27FC236}">
                <a16:creationId xmlns:a16="http://schemas.microsoft.com/office/drawing/2014/main" id="{D3E7528F-0C2B-61B9-4CEA-2831B126A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9707698"/>
            <a:ext cx="3657600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27432" bIns="27432">
            <a:spAutoFit/>
          </a:bodyPr>
          <a:lstStyle>
            <a:lvl1pPr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500" dirty="0"/>
              <a:t>J. Tan (UMBC; GSFC)</a:t>
            </a:r>
          </a:p>
        </p:txBody>
      </p:sp>
    </p:spTree>
    <p:extLst>
      <p:ext uri="{BB962C8B-B14F-4D97-AF65-F5344CB8AC3E}">
        <p14:creationId xmlns:p14="http://schemas.microsoft.com/office/powerpoint/2010/main" val="32448267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3AEDD-5450-715E-2A35-F1C409B8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DFB93C-28DC-0036-5E25-E238774216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686" y="4562413"/>
            <a:ext cx="5603714" cy="54074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C954C9-64B0-3933-5387-0253635675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6" y="4565672"/>
            <a:ext cx="5603714" cy="5397981"/>
          </a:xfrm>
          <a:prstGeom prst="rect">
            <a:avLst/>
          </a:prstGeom>
        </p:spPr>
      </p:pic>
      <p:sp>
        <p:nvSpPr>
          <p:cNvPr id="4" name="Text Box 262">
            <a:extLst>
              <a:ext uri="{FF2B5EF4-FFF2-40B4-BE49-F238E27FC236}">
                <a16:creationId xmlns:a16="http://schemas.microsoft.com/office/drawing/2014/main" id="{22304C02-699C-F7C7-B4E5-150FB5CDB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10744200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600" b="1" dirty="0">
                <a:latin typeface="Helvetica" pitchFamily="2" charset="0"/>
                <a:cs typeface="Helvetica" charset="0"/>
              </a:rPr>
              <a:t>6. Putting Everything Together</a:t>
            </a:r>
            <a:endParaRPr lang="en-US" altLang="ja-JP" sz="2600" b="1" dirty="0">
              <a:latin typeface="Helvetica" pitchFamily="2" charset="0"/>
              <a:cs typeface="Helvetica" charset="0"/>
            </a:endParaRPr>
          </a:p>
          <a:p>
            <a:endParaRPr lang="en-US" sz="2600" b="1" dirty="0">
              <a:latin typeface="Helvetica" pitchFamily="2" charset="0"/>
              <a:cs typeface="Helvetica" charset="0"/>
            </a:endParaRPr>
          </a:p>
          <a:p>
            <a:pPr>
              <a:spcBef>
                <a:spcPts val="0"/>
              </a:spcBef>
            </a:pPr>
            <a:r>
              <a:rPr lang="en-US" sz="2600" dirty="0">
                <a:solidFill>
                  <a:schemeClr val="accent2"/>
                </a:solidFill>
                <a:latin typeface="Helvetica" pitchFamily="2" charset="0"/>
                <a:cs typeface="Helvetica" charset="0"/>
              </a:rPr>
              <a:t>Upgrades to the Kalman filter allow for more realistic weighting, better regional representation, and slightly improved skill</a:t>
            </a:r>
          </a:p>
          <a:p>
            <a:pPr>
              <a:spcBef>
                <a:spcPts val="0"/>
              </a:spcBef>
            </a:pPr>
            <a:endParaRPr lang="en-US" sz="2600" dirty="0">
              <a:solidFill>
                <a:schemeClr val="accent2"/>
              </a:solidFill>
              <a:latin typeface="Helvetica" pitchFamily="2" charset="0"/>
              <a:cs typeface="Helvetica" charset="0"/>
            </a:endParaRPr>
          </a:p>
          <a:p>
            <a:pPr>
              <a:spcBef>
                <a:spcPts val="0"/>
              </a:spcBef>
            </a:pPr>
            <a:endParaRPr lang="en-US" sz="2600" dirty="0">
              <a:solidFill>
                <a:schemeClr val="accent2"/>
              </a:solidFill>
              <a:latin typeface="Helvetica" pitchFamily="2" charset="0"/>
              <a:cs typeface="Helvetica" charset="0"/>
            </a:endParaRPr>
          </a:p>
          <a:p>
            <a:pPr>
              <a:spcBef>
                <a:spcPts val="0"/>
              </a:spcBef>
            </a:pPr>
            <a:endParaRPr lang="en-US" sz="2600" dirty="0">
              <a:latin typeface="Helvetica" pitchFamily="2" charset="0"/>
              <a:cs typeface="Helvetica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9AF37B-C8A2-4F0F-74A5-3F96448036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89556" y="725885"/>
            <a:ext cx="6830010" cy="40836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2743BB-6F26-699A-4E39-2AE8129F8261}"/>
              </a:ext>
            </a:extLst>
          </p:cNvPr>
          <p:cNvSpPr txBox="1"/>
          <p:nvPr/>
        </p:nvSpPr>
        <p:spPr>
          <a:xfrm>
            <a:off x="12573000" y="385346"/>
            <a:ext cx="38475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Helvetica" pitchFamily="2" charset="0"/>
              </a:rPr>
              <a:t>V07: </a:t>
            </a:r>
            <a:r>
              <a:rPr lang="en-US" sz="1600" u="sng" dirty="0">
                <a:latin typeface="Helvetica" pitchFamily="2" charset="0"/>
              </a:rPr>
              <a:t>reconstructed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i="1" dirty="0">
                <a:latin typeface="Helvetica" pitchFamily="2" charset="0"/>
              </a:rPr>
              <a:t>t</a:t>
            </a:r>
            <a:r>
              <a:rPr lang="en-US" sz="1600" dirty="0">
                <a:latin typeface="Helvetica" pitchFamily="2" charset="0"/>
              </a:rPr>
              <a:t> = 0 stats for imager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D96612-7D1D-CA0B-7DD4-9BFE411291EE}"/>
              </a:ext>
            </a:extLst>
          </p:cNvPr>
          <p:cNvSpPr txBox="1"/>
          <p:nvPr/>
        </p:nvSpPr>
        <p:spPr>
          <a:xfrm>
            <a:off x="12726114" y="5143500"/>
            <a:ext cx="3504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Helvetica" pitchFamily="2" charset="0"/>
              </a:rPr>
              <a:t>V08: </a:t>
            </a:r>
            <a:r>
              <a:rPr lang="en-US" sz="1600" u="sng" dirty="0">
                <a:latin typeface="Helvetica" pitchFamily="2" charset="0"/>
              </a:rPr>
              <a:t>computed</a:t>
            </a:r>
            <a:r>
              <a:rPr lang="en-US" sz="1600" dirty="0">
                <a:latin typeface="Helvetica" pitchFamily="2" charset="0"/>
              </a:rPr>
              <a:t> t = 0 stats for imager</a:t>
            </a:r>
          </a:p>
        </p:txBody>
      </p:sp>
      <p:sp>
        <p:nvSpPr>
          <p:cNvPr id="17" name="Text Box 26">
            <a:extLst>
              <a:ext uri="{FF2B5EF4-FFF2-40B4-BE49-F238E27FC236}">
                <a16:creationId xmlns:a16="http://schemas.microsoft.com/office/drawing/2014/main" id="{6B69FB44-AD54-F0AF-5089-4E87A6B52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0562" y="9587467"/>
            <a:ext cx="2362200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27432" bIns="27432">
            <a:spAutoFit/>
          </a:bodyPr>
          <a:lstStyle>
            <a:lvl1pPr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500" dirty="0"/>
              <a:t>J. Tan (UMBC; GSFC)</a:t>
            </a:r>
          </a:p>
        </p:txBody>
      </p:sp>
      <p:sp>
        <p:nvSpPr>
          <p:cNvPr id="20" name="Text Box 408">
            <a:extLst>
              <a:ext uri="{FF2B5EF4-FFF2-40B4-BE49-F238E27FC236}">
                <a16:creationId xmlns:a16="http://schemas.microsoft.com/office/drawing/2014/main" id="{BB48FA51-9FC1-FC1F-F5DC-A3D3D5FC2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6628" y="10040993"/>
            <a:ext cx="2560393" cy="30777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/>
            <a:r>
              <a:rPr lang="en-US" sz="1400" dirty="0">
                <a:latin typeface="Helvetica" pitchFamily="2" charset="0"/>
              </a:rPr>
              <a:t>J. Tan (UMBC; GSFC)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11924E-9C02-F6F1-DCE7-B8D5FC4CDC31}"/>
              </a:ext>
            </a:extLst>
          </p:cNvPr>
          <p:cNvSpPr txBox="1"/>
          <p:nvPr/>
        </p:nvSpPr>
        <p:spPr>
          <a:xfrm>
            <a:off x="8021" y="4284919"/>
            <a:ext cx="1099320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SzPct val="100000"/>
              <a:tabLst>
                <a:tab pos="2905125" algn="ctr"/>
                <a:tab pos="5715000" algn="ctr"/>
                <a:tab pos="8572500" algn="ctr"/>
              </a:tabLst>
              <a:defRPr/>
            </a:pPr>
            <a:r>
              <a:rPr lang="en-US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V07		V08dev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602D73-1A44-BA59-BE47-0C663996CD0A}"/>
              </a:ext>
            </a:extLst>
          </p:cNvPr>
          <p:cNvSpPr txBox="1"/>
          <p:nvPr/>
        </p:nvSpPr>
        <p:spPr>
          <a:xfrm>
            <a:off x="8021" y="9661260"/>
            <a:ext cx="1099320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SzPct val="100000"/>
              <a:tabLst>
                <a:tab pos="2905125" algn="ctr"/>
                <a:tab pos="5715000" algn="ctr"/>
                <a:tab pos="8396288" algn="ctr"/>
              </a:tabLst>
              <a:defRPr/>
            </a:pPr>
            <a:r>
              <a:rPr lang="en-US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GV-MRMS (mm/</a:t>
            </a:r>
            <a:r>
              <a:rPr lang="en-US" altLang="en-US" sz="1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1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June,July,Aug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2018</a:t>
            </a:r>
            <a:r>
              <a:rPr lang="en-US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GV-MRMS (mm/</a:t>
            </a:r>
            <a:r>
              <a:rPr lang="en-US" altLang="en-US" sz="1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BDAF54-79C9-8E8B-D37E-AF00B832B9E1}"/>
              </a:ext>
            </a:extLst>
          </p:cNvPr>
          <p:cNvSpPr txBox="1"/>
          <p:nvPr/>
        </p:nvSpPr>
        <p:spPr>
          <a:xfrm rot="16200000">
            <a:off x="-2514002" y="7204191"/>
            <a:ext cx="5382602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SzPct val="100000"/>
              <a:tabLst>
                <a:tab pos="2905125" algn="ctr"/>
                <a:tab pos="5715000" algn="ctr"/>
                <a:tab pos="8572500" algn="ctr"/>
              </a:tabLst>
              <a:defRPr/>
            </a:pP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V07 Kalman output (mm/</a:t>
            </a:r>
            <a:r>
              <a:rPr lang="en-US" altLang="en-US" sz="1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A29E8A0-3868-7B21-02FA-7D52E5CD9F1B}"/>
              </a:ext>
            </a:extLst>
          </p:cNvPr>
          <p:cNvSpPr txBox="1"/>
          <p:nvPr/>
        </p:nvSpPr>
        <p:spPr>
          <a:xfrm rot="16200000">
            <a:off x="3029481" y="6865638"/>
            <a:ext cx="5382602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SzPct val="100000"/>
              <a:tabLst>
                <a:tab pos="2563813" algn="ctr"/>
                <a:tab pos="5715000" algn="ctr"/>
                <a:tab pos="8572500" algn="ctr"/>
              </a:tabLst>
              <a:defRPr/>
            </a:pP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V08dev Kalman output (mm/</a:t>
            </a:r>
            <a:r>
              <a:rPr lang="en-US" altLang="en-US" sz="1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0A59746-D3F3-C8FF-EB3A-9F9A943B2EAA}"/>
              </a:ext>
            </a:extLst>
          </p:cNvPr>
          <p:cNvGrpSpPr/>
          <p:nvPr/>
        </p:nvGrpSpPr>
        <p:grpSpPr>
          <a:xfrm>
            <a:off x="783824" y="3229567"/>
            <a:ext cx="8922937" cy="1913933"/>
            <a:chOff x="783824" y="3229567"/>
            <a:chExt cx="8922937" cy="1913933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A5CDA4D-63DB-1D9D-7FE9-7A697E4F8E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09800" y="3920654"/>
              <a:ext cx="1905301" cy="1222846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BD68C55-5BCB-B978-C28E-5E4E755938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3824" y="3229567"/>
              <a:ext cx="1197677" cy="1425651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CBECDA1-E1A7-AB4E-0761-4D9DFB28EB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6424" y="3275956"/>
              <a:ext cx="1188637" cy="1379262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34D4AE-FB49-1FAB-090C-7C29959B0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72400" y="3977547"/>
              <a:ext cx="1934361" cy="1089753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80D9EF8-4A84-1E18-1871-F5C647246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53" t="2561" r="61769" b="89272"/>
            <a:stretch>
              <a:fillRect/>
            </a:stretch>
          </p:blipFill>
          <p:spPr>
            <a:xfrm>
              <a:off x="1981501" y="3234854"/>
              <a:ext cx="2133600" cy="6858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0D9EE73-BA86-987A-8128-7140A580DB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4" t="2533" r="61527" b="89111"/>
            <a:stretch>
              <a:fillRect/>
            </a:stretch>
          </p:blipFill>
          <p:spPr>
            <a:xfrm>
              <a:off x="7535061" y="3275956"/>
              <a:ext cx="2171700" cy="70159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CF6C28B-54AA-0E20-E5A0-4562E832B6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9556" y="5448300"/>
            <a:ext cx="6830010" cy="409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481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DA683-C1BE-BAD8-5384-4B88EFD05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62">
            <a:extLst>
              <a:ext uri="{FF2B5EF4-FFF2-40B4-BE49-F238E27FC236}">
                <a16:creationId xmlns:a16="http://schemas.microsoft.com/office/drawing/2014/main" id="{F789A178-80EC-EC83-A31F-C79CFA3FD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10055953" cy="7586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600" b="1" dirty="0">
                <a:latin typeface="Helvetica" pitchFamily="2" charset="0"/>
                <a:cs typeface="Helvetica" charset="0"/>
              </a:rPr>
              <a:t>7. Concluding Remarks</a:t>
            </a:r>
            <a:endParaRPr lang="en-US" altLang="ja-JP" sz="2600" b="1" dirty="0">
              <a:latin typeface="Helvetica" pitchFamily="2" charset="0"/>
              <a:cs typeface="Helvetica" charset="0"/>
            </a:endParaRPr>
          </a:p>
          <a:p>
            <a:endParaRPr lang="en-US" sz="2600" b="1" dirty="0">
              <a:latin typeface="Helvetica" pitchFamily="2" charset="0"/>
              <a:cs typeface="Helvetica" charset="0"/>
            </a:endParaRPr>
          </a:p>
          <a:p>
            <a:pPr>
              <a:spcBef>
                <a:spcPts val="0"/>
              </a:spcBef>
            </a:pPr>
            <a:r>
              <a:rPr lang="en-US" sz="2600" dirty="0">
                <a:solidFill>
                  <a:schemeClr val="accent2"/>
                </a:solidFill>
                <a:latin typeface="Helvetica" pitchFamily="2" charset="0"/>
                <a:cs typeface="Helvetica" charset="0"/>
              </a:rPr>
              <a:t>IMERG V08 uses improved inputs and addresses issues raised in V07</a:t>
            </a:r>
          </a:p>
          <a:p>
            <a:pPr marL="352425" indent="-352425">
              <a:spcBef>
                <a:spcPts val="600"/>
              </a:spcBef>
            </a:pPr>
            <a:r>
              <a:rPr lang="en-US" sz="2600" dirty="0">
                <a:solidFill>
                  <a:srgbClr val="008000"/>
                </a:solidFill>
                <a:latin typeface="Helvetica" pitchFamily="2" charset="0"/>
              </a:rPr>
              <a:t>•	early IMERG V08 testing shows a substantial improvement in overall skill</a:t>
            </a:r>
          </a:p>
          <a:p>
            <a:pPr marL="352425" indent="-352425">
              <a:spcBef>
                <a:spcPts val="600"/>
              </a:spcBef>
            </a:pPr>
            <a:r>
              <a:rPr lang="en-US" sz="2600" dirty="0">
                <a:solidFill>
                  <a:srgbClr val="008000"/>
                </a:solidFill>
                <a:latin typeface="Helvetica" pitchFamily="2" charset="0"/>
              </a:rPr>
              <a:t>•	a great deal of credit goes to improvements by the GPROF team</a:t>
            </a:r>
          </a:p>
          <a:p>
            <a:pPr marL="690563" indent="-338138">
              <a:spcBef>
                <a:spcPts val="600"/>
              </a:spcBef>
            </a:pPr>
            <a:r>
              <a:rPr lang="en-US" sz="2600" dirty="0">
                <a:solidFill>
                  <a:srgbClr val="990099"/>
                </a:solidFill>
                <a:latin typeface="Helvetica" pitchFamily="2" charset="0"/>
              </a:rPr>
              <a:t>•	demonstrates that problems are best handled at Level 2</a:t>
            </a:r>
          </a:p>
          <a:p>
            <a:pPr marL="352425" indent="-352425">
              <a:spcBef>
                <a:spcPts val="600"/>
              </a:spcBef>
            </a:pPr>
            <a:r>
              <a:rPr lang="en-US" sz="2600" dirty="0">
                <a:solidFill>
                  <a:srgbClr val="008000"/>
                </a:solidFill>
                <a:latin typeface="Helvetica" pitchFamily="2" charset="0"/>
              </a:rPr>
              <a:t>•	IMERG V08 handles sensor classes more carefully</a:t>
            </a:r>
          </a:p>
          <a:p>
            <a:pPr marL="690563" indent="-366713">
              <a:spcBef>
                <a:spcPts val="600"/>
              </a:spcBef>
            </a:pPr>
            <a:r>
              <a:rPr lang="en-US" sz="2600" dirty="0">
                <a:solidFill>
                  <a:srgbClr val="990099"/>
                </a:solidFill>
                <a:latin typeface="Helvetica" pitchFamily="2" charset="0"/>
              </a:rPr>
              <a:t>•	positioned to take advantage of future </a:t>
            </a:r>
            <a:r>
              <a:rPr lang="en-US" sz="2600" dirty="0" err="1">
                <a:solidFill>
                  <a:srgbClr val="990099"/>
                </a:solidFill>
                <a:latin typeface="Helvetica" pitchFamily="2" charset="0"/>
              </a:rPr>
              <a:t>smallsats</a:t>
            </a:r>
            <a:endParaRPr lang="en-US" sz="2600" dirty="0">
              <a:solidFill>
                <a:srgbClr val="990099"/>
              </a:solidFill>
              <a:latin typeface="Helvetica" pitchFamily="2" charset="0"/>
            </a:endParaRPr>
          </a:p>
          <a:p>
            <a:pPr marL="239713" indent="-239713">
              <a:spcBef>
                <a:spcPts val="0"/>
              </a:spcBef>
            </a:pPr>
            <a:endParaRPr lang="en-US" sz="2600" dirty="0">
              <a:solidFill>
                <a:srgbClr val="008000"/>
              </a:solidFill>
              <a:latin typeface="Helvetica" pitchFamily="2" charset="0"/>
            </a:endParaRPr>
          </a:p>
          <a:p>
            <a:pPr marL="12700" indent="-12700">
              <a:spcBef>
                <a:spcPts val="600"/>
              </a:spcBef>
            </a:pPr>
            <a:r>
              <a:rPr lang="en-US" sz="2600" dirty="0">
                <a:solidFill>
                  <a:srgbClr val="0000FF"/>
                </a:solidFill>
                <a:latin typeface="Helvetica" pitchFamily="2" charset="0"/>
              </a:rPr>
              <a:t>IMERG V08 release depends on complete upgrades to input data sets</a:t>
            </a:r>
          </a:p>
          <a:p>
            <a:pPr marL="352425" indent="-352425">
              <a:spcBef>
                <a:spcPts val="600"/>
              </a:spcBef>
            </a:pPr>
            <a:r>
              <a:rPr lang="en-US" sz="2600" dirty="0">
                <a:solidFill>
                  <a:srgbClr val="008000"/>
                </a:solidFill>
                <a:latin typeface="Helvetica" pitchFamily="2" charset="0"/>
              </a:rPr>
              <a:t>•	small samples of test data are available on request</a:t>
            </a:r>
          </a:p>
          <a:p>
            <a:pPr marL="352425" indent="-352425">
              <a:spcBef>
                <a:spcPts val="600"/>
              </a:spcBef>
            </a:pPr>
            <a:r>
              <a:rPr lang="en-US" sz="2600" dirty="0">
                <a:solidFill>
                  <a:srgbClr val="008000"/>
                </a:solidFill>
                <a:latin typeface="Helvetica" pitchFamily="2" charset="0"/>
              </a:rPr>
              <a:t>•	the projected release schedule is:</a:t>
            </a:r>
          </a:p>
          <a:p>
            <a:pPr marL="239713" indent="-239713">
              <a:spcBef>
                <a:spcPts val="600"/>
              </a:spcBef>
            </a:pPr>
            <a:endParaRPr lang="en-US" sz="2600" dirty="0">
              <a:solidFill>
                <a:srgbClr val="008000"/>
              </a:solidFill>
              <a:latin typeface="Helvetica" pitchFamily="2" charset="0"/>
            </a:endParaRPr>
          </a:p>
          <a:p>
            <a:pPr>
              <a:spcBef>
                <a:spcPts val="0"/>
              </a:spcBef>
            </a:pPr>
            <a:endParaRPr lang="en-US" sz="2600" dirty="0">
              <a:latin typeface="Helvetica" pitchFamily="2" charset="0"/>
              <a:cs typeface="Helvetica" charset="0"/>
            </a:endParaRP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323C1621-3DA0-97CC-84CA-94BF29FA1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39400" y="1263850"/>
            <a:ext cx="7546246" cy="5672798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B86F1A7-5FFA-7A19-410F-F24EB6C86E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4530228"/>
              </p:ext>
            </p:extLst>
          </p:nvPr>
        </p:nvGraphicFramePr>
        <p:xfrm>
          <a:off x="1371600" y="7365831"/>
          <a:ext cx="15544800" cy="1130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226003D-D08C-03C0-5E4E-13724F68B8CB}"/>
              </a:ext>
            </a:extLst>
          </p:cNvPr>
          <p:cNvSpPr txBox="1"/>
          <p:nvPr/>
        </p:nvSpPr>
        <p:spPr>
          <a:xfrm>
            <a:off x="7177087" y="9615785"/>
            <a:ext cx="4053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latin typeface="Helvetica" pitchFamily="2" charset="0"/>
              </a:rPr>
              <a:t>george.j.huffman@nasa.gov</a:t>
            </a:r>
            <a:endParaRPr lang="en-US" sz="2400" dirty="0">
              <a:latin typeface="Helvetica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8FA96A-E22B-28EB-1A22-0350F44A4C75}"/>
              </a:ext>
            </a:extLst>
          </p:cNvPr>
          <p:cNvSpPr txBox="1"/>
          <p:nvPr/>
        </p:nvSpPr>
        <p:spPr>
          <a:xfrm>
            <a:off x="11072086" y="876300"/>
            <a:ext cx="6532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Evaluation against GV-MRMS for July 2014</a:t>
            </a:r>
          </a:p>
        </p:txBody>
      </p:sp>
    </p:spTree>
    <p:extLst>
      <p:ext uri="{BB962C8B-B14F-4D97-AF65-F5344CB8AC3E}">
        <p14:creationId xmlns:p14="http://schemas.microsoft.com/office/powerpoint/2010/main" val="104436070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pitchFamily="-107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97553</TotalTime>
  <Words>1034</Words>
  <Application>Microsoft Macintosh PowerPoint</Application>
  <PresentationFormat>Custom</PresentationFormat>
  <Paragraphs>121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Helvetica</vt:lpstr>
      <vt:lpstr>Times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NASA/GSFC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Huffman, George J (GSFC-6120)</cp:lastModifiedBy>
  <cp:revision>605</cp:revision>
  <cp:lastPrinted>2026-06-22T12:50:40Z</cp:lastPrinted>
  <dcterms:created xsi:type="dcterms:W3CDTF">2009-12-10T15:14:56Z</dcterms:created>
  <dcterms:modified xsi:type="dcterms:W3CDTF">2026-07-01T13:54:06Z</dcterms:modified>
</cp:coreProperties>
</file>