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 roundtripDataSignature="AMtx7mhTXvAymFQhydSdfoVF5e2u2aBpU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3BC5"/>
    <a:srgbClr val="9751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306" y="9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customschemas.google.com/relationships/presentationmetadata" Target="metadata"/><Relationship Id="rId5" Type="http://schemas.openxmlformats.org/officeDocument/2006/relationships/slide" Target="slides/slide4.xml"/><Relationship Id="rId15" Type="http://schemas.openxmlformats.org/officeDocument/2006/relationships/tableStyles" Target="tableStyles.xml"/><Relationship Id="rId4" Type="http://schemas.openxmlformats.org/officeDocument/2006/relationships/slide" Target="slides/slide3.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 name="Google Shape;3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 name="Google Shape;4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 name="Google Shape;5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p4:notes"/>
          <p:cNvSpPr txBox="1">
            <a:spLocks noGrp="1"/>
          </p:cNvSpPr>
          <p:nvPr>
            <p:ph type="body" idx="1"/>
          </p:nvPr>
        </p:nvSpPr>
        <p:spPr>
          <a:xfrm>
            <a:off x="701040" y="4473892"/>
            <a:ext cx="5608320" cy="3660458"/>
          </a:xfrm>
          <a:prstGeom prst="rect">
            <a:avLst/>
          </a:prstGeom>
          <a:noFill/>
          <a:ln>
            <a:noFill/>
          </a:ln>
        </p:spPr>
        <p:txBody>
          <a:bodyPr spcFirstLastPara="1" wrap="square" lIns="93150" tIns="46550" rIns="93150" bIns="4655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800" dirty="0"/>
          </a:p>
        </p:txBody>
      </p:sp>
      <p:sp>
        <p:nvSpPr>
          <p:cNvPr id="75" name="Google Shape;75;p4:notes"/>
          <p:cNvSpPr txBox="1">
            <a:spLocks noGrp="1"/>
          </p:cNvSpPr>
          <p:nvPr>
            <p:ph type="sldNum" idx="12"/>
          </p:nvPr>
        </p:nvSpPr>
        <p:spPr>
          <a:xfrm>
            <a:off x="3970938" y="8829967"/>
            <a:ext cx="3037840" cy="466433"/>
          </a:xfrm>
          <a:prstGeom prst="rect">
            <a:avLst/>
          </a:prstGeom>
          <a:noFill/>
          <a:ln>
            <a:noFill/>
          </a:ln>
        </p:spPr>
        <p:txBody>
          <a:bodyPr spcFirstLastPara="1" wrap="square" lIns="93150" tIns="46550" rIns="93150" bIns="465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2" name="Google Shape;9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sp>
        <p:nvSpPr>
          <p:cNvPr id="15" name="Google Shape;15;p8"/>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SzPts val="2800"/>
              <a:buNone/>
              <a:defRPr>
                <a:solidFill>
                  <a:srgbClr val="888888"/>
                </a:solidFill>
              </a:defRPr>
            </a:lvl1pPr>
            <a:lvl2pPr lvl="1" algn="ctr">
              <a:lnSpc>
                <a:spcPct val="90000"/>
              </a:lnSpc>
              <a:spcBef>
                <a:spcPts val="500"/>
              </a:spcBef>
              <a:spcAft>
                <a:spcPts val="0"/>
              </a:spcAft>
              <a:buSzPts val="2400"/>
              <a:buNone/>
              <a:defRPr>
                <a:solidFill>
                  <a:srgbClr val="888888"/>
                </a:solidFill>
              </a:defRPr>
            </a:lvl2pPr>
            <a:lvl3pPr lvl="2" algn="ctr">
              <a:lnSpc>
                <a:spcPct val="90000"/>
              </a:lnSpc>
              <a:spcBef>
                <a:spcPts val="500"/>
              </a:spcBef>
              <a:spcAft>
                <a:spcPts val="0"/>
              </a:spcAft>
              <a:buSzPts val="2000"/>
              <a:buNone/>
              <a:defRPr>
                <a:solidFill>
                  <a:srgbClr val="888888"/>
                </a:solidFill>
              </a:defRPr>
            </a:lvl3pPr>
            <a:lvl4pPr lvl="3" algn="ctr">
              <a:lnSpc>
                <a:spcPct val="90000"/>
              </a:lnSpc>
              <a:spcBef>
                <a:spcPts val="500"/>
              </a:spcBef>
              <a:spcAft>
                <a:spcPts val="0"/>
              </a:spcAft>
              <a:buSzPts val="1800"/>
              <a:buNone/>
              <a:defRPr>
                <a:solidFill>
                  <a:srgbClr val="888888"/>
                </a:solidFill>
              </a:defRPr>
            </a:lvl4pPr>
            <a:lvl5pPr lvl="4" algn="ctr">
              <a:lnSpc>
                <a:spcPct val="90000"/>
              </a:lnSpc>
              <a:spcBef>
                <a:spcPts val="500"/>
              </a:spcBef>
              <a:spcAft>
                <a:spcPts val="0"/>
              </a:spcAft>
              <a:buSzPts val="1800"/>
              <a:buNone/>
              <a:defRPr>
                <a:solidFill>
                  <a:srgbClr val="888888"/>
                </a:solidFill>
              </a:defRPr>
            </a:lvl5pPr>
            <a:lvl6pPr lvl="5" algn="ctr">
              <a:lnSpc>
                <a:spcPct val="90000"/>
              </a:lnSpc>
              <a:spcBef>
                <a:spcPts val="500"/>
              </a:spcBef>
              <a:spcAft>
                <a:spcPts val="0"/>
              </a:spcAft>
              <a:buSzPts val="1800"/>
              <a:buNone/>
              <a:defRPr>
                <a:solidFill>
                  <a:srgbClr val="888888"/>
                </a:solidFill>
              </a:defRPr>
            </a:lvl6pPr>
            <a:lvl7pPr lvl="6" algn="ctr">
              <a:lnSpc>
                <a:spcPct val="90000"/>
              </a:lnSpc>
              <a:spcBef>
                <a:spcPts val="500"/>
              </a:spcBef>
              <a:spcAft>
                <a:spcPts val="0"/>
              </a:spcAft>
              <a:buSzPts val="1800"/>
              <a:buNone/>
              <a:defRPr>
                <a:solidFill>
                  <a:srgbClr val="888888"/>
                </a:solidFill>
              </a:defRPr>
            </a:lvl7pPr>
            <a:lvl8pPr lvl="7" algn="ctr">
              <a:lnSpc>
                <a:spcPct val="90000"/>
              </a:lnSpc>
              <a:spcBef>
                <a:spcPts val="500"/>
              </a:spcBef>
              <a:spcAft>
                <a:spcPts val="0"/>
              </a:spcAft>
              <a:buSzPts val="1800"/>
              <a:buNone/>
              <a:defRPr>
                <a:solidFill>
                  <a:srgbClr val="888888"/>
                </a:solidFill>
              </a:defRPr>
            </a:lvl8pPr>
            <a:lvl9pPr lvl="8" algn="ctr">
              <a:lnSpc>
                <a:spcPct val="90000"/>
              </a:lnSpc>
              <a:spcBef>
                <a:spcPts val="500"/>
              </a:spcBef>
              <a:spcAft>
                <a:spcPts val="0"/>
              </a:spcAft>
              <a:buSzPts val="1800"/>
              <a:buNone/>
              <a:defRPr>
                <a:solidFill>
                  <a:srgbClr val="888888"/>
                </a:solidFill>
              </a:defRPr>
            </a:lvl9pPr>
          </a:lstStyle>
          <a:p>
            <a:endParaRPr/>
          </a:p>
        </p:txBody>
      </p:sp>
      <p:sp>
        <p:nvSpPr>
          <p:cNvPr id="17" name="Google Shape;17;p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 name="Google Shape;18;p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9" name="Google Shape;19;p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sp>
        <p:nvSpPr>
          <p:cNvPr id="21" name="Google Shape;21;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100000"/>
              </a:lnSpc>
              <a:spcBef>
                <a:spcPts val="500"/>
              </a:spcBef>
              <a:spcAft>
                <a:spcPts val="0"/>
              </a:spcAft>
              <a:buClr>
                <a:schemeClr val="dk1"/>
              </a:buClr>
              <a:buSzPts val="1800"/>
              <a:buFont typeface="NTR"/>
              <a:buChar char="–"/>
              <a:defRPr/>
            </a:lvl2pPr>
            <a:lvl3pPr marL="1371600" lvl="2" indent="-342900" algn="l">
              <a:lnSpc>
                <a:spcPct val="100000"/>
              </a:lnSpc>
              <a:spcBef>
                <a:spcPts val="500"/>
              </a:spcBef>
              <a:spcAft>
                <a:spcPts val="0"/>
              </a:spcAft>
              <a:buClr>
                <a:schemeClr val="dk1"/>
              </a:buClr>
              <a:buSzPts val="1800"/>
              <a:buFont typeface="Courier New"/>
              <a:buChar char="o"/>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1"/>
              </a:buClr>
              <a:buSzPts val="1800"/>
              <a:buNone/>
              <a:defRPr>
                <a:solidFill>
                  <a:srgbClr val="01007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1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5" name="Google Shape;25;p1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6" name="Google Shape;26;p1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full-image-center">
  <p:cSld name="full-image-center">
    <p:spTree>
      <p:nvGrpSpPr>
        <p:cNvPr id="1" name="Shape 27"/>
        <p:cNvGrpSpPr/>
        <p:nvPr/>
      </p:nvGrpSpPr>
      <p:grpSpPr>
        <a:xfrm>
          <a:off x="0" y="0"/>
          <a:ext cx="0" cy="0"/>
          <a:chOff x="0" y="0"/>
          <a:chExt cx="0" cy="0"/>
        </a:xfrm>
      </p:grpSpPr>
      <p:pic>
        <p:nvPicPr>
          <p:cNvPr id="28" name="Google Shape;28;p11"/>
          <p:cNvPicPr preferRelativeResize="0"/>
          <p:nvPr/>
        </p:nvPicPr>
        <p:blipFill rotWithShape="1">
          <a:blip r:embed="rId2">
            <a:alphaModFix/>
          </a:blip>
          <a:srcRect t="11860" b="-11860"/>
          <a:stretch/>
        </p:blipFill>
        <p:spPr>
          <a:xfrm>
            <a:off x="2" y="2"/>
            <a:ext cx="12192004" cy="6858001"/>
          </a:xfrm>
          <a:prstGeom prst="rect">
            <a:avLst/>
          </a:prstGeom>
          <a:noFill/>
          <a:ln>
            <a:noFill/>
          </a:ln>
        </p:spPr>
      </p:pic>
      <p:sp>
        <p:nvSpPr>
          <p:cNvPr id="29" name="Google Shape;29;p11"/>
          <p:cNvSpPr txBox="1">
            <a:spLocks noGrp="1"/>
          </p:cNvSpPr>
          <p:nvPr>
            <p:ph type="sldNum" idx="12"/>
          </p:nvPr>
        </p:nvSpPr>
        <p:spPr>
          <a:xfrm>
            <a:off x="11296611" y="63192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66"/>
              <a:buFont typeface="Arial"/>
              <a:buNone/>
              <a:defRPr sz="1066" b="0" i="0" u="none" strike="noStrike" cap="none">
                <a:solidFill>
                  <a:srgbClr val="001743"/>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66"/>
              <a:buFont typeface="Arial"/>
              <a:buNone/>
              <a:defRPr sz="1066" b="0" i="0" u="none" strike="noStrike" cap="none">
                <a:solidFill>
                  <a:srgbClr val="001743"/>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66"/>
              <a:buFont typeface="Arial"/>
              <a:buNone/>
              <a:defRPr sz="1066" b="0" i="0" u="none" strike="noStrike" cap="none">
                <a:solidFill>
                  <a:srgbClr val="001743"/>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66"/>
              <a:buFont typeface="Arial"/>
              <a:buNone/>
              <a:defRPr sz="1066" b="0" i="0" u="none" strike="noStrike" cap="none">
                <a:solidFill>
                  <a:srgbClr val="001743"/>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66"/>
              <a:buFont typeface="Arial"/>
              <a:buNone/>
              <a:defRPr sz="1066" b="0" i="0" u="none" strike="noStrike" cap="none">
                <a:solidFill>
                  <a:srgbClr val="001743"/>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66"/>
              <a:buFont typeface="Arial"/>
              <a:buNone/>
              <a:defRPr sz="1066" b="0" i="0" u="none" strike="noStrike" cap="none">
                <a:solidFill>
                  <a:srgbClr val="001743"/>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66"/>
              <a:buFont typeface="Arial"/>
              <a:buNone/>
              <a:defRPr sz="1066" b="0" i="0" u="none" strike="noStrike" cap="none">
                <a:solidFill>
                  <a:srgbClr val="001743"/>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66"/>
              <a:buFont typeface="Arial"/>
              <a:buNone/>
              <a:defRPr sz="1066" b="0" i="0" u="none" strike="noStrike" cap="none">
                <a:solidFill>
                  <a:srgbClr val="001743"/>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66"/>
              <a:buFont typeface="Arial"/>
              <a:buNone/>
              <a:defRPr sz="1066" b="0" i="0" u="none" strike="noStrike" cap="none">
                <a:solidFill>
                  <a:srgbClr val="001743"/>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11"/>
          <p:cNvSpPr/>
          <p:nvPr/>
        </p:nvSpPr>
        <p:spPr>
          <a:xfrm>
            <a:off x="1882001" y="1406200"/>
            <a:ext cx="8428000" cy="4328800"/>
          </a:xfrm>
          <a:prstGeom prst="rect">
            <a:avLst/>
          </a:prstGeom>
          <a:solidFill>
            <a:srgbClr val="0085CA">
              <a:alpha val="76862"/>
            </a:srgbClr>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2487"/>
              <a:buFont typeface="Arial"/>
              <a:buNone/>
            </a:pPr>
            <a:endParaRPr sz="2487" b="0" i="0" u="none" strike="noStrike" cap="none">
              <a:solidFill>
                <a:srgbClr val="000000"/>
              </a:solidFill>
              <a:latin typeface="Calibri"/>
              <a:ea typeface="Calibri"/>
              <a:cs typeface="Calibri"/>
              <a:sym typeface="Calibri"/>
            </a:endParaRPr>
          </a:p>
        </p:txBody>
      </p:sp>
      <p:sp>
        <p:nvSpPr>
          <p:cNvPr id="31" name="Google Shape;31;p11"/>
          <p:cNvSpPr/>
          <p:nvPr/>
        </p:nvSpPr>
        <p:spPr>
          <a:xfrm rot="10800000">
            <a:off x="1882200" y="1123000"/>
            <a:ext cx="8426000" cy="283200"/>
          </a:xfrm>
          <a:prstGeom prst="rect">
            <a:avLst/>
          </a:prstGeom>
          <a:solidFill>
            <a:schemeClr val="accent2"/>
          </a:solidFill>
          <a:ln>
            <a:noFill/>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2399" b="0" i="0" u="none" strike="noStrike" cap="none">
              <a:solidFill>
                <a:srgbClr val="FFFFFF"/>
              </a:solidFill>
              <a:latin typeface="Arial"/>
              <a:ea typeface="Arial"/>
              <a:cs typeface="Arial"/>
              <a:sym typeface="Arial"/>
            </a:endParaRPr>
          </a:p>
        </p:txBody>
      </p:sp>
      <p:sp>
        <p:nvSpPr>
          <p:cNvPr id="32" name="Google Shape;32;p11"/>
          <p:cNvSpPr txBox="1">
            <a:spLocks noGrp="1"/>
          </p:cNvSpPr>
          <p:nvPr>
            <p:ph type="sldNum" idx="2"/>
          </p:nvPr>
        </p:nvSpPr>
        <p:spPr>
          <a:xfrm>
            <a:off x="11296611" y="63192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66"/>
              <a:buFont typeface="Arial"/>
              <a:buNone/>
              <a:defRPr sz="1066"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66"/>
              <a:buFont typeface="Arial"/>
              <a:buNone/>
              <a:defRPr sz="1066"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66"/>
              <a:buFont typeface="Arial"/>
              <a:buNone/>
              <a:defRPr sz="1066"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66"/>
              <a:buFont typeface="Arial"/>
              <a:buNone/>
              <a:defRPr sz="1066"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66"/>
              <a:buFont typeface="Arial"/>
              <a:buNone/>
              <a:defRPr sz="1066"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66"/>
              <a:buFont typeface="Arial"/>
              <a:buNone/>
              <a:defRPr sz="1066"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66"/>
              <a:buFont typeface="Arial"/>
              <a:buNone/>
              <a:defRPr sz="1066"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66"/>
              <a:buFont typeface="Arial"/>
              <a:buNone/>
              <a:defRPr sz="1066"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66"/>
              <a:buFont typeface="Arial"/>
              <a:buNone/>
              <a:defRPr sz="1066"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3" name="Google Shape;33;p11"/>
          <p:cNvSpPr txBox="1">
            <a:spLocks noGrp="1"/>
          </p:cNvSpPr>
          <p:nvPr>
            <p:ph type="title"/>
          </p:nvPr>
        </p:nvSpPr>
        <p:spPr>
          <a:xfrm>
            <a:off x="2323401" y="1515967"/>
            <a:ext cx="7554400" cy="995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3200"/>
              <a:buNone/>
              <a:defRPr sz="4266">
                <a:solidFill>
                  <a:schemeClr val="lt1"/>
                </a:solidFill>
              </a:defRPr>
            </a:lvl1pPr>
            <a:lvl2pPr lvl="1" algn="ctr">
              <a:lnSpc>
                <a:spcPct val="100000"/>
              </a:lnSpc>
              <a:spcBef>
                <a:spcPts val="0"/>
              </a:spcBef>
              <a:spcAft>
                <a:spcPts val="0"/>
              </a:spcAft>
              <a:buSzPts val="3000"/>
              <a:buNone/>
              <a:defRPr/>
            </a:lvl2pPr>
            <a:lvl3pPr lvl="2" algn="ctr">
              <a:lnSpc>
                <a:spcPct val="100000"/>
              </a:lnSpc>
              <a:spcBef>
                <a:spcPts val="0"/>
              </a:spcBef>
              <a:spcAft>
                <a:spcPts val="0"/>
              </a:spcAft>
              <a:buSzPts val="3000"/>
              <a:buNone/>
              <a:defRPr/>
            </a:lvl3pPr>
            <a:lvl4pPr lvl="3" algn="ctr">
              <a:lnSpc>
                <a:spcPct val="100000"/>
              </a:lnSpc>
              <a:spcBef>
                <a:spcPts val="0"/>
              </a:spcBef>
              <a:spcAft>
                <a:spcPts val="0"/>
              </a:spcAft>
              <a:buSzPts val="3000"/>
              <a:buNone/>
              <a:defRPr/>
            </a:lvl4pPr>
            <a:lvl5pPr lvl="4" algn="ctr">
              <a:lnSpc>
                <a:spcPct val="100000"/>
              </a:lnSpc>
              <a:spcBef>
                <a:spcPts val="0"/>
              </a:spcBef>
              <a:spcAft>
                <a:spcPts val="0"/>
              </a:spcAft>
              <a:buSzPts val="3000"/>
              <a:buNone/>
              <a:defRPr/>
            </a:lvl5pPr>
            <a:lvl6pPr lvl="5" algn="ctr">
              <a:lnSpc>
                <a:spcPct val="100000"/>
              </a:lnSpc>
              <a:spcBef>
                <a:spcPts val="0"/>
              </a:spcBef>
              <a:spcAft>
                <a:spcPts val="0"/>
              </a:spcAft>
              <a:buSzPts val="3000"/>
              <a:buNone/>
              <a:defRPr/>
            </a:lvl6pPr>
            <a:lvl7pPr lvl="6" algn="ctr">
              <a:lnSpc>
                <a:spcPct val="100000"/>
              </a:lnSpc>
              <a:spcBef>
                <a:spcPts val="0"/>
              </a:spcBef>
              <a:spcAft>
                <a:spcPts val="0"/>
              </a:spcAft>
              <a:buSzPts val="3000"/>
              <a:buNone/>
              <a:defRPr/>
            </a:lvl7pPr>
            <a:lvl8pPr lvl="7" algn="ctr">
              <a:lnSpc>
                <a:spcPct val="100000"/>
              </a:lnSpc>
              <a:spcBef>
                <a:spcPts val="0"/>
              </a:spcBef>
              <a:spcAft>
                <a:spcPts val="0"/>
              </a:spcAft>
              <a:buSzPts val="3000"/>
              <a:buNone/>
              <a:defRPr/>
            </a:lvl8pPr>
            <a:lvl9pPr lvl="8" algn="ctr">
              <a:lnSpc>
                <a:spcPct val="100000"/>
              </a:lnSpc>
              <a:spcBef>
                <a:spcPts val="0"/>
              </a:spcBef>
              <a:spcAft>
                <a:spcPts val="0"/>
              </a:spcAft>
              <a:buSzPts val="3000"/>
              <a:buNone/>
              <a:defRPr/>
            </a:lvl9pPr>
          </a:lstStyle>
          <a:p>
            <a:endParaRPr/>
          </a:p>
        </p:txBody>
      </p:sp>
      <p:sp>
        <p:nvSpPr>
          <p:cNvPr id="34" name="Google Shape;34;p11"/>
          <p:cNvSpPr/>
          <p:nvPr/>
        </p:nvSpPr>
        <p:spPr>
          <a:xfrm>
            <a:off x="-800" y="5970800"/>
            <a:ext cx="12192000" cy="887200"/>
          </a:xfrm>
          <a:prstGeom prst="rect">
            <a:avLst/>
          </a:prstGeom>
          <a:solidFill>
            <a:schemeClr val="dk1"/>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2487"/>
              <a:buFont typeface="Arial"/>
              <a:buNone/>
            </a:pPr>
            <a:endParaRPr sz="2487" b="0" i="0" u="none" strike="noStrike" cap="none">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1F3F"/>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p:nvPr/>
        </p:nvSpPr>
        <p:spPr>
          <a:xfrm>
            <a:off x="11361819" y="6443000"/>
            <a:ext cx="830181"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CCCCCC"/>
                </a:solidFill>
                <a:latin typeface="Calibri"/>
                <a:ea typeface="Calibri"/>
                <a:cs typeface="Calibri"/>
                <a:sym typeface="Calibri"/>
              </a:rPr>
              <a:t>‹#›</a:t>
            </a:fld>
            <a:endParaRPr sz="1400" b="0" i="0" u="none" strike="noStrike" cap="none">
              <a:solidFill>
                <a:srgbClr val="CCCCCC"/>
              </a:solidFill>
              <a:latin typeface="Calibri"/>
              <a:ea typeface="Calibri"/>
              <a:cs typeface="Calibri"/>
              <a:sym typeface="Calibri"/>
            </a:endParaRPr>
          </a:p>
        </p:txBody>
      </p:sp>
      <p:sp>
        <p:nvSpPr>
          <p:cNvPr id="13" name="Google Shape;13;p7"/>
          <p:cNvSpPr/>
          <p:nvPr/>
        </p:nvSpPr>
        <p:spPr>
          <a:xfrm>
            <a:off x="0" y="0"/>
            <a:ext cx="12192000" cy="320040"/>
          </a:xfrm>
          <a:prstGeom prst="rect">
            <a:avLst/>
          </a:prstGeom>
          <a:blipFill rotWithShape="1">
            <a:blip r:embed="rId6">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1"/>
          <p:cNvSpPr txBox="1">
            <a:spLocks noGrp="1"/>
          </p:cNvSpPr>
          <p:nvPr>
            <p:ph type="ctrTitle"/>
          </p:nvPr>
        </p:nvSpPr>
        <p:spPr>
          <a:xfrm>
            <a:off x="1330239" y="954321"/>
            <a:ext cx="10363200" cy="147002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400"/>
              <a:buNone/>
            </a:pPr>
            <a:r>
              <a:rPr lang="en-US" b="1">
                <a:solidFill>
                  <a:schemeClr val="lt1"/>
                </a:solidFill>
              </a:rPr>
              <a:t>NOAA Satellite Precipitation Products – Operational Capabilities and Future Plans </a:t>
            </a:r>
            <a:endParaRPr/>
          </a:p>
        </p:txBody>
      </p:sp>
      <p:sp>
        <p:nvSpPr>
          <p:cNvPr id="40" name="Google Shape;40;p1"/>
          <p:cNvSpPr txBox="1">
            <a:spLocks noGrp="1"/>
          </p:cNvSpPr>
          <p:nvPr>
            <p:ph type="subTitle" idx="1"/>
          </p:nvPr>
        </p:nvSpPr>
        <p:spPr>
          <a:xfrm>
            <a:off x="6715124" y="3678238"/>
            <a:ext cx="5915025" cy="166687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2800"/>
              <a:buNone/>
            </a:pPr>
            <a:r>
              <a:rPr lang="en-US">
                <a:solidFill>
                  <a:schemeClr val="lt1"/>
                </a:solidFill>
              </a:rPr>
              <a:t>Huan Meng | NOAA/NESDIS</a:t>
            </a:r>
            <a:endParaRPr/>
          </a:p>
          <a:p>
            <a:pPr marL="0" lvl="0" indent="0" algn="ctr" rtl="0">
              <a:lnSpc>
                <a:spcPct val="90000"/>
              </a:lnSpc>
              <a:spcBef>
                <a:spcPts val="1000"/>
              </a:spcBef>
              <a:spcAft>
                <a:spcPts val="0"/>
              </a:spcAft>
              <a:buSzPts val="2800"/>
              <a:buNone/>
            </a:pPr>
            <a:r>
              <a:rPr lang="en-US">
                <a:solidFill>
                  <a:schemeClr val="lt1"/>
                </a:solidFill>
              </a:rPr>
              <a:t>IPWG-12 • July 7-10, 2026</a:t>
            </a:r>
            <a:endParaRPr/>
          </a:p>
        </p:txBody>
      </p:sp>
      <p:pic>
        <p:nvPicPr>
          <p:cNvPr id="41" name="Google Shape;41;p1"/>
          <p:cNvPicPr preferRelativeResize="0"/>
          <p:nvPr/>
        </p:nvPicPr>
        <p:blipFill rotWithShape="1">
          <a:blip r:embed="rId3">
            <a:alphaModFix/>
          </a:blip>
          <a:srcRect/>
          <a:stretch/>
        </p:blipFill>
        <p:spPr>
          <a:xfrm>
            <a:off x="413147" y="2640478"/>
            <a:ext cx="6931001" cy="3907496"/>
          </a:xfrm>
          <a:prstGeom prst="rect">
            <a:avLst/>
          </a:prstGeom>
          <a:noFill/>
          <a:ln>
            <a:noFill/>
          </a:ln>
        </p:spPr>
      </p:pic>
      <p:pic>
        <p:nvPicPr>
          <p:cNvPr id="42" name="Google Shape;42;p1"/>
          <p:cNvPicPr preferRelativeResize="0"/>
          <p:nvPr/>
        </p:nvPicPr>
        <p:blipFill rotWithShape="1">
          <a:blip r:embed="rId4">
            <a:alphaModFix/>
          </a:blip>
          <a:srcRect/>
          <a:stretch/>
        </p:blipFill>
        <p:spPr>
          <a:xfrm>
            <a:off x="10272589" y="5244093"/>
            <a:ext cx="1420850" cy="1455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2"/>
          <p:cNvSpPr txBox="1">
            <a:spLocks noGrp="1"/>
          </p:cNvSpPr>
          <p:nvPr>
            <p:ph type="title"/>
          </p:nvPr>
        </p:nvSpPr>
        <p:spPr>
          <a:xfrm>
            <a:off x="0" y="466490"/>
            <a:ext cx="12192000" cy="81878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E4E79"/>
              </a:buClr>
              <a:buSzPts val="4400"/>
              <a:buFont typeface="Calibri"/>
              <a:buNone/>
            </a:pPr>
            <a:r>
              <a:rPr lang="en-US" sz="3600" b="1">
                <a:solidFill>
                  <a:schemeClr val="lt1"/>
                </a:solidFill>
              </a:rPr>
              <a:t>NOAA Operational Precipitation Products</a:t>
            </a:r>
            <a:endParaRPr sz="3600" b="1">
              <a:solidFill>
                <a:schemeClr val="lt1"/>
              </a:solidFill>
            </a:endParaRPr>
          </a:p>
        </p:txBody>
      </p:sp>
      <p:sp>
        <p:nvSpPr>
          <p:cNvPr id="48" name="Google Shape;48;p2"/>
          <p:cNvSpPr/>
          <p:nvPr/>
        </p:nvSpPr>
        <p:spPr>
          <a:xfrm>
            <a:off x="538161" y="2491233"/>
            <a:ext cx="3408979" cy="1512726"/>
          </a:xfrm>
          <a:prstGeom prst="roundRect">
            <a:avLst>
              <a:gd name="adj" fmla="val 16667"/>
            </a:avLst>
          </a:prstGeom>
          <a:gradFill>
            <a:gsLst>
              <a:gs pos="0">
                <a:srgbClr val="4F92FF"/>
              </a:gs>
              <a:gs pos="100000">
                <a:srgbClr val="0084DE"/>
              </a:gs>
            </a:gsLst>
            <a:lin ang="5400000" scaled="0"/>
          </a:gradFill>
          <a:ln w="9525" cap="flat" cmpd="sng">
            <a:solidFill>
              <a:srgbClr val="005B9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dirty="0">
                <a:solidFill>
                  <a:schemeClr val="lt1"/>
                </a:solidFill>
                <a:latin typeface="Calibri"/>
                <a:ea typeface="Calibri"/>
                <a:cs typeface="Calibri"/>
                <a:sym typeface="Calibri"/>
              </a:rPr>
              <a:t>LEO Microwave Level-2</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1800"/>
              <a:buFont typeface="Arial"/>
              <a:buNone/>
            </a:pPr>
            <a:r>
              <a:rPr lang="en-US" sz="1800" b="1" i="0" u="none" strike="noStrike" cap="none" dirty="0" err="1">
                <a:solidFill>
                  <a:srgbClr val="FF0000"/>
                </a:solidFill>
                <a:latin typeface="Calibri"/>
                <a:ea typeface="Calibri"/>
                <a:cs typeface="Calibri"/>
                <a:sym typeface="Calibri"/>
              </a:rPr>
              <a:t>MiRS</a:t>
            </a:r>
            <a:r>
              <a:rPr lang="en-US" sz="1800" b="1" i="0" u="none" strike="noStrike" cap="none" dirty="0">
                <a:solidFill>
                  <a:schemeClr val="lt1"/>
                </a:solidFill>
                <a:latin typeface="Calibri"/>
                <a:ea typeface="Calibri"/>
                <a:cs typeface="Calibri"/>
                <a:sym typeface="Calibri"/>
              </a:rPr>
              <a:t> (Rain Rate)</a:t>
            </a:r>
            <a:endParaRPr sz="18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FFC000"/>
                </a:solidFill>
                <a:latin typeface="Calibri"/>
                <a:ea typeface="Calibri"/>
                <a:cs typeface="Calibri"/>
                <a:sym typeface="Calibri"/>
              </a:rPr>
              <a:t>EMRRT</a:t>
            </a:r>
            <a:r>
              <a:rPr lang="en-US" sz="1800" b="1" i="0" u="none" strike="noStrike" cap="none" dirty="0">
                <a:solidFill>
                  <a:schemeClr val="lt1"/>
                </a:solidFill>
                <a:latin typeface="Calibri"/>
                <a:ea typeface="Calibri"/>
                <a:cs typeface="Calibri"/>
                <a:sym typeface="Calibri"/>
              </a:rPr>
              <a:t> (Rain Rate &amp; Type)</a:t>
            </a:r>
            <a:endParaRPr sz="18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00F26D"/>
                </a:solidFill>
                <a:latin typeface="Calibri"/>
                <a:ea typeface="Calibri"/>
                <a:cs typeface="Calibri"/>
                <a:sym typeface="Calibri"/>
              </a:rPr>
              <a:t>SFR</a:t>
            </a:r>
            <a:r>
              <a:rPr lang="en-US" sz="1800" b="1" i="0" u="none" strike="noStrike" cap="none" dirty="0">
                <a:solidFill>
                  <a:schemeClr val="lt1"/>
                </a:solidFill>
                <a:latin typeface="Calibri"/>
                <a:ea typeface="Calibri"/>
                <a:cs typeface="Calibri"/>
                <a:sym typeface="Calibri"/>
              </a:rPr>
              <a:t> (Snowfall Rate)</a:t>
            </a:r>
            <a:endParaRPr sz="1800" b="1" i="0" u="none" strike="noStrike" cap="none" dirty="0">
              <a:solidFill>
                <a:schemeClr val="lt1"/>
              </a:solidFill>
              <a:latin typeface="Calibri"/>
              <a:ea typeface="Calibri"/>
              <a:cs typeface="Calibri"/>
              <a:sym typeface="Calibri"/>
            </a:endParaRPr>
          </a:p>
        </p:txBody>
      </p:sp>
      <p:sp>
        <p:nvSpPr>
          <p:cNvPr id="49" name="Google Shape;49;p2"/>
          <p:cNvSpPr/>
          <p:nvPr/>
        </p:nvSpPr>
        <p:spPr>
          <a:xfrm>
            <a:off x="94061" y="4571866"/>
            <a:ext cx="12003876" cy="1681380"/>
          </a:xfrm>
          <a:prstGeom prst="roundRect">
            <a:avLst>
              <a:gd name="adj" fmla="val 16667"/>
            </a:avLst>
          </a:prstGeom>
          <a:solidFill>
            <a:srgbClr val="005B96"/>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rgbClr val="FF0000"/>
                </a:solidFill>
                <a:latin typeface="Calibri"/>
                <a:ea typeface="Calibri"/>
                <a:cs typeface="Calibri"/>
                <a:sym typeface="Calibri"/>
              </a:rPr>
              <a:t>              </a:t>
            </a:r>
            <a:r>
              <a:rPr lang="en-US" sz="2000" b="1" i="0" u="none" strike="noStrike" cap="none" dirty="0" err="1">
                <a:solidFill>
                  <a:srgbClr val="FF0000"/>
                </a:solidFill>
                <a:latin typeface="Calibri"/>
                <a:ea typeface="Calibri"/>
                <a:cs typeface="Calibri"/>
                <a:sym typeface="Calibri"/>
              </a:rPr>
              <a:t>MiRS</a:t>
            </a:r>
            <a:r>
              <a:rPr lang="en-US" sz="2000" b="1" i="0" u="none" strike="noStrike" cap="none" dirty="0">
                <a:solidFill>
                  <a:srgbClr val="D5D2DC"/>
                </a:solidFill>
                <a:latin typeface="Calibri"/>
                <a:ea typeface="Calibri"/>
                <a:cs typeface="Calibri"/>
                <a:sym typeface="Calibri"/>
              </a:rPr>
              <a:t>                           </a:t>
            </a:r>
            <a:r>
              <a:rPr lang="en-US" sz="2000" b="1" i="0" u="none" strike="noStrike" cap="none" dirty="0">
                <a:solidFill>
                  <a:srgbClr val="FFC000"/>
                </a:solidFill>
                <a:latin typeface="Calibri"/>
                <a:ea typeface="Calibri"/>
                <a:cs typeface="Calibri"/>
                <a:sym typeface="Calibri"/>
              </a:rPr>
              <a:t>EMRRT</a:t>
            </a:r>
            <a:r>
              <a:rPr lang="en-US" sz="2000" b="1" i="0" u="none" strike="noStrike" cap="none" dirty="0">
                <a:solidFill>
                  <a:srgbClr val="D5D2DC"/>
                </a:solidFill>
                <a:latin typeface="Calibri"/>
                <a:ea typeface="Calibri"/>
                <a:cs typeface="Calibri"/>
                <a:sym typeface="Calibri"/>
              </a:rPr>
              <a:t>                        </a:t>
            </a:r>
            <a:r>
              <a:rPr lang="en-US" sz="2000" b="1" i="0" u="none" strike="noStrike" cap="none" dirty="0">
                <a:solidFill>
                  <a:srgbClr val="00F26D"/>
                </a:solidFill>
                <a:latin typeface="Calibri"/>
                <a:ea typeface="Calibri"/>
                <a:cs typeface="Calibri"/>
                <a:sym typeface="Calibri"/>
              </a:rPr>
              <a:t>SFR</a:t>
            </a:r>
            <a:r>
              <a:rPr lang="en-US" sz="2000" b="1" i="0" u="none" strike="noStrike" cap="none" dirty="0">
                <a:solidFill>
                  <a:srgbClr val="D5D2DC"/>
                </a:solidFill>
                <a:latin typeface="Calibri"/>
                <a:ea typeface="Calibri"/>
                <a:cs typeface="Calibri"/>
                <a:sym typeface="Calibri"/>
              </a:rPr>
              <a:t>                                       </a:t>
            </a:r>
            <a:r>
              <a:rPr lang="en-US" sz="2000" b="1" i="0" u="none" strike="noStrike" cap="none" dirty="0">
                <a:solidFill>
                  <a:srgbClr val="243748"/>
                </a:solidFill>
                <a:latin typeface="Calibri"/>
                <a:ea typeface="Calibri"/>
                <a:cs typeface="Calibri"/>
                <a:sym typeface="Calibri"/>
              </a:rPr>
              <a:t>ERR</a:t>
            </a:r>
            <a:r>
              <a:rPr lang="en-US" sz="2000" b="1" i="0" u="none" strike="noStrike" cap="none" dirty="0">
                <a:solidFill>
                  <a:srgbClr val="D5D2DC"/>
                </a:solidFill>
                <a:latin typeface="Calibri"/>
                <a:ea typeface="Calibri"/>
                <a:cs typeface="Calibri"/>
                <a:sym typeface="Calibri"/>
              </a:rPr>
              <a:t>                                </a:t>
            </a:r>
            <a:r>
              <a:rPr lang="en-US" sz="2000" b="1" i="0" u="none" strike="noStrike" cap="none" dirty="0">
                <a:solidFill>
                  <a:srgbClr val="FFFF00"/>
                </a:solidFill>
                <a:latin typeface="Calibri"/>
                <a:ea typeface="Calibri"/>
                <a:cs typeface="Calibri"/>
                <a:sym typeface="Calibri"/>
              </a:rPr>
              <a:t>CMORPH2</a:t>
            </a:r>
            <a:endParaRPr sz="1400" b="1" i="0" u="none" strike="noStrike" cap="none" dirty="0">
              <a:solidFill>
                <a:srgbClr val="FFFF00"/>
              </a:solidFill>
              <a:latin typeface="Calibri"/>
              <a:ea typeface="Calibri"/>
              <a:cs typeface="Calibri"/>
              <a:sym typeface="Calibri"/>
            </a:endParaRPr>
          </a:p>
          <a:p>
            <a:pPr marL="400050" marR="0" lvl="0" indent="-400050" algn="l" rtl="0">
              <a:lnSpc>
                <a:spcPct val="100000"/>
              </a:lnSpc>
              <a:spcBef>
                <a:spcPts val="600"/>
              </a:spcBef>
              <a:spcAft>
                <a:spcPts val="0"/>
              </a:spcAft>
              <a:buClr>
                <a:srgbClr val="000000"/>
              </a:buClr>
              <a:buSzPts val="1400"/>
              <a:buFont typeface="Arial"/>
              <a:buNone/>
            </a:pPr>
            <a:r>
              <a:rPr lang="en-US" sz="1400" b="0" i="0" u="none" strike="noStrike" cap="none" dirty="0">
                <a:solidFill>
                  <a:srgbClr val="D5D2DC"/>
                </a:solidFill>
                <a:latin typeface="Calibri"/>
                <a:ea typeface="Calibri"/>
                <a:cs typeface="Calibri"/>
                <a:sym typeface="Calibri"/>
              </a:rPr>
              <a:t>         </a:t>
            </a:r>
            <a:r>
              <a:rPr lang="en-US" sz="1600" b="1" i="0" u="none" strike="noStrike" cap="none" dirty="0">
                <a:solidFill>
                  <a:schemeClr val="lt1"/>
                </a:solidFill>
                <a:latin typeface="Calibri"/>
                <a:ea typeface="Calibri"/>
                <a:cs typeface="Calibri"/>
                <a:sym typeface="Calibri"/>
              </a:rPr>
              <a:t>6 satellites                             1 satellite                       6 satellites                                       5 satellites                                   ~15 satellites</a:t>
            </a:r>
            <a:endParaRPr sz="1400" b="1" i="0" u="none" strike="noStrike" cap="none" dirty="0">
              <a:solidFill>
                <a:schemeClr val="lt1"/>
              </a:solidFill>
              <a:latin typeface="Calibri"/>
              <a:ea typeface="Calibri"/>
              <a:cs typeface="Calibri"/>
              <a:sym typeface="Calibri"/>
            </a:endParaRPr>
          </a:p>
          <a:p>
            <a:pPr marL="400050" marR="0" lvl="0" indent="-400050" algn="l" rtl="0">
              <a:lnSpc>
                <a:spcPct val="100000"/>
              </a:lnSpc>
              <a:spcBef>
                <a:spcPts val="600"/>
              </a:spcBef>
              <a:spcAft>
                <a:spcPts val="0"/>
              </a:spcAft>
              <a:buClr>
                <a:srgbClr val="000000"/>
              </a:buClr>
              <a:buSzPts val="1400"/>
              <a:buFont typeface="Arial"/>
              <a:buNone/>
            </a:pPr>
            <a:r>
              <a:rPr lang="en-US" sz="1400" b="0" i="0" u="none" strike="noStrike" cap="none" dirty="0">
                <a:solidFill>
                  <a:schemeClr val="lt1"/>
                </a:solidFill>
                <a:latin typeface="Calibri"/>
                <a:ea typeface="Calibri"/>
                <a:cs typeface="Calibri"/>
                <a:sym typeface="Calibri"/>
              </a:rPr>
              <a:t>(NOAA-21, NOAA-20, S-NPP,             (GCOM-W)               (NOAA-21, NOAA-20, S-NPP,              (GOES-18, GOES-19, Himawari-9,              (Multi LEO and GEO</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chemeClr val="lt1"/>
                </a:solidFill>
                <a:latin typeface="Calibri"/>
                <a:ea typeface="Calibri"/>
                <a:cs typeface="Calibri"/>
                <a:sym typeface="Calibri"/>
              </a:rPr>
              <a:t> MetOp-C, MetOp-B, GPM)                                                    MetOp-C, MetOp-B, GPM)                  Meteosat-9, Meteosat-10)                        satellites blend)</a:t>
            </a:r>
            <a:endParaRPr sz="1400" b="0" i="0" u="none" strike="noStrike" cap="none" dirty="0">
              <a:solidFill>
                <a:schemeClr val="lt1"/>
              </a:solidFill>
              <a:latin typeface="Calibri"/>
              <a:ea typeface="Calibri"/>
              <a:cs typeface="Calibri"/>
              <a:sym typeface="Calibri"/>
            </a:endParaRPr>
          </a:p>
        </p:txBody>
      </p:sp>
      <p:sp>
        <p:nvSpPr>
          <p:cNvPr id="50" name="Google Shape;50;p2"/>
          <p:cNvSpPr/>
          <p:nvPr/>
        </p:nvSpPr>
        <p:spPr>
          <a:xfrm>
            <a:off x="4452936" y="2481204"/>
            <a:ext cx="3408979" cy="1512726"/>
          </a:xfrm>
          <a:prstGeom prst="roundRect">
            <a:avLst>
              <a:gd name="adj" fmla="val 16667"/>
            </a:avLst>
          </a:prstGeom>
          <a:gradFill>
            <a:gsLst>
              <a:gs pos="0">
                <a:srgbClr val="4F92FF"/>
              </a:gs>
              <a:gs pos="100000">
                <a:srgbClr val="0084DE"/>
              </a:gs>
            </a:gsLst>
            <a:lin ang="5400000" scaled="0"/>
          </a:gradFill>
          <a:ln w="9525" cap="flat" cmpd="sng">
            <a:solidFill>
              <a:srgbClr val="005B9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lt1"/>
                </a:solidFill>
                <a:latin typeface="Calibri"/>
                <a:ea typeface="Calibri"/>
                <a:cs typeface="Calibri"/>
                <a:sym typeface="Calibri"/>
              </a:rPr>
              <a:t>GEO IR Level-2</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1800"/>
              <a:buFont typeface="Arial"/>
              <a:buNone/>
            </a:pPr>
            <a:r>
              <a:rPr lang="en-US" sz="1800" b="1" i="0" u="none" strike="noStrike" cap="none">
                <a:solidFill>
                  <a:srgbClr val="243748"/>
                </a:solidFill>
                <a:latin typeface="Calibri"/>
                <a:ea typeface="Calibri"/>
                <a:cs typeface="Calibri"/>
                <a:sym typeface="Calibri"/>
              </a:rPr>
              <a:t>ERR</a:t>
            </a:r>
            <a:r>
              <a:rPr lang="en-US" sz="1800" b="1" i="0" u="none" strike="noStrike" cap="none">
                <a:solidFill>
                  <a:schemeClr val="lt1"/>
                </a:solidFill>
                <a:latin typeface="Calibri"/>
                <a:ea typeface="Calibri"/>
                <a:cs typeface="Calibri"/>
                <a:sym typeface="Calibri"/>
              </a:rPr>
              <a:t> (Rain Rate)</a:t>
            </a:r>
            <a:endParaRPr sz="1800" b="1" i="0" u="none" strike="noStrike" cap="none">
              <a:solidFill>
                <a:schemeClr val="lt1"/>
              </a:solidFill>
              <a:latin typeface="Calibri"/>
              <a:ea typeface="Calibri"/>
              <a:cs typeface="Calibri"/>
              <a:sym typeface="Calibri"/>
            </a:endParaRPr>
          </a:p>
        </p:txBody>
      </p:sp>
      <p:sp>
        <p:nvSpPr>
          <p:cNvPr id="51" name="Google Shape;51;p2"/>
          <p:cNvSpPr/>
          <p:nvPr/>
        </p:nvSpPr>
        <p:spPr>
          <a:xfrm>
            <a:off x="8301036" y="2491231"/>
            <a:ext cx="3408979" cy="1512726"/>
          </a:xfrm>
          <a:prstGeom prst="roundRect">
            <a:avLst>
              <a:gd name="adj" fmla="val 16667"/>
            </a:avLst>
          </a:prstGeom>
          <a:gradFill>
            <a:gsLst>
              <a:gs pos="0">
                <a:srgbClr val="4F92FF"/>
              </a:gs>
              <a:gs pos="100000">
                <a:srgbClr val="0084DE"/>
              </a:gs>
            </a:gsLst>
            <a:lin ang="5400000" scaled="0"/>
          </a:gradFill>
          <a:ln w="9525" cap="flat" cmpd="sng">
            <a:solidFill>
              <a:srgbClr val="005B9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dirty="0">
                <a:solidFill>
                  <a:schemeClr val="lt1"/>
                </a:solidFill>
                <a:latin typeface="Calibri"/>
                <a:ea typeface="Calibri"/>
                <a:cs typeface="Calibri"/>
                <a:sym typeface="Calibri"/>
              </a:rPr>
              <a:t>Level-3</a:t>
            </a:r>
            <a:endParaRPr sz="2400" b="1" i="0" u="sng" strike="noStrike" cap="none" dirty="0">
              <a:solidFill>
                <a:schemeClr val="lt1"/>
              </a:solidFill>
              <a:latin typeface="Calibri"/>
              <a:ea typeface="Calibri"/>
              <a:cs typeface="Calibri"/>
              <a:sym typeface="Calibri"/>
            </a:endParaRPr>
          </a:p>
          <a:p>
            <a:pPr marL="0" marR="0" lvl="0" indent="0" algn="ctr" rtl="0">
              <a:lnSpc>
                <a:spcPct val="100000"/>
              </a:lnSpc>
              <a:spcBef>
                <a:spcPts val="600"/>
              </a:spcBef>
              <a:spcAft>
                <a:spcPts val="0"/>
              </a:spcAft>
              <a:buClr>
                <a:srgbClr val="000000"/>
              </a:buClr>
              <a:buSzPts val="1800"/>
              <a:buFont typeface="Arial"/>
              <a:buNone/>
            </a:pPr>
            <a:r>
              <a:rPr lang="en-US" sz="1800" b="1" i="0" u="none" strike="noStrike" cap="none" dirty="0">
                <a:solidFill>
                  <a:srgbClr val="FFFF00"/>
                </a:solidFill>
                <a:latin typeface="Calibri"/>
                <a:ea typeface="Calibri"/>
                <a:cs typeface="Calibri"/>
                <a:sym typeface="Calibri"/>
              </a:rPr>
              <a:t>CMORPH2</a:t>
            </a:r>
            <a:r>
              <a:rPr lang="en-US" sz="1800" b="1" i="0" u="none" strike="noStrike" cap="none" dirty="0">
                <a:solidFill>
                  <a:schemeClr val="lt1"/>
                </a:solidFill>
                <a:latin typeface="Calibri"/>
                <a:ea typeface="Calibri"/>
                <a:cs typeface="Calibri"/>
                <a:sym typeface="Calibri"/>
              </a:rPr>
              <a:t> (Rain and Snowfall)</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rgbClr val="243748"/>
                </a:solidFill>
                <a:latin typeface="Calibri"/>
                <a:ea typeface="Calibri"/>
                <a:cs typeface="Calibri"/>
                <a:sym typeface="Calibri"/>
              </a:rPr>
              <a:t>ERR</a:t>
            </a:r>
            <a:r>
              <a:rPr lang="en-US" sz="1800" b="1" i="0" u="none" strike="noStrike" cap="none" dirty="0">
                <a:solidFill>
                  <a:schemeClr val="lt1"/>
                </a:solidFill>
                <a:latin typeface="Calibri"/>
                <a:ea typeface="Calibri"/>
                <a:cs typeface="Calibri"/>
                <a:sym typeface="Calibri"/>
              </a:rPr>
              <a:t> (Rain)</a:t>
            </a:r>
            <a:endParaRPr sz="1800" b="1" i="0" u="none" strike="noStrike" cap="none" dirty="0">
              <a:solidFill>
                <a:schemeClr val="lt1"/>
              </a:solidFill>
              <a:latin typeface="Calibri"/>
              <a:ea typeface="Calibri"/>
              <a:cs typeface="Calibri"/>
              <a:sym typeface="Calibri"/>
            </a:endParaRPr>
          </a:p>
        </p:txBody>
      </p:sp>
      <p:sp>
        <p:nvSpPr>
          <p:cNvPr id="52" name="Google Shape;52;p2"/>
          <p:cNvSpPr txBox="1"/>
          <p:nvPr/>
        </p:nvSpPr>
        <p:spPr>
          <a:xfrm>
            <a:off x="1163222" y="6382220"/>
            <a:ext cx="959276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Calibri"/>
                <a:ea typeface="Calibri"/>
                <a:cs typeface="Calibri"/>
                <a:sym typeface="Calibri"/>
              </a:rPr>
              <a:t>MiRS:</a:t>
            </a:r>
            <a:r>
              <a:rPr lang="en-US" sz="1400" b="0" i="0" u="none" strike="noStrike" cap="none">
                <a:solidFill>
                  <a:schemeClr val="lt1"/>
                </a:solidFill>
                <a:latin typeface="Calibri"/>
                <a:ea typeface="Calibri"/>
                <a:cs typeface="Calibri"/>
                <a:sym typeface="Calibri"/>
              </a:rPr>
              <a:t> Microwave Integrated Retrieval System; </a:t>
            </a:r>
            <a:r>
              <a:rPr lang="en-US" sz="1400" b="1" i="0" u="none" strike="noStrike" cap="none">
                <a:solidFill>
                  <a:schemeClr val="lt1"/>
                </a:solidFill>
                <a:latin typeface="Calibri"/>
                <a:ea typeface="Calibri"/>
                <a:cs typeface="Calibri"/>
                <a:sym typeface="Calibri"/>
              </a:rPr>
              <a:t>EMRRT:</a:t>
            </a:r>
            <a:r>
              <a:rPr lang="en-US" sz="1400" b="0" i="0" u="none" strike="noStrike" cap="none">
                <a:solidFill>
                  <a:schemeClr val="lt1"/>
                </a:solidFill>
                <a:latin typeface="Calibri"/>
                <a:ea typeface="Calibri"/>
                <a:cs typeface="Calibri"/>
                <a:sym typeface="Calibri"/>
              </a:rPr>
              <a:t> Enterprise Microwave Rain Rate and Type; </a:t>
            </a:r>
            <a:r>
              <a:rPr lang="en-US" sz="1400" b="1" i="0" u="none" strike="noStrike" cap="none">
                <a:solidFill>
                  <a:schemeClr val="lt1"/>
                </a:solidFill>
                <a:latin typeface="Calibri"/>
                <a:ea typeface="Calibri"/>
                <a:cs typeface="Calibri"/>
                <a:sym typeface="Calibri"/>
              </a:rPr>
              <a:t>SFR:</a:t>
            </a:r>
            <a:r>
              <a:rPr lang="en-US" sz="1400" b="0" i="0" u="none" strike="noStrike" cap="none">
                <a:solidFill>
                  <a:schemeClr val="lt1"/>
                </a:solidFill>
                <a:latin typeface="Calibri"/>
                <a:ea typeface="Calibri"/>
                <a:cs typeface="Calibri"/>
                <a:sym typeface="Calibri"/>
              </a:rPr>
              <a:t> NESDIS Snowfall Rate; </a:t>
            </a:r>
            <a:r>
              <a:rPr lang="en-US" sz="1400" b="1" i="0" u="none" strike="noStrike" cap="none">
                <a:solidFill>
                  <a:schemeClr val="lt1"/>
                </a:solidFill>
                <a:latin typeface="Calibri"/>
                <a:ea typeface="Calibri"/>
                <a:cs typeface="Calibri"/>
                <a:sym typeface="Calibri"/>
              </a:rPr>
              <a:t>CMORPH2:</a:t>
            </a:r>
            <a:r>
              <a:rPr lang="en-US" sz="1400" b="0" i="0" u="none" strike="noStrike" cap="none">
                <a:solidFill>
                  <a:schemeClr val="lt1"/>
                </a:solidFill>
                <a:latin typeface="Calibri"/>
                <a:ea typeface="Calibri"/>
                <a:cs typeface="Calibri"/>
                <a:sym typeface="Calibri"/>
              </a:rPr>
              <a:t> Climate Prediction Center MORPHing Technique V2; </a:t>
            </a:r>
            <a:r>
              <a:rPr lang="en-US" sz="1400" b="1" i="0" u="none" strike="noStrike" cap="none">
                <a:solidFill>
                  <a:schemeClr val="lt1"/>
                </a:solidFill>
                <a:latin typeface="Calibri"/>
                <a:ea typeface="Calibri"/>
                <a:cs typeface="Calibri"/>
                <a:sym typeface="Calibri"/>
              </a:rPr>
              <a:t>ERR:</a:t>
            </a:r>
            <a:r>
              <a:rPr lang="en-US" sz="1400" b="0" i="0" u="none" strike="noStrike" cap="none">
                <a:solidFill>
                  <a:schemeClr val="lt1"/>
                </a:solidFill>
                <a:latin typeface="Calibri"/>
                <a:ea typeface="Calibri"/>
                <a:cs typeface="Calibri"/>
                <a:sym typeface="Calibri"/>
              </a:rPr>
              <a:t> Enterprise Rain Rate</a:t>
            </a:r>
            <a:endParaRPr sz="1400" b="0" i="0" u="none" strike="noStrike" cap="none">
              <a:solidFill>
                <a:srgbClr val="000000"/>
              </a:solidFill>
              <a:latin typeface="Arial"/>
              <a:ea typeface="Arial"/>
              <a:cs typeface="Arial"/>
              <a:sym typeface="Arial"/>
            </a:endParaRPr>
          </a:p>
        </p:txBody>
      </p:sp>
      <p:sp>
        <p:nvSpPr>
          <p:cNvPr id="53" name="Google Shape;53;p2"/>
          <p:cNvSpPr/>
          <p:nvPr/>
        </p:nvSpPr>
        <p:spPr>
          <a:xfrm>
            <a:off x="204300" y="2310116"/>
            <a:ext cx="11820525" cy="1944727"/>
          </a:xfrm>
          <a:prstGeom prst="rect">
            <a:avLst/>
          </a:prstGeom>
          <a:noFill/>
          <a:ln w="76200" cap="flat" cmpd="sng">
            <a:solidFill>
              <a:srgbClr val="DCBF0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4" name="Google Shape;54;p2"/>
          <p:cNvSpPr txBox="1">
            <a:spLocks noGrp="1"/>
          </p:cNvSpPr>
          <p:nvPr>
            <p:ph type="body" idx="1"/>
          </p:nvPr>
        </p:nvSpPr>
        <p:spPr>
          <a:xfrm>
            <a:off x="371230" y="1226511"/>
            <a:ext cx="11486664" cy="925094"/>
          </a:xfrm>
          <a:prstGeom prst="rect">
            <a:avLst/>
          </a:prstGeom>
          <a:noFill/>
          <a:ln w="25400" cap="flat" cmpd="sng">
            <a:solidFill>
              <a:srgbClr val="4F92FF"/>
            </a:solidFill>
            <a:prstDash val="solid"/>
            <a:round/>
            <a:headEnd type="none" w="sm" len="sm"/>
            <a:tailEnd type="none" w="sm" len="sm"/>
          </a:ln>
        </p:spPr>
        <p:txBody>
          <a:bodyPr spcFirstLastPara="1" wrap="square" lIns="91425" tIns="45700" rIns="91425" bIns="45700" anchor="ctr" anchorCtr="0">
            <a:noAutofit/>
          </a:bodyPr>
          <a:lstStyle/>
          <a:p>
            <a:pPr marL="12700" lvl="0" indent="0" algn="l" rtl="0">
              <a:lnSpc>
                <a:spcPct val="100000"/>
              </a:lnSpc>
              <a:spcBef>
                <a:spcPts val="0"/>
              </a:spcBef>
              <a:spcAft>
                <a:spcPts val="0"/>
              </a:spcAft>
              <a:buClr>
                <a:schemeClr val="lt1"/>
              </a:buClr>
              <a:buSzPts val="2700"/>
              <a:buNone/>
            </a:pPr>
            <a:r>
              <a:rPr lang="en-US" sz="3000" b="1">
                <a:solidFill>
                  <a:schemeClr val="lt1"/>
                </a:solidFill>
              </a:rPr>
              <a:t>NOAA provides a comprehensive suite of operational rain and snowfall products derived from NOAA and partner satellite observations</a:t>
            </a:r>
            <a:endParaRPr/>
          </a:p>
        </p:txBody>
      </p:sp>
      <p:sp>
        <p:nvSpPr>
          <p:cNvPr id="55" name="Google Shape;55;p2"/>
          <p:cNvSpPr/>
          <p:nvPr/>
        </p:nvSpPr>
        <p:spPr>
          <a:xfrm>
            <a:off x="37369" y="4446783"/>
            <a:ext cx="12120419" cy="1944727"/>
          </a:xfrm>
          <a:prstGeom prst="rect">
            <a:avLst/>
          </a:prstGeom>
          <a:noFill/>
          <a:ln w="76200" cap="flat" cmpd="sng">
            <a:solidFill>
              <a:srgbClr val="DCBF0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1"/>
                                          </p:stCondLst>
                                        </p:cTn>
                                        <p:tgtEl>
                                          <p:spTgt spid="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a:spLocks noGrp="1"/>
          </p:cNvSpPr>
          <p:nvPr>
            <p:ph type="title"/>
          </p:nvPr>
        </p:nvSpPr>
        <p:spPr>
          <a:xfrm>
            <a:off x="0" y="377489"/>
            <a:ext cx="12192000" cy="81878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E4E79"/>
              </a:buClr>
              <a:buSzPts val="4400"/>
              <a:buFont typeface="Calibri"/>
              <a:buNone/>
            </a:pPr>
            <a:r>
              <a:rPr lang="en-US" sz="3600" b="1">
                <a:solidFill>
                  <a:schemeClr val="lt1"/>
                </a:solidFill>
              </a:rPr>
              <a:t>Transitioning to Operations</a:t>
            </a:r>
            <a:endParaRPr sz="3600" b="1">
              <a:solidFill>
                <a:schemeClr val="lt1"/>
              </a:solidFill>
            </a:endParaRPr>
          </a:p>
        </p:txBody>
      </p:sp>
      <p:sp>
        <p:nvSpPr>
          <p:cNvPr id="61" name="Google Shape;61;p3"/>
          <p:cNvSpPr/>
          <p:nvPr/>
        </p:nvSpPr>
        <p:spPr>
          <a:xfrm>
            <a:off x="6033798" y="2987860"/>
            <a:ext cx="2344382" cy="1175231"/>
          </a:xfrm>
          <a:prstGeom prst="roundRect">
            <a:avLst>
              <a:gd name="adj" fmla="val 16667"/>
            </a:avLst>
          </a:prstGeom>
          <a:no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lt1"/>
                </a:solidFill>
                <a:latin typeface="Calibri"/>
                <a:ea typeface="Calibri"/>
                <a:cs typeface="Calibri"/>
                <a:sym typeface="Calibri"/>
              </a:rPr>
              <a:t>MetOp-SG A1 (MWS)</a:t>
            </a:r>
            <a:endParaRPr sz="2400" b="1" i="0" u="sng"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FF0000"/>
                </a:solidFill>
                <a:latin typeface="Calibri"/>
                <a:ea typeface="Calibri"/>
                <a:cs typeface="Calibri"/>
                <a:sym typeface="Calibri"/>
              </a:rPr>
              <a:t>MiRS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F26D"/>
                </a:solidFill>
                <a:latin typeface="Calibri"/>
                <a:ea typeface="Calibri"/>
                <a:cs typeface="Calibri"/>
                <a:sym typeface="Calibri"/>
              </a:rPr>
              <a:t>SFR</a:t>
            </a:r>
            <a:endParaRPr sz="2400" b="1" i="0" u="none" strike="noStrike" cap="none">
              <a:solidFill>
                <a:srgbClr val="00F26D"/>
              </a:solidFill>
              <a:latin typeface="Calibri"/>
              <a:ea typeface="Calibri"/>
              <a:cs typeface="Calibri"/>
              <a:sym typeface="Calibri"/>
            </a:endParaRPr>
          </a:p>
        </p:txBody>
      </p:sp>
      <p:sp>
        <p:nvSpPr>
          <p:cNvPr id="62" name="Google Shape;62;p3"/>
          <p:cNvSpPr/>
          <p:nvPr/>
        </p:nvSpPr>
        <p:spPr>
          <a:xfrm>
            <a:off x="2425182" y="4785928"/>
            <a:ext cx="2928670" cy="1414018"/>
          </a:xfrm>
          <a:prstGeom prst="roundRect">
            <a:avLst>
              <a:gd name="adj" fmla="val 16667"/>
            </a:avLst>
          </a:prstGeom>
          <a:no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lt1"/>
                </a:solidFill>
                <a:latin typeface="Calibri"/>
                <a:ea typeface="Calibri"/>
                <a:cs typeface="Calibri"/>
                <a:sym typeface="Calibri"/>
              </a:rPr>
              <a:t>AWS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lt1"/>
                </a:solidFill>
                <a:latin typeface="Calibri"/>
                <a:ea typeface="Calibri"/>
                <a:cs typeface="Calibri"/>
                <a:sym typeface="Calibri"/>
              </a:rPr>
              <a:t>(MWR)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FF0000"/>
                </a:solidFill>
                <a:latin typeface="Calibri"/>
                <a:ea typeface="Calibri"/>
                <a:cs typeface="Calibri"/>
                <a:sym typeface="Calibri"/>
              </a:rPr>
              <a:t>MiRS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F26D"/>
                </a:solidFill>
                <a:latin typeface="Calibri"/>
                <a:ea typeface="Calibri"/>
                <a:cs typeface="Calibri"/>
                <a:sym typeface="Calibri"/>
              </a:rPr>
              <a:t>SFR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lt1"/>
                </a:solidFill>
                <a:latin typeface="Calibri"/>
                <a:ea typeface="Calibri"/>
                <a:cs typeface="Calibri"/>
                <a:sym typeface="Calibri"/>
              </a:rPr>
              <a:t>(local production)</a:t>
            </a:r>
            <a:endParaRPr sz="1400" b="0" i="0" u="none" strike="noStrike" cap="none">
              <a:solidFill>
                <a:srgbClr val="000000"/>
              </a:solidFill>
              <a:latin typeface="Arial"/>
              <a:ea typeface="Arial"/>
              <a:cs typeface="Arial"/>
              <a:sym typeface="Arial"/>
            </a:endParaRPr>
          </a:p>
        </p:txBody>
      </p:sp>
      <p:sp>
        <p:nvSpPr>
          <p:cNvPr id="63" name="Google Shape;63;p3"/>
          <p:cNvSpPr/>
          <p:nvPr/>
        </p:nvSpPr>
        <p:spPr>
          <a:xfrm>
            <a:off x="8868577" y="2968543"/>
            <a:ext cx="1524000" cy="907031"/>
          </a:xfrm>
          <a:prstGeom prst="roundRect">
            <a:avLst>
              <a:gd name="adj" fmla="val 16667"/>
            </a:avLst>
          </a:prstGeom>
          <a:no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lt1"/>
                </a:solidFill>
                <a:latin typeface="Calibri"/>
                <a:ea typeface="Calibri"/>
                <a:cs typeface="Calibri"/>
                <a:sym typeface="Calibri"/>
              </a:rPr>
              <a:t>MTG-12</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lt1"/>
                </a:solidFill>
                <a:latin typeface="Calibri"/>
                <a:ea typeface="Calibri"/>
                <a:cs typeface="Calibri"/>
                <a:sym typeface="Calibri"/>
              </a:rPr>
              <a:t>(FCI)</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400"/>
              <a:buFont typeface="Arial"/>
              <a:buNone/>
            </a:pPr>
            <a:r>
              <a:rPr lang="en-US" sz="2400" b="1" i="0" u="none" strike="noStrike" cap="none">
                <a:solidFill>
                  <a:srgbClr val="7D799A"/>
                </a:solidFill>
                <a:latin typeface="Calibri"/>
                <a:ea typeface="Calibri"/>
                <a:cs typeface="Calibri"/>
                <a:sym typeface="Calibri"/>
              </a:rPr>
              <a:t>ERR</a:t>
            </a:r>
            <a:endParaRPr sz="1400" b="0" i="0" u="none" strike="noStrike" cap="none">
              <a:solidFill>
                <a:srgbClr val="000000"/>
              </a:solidFill>
              <a:latin typeface="Arial"/>
              <a:ea typeface="Arial"/>
              <a:cs typeface="Arial"/>
              <a:sym typeface="Arial"/>
            </a:endParaRPr>
          </a:p>
        </p:txBody>
      </p:sp>
      <p:sp>
        <p:nvSpPr>
          <p:cNvPr id="64" name="Google Shape;64;p3"/>
          <p:cNvSpPr txBox="1">
            <a:spLocks noGrp="1"/>
          </p:cNvSpPr>
          <p:nvPr>
            <p:ph type="body" idx="1"/>
          </p:nvPr>
        </p:nvSpPr>
        <p:spPr>
          <a:xfrm>
            <a:off x="190984" y="1137499"/>
            <a:ext cx="11858140" cy="865274"/>
          </a:xfrm>
          <a:prstGeom prst="rect">
            <a:avLst/>
          </a:prstGeom>
          <a:noFill/>
          <a:ln w="25400" cap="flat" cmpd="sng">
            <a:solidFill>
              <a:srgbClr val="4F92FF"/>
            </a:solidFill>
            <a:prstDash val="solid"/>
            <a:round/>
            <a:headEnd type="none" w="sm" len="sm"/>
            <a:tailEnd type="none" w="sm" len="sm"/>
          </a:ln>
        </p:spPr>
        <p:txBody>
          <a:bodyPr spcFirstLastPara="1" wrap="square" lIns="91425" tIns="45700" rIns="91425" bIns="45700" anchor="ctr" anchorCtr="0">
            <a:noAutofit/>
          </a:bodyPr>
          <a:lstStyle/>
          <a:p>
            <a:pPr marL="12700" lvl="0" indent="0" algn="l" rtl="0">
              <a:lnSpc>
                <a:spcPct val="100000"/>
              </a:lnSpc>
              <a:spcBef>
                <a:spcPts val="0"/>
              </a:spcBef>
              <a:spcAft>
                <a:spcPts val="0"/>
              </a:spcAft>
              <a:buClr>
                <a:schemeClr val="lt1"/>
              </a:buClr>
              <a:buSzPts val="2700"/>
              <a:buNone/>
            </a:pPr>
            <a:r>
              <a:rPr lang="en-US" sz="3000" b="1">
                <a:solidFill>
                  <a:schemeClr val="lt1"/>
                </a:solidFill>
              </a:rPr>
              <a:t>New operational missions will expand coverage and strengthen resilience</a:t>
            </a:r>
            <a:endParaRPr/>
          </a:p>
        </p:txBody>
      </p:sp>
      <p:sp>
        <p:nvSpPr>
          <p:cNvPr id="65" name="Google Shape;65;p3"/>
          <p:cNvSpPr/>
          <p:nvPr/>
        </p:nvSpPr>
        <p:spPr>
          <a:xfrm>
            <a:off x="3867500" y="2932875"/>
            <a:ext cx="1486352" cy="1020207"/>
          </a:xfrm>
          <a:prstGeom prst="roundRect">
            <a:avLst>
              <a:gd name="adj" fmla="val 16667"/>
            </a:avLst>
          </a:prstGeom>
          <a:no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lt1"/>
                </a:solidFill>
                <a:latin typeface="Calibri"/>
                <a:ea typeface="Calibri"/>
                <a:cs typeface="Calibri"/>
                <a:sym typeface="Calibri"/>
              </a:rPr>
              <a:t>WSF-M1 (MWI)</a:t>
            </a:r>
            <a:endParaRPr sz="2400" b="1" i="0" u="sng" strike="noStrike" cap="none">
              <a:solidFill>
                <a:schemeClr val="lt1"/>
              </a:solidFill>
              <a:latin typeface="Calibri"/>
              <a:ea typeface="Calibri"/>
              <a:cs typeface="Calibri"/>
              <a:sym typeface="Calibri"/>
            </a:endParaRPr>
          </a:p>
          <a:p>
            <a:pPr marL="0" marR="0" lvl="0" indent="0" algn="ctr" rtl="0">
              <a:lnSpc>
                <a:spcPct val="100000"/>
              </a:lnSpc>
              <a:spcBef>
                <a:spcPts val="600"/>
              </a:spcBef>
              <a:spcAft>
                <a:spcPts val="0"/>
              </a:spcAft>
              <a:buClr>
                <a:srgbClr val="000000"/>
              </a:buClr>
              <a:buSzPts val="2400"/>
              <a:buFont typeface="Arial"/>
              <a:buNone/>
            </a:pPr>
            <a:r>
              <a:rPr lang="en-US" sz="2400" b="1" i="0" u="none" strike="noStrike" cap="none">
                <a:solidFill>
                  <a:srgbClr val="FFC000"/>
                </a:solidFill>
                <a:latin typeface="Calibri"/>
                <a:ea typeface="Calibri"/>
                <a:cs typeface="Calibri"/>
                <a:sym typeface="Calibri"/>
              </a:rPr>
              <a:t>EMRRT</a:t>
            </a:r>
            <a:endParaRPr sz="2400" b="1" i="0" u="none" strike="noStrike" cap="none">
              <a:solidFill>
                <a:srgbClr val="FFC000"/>
              </a:solidFill>
              <a:latin typeface="Calibri"/>
              <a:ea typeface="Calibri"/>
              <a:cs typeface="Calibri"/>
              <a:sym typeface="Calibri"/>
            </a:endParaRPr>
          </a:p>
        </p:txBody>
      </p:sp>
      <p:sp>
        <p:nvSpPr>
          <p:cNvPr id="66" name="Google Shape;66;p3"/>
          <p:cNvSpPr/>
          <p:nvPr/>
        </p:nvSpPr>
        <p:spPr>
          <a:xfrm>
            <a:off x="1318872" y="3120235"/>
            <a:ext cx="1820443" cy="1020207"/>
          </a:xfrm>
          <a:prstGeom prst="roundRect">
            <a:avLst>
              <a:gd name="adj" fmla="val 16667"/>
            </a:avLst>
          </a:prstGeom>
          <a:no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lt1"/>
                </a:solidFill>
                <a:latin typeface="Calibri"/>
                <a:ea typeface="Calibri"/>
                <a:cs typeface="Calibri"/>
                <a:sym typeface="Calibri"/>
              </a:rPr>
              <a:t>GOSAT-GW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lt1"/>
                </a:solidFill>
                <a:latin typeface="Calibri"/>
                <a:ea typeface="Calibri"/>
                <a:cs typeface="Calibri"/>
                <a:sym typeface="Calibri"/>
              </a:rPr>
              <a:t>(AMSR3)</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400"/>
              <a:buFont typeface="Arial"/>
              <a:buNone/>
            </a:pPr>
            <a:r>
              <a:rPr lang="en-US" sz="2400" b="1" i="0" u="none" strike="noStrike" cap="none">
                <a:solidFill>
                  <a:srgbClr val="FFC000"/>
                </a:solidFill>
                <a:latin typeface="Calibri"/>
                <a:ea typeface="Calibri"/>
                <a:cs typeface="Calibri"/>
                <a:sym typeface="Calibri"/>
              </a:rPr>
              <a:t>EMRRT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F26D"/>
                </a:solidFill>
                <a:latin typeface="Calibri"/>
                <a:ea typeface="Calibri"/>
                <a:cs typeface="Calibri"/>
                <a:sym typeface="Calibri"/>
              </a:rPr>
              <a:t>SFR</a:t>
            </a:r>
            <a:endParaRPr sz="1400" b="0" i="0" u="none" strike="noStrike" cap="none">
              <a:solidFill>
                <a:srgbClr val="000000"/>
              </a:solidFill>
              <a:latin typeface="Arial"/>
              <a:ea typeface="Arial"/>
              <a:cs typeface="Arial"/>
              <a:sym typeface="Arial"/>
            </a:endParaRPr>
          </a:p>
        </p:txBody>
      </p:sp>
      <p:sp>
        <p:nvSpPr>
          <p:cNvPr id="67" name="Google Shape;67;p3"/>
          <p:cNvSpPr/>
          <p:nvPr/>
        </p:nvSpPr>
        <p:spPr>
          <a:xfrm>
            <a:off x="7283122" y="4460349"/>
            <a:ext cx="2836994" cy="1825832"/>
          </a:xfrm>
          <a:prstGeom prst="roundRect">
            <a:avLst>
              <a:gd name="adj" fmla="val 16667"/>
            </a:avLst>
          </a:prstGeom>
          <a:no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lt1"/>
                </a:solidFill>
                <a:latin typeface="Calibri"/>
                <a:ea typeface="Calibri"/>
                <a:cs typeface="Calibri"/>
                <a:sym typeface="Calibri"/>
              </a:rPr>
              <a:t>MetOp-SG B1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lt1"/>
                </a:solidFill>
                <a:latin typeface="Calibri"/>
                <a:ea typeface="Calibri"/>
                <a:cs typeface="Calibri"/>
                <a:sym typeface="Calibri"/>
              </a:rPr>
              <a:t>(MWI)</a:t>
            </a:r>
            <a:endParaRPr sz="2400" b="1" i="0" u="sng"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FFC000"/>
                </a:solidFill>
                <a:latin typeface="Calibri"/>
                <a:ea typeface="Calibri"/>
                <a:cs typeface="Calibri"/>
                <a:sym typeface="Calibri"/>
              </a:rPr>
              <a:t>EMRRT</a:t>
            </a:r>
            <a:r>
              <a:rPr lang="en-US" sz="2400" b="1" i="0" u="sng" strike="noStrike" cap="none">
                <a:solidFill>
                  <a:schemeClr val="lt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F26D"/>
                </a:solidFill>
                <a:latin typeface="Calibri"/>
                <a:ea typeface="Calibri"/>
                <a:cs typeface="Calibri"/>
                <a:sym typeface="Calibri"/>
              </a:rPr>
              <a:t>SFR</a:t>
            </a:r>
            <a:endParaRPr sz="1400" b="0" i="0" u="none" strike="noStrike" cap="none">
              <a:solidFill>
                <a:srgbClr val="000000"/>
              </a:solidFill>
              <a:latin typeface="Arial"/>
              <a:ea typeface="Arial"/>
              <a:cs typeface="Arial"/>
              <a:sym typeface="Arial"/>
            </a:endParaRPr>
          </a:p>
        </p:txBody>
      </p:sp>
      <p:sp>
        <p:nvSpPr>
          <p:cNvPr id="68" name="Google Shape;68;p3"/>
          <p:cNvSpPr/>
          <p:nvPr/>
        </p:nvSpPr>
        <p:spPr>
          <a:xfrm>
            <a:off x="7476178" y="4560018"/>
            <a:ext cx="2444644" cy="1639928"/>
          </a:xfrm>
          <a:prstGeom prst="rect">
            <a:avLst/>
          </a:prstGeom>
          <a:noFill/>
          <a:ln w="25400" cap="flat" cmpd="sng">
            <a:solidFill>
              <a:schemeClr val="lt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p:txBody>
      </p:sp>
      <p:sp>
        <p:nvSpPr>
          <p:cNvPr id="69" name="Google Shape;69;p3"/>
          <p:cNvSpPr/>
          <p:nvPr/>
        </p:nvSpPr>
        <p:spPr>
          <a:xfrm>
            <a:off x="1585491" y="2497360"/>
            <a:ext cx="8696325" cy="357592"/>
          </a:xfrm>
          <a:prstGeom prst="rightArrow">
            <a:avLst>
              <a:gd name="adj1" fmla="val 50000"/>
              <a:gd name="adj2" fmla="val 50000"/>
            </a:avLst>
          </a:prstGeom>
          <a:solidFill>
            <a:srgbClr val="E0C20E"/>
          </a:solidFill>
          <a:ln w="25400" cap="flat" cmpd="sng">
            <a:solidFill>
              <a:srgbClr val="B89F0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0" name="Google Shape;70;p3"/>
          <p:cNvSpPr txBox="1"/>
          <p:nvPr/>
        </p:nvSpPr>
        <p:spPr>
          <a:xfrm>
            <a:off x="369482" y="2367064"/>
            <a:ext cx="1317245"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chemeClr val="lt1"/>
                </a:solidFill>
                <a:latin typeface="Arial"/>
                <a:ea typeface="Arial"/>
                <a:cs typeface="Arial"/>
                <a:sym typeface="Arial"/>
              </a:rPr>
              <a:t>2026</a:t>
            </a:r>
            <a:endParaRPr sz="1400" b="0" i="0" u="none" strike="noStrike" cap="none">
              <a:solidFill>
                <a:srgbClr val="000000"/>
              </a:solidFill>
              <a:latin typeface="Arial"/>
              <a:ea typeface="Arial"/>
              <a:cs typeface="Arial"/>
              <a:sym typeface="Arial"/>
            </a:endParaRPr>
          </a:p>
        </p:txBody>
      </p:sp>
      <p:sp>
        <p:nvSpPr>
          <p:cNvPr id="71" name="Google Shape;71;p3"/>
          <p:cNvSpPr txBox="1"/>
          <p:nvPr/>
        </p:nvSpPr>
        <p:spPr>
          <a:xfrm>
            <a:off x="10392577" y="2383768"/>
            <a:ext cx="1524000"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chemeClr val="lt1"/>
                </a:solidFill>
                <a:latin typeface="Arial"/>
                <a:ea typeface="Arial"/>
                <a:cs typeface="Arial"/>
                <a:sym typeface="Arial"/>
              </a:rPr>
              <a:t>2027+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4"/>
          <p:cNvSpPr/>
          <p:nvPr/>
        </p:nvSpPr>
        <p:spPr>
          <a:xfrm>
            <a:off x="1588" y="894"/>
            <a:ext cx="12188825" cy="6943002"/>
          </a:xfrm>
          <a:prstGeom prst="rect">
            <a:avLst/>
          </a:prstGeom>
          <a:solidFill>
            <a:srgbClr val="292929"/>
          </a:solidFill>
          <a:ln>
            <a:noFill/>
          </a:ln>
        </p:spPr>
        <p:txBody>
          <a:bodyPr spcFirstLastPara="1" wrap="square" lIns="91400" tIns="45675" rIns="91400" bIns="45675" anchor="ctr" anchorCtr="0">
            <a:noAutofit/>
          </a:bodyPr>
          <a:lstStyle/>
          <a:p>
            <a:pPr marL="0" marR="0" lvl="0" indent="0" algn="ctr" rtl="0">
              <a:lnSpc>
                <a:spcPct val="100000"/>
              </a:lnSpc>
              <a:spcBef>
                <a:spcPts val="0"/>
              </a:spcBef>
              <a:spcAft>
                <a:spcPts val="0"/>
              </a:spcAft>
              <a:buClr>
                <a:srgbClr val="000000"/>
              </a:buClr>
              <a:buSzPts val="1467"/>
              <a:buFont typeface="Arial"/>
              <a:buNone/>
            </a:pPr>
            <a:endParaRPr sz="1467" b="0" i="0" u="none" strike="noStrike" cap="none">
              <a:solidFill>
                <a:srgbClr val="FFFFFF"/>
              </a:solidFill>
              <a:latin typeface="Calibri"/>
              <a:ea typeface="Calibri"/>
              <a:cs typeface="Calibri"/>
              <a:sym typeface="Calibri"/>
            </a:endParaRPr>
          </a:p>
        </p:txBody>
      </p:sp>
      <p:pic>
        <p:nvPicPr>
          <p:cNvPr id="78" name="Google Shape;78;p4" descr="Timeline&#10;&#10;AI-generated content may be incorrect."/>
          <p:cNvPicPr preferRelativeResize="0"/>
          <p:nvPr/>
        </p:nvPicPr>
        <p:blipFill rotWithShape="1">
          <a:blip r:embed="rId3">
            <a:alphaModFix/>
          </a:blip>
          <a:srcRect/>
          <a:stretch/>
        </p:blipFill>
        <p:spPr>
          <a:xfrm>
            <a:off x="0" y="1"/>
            <a:ext cx="12190412" cy="6943896"/>
          </a:xfrm>
          <a:prstGeom prst="rect">
            <a:avLst/>
          </a:prstGeom>
          <a:noFill/>
          <a:ln>
            <a:noFill/>
          </a:ln>
        </p:spPr>
      </p:pic>
      <p:sp>
        <p:nvSpPr>
          <p:cNvPr id="79" name="Google Shape;79;p4"/>
          <p:cNvSpPr txBox="1">
            <a:spLocks noGrp="1"/>
          </p:cNvSpPr>
          <p:nvPr>
            <p:ph type="title" idx="4294967295"/>
          </p:nvPr>
        </p:nvSpPr>
        <p:spPr>
          <a:xfrm>
            <a:off x="152647" y="61144"/>
            <a:ext cx="11910600" cy="548100"/>
          </a:xfrm>
          <a:prstGeom prst="rect">
            <a:avLst/>
          </a:prstGeom>
          <a:noFill/>
          <a:ln>
            <a:noFill/>
          </a:ln>
        </p:spPr>
        <p:txBody>
          <a:bodyPr spcFirstLastPara="1" wrap="square" lIns="91400" tIns="45675" rIns="91400" bIns="45675" anchor="ctr" anchorCtr="0">
            <a:noAutofit/>
          </a:bodyPr>
          <a:lstStyle/>
          <a:p>
            <a:pPr marL="0" lvl="0" indent="0" algn="ctr" rtl="0">
              <a:lnSpc>
                <a:spcPct val="90000"/>
              </a:lnSpc>
              <a:spcBef>
                <a:spcPts val="0"/>
              </a:spcBef>
              <a:spcAft>
                <a:spcPts val="0"/>
              </a:spcAft>
              <a:buSzPts val="4400"/>
              <a:buNone/>
            </a:pPr>
            <a:r>
              <a:rPr lang="en-US" sz="3600" b="1">
                <a:solidFill>
                  <a:schemeClr val="lt1"/>
                </a:solidFill>
              </a:rPr>
              <a:t>NOAA LEO Satellite Programs</a:t>
            </a:r>
            <a:endParaRPr sz="3600" b="1">
              <a:solidFill>
                <a:schemeClr val="lt1"/>
              </a:solidFill>
            </a:endParaRPr>
          </a:p>
        </p:txBody>
      </p:sp>
      <p:sp>
        <p:nvSpPr>
          <p:cNvPr id="80" name="Google Shape;80;p4"/>
          <p:cNvSpPr txBox="1"/>
          <p:nvPr/>
        </p:nvSpPr>
        <p:spPr>
          <a:xfrm>
            <a:off x="7358065" y="3114051"/>
            <a:ext cx="2923989" cy="1611838"/>
          </a:xfrm>
          <a:prstGeom prst="rect">
            <a:avLst/>
          </a:prstGeom>
          <a:solidFill>
            <a:srgbClr val="4F92FF"/>
          </a:solidFill>
          <a:ln w="25400" cap="flat" cmpd="sng">
            <a:solidFill>
              <a:srgbClr val="4F92FF"/>
            </a:solidFill>
            <a:prstDash val="solid"/>
            <a:round/>
            <a:headEnd type="none" w="sm" len="sm"/>
            <a:tailEnd type="none" w="sm" len="sm"/>
          </a:ln>
        </p:spPr>
        <p:txBody>
          <a:bodyPr spcFirstLastPara="1" wrap="square" lIns="91425" tIns="45700" rIns="91425" bIns="45700" anchor="ctr" anchorCtr="0">
            <a:noAutofit/>
          </a:bodyPr>
          <a:lstStyle/>
          <a:p>
            <a:pPr marL="12700" marR="0" lvl="0" indent="0" algn="ctr" rtl="0">
              <a:lnSpc>
                <a:spcPct val="100000"/>
              </a:lnSpc>
              <a:spcBef>
                <a:spcPts val="0"/>
              </a:spcBef>
              <a:spcAft>
                <a:spcPts val="0"/>
              </a:spcAft>
              <a:buClr>
                <a:srgbClr val="000000"/>
              </a:buClr>
              <a:buSzPts val="2000"/>
              <a:buFont typeface="Arial"/>
              <a:buNone/>
            </a:pPr>
            <a:r>
              <a:rPr lang="en-US" sz="2000" b="1" i="0" u="sng" strike="noStrike" cap="none">
                <a:solidFill>
                  <a:schemeClr val="lt1"/>
                </a:solidFill>
                <a:latin typeface="Calibri"/>
                <a:ea typeface="Calibri"/>
                <a:cs typeface="Calibri"/>
                <a:sym typeface="Calibri"/>
              </a:rPr>
              <a:t>JPSS Program</a:t>
            </a:r>
            <a:endParaRPr sz="1400" b="0" i="0" u="none" strike="noStrike" cap="none">
              <a:solidFill>
                <a:srgbClr val="000000"/>
              </a:solidFill>
              <a:latin typeface="Arial"/>
              <a:ea typeface="Arial"/>
              <a:cs typeface="Arial"/>
              <a:sym typeface="Arial"/>
            </a:endParaRPr>
          </a:p>
          <a:p>
            <a:pPr marL="171450" marR="0" lvl="0" indent="-158750" algn="l" rtl="0">
              <a:lnSpc>
                <a:spcPct val="100000"/>
              </a:lnSpc>
              <a:spcBef>
                <a:spcPts val="600"/>
              </a:spcBef>
              <a:spcAft>
                <a:spcPts val="0"/>
              </a:spcAft>
              <a:buClr>
                <a:schemeClr val="lt1"/>
              </a:buClr>
              <a:buSzPts val="1980"/>
              <a:buFont typeface="Arial"/>
              <a:buChar char="•"/>
            </a:pPr>
            <a:r>
              <a:rPr lang="en-US" sz="1800" b="1" i="0" u="none" strike="noStrike" cap="none">
                <a:solidFill>
                  <a:schemeClr val="lt1"/>
                </a:solidFill>
                <a:latin typeface="Calibri"/>
                <a:ea typeface="Calibri"/>
                <a:cs typeface="Calibri"/>
                <a:sym typeface="Calibri"/>
              </a:rPr>
              <a:t>NOAA-21 (Primary)</a:t>
            </a:r>
            <a:endParaRPr sz="1400" b="0" i="0" u="none" strike="noStrike" cap="none">
              <a:solidFill>
                <a:srgbClr val="000000"/>
              </a:solidFill>
              <a:latin typeface="Arial"/>
              <a:ea typeface="Arial"/>
              <a:cs typeface="Arial"/>
              <a:sym typeface="Arial"/>
            </a:endParaRPr>
          </a:p>
          <a:p>
            <a:pPr marL="171450" marR="0" lvl="0" indent="-158750" algn="l" rtl="0">
              <a:lnSpc>
                <a:spcPct val="100000"/>
              </a:lnSpc>
              <a:spcBef>
                <a:spcPts val="0"/>
              </a:spcBef>
              <a:spcAft>
                <a:spcPts val="0"/>
              </a:spcAft>
              <a:buClr>
                <a:schemeClr val="lt1"/>
              </a:buClr>
              <a:buSzPts val="1980"/>
              <a:buFont typeface="Arial"/>
              <a:buChar char="•"/>
            </a:pPr>
            <a:r>
              <a:rPr lang="en-US" sz="1800" b="1" i="0" u="none" strike="noStrike" cap="none">
                <a:solidFill>
                  <a:schemeClr val="lt1"/>
                </a:solidFill>
                <a:latin typeface="Calibri"/>
                <a:ea typeface="Calibri"/>
                <a:cs typeface="Calibri"/>
                <a:sym typeface="Calibri"/>
              </a:rPr>
              <a:t>NOAA-20 (Secondary) </a:t>
            </a:r>
            <a:endParaRPr sz="1400" b="0" i="0" u="none" strike="noStrike" cap="none">
              <a:solidFill>
                <a:srgbClr val="000000"/>
              </a:solidFill>
              <a:latin typeface="Arial"/>
              <a:ea typeface="Arial"/>
              <a:cs typeface="Arial"/>
              <a:sym typeface="Arial"/>
            </a:endParaRPr>
          </a:p>
          <a:p>
            <a:pPr marL="171450" marR="0" lvl="0" indent="-158750" algn="l" rtl="0">
              <a:lnSpc>
                <a:spcPct val="100000"/>
              </a:lnSpc>
              <a:spcBef>
                <a:spcPts val="0"/>
              </a:spcBef>
              <a:spcAft>
                <a:spcPts val="0"/>
              </a:spcAft>
              <a:buClr>
                <a:schemeClr val="lt1"/>
              </a:buClr>
              <a:buSzPts val="1980"/>
              <a:buFont typeface="Arial"/>
              <a:buChar char="•"/>
            </a:pPr>
            <a:r>
              <a:rPr lang="en-US" sz="1800" b="1" i="0" u="none" strike="noStrike" cap="none">
                <a:solidFill>
                  <a:schemeClr val="lt1"/>
                </a:solidFill>
                <a:latin typeface="Calibri"/>
                <a:ea typeface="Calibri"/>
                <a:cs typeface="Calibri"/>
                <a:sym typeface="Calibri"/>
              </a:rPr>
              <a:t>JPSS-4 (September 2027)</a:t>
            </a:r>
            <a:endParaRPr sz="1400" b="0" i="0" u="none" strike="noStrike" cap="none">
              <a:solidFill>
                <a:srgbClr val="000000"/>
              </a:solidFill>
              <a:latin typeface="Arial"/>
              <a:ea typeface="Arial"/>
              <a:cs typeface="Arial"/>
              <a:sym typeface="Arial"/>
            </a:endParaRPr>
          </a:p>
          <a:p>
            <a:pPr marL="171450" marR="0" lvl="0" indent="-158750" algn="l" rtl="0">
              <a:lnSpc>
                <a:spcPct val="100000"/>
              </a:lnSpc>
              <a:spcBef>
                <a:spcPts val="0"/>
              </a:spcBef>
              <a:spcAft>
                <a:spcPts val="0"/>
              </a:spcAft>
              <a:buClr>
                <a:schemeClr val="lt1"/>
              </a:buClr>
              <a:buSzPts val="1980"/>
              <a:buFont typeface="Arial"/>
              <a:buChar char="•"/>
            </a:pPr>
            <a:r>
              <a:rPr lang="en-US" sz="1800" b="1" i="0" u="none" strike="noStrike" cap="none">
                <a:solidFill>
                  <a:schemeClr val="lt1"/>
                </a:solidFill>
                <a:latin typeface="Calibri"/>
                <a:ea typeface="Calibri"/>
                <a:cs typeface="Calibri"/>
                <a:sym typeface="Calibri"/>
              </a:rPr>
              <a:t>JPSS-3 (2032)</a:t>
            </a:r>
            <a:endParaRPr sz="1400" b="0" i="0" u="none" strike="noStrike" cap="none">
              <a:solidFill>
                <a:srgbClr val="000000"/>
              </a:solidFill>
              <a:latin typeface="Arial"/>
              <a:ea typeface="Arial"/>
              <a:cs typeface="Arial"/>
              <a:sym typeface="Arial"/>
            </a:endParaRPr>
          </a:p>
        </p:txBody>
      </p:sp>
      <p:sp>
        <p:nvSpPr>
          <p:cNvPr id="81" name="Google Shape;81;p4"/>
          <p:cNvSpPr txBox="1"/>
          <p:nvPr/>
        </p:nvSpPr>
        <p:spPr>
          <a:xfrm>
            <a:off x="5060986" y="5313249"/>
            <a:ext cx="2802853" cy="1010549"/>
          </a:xfrm>
          <a:prstGeom prst="rect">
            <a:avLst/>
          </a:prstGeom>
          <a:solidFill>
            <a:srgbClr val="4F92FF"/>
          </a:solidFill>
          <a:ln w="25400" cap="flat" cmpd="sng">
            <a:solidFill>
              <a:srgbClr val="4F92FF"/>
            </a:solidFill>
            <a:prstDash val="solid"/>
            <a:round/>
            <a:headEnd type="none" w="sm" len="sm"/>
            <a:tailEnd type="none" w="sm" len="sm"/>
          </a:ln>
        </p:spPr>
        <p:txBody>
          <a:bodyPr spcFirstLastPara="1" wrap="square" lIns="91425" tIns="45700" rIns="91425" bIns="45700" anchor="ctr" anchorCtr="0">
            <a:noAutofit/>
          </a:bodyPr>
          <a:lstStyle/>
          <a:p>
            <a:pPr marL="12700" marR="0" lvl="0" indent="0" algn="ctr" rtl="0">
              <a:lnSpc>
                <a:spcPct val="100000"/>
              </a:lnSpc>
              <a:spcBef>
                <a:spcPts val="0"/>
              </a:spcBef>
              <a:spcAft>
                <a:spcPts val="0"/>
              </a:spcAft>
              <a:buClr>
                <a:srgbClr val="000000"/>
              </a:buClr>
              <a:buSzPts val="2000"/>
              <a:buFont typeface="Arial"/>
              <a:buNone/>
            </a:pPr>
            <a:r>
              <a:rPr lang="en-US" sz="2000" b="1" i="0" u="sng" strike="noStrike" cap="none" dirty="0">
                <a:solidFill>
                  <a:schemeClr val="lt1"/>
                </a:solidFill>
                <a:latin typeface="Calibri"/>
                <a:ea typeface="Calibri"/>
                <a:cs typeface="Calibri"/>
                <a:sym typeface="Calibri"/>
              </a:rPr>
              <a:t>S-NPP</a:t>
            </a:r>
            <a:endParaRPr sz="1400" b="0" i="0" u="none" strike="noStrike" cap="none" dirty="0">
              <a:solidFill>
                <a:srgbClr val="000000"/>
              </a:solidFill>
              <a:latin typeface="Arial"/>
              <a:ea typeface="Arial"/>
              <a:cs typeface="Arial"/>
              <a:sym typeface="Arial"/>
            </a:endParaRPr>
          </a:p>
          <a:p>
            <a:pPr marL="171450" marR="0" lvl="0" indent="-158750" algn="l" rtl="0">
              <a:lnSpc>
                <a:spcPct val="100000"/>
              </a:lnSpc>
              <a:spcBef>
                <a:spcPts val="600"/>
              </a:spcBef>
              <a:spcAft>
                <a:spcPts val="0"/>
              </a:spcAft>
              <a:buClr>
                <a:schemeClr val="lt1"/>
              </a:buClr>
              <a:buSzPts val="1980"/>
              <a:buFont typeface="Arial"/>
              <a:buChar char="•"/>
            </a:pPr>
            <a:r>
              <a:rPr lang="en-US" sz="1800" b="1" i="0" u="none" strike="noStrike" cap="none" dirty="0">
                <a:solidFill>
                  <a:schemeClr val="lt1"/>
                </a:solidFill>
                <a:latin typeface="Calibri"/>
                <a:ea typeface="Calibri"/>
                <a:cs typeface="Calibri"/>
                <a:sym typeface="Calibri"/>
              </a:rPr>
              <a:t>Deorbit expected in 2026</a:t>
            </a:r>
            <a:endParaRPr sz="1400" b="0" i="0" u="none" strike="noStrike" cap="none" dirty="0">
              <a:solidFill>
                <a:srgbClr val="000000"/>
              </a:solidFill>
              <a:latin typeface="Arial"/>
              <a:ea typeface="Arial"/>
              <a:cs typeface="Arial"/>
              <a:sym typeface="Arial"/>
            </a:endParaRPr>
          </a:p>
        </p:txBody>
      </p:sp>
      <p:sp>
        <p:nvSpPr>
          <p:cNvPr id="82" name="Google Shape;82;p4"/>
          <p:cNvSpPr/>
          <p:nvPr/>
        </p:nvSpPr>
        <p:spPr>
          <a:xfrm>
            <a:off x="152647" y="4019550"/>
            <a:ext cx="1485653" cy="875401"/>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3" name="Google Shape;83;p4"/>
          <p:cNvSpPr/>
          <p:nvPr/>
        </p:nvSpPr>
        <p:spPr>
          <a:xfrm>
            <a:off x="1509281" y="2539327"/>
            <a:ext cx="1485653" cy="875401"/>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4" name="Google Shape;84;p4"/>
          <p:cNvSpPr/>
          <p:nvPr/>
        </p:nvSpPr>
        <p:spPr>
          <a:xfrm>
            <a:off x="3648076" y="741912"/>
            <a:ext cx="1618936" cy="875401"/>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85" name="Google Shape;85;p4" descr="A satellite in space&#10;&#10;AI-generated content may be incorrect."/>
          <p:cNvPicPr preferRelativeResize="0"/>
          <p:nvPr/>
        </p:nvPicPr>
        <p:blipFill rotWithShape="1">
          <a:blip r:embed="rId4">
            <a:alphaModFix/>
          </a:blip>
          <a:srcRect/>
          <a:stretch/>
        </p:blipFill>
        <p:spPr>
          <a:xfrm>
            <a:off x="9693037" y="2857984"/>
            <a:ext cx="1316747" cy="849353"/>
          </a:xfrm>
          <a:prstGeom prst="rect">
            <a:avLst/>
          </a:prstGeom>
          <a:noFill/>
          <a:ln>
            <a:noFill/>
          </a:ln>
        </p:spPr>
      </p:pic>
      <p:pic>
        <p:nvPicPr>
          <p:cNvPr id="86" name="Google Shape;86;p4"/>
          <p:cNvPicPr preferRelativeResize="0"/>
          <p:nvPr/>
        </p:nvPicPr>
        <p:blipFill rotWithShape="1">
          <a:blip r:embed="rId5">
            <a:alphaModFix/>
          </a:blip>
          <a:srcRect/>
          <a:stretch/>
        </p:blipFill>
        <p:spPr>
          <a:xfrm rot="-200157">
            <a:off x="7073060" y="5042640"/>
            <a:ext cx="1553783" cy="731295"/>
          </a:xfrm>
          <a:prstGeom prst="rect">
            <a:avLst/>
          </a:prstGeom>
          <a:noFill/>
          <a:ln>
            <a:noFill/>
          </a:ln>
        </p:spPr>
      </p:pic>
      <p:sp>
        <p:nvSpPr>
          <p:cNvPr id="87" name="Google Shape;87;p4"/>
          <p:cNvSpPr txBox="1"/>
          <p:nvPr/>
        </p:nvSpPr>
        <p:spPr>
          <a:xfrm>
            <a:off x="7697858" y="689846"/>
            <a:ext cx="4395329" cy="1943077"/>
          </a:xfrm>
          <a:prstGeom prst="rect">
            <a:avLst/>
          </a:prstGeom>
          <a:solidFill>
            <a:srgbClr val="4F92FF"/>
          </a:solidFill>
          <a:ln w="25400" cap="flat" cmpd="sng">
            <a:solidFill>
              <a:srgbClr val="4F92FF"/>
            </a:solidFill>
            <a:prstDash val="solid"/>
            <a:round/>
            <a:headEnd type="none" w="sm" len="sm"/>
            <a:tailEnd type="none" w="sm" len="sm"/>
          </a:ln>
        </p:spPr>
        <p:txBody>
          <a:bodyPr spcFirstLastPara="1" wrap="square" lIns="91425" tIns="45700" rIns="91425" bIns="45700" anchor="ctr" anchorCtr="0">
            <a:noAutofit/>
          </a:bodyPr>
          <a:lstStyle/>
          <a:p>
            <a:pPr marL="12700" marR="0" lvl="0" indent="0" algn="ctr" rtl="0">
              <a:lnSpc>
                <a:spcPct val="100000"/>
              </a:lnSpc>
              <a:spcBef>
                <a:spcPts val="0"/>
              </a:spcBef>
              <a:spcAft>
                <a:spcPts val="0"/>
              </a:spcAft>
              <a:buClr>
                <a:srgbClr val="000000"/>
              </a:buClr>
              <a:buSzPts val="2000"/>
              <a:buFont typeface="Arial"/>
              <a:buNone/>
            </a:pPr>
            <a:r>
              <a:rPr lang="en-US" sz="2000" b="1" i="0" u="sng" strike="noStrike" cap="none" dirty="0">
                <a:solidFill>
                  <a:schemeClr val="lt1"/>
                </a:solidFill>
                <a:latin typeface="Calibri"/>
                <a:ea typeface="Calibri"/>
                <a:cs typeface="Calibri"/>
                <a:sym typeface="Calibri"/>
              </a:rPr>
              <a:t>NEON Program</a:t>
            </a:r>
            <a:endParaRPr sz="1400" b="0" i="0" u="none" strike="noStrike" cap="none" dirty="0">
              <a:solidFill>
                <a:srgbClr val="000000"/>
              </a:solidFill>
              <a:latin typeface="Arial"/>
              <a:ea typeface="Arial"/>
              <a:cs typeface="Arial"/>
              <a:sym typeface="Arial"/>
            </a:endParaRPr>
          </a:p>
          <a:p>
            <a:pPr marL="171450" marR="0" lvl="0" indent="-158750" algn="l" rtl="0">
              <a:lnSpc>
                <a:spcPct val="100000"/>
              </a:lnSpc>
              <a:spcBef>
                <a:spcPts val="600"/>
              </a:spcBef>
              <a:spcAft>
                <a:spcPts val="0"/>
              </a:spcAft>
              <a:buClr>
                <a:schemeClr val="lt1"/>
              </a:buClr>
              <a:buSzPts val="1980"/>
              <a:buFont typeface="Arial"/>
              <a:buChar char="•"/>
            </a:pPr>
            <a:r>
              <a:rPr lang="en-US" sz="1800" b="1" i="0" u="none" strike="noStrike" cap="none" dirty="0">
                <a:solidFill>
                  <a:schemeClr val="lt1"/>
                </a:solidFill>
                <a:latin typeface="Calibri"/>
                <a:ea typeface="Calibri"/>
                <a:cs typeface="Calibri"/>
                <a:sym typeface="Calibri"/>
              </a:rPr>
              <a:t>JPSS continuity with expanded capabilities</a:t>
            </a:r>
            <a:endParaRPr sz="1400" b="0" i="0" u="none" strike="noStrike" cap="none" dirty="0">
              <a:solidFill>
                <a:srgbClr val="000000"/>
              </a:solidFill>
              <a:latin typeface="Arial"/>
              <a:ea typeface="Arial"/>
              <a:cs typeface="Arial"/>
              <a:sym typeface="Arial"/>
            </a:endParaRPr>
          </a:p>
          <a:p>
            <a:pPr marL="171450" marR="0" lvl="0" indent="-158750" algn="l" rtl="0">
              <a:lnSpc>
                <a:spcPct val="100000"/>
              </a:lnSpc>
              <a:spcBef>
                <a:spcPts val="0"/>
              </a:spcBef>
              <a:spcAft>
                <a:spcPts val="0"/>
              </a:spcAft>
              <a:buClr>
                <a:schemeClr val="lt1"/>
              </a:buClr>
              <a:buSzPts val="1980"/>
              <a:buFont typeface="Arial"/>
              <a:buChar char="•"/>
            </a:pPr>
            <a:r>
              <a:rPr lang="en-US" sz="1800" b="1" i="0" u="none" strike="noStrike" cap="none" dirty="0">
                <a:solidFill>
                  <a:schemeClr val="lt1"/>
                </a:solidFill>
                <a:latin typeface="Calibri"/>
                <a:ea typeface="Calibri"/>
                <a:cs typeface="Calibri"/>
                <a:sym typeface="Calibri"/>
              </a:rPr>
              <a:t>Small- to medium-sized satellites</a:t>
            </a:r>
            <a:endParaRPr sz="1400" b="0" i="0" u="none" strike="noStrike" cap="none" dirty="0">
              <a:solidFill>
                <a:srgbClr val="000000"/>
              </a:solidFill>
              <a:latin typeface="Arial"/>
              <a:ea typeface="Arial"/>
              <a:cs typeface="Arial"/>
              <a:sym typeface="Arial"/>
            </a:endParaRPr>
          </a:p>
          <a:p>
            <a:pPr marL="171450" marR="0" lvl="0" indent="-158750" algn="l" rtl="0">
              <a:lnSpc>
                <a:spcPct val="100000"/>
              </a:lnSpc>
              <a:spcBef>
                <a:spcPts val="0"/>
              </a:spcBef>
              <a:spcAft>
                <a:spcPts val="0"/>
              </a:spcAft>
              <a:buClr>
                <a:schemeClr val="lt1"/>
              </a:buClr>
              <a:buSzPts val="1980"/>
              <a:buFont typeface="Arial"/>
              <a:buChar char="•"/>
            </a:pPr>
            <a:r>
              <a:rPr lang="en-US" sz="1800" b="1" i="0" u="none" strike="noStrike" cap="none" dirty="0">
                <a:solidFill>
                  <a:schemeClr val="lt1"/>
                </a:solidFill>
                <a:latin typeface="Calibri"/>
                <a:ea typeface="Calibri"/>
                <a:cs typeface="Calibri"/>
                <a:sym typeface="Calibri"/>
              </a:rPr>
              <a:t>Single instrument</a:t>
            </a:r>
            <a:endParaRPr sz="1400" b="0" i="0" u="none" strike="noStrike" cap="none" dirty="0">
              <a:solidFill>
                <a:srgbClr val="000000"/>
              </a:solidFill>
              <a:latin typeface="Arial"/>
              <a:ea typeface="Arial"/>
              <a:cs typeface="Arial"/>
              <a:sym typeface="Arial"/>
            </a:endParaRPr>
          </a:p>
          <a:p>
            <a:pPr marL="171450" marR="0" lvl="0" indent="-158750" algn="l" rtl="0">
              <a:lnSpc>
                <a:spcPct val="100000"/>
              </a:lnSpc>
              <a:spcBef>
                <a:spcPts val="0"/>
              </a:spcBef>
              <a:spcAft>
                <a:spcPts val="0"/>
              </a:spcAft>
              <a:buClr>
                <a:schemeClr val="lt1"/>
              </a:buClr>
              <a:buSzPts val="1980"/>
              <a:buFont typeface="Arial"/>
              <a:buChar char="•"/>
            </a:pPr>
            <a:r>
              <a:rPr lang="en-US" sz="1800" b="1" i="0" u="none" strike="noStrike" cap="none" dirty="0" err="1">
                <a:solidFill>
                  <a:schemeClr val="lt1"/>
                </a:solidFill>
                <a:latin typeface="Calibri"/>
                <a:ea typeface="Calibri"/>
                <a:cs typeface="Calibri"/>
                <a:sym typeface="Calibri"/>
              </a:rPr>
              <a:t>QuickSounder</a:t>
            </a:r>
            <a:r>
              <a:rPr lang="en-US" sz="1800" b="1" i="0" u="none" strike="noStrike" cap="none" dirty="0">
                <a:solidFill>
                  <a:schemeClr val="lt1"/>
                </a:solidFill>
                <a:latin typeface="Calibri"/>
                <a:ea typeface="Calibri"/>
                <a:cs typeface="Calibri"/>
                <a:sym typeface="Calibri"/>
              </a:rPr>
              <a:t> (mid-2027)</a:t>
            </a:r>
            <a:endParaRPr sz="1400" b="0" i="0" u="none" strike="noStrike" cap="none" dirty="0">
              <a:solidFill>
                <a:srgbClr val="000000"/>
              </a:solidFill>
              <a:latin typeface="Arial"/>
              <a:ea typeface="Arial"/>
              <a:cs typeface="Arial"/>
              <a:sym typeface="Arial"/>
            </a:endParaRPr>
          </a:p>
          <a:p>
            <a:pPr marL="171450" marR="0" lvl="0" indent="-158750" algn="l" rtl="0">
              <a:lnSpc>
                <a:spcPct val="100000"/>
              </a:lnSpc>
              <a:spcBef>
                <a:spcPts val="0"/>
              </a:spcBef>
              <a:spcAft>
                <a:spcPts val="0"/>
              </a:spcAft>
              <a:buClr>
                <a:schemeClr val="lt1"/>
              </a:buClr>
              <a:buSzPts val="1980"/>
              <a:buFont typeface="Arial"/>
              <a:buChar char="•"/>
            </a:pPr>
            <a:r>
              <a:rPr lang="en-US" sz="1800" b="1" i="0" u="none" strike="noStrike" cap="none" dirty="0">
                <a:solidFill>
                  <a:schemeClr val="lt1"/>
                </a:solidFill>
                <a:latin typeface="Calibri"/>
                <a:ea typeface="Calibri"/>
                <a:cs typeface="Calibri"/>
                <a:sym typeface="Calibri"/>
              </a:rPr>
              <a:t>Series-1 SMBA (mid-2030s)</a:t>
            </a:r>
            <a:endParaRPr sz="1400" b="0" i="0" u="none" strike="noStrike" cap="none" dirty="0">
              <a:solidFill>
                <a:srgbClr val="000000"/>
              </a:solidFill>
              <a:latin typeface="Arial"/>
              <a:ea typeface="Arial"/>
              <a:cs typeface="Arial"/>
              <a:sym typeface="Arial"/>
            </a:endParaRPr>
          </a:p>
        </p:txBody>
      </p:sp>
      <p:sp>
        <p:nvSpPr>
          <p:cNvPr id="88" name="Google Shape;88;p4"/>
          <p:cNvSpPr txBox="1"/>
          <p:nvPr/>
        </p:nvSpPr>
        <p:spPr>
          <a:xfrm>
            <a:off x="1315600" y="2246531"/>
            <a:ext cx="9394800" cy="584700"/>
          </a:xfrm>
          <a:prstGeom prst="rect">
            <a:avLst/>
          </a:prstGeom>
          <a:solidFill>
            <a:srgbClr val="C09200"/>
          </a:solidFill>
          <a:ln>
            <a:noFill/>
          </a:ln>
        </p:spPr>
        <p:txBody>
          <a:bodyPr spcFirstLastPara="1" wrap="square" lIns="91400" tIns="45675" rIns="91400" bIns="4567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dirty="0">
                <a:solidFill>
                  <a:srgbClr val="FFFFFF"/>
                </a:solidFill>
                <a:latin typeface="Calibri"/>
                <a:ea typeface="Calibri"/>
                <a:cs typeface="Calibri"/>
                <a:sym typeface="Calibri"/>
              </a:rPr>
              <a:t>Continuous coverage is critical for system resilience</a:t>
            </a:r>
            <a:endParaRPr sz="2800" b="1" i="0" u="none" strike="noStrike" cap="none" dirty="0">
              <a:solidFill>
                <a:srgbClr val="000000"/>
              </a:solidFill>
              <a:latin typeface="Calibri"/>
              <a:ea typeface="Calibri"/>
              <a:cs typeface="Calibri"/>
              <a:sym typeface="Calibri"/>
            </a:endParaRPr>
          </a:p>
        </p:txBody>
      </p:sp>
      <p:pic>
        <p:nvPicPr>
          <p:cNvPr id="89" name="Google Shape;89;p4"/>
          <p:cNvPicPr preferRelativeResize="0"/>
          <p:nvPr/>
        </p:nvPicPr>
        <p:blipFill rotWithShape="1">
          <a:blip r:embed="rId6">
            <a:alphaModFix/>
          </a:blip>
          <a:srcRect l="6273" t="17516" r="7491" b="15209"/>
          <a:stretch/>
        </p:blipFill>
        <p:spPr>
          <a:xfrm>
            <a:off x="10710400" y="451342"/>
            <a:ext cx="1450071" cy="58468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84" grpId="0" animBg="1"/>
      <p:bldP spid="87" grpId="0" animBg="1"/>
      <p:bldP spid="8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5"/>
          <p:cNvSpPr txBox="1">
            <a:spLocks noGrp="1"/>
          </p:cNvSpPr>
          <p:nvPr>
            <p:ph type="title"/>
          </p:nvPr>
        </p:nvSpPr>
        <p:spPr>
          <a:xfrm>
            <a:off x="0" y="377489"/>
            <a:ext cx="12192000" cy="81878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E4E79"/>
              </a:buClr>
              <a:buSzPts val="4400"/>
              <a:buFont typeface="Calibri"/>
              <a:buNone/>
            </a:pPr>
            <a:r>
              <a:rPr lang="en-US" sz="3600" b="1">
                <a:solidFill>
                  <a:schemeClr val="lt1"/>
                </a:solidFill>
              </a:rPr>
              <a:t>Key Developments</a:t>
            </a:r>
            <a:endParaRPr sz="3600" b="1">
              <a:solidFill>
                <a:schemeClr val="lt1"/>
              </a:solidFill>
            </a:endParaRPr>
          </a:p>
        </p:txBody>
      </p:sp>
      <p:sp>
        <p:nvSpPr>
          <p:cNvPr id="95" name="Google Shape;95;p5"/>
          <p:cNvSpPr txBox="1">
            <a:spLocks noGrp="1"/>
          </p:cNvSpPr>
          <p:nvPr>
            <p:ph type="body" idx="1"/>
          </p:nvPr>
        </p:nvSpPr>
        <p:spPr>
          <a:xfrm>
            <a:off x="647700" y="1100643"/>
            <a:ext cx="11430000" cy="4084274"/>
          </a:xfrm>
          <a:prstGeom prst="rect">
            <a:avLst/>
          </a:prstGeom>
          <a:noFill/>
          <a:ln>
            <a:noFill/>
          </a:ln>
        </p:spPr>
        <p:txBody>
          <a:bodyPr spcFirstLastPara="1" wrap="square" lIns="91425" tIns="45700" rIns="91425" bIns="45700" anchor="t" anchorCtr="0">
            <a:noAutofit/>
          </a:bodyPr>
          <a:lstStyle/>
          <a:p>
            <a:pPr marL="469900" lvl="0" indent="-457200" algn="l" rtl="0">
              <a:lnSpc>
                <a:spcPct val="100000"/>
              </a:lnSpc>
              <a:spcBef>
                <a:spcPts val="0"/>
              </a:spcBef>
              <a:spcAft>
                <a:spcPts val="0"/>
              </a:spcAft>
              <a:buClr>
                <a:schemeClr val="lt1"/>
              </a:buClr>
              <a:buSzPts val="2520"/>
              <a:buFont typeface="Noto Sans Symbols"/>
              <a:buChar char="❑"/>
            </a:pPr>
            <a:r>
              <a:rPr lang="en-US" dirty="0">
                <a:solidFill>
                  <a:schemeClr val="lt1"/>
                </a:solidFill>
              </a:rPr>
              <a:t>Machine learning increasingly integrated into operations</a:t>
            </a:r>
            <a:endParaRPr dirty="0"/>
          </a:p>
          <a:p>
            <a:pPr marL="469900" lvl="0" indent="-457200" algn="l" rtl="0">
              <a:lnSpc>
                <a:spcPct val="100000"/>
              </a:lnSpc>
              <a:spcBef>
                <a:spcPts val="1000"/>
              </a:spcBef>
              <a:spcAft>
                <a:spcPts val="0"/>
              </a:spcAft>
              <a:buClr>
                <a:schemeClr val="lt1"/>
              </a:buClr>
              <a:buSzPts val="2520"/>
              <a:buFont typeface="Noto Sans Symbols"/>
              <a:buChar char="❑"/>
            </a:pPr>
            <a:r>
              <a:rPr lang="en-US" dirty="0">
                <a:solidFill>
                  <a:schemeClr val="lt1"/>
                </a:solidFill>
              </a:rPr>
              <a:t>Commercial data and services are being integrated into NOAA operations</a:t>
            </a:r>
            <a:endParaRPr dirty="0"/>
          </a:p>
          <a:p>
            <a:pPr marL="469900" lvl="0" indent="-457200" algn="l" rtl="0">
              <a:lnSpc>
                <a:spcPct val="100000"/>
              </a:lnSpc>
              <a:spcBef>
                <a:spcPts val="1000"/>
              </a:spcBef>
              <a:spcAft>
                <a:spcPts val="0"/>
              </a:spcAft>
              <a:buClr>
                <a:schemeClr val="lt1"/>
              </a:buClr>
              <a:buSzPts val="2520"/>
              <a:buFont typeface="Noto Sans Symbols"/>
              <a:buChar char="❑"/>
            </a:pPr>
            <a:r>
              <a:rPr lang="en-US" dirty="0">
                <a:solidFill>
                  <a:schemeClr val="lt1"/>
                </a:solidFill>
              </a:rPr>
              <a:t>Supporting nowcasting with direct broadcast-based precipitation products</a:t>
            </a:r>
            <a:endParaRPr dirty="0"/>
          </a:p>
          <a:p>
            <a:pPr marL="469900" lvl="0" indent="-457200" algn="l" rtl="0">
              <a:lnSpc>
                <a:spcPct val="100000"/>
              </a:lnSpc>
              <a:spcBef>
                <a:spcPts val="1000"/>
              </a:spcBef>
              <a:spcAft>
                <a:spcPts val="0"/>
              </a:spcAft>
              <a:buClr>
                <a:schemeClr val="lt1"/>
              </a:buClr>
              <a:buSzPts val="2520"/>
              <a:buFont typeface="Noto Sans Symbols"/>
              <a:buChar char="❑"/>
            </a:pPr>
            <a:r>
              <a:rPr lang="en-US" dirty="0">
                <a:solidFill>
                  <a:schemeClr val="lt1"/>
                </a:solidFill>
              </a:rPr>
              <a:t>Planning underway for Series-1 SMBA</a:t>
            </a:r>
            <a:endParaRPr dirty="0"/>
          </a:p>
          <a:p>
            <a:pPr marL="1028700" lvl="1" indent="-342900" algn="l" rtl="0">
              <a:lnSpc>
                <a:spcPct val="100000"/>
              </a:lnSpc>
              <a:spcBef>
                <a:spcPts val="0"/>
              </a:spcBef>
              <a:spcAft>
                <a:spcPts val="0"/>
              </a:spcAft>
              <a:buClr>
                <a:schemeClr val="lt1"/>
              </a:buClr>
              <a:buSzPts val="3000"/>
              <a:buFont typeface="Noto Sans Symbols"/>
              <a:buChar char="−"/>
            </a:pPr>
            <a:r>
              <a:rPr lang="en-US" sz="2000" dirty="0">
                <a:solidFill>
                  <a:schemeClr val="lt1"/>
                </a:solidFill>
              </a:rPr>
              <a:t>Hyperspectral microwave sounder</a:t>
            </a:r>
            <a:endParaRPr dirty="0"/>
          </a:p>
          <a:p>
            <a:pPr marL="1028700" lvl="1" indent="-342900" algn="l" rtl="0">
              <a:lnSpc>
                <a:spcPct val="100000"/>
              </a:lnSpc>
              <a:spcBef>
                <a:spcPts val="0"/>
              </a:spcBef>
              <a:spcAft>
                <a:spcPts val="0"/>
              </a:spcAft>
              <a:buClr>
                <a:schemeClr val="lt1"/>
              </a:buClr>
              <a:buSzPts val="3000"/>
              <a:buFont typeface="Noto Sans Symbols"/>
              <a:buChar char="−"/>
            </a:pPr>
            <a:r>
              <a:rPr lang="en-US" sz="2000" dirty="0">
                <a:solidFill>
                  <a:schemeClr val="lt1"/>
                </a:solidFill>
              </a:rPr>
              <a:t>Additional 118 GHz &amp; 229 GHz channels</a:t>
            </a:r>
            <a:endParaRPr dirty="0"/>
          </a:p>
          <a:p>
            <a:pPr marL="1028700" lvl="1" indent="-342900" algn="l" rtl="0">
              <a:lnSpc>
                <a:spcPct val="100000"/>
              </a:lnSpc>
              <a:spcBef>
                <a:spcPts val="0"/>
              </a:spcBef>
              <a:spcAft>
                <a:spcPts val="0"/>
              </a:spcAft>
              <a:buClr>
                <a:schemeClr val="lt1"/>
              </a:buClr>
              <a:buSzPts val="3000"/>
              <a:buFont typeface="Noto Sans Symbols"/>
              <a:buChar char="−"/>
            </a:pPr>
            <a:r>
              <a:rPr lang="en-US" sz="2000" dirty="0">
                <a:solidFill>
                  <a:schemeClr val="lt1"/>
                </a:solidFill>
              </a:rPr>
              <a:t>RFP released April 2026</a:t>
            </a:r>
            <a:endParaRPr dirty="0"/>
          </a:p>
          <a:p>
            <a:pPr marL="469900" lvl="0" indent="-457200" algn="l" rtl="0">
              <a:lnSpc>
                <a:spcPct val="100000"/>
              </a:lnSpc>
              <a:spcBef>
                <a:spcPts val="1000"/>
              </a:spcBef>
              <a:spcAft>
                <a:spcPts val="1200"/>
              </a:spcAft>
              <a:buClr>
                <a:schemeClr val="lt1"/>
              </a:buClr>
              <a:buSzPts val="2520"/>
              <a:buFont typeface="Noto Sans Symbols"/>
              <a:buChar char="❑"/>
            </a:pPr>
            <a:r>
              <a:rPr lang="en-US" dirty="0">
                <a:solidFill>
                  <a:schemeClr val="lt1"/>
                </a:solidFill>
              </a:rPr>
              <a:t>McMurdo ground station expansion with new antennas to enable low-latency data delivery for ESA AWS </a:t>
            </a:r>
            <a:endParaRPr dirty="0"/>
          </a:p>
        </p:txBody>
      </p:sp>
      <p:sp>
        <p:nvSpPr>
          <p:cNvPr id="96" name="Google Shape;96;p5"/>
          <p:cNvSpPr txBox="1"/>
          <p:nvPr/>
        </p:nvSpPr>
        <p:spPr>
          <a:xfrm>
            <a:off x="647700" y="6015553"/>
            <a:ext cx="1943095" cy="718622"/>
          </a:xfrm>
          <a:prstGeom prst="rect">
            <a:avLst/>
          </a:prstGeom>
          <a:noFill/>
          <a:ln>
            <a:noFill/>
          </a:ln>
        </p:spPr>
        <p:txBody>
          <a:bodyPr spcFirstLastPara="1" wrap="square" lIns="91425" tIns="45700" rIns="91425" bIns="45700" anchor="t" anchorCtr="0">
            <a:noAutofit/>
          </a:bodyPr>
          <a:lstStyle/>
          <a:p>
            <a:pPr marL="12700" marR="0" lvl="0" indent="0" algn="l" rtl="0">
              <a:lnSpc>
                <a:spcPct val="100000"/>
              </a:lnSpc>
              <a:spcBef>
                <a:spcPts val="0"/>
              </a:spcBef>
              <a:spcAft>
                <a:spcPts val="0"/>
              </a:spcAft>
              <a:buClr>
                <a:schemeClr val="lt1"/>
              </a:buClr>
              <a:buSzPts val="2700"/>
              <a:buFont typeface="Arial"/>
              <a:buNone/>
            </a:pPr>
            <a:r>
              <a:rPr lang="en-US" sz="3000" b="0" i="0" u="none" strike="noStrike" cap="none">
                <a:solidFill>
                  <a:srgbClr val="FF0000"/>
                </a:solidFill>
                <a:latin typeface="Calibri"/>
                <a:ea typeface="Calibri"/>
                <a:cs typeface="Calibri"/>
                <a:sym typeface="Calibri"/>
              </a:rPr>
              <a:t>MiRS</a:t>
            </a:r>
            <a:r>
              <a:rPr lang="en-US" sz="3000" b="0" i="0" u="none" strike="noStrike" cap="none">
                <a:solidFill>
                  <a:schemeClr val="lt1"/>
                </a:solidFill>
                <a:latin typeface="Calibri"/>
                <a:ea typeface="Calibri"/>
                <a:cs typeface="Calibri"/>
                <a:sym typeface="Calibri"/>
              </a:rPr>
              <a:t> (7.3)</a:t>
            </a:r>
            <a:endParaRPr sz="1400" b="0" i="0" u="none" strike="noStrike" cap="none">
              <a:solidFill>
                <a:srgbClr val="000000"/>
              </a:solidFill>
              <a:latin typeface="Arial"/>
              <a:ea typeface="Arial"/>
              <a:cs typeface="Arial"/>
              <a:sym typeface="Arial"/>
            </a:endParaRPr>
          </a:p>
          <a:p>
            <a:pPr marL="469900" marR="0" lvl="0" indent="-285750" algn="l" rtl="0">
              <a:lnSpc>
                <a:spcPct val="100000"/>
              </a:lnSpc>
              <a:spcBef>
                <a:spcPts val="1200"/>
              </a:spcBef>
              <a:spcAft>
                <a:spcPts val="1200"/>
              </a:spcAft>
              <a:buClr>
                <a:schemeClr val="lt1"/>
              </a:buClr>
              <a:buSzPts val="2700"/>
              <a:buFont typeface="Noto Sans Symbols"/>
              <a:buNone/>
            </a:pPr>
            <a:endParaRPr sz="3000" b="1" i="0" u="none" strike="noStrike" cap="none">
              <a:solidFill>
                <a:schemeClr val="lt1"/>
              </a:solidFill>
              <a:latin typeface="Calibri"/>
              <a:ea typeface="Calibri"/>
              <a:cs typeface="Calibri"/>
              <a:sym typeface="Calibri"/>
            </a:endParaRPr>
          </a:p>
        </p:txBody>
      </p:sp>
      <p:sp>
        <p:nvSpPr>
          <p:cNvPr id="97" name="Google Shape;97;p5"/>
          <p:cNvSpPr txBox="1"/>
          <p:nvPr/>
        </p:nvSpPr>
        <p:spPr>
          <a:xfrm>
            <a:off x="2867025" y="6015553"/>
            <a:ext cx="1943095" cy="718622"/>
          </a:xfrm>
          <a:prstGeom prst="rect">
            <a:avLst/>
          </a:prstGeom>
          <a:noFill/>
          <a:ln>
            <a:noFill/>
          </a:ln>
        </p:spPr>
        <p:txBody>
          <a:bodyPr spcFirstLastPara="1" wrap="square" lIns="91425" tIns="45700" rIns="91425" bIns="45700" anchor="t" anchorCtr="0">
            <a:noAutofit/>
          </a:bodyPr>
          <a:lstStyle/>
          <a:p>
            <a:pPr marL="12700" marR="0" lvl="0" indent="0" algn="l" rtl="0">
              <a:lnSpc>
                <a:spcPct val="100000"/>
              </a:lnSpc>
              <a:spcBef>
                <a:spcPts val="0"/>
              </a:spcBef>
              <a:spcAft>
                <a:spcPts val="0"/>
              </a:spcAft>
              <a:buClr>
                <a:schemeClr val="lt1"/>
              </a:buClr>
              <a:buSzPts val="2700"/>
              <a:buFont typeface="Arial"/>
              <a:buNone/>
            </a:pPr>
            <a:r>
              <a:rPr lang="en-US" sz="3000" b="0" i="0" u="none" strike="noStrike" cap="none">
                <a:solidFill>
                  <a:srgbClr val="00F26D"/>
                </a:solidFill>
                <a:latin typeface="Calibri"/>
                <a:ea typeface="Calibri"/>
                <a:cs typeface="Calibri"/>
                <a:sym typeface="Calibri"/>
              </a:rPr>
              <a:t>SFR</a:t>
            </a:r>
            <a:r>
              <a:rPr lang="en-US" sz="3000" b="0" i="0" u="none" strike="noStrike" cap="none">
                <a:solidFill>
                  <a:schemeClr val="lt1"/>
                </a:solidFill>
                <a:latin typeface="Calibri"/>
                <a:ea typeface="Calibri"/>
                <a:cs typeface="Calibri"/>
                <a:sym typeface="Calibri"/>
              </a:rPr>
              <a:t> (11.2)</a:t>
            </a:r>
            <a:endParaRPr sz="1400" b="0" i="0" u="none" strike="noStrike" cap="none">
              <a:solidFill>
                <a:srgbClr val="000000"/>
              </a:solidFill>
              <a:latin typeface="Arial"/>
              <a:ea typeface="Arial"/>
              <a:cs typeface="Arial"/>
              <a:sym typeface="Arial"/>
            </a:endParaRPr>
          </a:p>
          <a:p>
            <a:pPr marL="469900" marR="0" lvl="0" indent="-285750" algn="l" rtl="0">
              <a:lnSpc>
                <a:spcPct val="100000"/>
              </a:lnSpc>
              <a:spcBef>
                <a:spcPts val="1200"/>
              </a:spcBef>
              <a:spcAft>
                <a:spcPts val="1200"/>
              </a:spcAft>
              <a:buClr>
                <a:schemeClr val="lt1"/>
              </a:buClr>
              <a:buSzPts val="2700"/>
              <a:buFont typeface="Noto Sans Symbols"/>
              <a:buNone/>
            </a:pPr>
            <a:endParaRPr sz="3000" b="0" i="0" u="none" strike="noStrike" cap="none">
              <a:solidFill>
                <a:schemeClr val="lt1"/>
              </a:solidFill>
              <a:latin typeface="Calibri"/>
              <a:ea typeface="Calibri"/>
              <a:cs typeface="Calibri"/>
              <a:sym typeface="Calibri"/>
            </a:endParaRPr>
          </a:p>
        </p:txBody>
      </p:sp>
      <p:sp>
        <p:nvSpPr>
          <p:cNvPr id="98" name="Google Shape;98;p5"/>
          <p:cNvSpPr txBox="1"/>
          <p:nvPr/>
        </p:nvSpPr>
        <p:spPr>
          <a:xfrm>
            <a:off x="5010144" y="6015553"/>
            <a:ext cx="3609981" cy="718622"/>
          </a:xfrm>
          <a:prstGeom prst="rect">
            <a:avLst/>
          </a:prstGeom>
          <a:noFill/>
          <a:ln>
            <a:noFill/>
          </a:ln>
        </p:spPr>
        <p:txBody>
          <a:bodyPr spcFirstLastPara="1" wrap="square" lIns="91425" tIns="45700" rIns="91425" bIns="45700" anchor="t" anchorCtr="0">
            <a:noAutofit/>
          </a:bodyPr>
          <a:lstStyle/>
          <a:p>
            <a:pPr marL="12700" marR="0" lvl="0" indent="0" algn="l" rtl="0">
              <a:lnSpc>
                <a:spcPct val="100000"/>
              </a:lnSpc>
              <a:spcBef>
                <a:spcPts val="0"/>
              </a:spcBef>
              <a:spcAft>
                <a:spcPts val="0"/>
              </a:spcAft>
              <a:buClr>
                <a:schemeClr val="lt1"/>
              </a:buClr>
              <a:buSzPts val="2700"/>
              <a:buFont typeface="Arial"/>
              <a:buNone/>
            </a:pPr>
            <a:r>
              <a:rPr lang="en-US" sz="3000" b="0" i="0" u="none" strike="noStrike" cap="none" dirty="0">
                <a:solidFill>
                  <a:srgbClr val="FFFF00"/>
                </a:solidFill>
                <a:latin typeface="Calibri"/>
                <a:ea typeface="Calibri"/>
                <a:cs typeface="Calibri"/>
                <a:sym typeface="Calibri"/>
              </a:rPr>
              <a:t>CMORPH2</a:t>
            </a:r>
            <a:r>
              <a:rPr lang="en-US" sz="3000" b="0" i="0" u="none" strike="noStrike" cap="none" dirty="0">
                <a:solidFill>
                  <a:schemeClr val="lt1"/>
                </a:solidFill>
                <a:latin typeface="Calibri"/>
                <a:ea typeface="Calibri"/>
                <a:cs typeface="Calibri"/>
                <a:sym typeface="Calibri"/>
              </a:rPr>
              <a:t> (7.7, 10.4)</a:t>
            </a:r>
            <a:endParaRPr sz="1400" b="0" i="0" u="none" strike="noStrike" cap="none" dirty="0">
              <a:solidFill>
                <a:srgbClr val="000000"/>
              </a:solidFill>
              <a:latin typeface="Arial"/>
              <a:ea typeface="Arial"/>
              <a:cs typeface="Arial"/>
              <a:sym typeface="Arial"/>
            </a:endParaRPr>
          </a:p>
          <a:p>
            <a:pPr marL="469900" marR="0" lvl="0" indent="-285750" algn="l" rtl="0">
              <a:lnSpc>
                <a:spcPct val="100000"/>
              </a:lnSpc>
              <a:spcBef>
                <a:spcPts val="1200"/>
              </a:spcBef>
              <a:spcAft>
                <a:spcPts val="1200"/>
              </a:spcAft>
              <a:buClr>
                <a:schemeClr val="lt1"/>
              </a:buClr>
              <a:buSzPts val="2700"/>
              <a:buFont typeface="Noto Sans Symbols"/>
              <a:buNone/>
            </a:pPr>
            <a:endParaRPr sz="3000" b="0" i="0" u="none" strike="noStrike" cap="none" dirty="0">
              <a:solidFill>
                <a:schemeClr val="lt1"/>
              </a:solidFill>
              <a:latin typeface="Calibri"/>
              <a:ea typeface="Calibri"/>
              <a:cs typeface="Calibri"/>
              <a:sym typeface="Calibri"/>
            </a:endParaRPr>
          </a:p>
        </p:txBody>
      </p:sp>
      <p:sp>
        <p:nvSpPr>
          <p:cNvPr id="99" name="Google Shape;99;p5"/>
          <p:cNvSpPr txBox="1"/>
          <p:nvPr/>
        </p:nvSpPr>
        <p:spPr>
          <a:xfrm>
            <a:off x="8877299" y="6015553"/>
            <a:ext cx="3609981" cy="718622"/>
          </a:xfrm>
          <a:prstGeom prst="rect">
            <a:avLst/>
          </a:prstGeom>
          <a:noFill/>
          <a:ln>
            <a:noFill/>
          </a:ln>
        </p:spPr>
        <p:txBody>
          <a:bodyPr spcFirstLastPara="1" wrap="square" lIns="91425" tIns="45700" rIns="91425" bIns="45700" anchor="t" anchorCtr="0">
            <a:noAutofit/>
          </a:bodyPr>
          <a:lstStyle/>
          <a:p>
            <a:pPr marL="12700" marR="0" lvl="0" indent="0" algn="l" rtl="0">
              <a:lnSpc>
                <a:spcPct val="100000"/>
              </a:lnSpc>
              <a:spcBef>
                <a:spcPts val="0"/>
              </a:spcBef>
              <a:spcAft>
                <a:spcPts val="0"/>
              </a:spcAft>
              <a:buClr>
                <a:schemeClr val="lt1"/>
              </a:buClr>
              <a:buSzPts val="2700"/>
              <a:buFont typeface="Arial"/>
              <a:buNone/>
            </a:pPr>
            <a:r>
              <a:rPr lang="en-US" sz="3000" b="0" i="0" u="none" strike="noStrike" cap="none">
                <a:solidFill>
                  <a:schemeClr val="lt1"/>
                </a:solidFill>
                <a:latin typeface="Calibri"/>
                <a:ea typeface="Calibri"/>
                <a:cs typeface="Calibri"/>
                <a:sym typeface="Calibri"/>
              </a:rPr>
              <a:t>NPreciSe (9.7)</a:t>
            </a:r>
            <a:endParaRPr sz="1400" b="0" i="0" u="none" strike="noStrike" cap="none">
              <a:solidFill>
                <a:srgbClr val="000000"/>
              </a:solidFill>
              <a:latin typeface="Arial"/>
              <a:ea typeface="Arial"/>
              <a:cs typeface="Arial"/>
              <a:sym typeface="Arial"/>
            </a:endParaRPr>
          </a:p>
          <a:p>
            <a:pPr marL="469900" marR="0" lvl="0" indent="-285750" algn="l" rtl="0">
              <a:lnSpc>
                <a:spcPct val="100000"/>
              </a:lnSpc>
              <a:spcBef>
                <a:spcPts val="1200"/>
              </a:spcBef>
              <a:spcAft>
                <a:spcPts val="1200"/>
              </a:spcAft>
              <a:buClr>
                <a:schemeClr val="lt1"/>
              </a:buClr>
              <a:buSzPts val="2700"/>
              <a:buFont typeface="Noto Sans Symbols"/>
              <a:buNone/>
            </a:pPr>
            <a:endParaRPr sz="3000" b="0" i="0" u="none" strike="noStrike" cap="none">
              <a:solidFill>
                <a:schemeClr val="lt1"/>
              </a:solidFill>
              <a:latin typeface="Calibri"/>
              <a:ea typeface="Calibri"/>
              <a:cs typeface="Calibri"/>
              <a:sym typeface="Calibri"/>
            </a:endParaRPr>
          </a:p>
        </p:txBody>
      </p:sp>
      <p:sp>
        <p:nvSpPr>
          <p:cNvPr id="100" name="Google Shape;100;p5"/>
          <p:cNvSpPr txBox="1"/>
          <p:nvPr/>
        </p:nvSpPr>
        <p:spPr>
          <a:xfrm>
            <a:off x="0" y="5254793"/>
            <a:ext cx="12192000" cy="818782"/>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1E4E79"/>
              </a:buClr>
              <a:buSzPts val="4400"/>
              <a:buFont typeface="Calibri"/>
              <a:buNone/>
            </a:pPr>
            <a:r>
              <a:rPr lang="en-US" sz="3200" b="1" i="0" u="none" strike="noStrike" cap="none">
                <a:solidFill>
                  <a:schemeClr val="lt1"/>
                </a:solidFill>
                <a:latin typeface="Calibri"/>
                <a:ea typeface="Calibri"/>
                <a:cs typeface="Calibri"/>
                <a:sym typeface="Calibri"/>
              </a:rPr>
              <a:t>Learn More at IPWG-12</a:t>
            </a:r>
            <a:endParaRPr sz="1400" b="0" i="0" u="none" strike="noStrike" cap="none">
              <a:solidFill>
                <a:srgbClr val="000000"/>
              </a:solidFill>
              <a:latin typeface="Arial"/>
              <a:ea typeface="Arial"/>
              <a:cs typeface="Arial"/>
              <a:sym typeface="Arial"/>
            </a:endParaRPr>
          </a:p>
        </p:txBody>
      </p:sp>
      <p:sp>
        <p:nvSpPr>
          <p:cNvPr id="101" name="Google Shape;101;p5"/>
          <p:cNvSpPr/>
          <p:nvPr/>
        </p:nvSpPr>
        <p:spPr>
          <a:xfrm>
            <a:off x="4757727" y="6231990"/>
            <a:ext cx="90498" cy="92610"/>
          </a:xfrm>
          <a:prstGeom prst="ellipse">
            <a:avLst/>
          </a:prstGeom>
          <a:solidFill>
            <a:srgbClr val="4F92FF"/>
          </a:solidFill>
          <a:ln w="25400" cap="flat" cmpd="sng">
            <a:solidFill>
              <a:srgbClr val="4F92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2" name="Google Shape;102;p5"/>
          <p:cNvSpPr/>
          <p:nvPr/>
        </p:nvSpPr>
        <p:spPr>
          <a:xfrm>
            <a:off x="2645544" y="6231990"/>
            <a:ext cx="90498" cy="92610"/>
          </a:xfrm>
          <a:prstGeom prst="ellipse">
            <a:avLst/>
          </a:prstGeom>
          <a:solidFill>
            <a:srgbClr val="4F92FF"/>
          </a:solidFill>
          <a:ln w="25400" cap="flat" cmpd="sng">
            <a:solidFill>
              <a:srgbClr val="4F92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3" name="Google Shape;103;p5"/>
          <p:cNvSpPr/>
          <p:nvPr/>
        </p:nvSpPr>
        <p:spPr>
          <a:xfrm>
            <a:off x="8620125" y="6231990"/>
            <a:ext cx="90498" cy="92610"/>
          </a:xfrm>
          <a:prstGeom prst="ellipse">
            <a:avLst/>
          </a:prstGeom>
          <a:solidFill>
            <a:srgbClr val="4F92FF"/>
          </a:solidFill>
          <a:ln w="25400" cap="flat" cmpd="sng">
            <a:solidFill>
              <a:srgbClr val="4F92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6"/>
          <p:cNvPicPr preferRelativeResize="0"/>
          <p:nvPr/>
        </p:nvPicPr>
        <p:blipFill rotWithShape="1">
          <a:blip r:embed="rId3">
            <a:alphaModFix/>
          </a:blip>
          <a:srcRect t="11860" b="-11860"/>
          <a:stretch/>
        </p:blipFill>
        <p:spPr>
          <a:xfrm>
            <a:off x="1589" y="895"/>
            <a:ext cx="12188829" cy="6856215"/>
          </a:xfrm>
          <a:prstGeom prst="rect">
            <a:avLst/>
          </a:prstGeom>
          <a:noFill/>
          <a:ln>
            <a:noFill/>
          </a:ln>
        </p:spPr>
      </p:pic>
      <p:pic>
        <p:nvPicPr>
          <p:cNvPr id="109" name="Google Shape;109;p6"/>
          <p:cNvPicPr preferRelativeResize="0"/>
          <p:nvPr/>
        </p:nvPicPr>
        <p:blipFill rotWithShape="1">
          <a:blip r:embed="rId4">
            <a:alphaModFix/>
          </a:blip>
          <a:srcRect/>
          <a:stretch/>
        </p:blipFill>
        <p:spPr>
          <a:xfrm>
            <a:off x="746949" y="5975109"/>
            <a:ext cx="510982" cy="503600"/>
          </a:xfrm>
          <a:prstGeom prst="rect">
            <a:avLst/>
          </a:prstGeom>
          <a:noFill/>
          <a:ln>
            <a:noFill/>
          </a:ln>
        </p:spPr>
      </p:pic>
      <p:pic>
        <p:nvPicPr>
          <p:cNvPr id="110" name="Google Shape;110;p6"/>
          <p:cNvPicPr preferRelativeResize="0"/>
          <p:nvPr/>
        </p:nvPicPr>
        <p:blipFill rotWithShape="1">
          <a:blip r:embed="rId5">
            <a:alphaModFix/>
          </a:blip>
          <a:srcRect/>
          <a:stretch/>
        </p:blipFill>
        <p:spPr>
          <a:xfrm>
            <a:off x="7250532" y="5972554"/>
            <a:ext cx="510974" cy="503579"/>
          </a:xfrm>
          <a:prstGeom prst="rect">
            <a:avLst/>
          </a:prstGeom>
          <a:noFill/>
          <a:ln>
            <a:noFill/>
          </a:ln>
        </p:spPr>
      </p:pic>
      <p:pic>
        <p:nvPicPr>
          <p:cNvPr id="111" name="Google Shape;111;p6"/>
          <p:cNvPicPr preferRelativeResize="0"/>
          <p:nvPr/>
        </p:nvPicPr>
        <p:blipFill rotWithShape="1">
          <a:blip r:embed="rId6">
            <a:alphaModFix/>
          </a:blip>
          <a:srcRect/>
          <a:stretch/>
        </p:blipFill>
        <p:spPr>
          <a:xfrm>
            <a:off x="4059027" y="6008696"/>
            <a:ext cx="510982" cy="503569"/>
          </a:xfrm>
          <a:prstGeom prst="rect">
            <a:avLst/>
          </a:prstGeom>
          <a:noFill/>
          <a:ln>
            <a:noFill/>
          </a:ln>
        </p:spPr>
      </p:pic>
      <p:sp>
        <p:nvSpPr>
          <p:cNvPr id="112" name="Google Shape;112;p6"/>
          <p:cNvSpPr txBox="1"/>
          <p:nvPr/>
        </p:nvSpPr>
        <p:spPr>
          <a:xfrm>
            <a:off x="1300847" y="6023302"/>
            <a:ext cx="2097280" cy="497548"/>
          </a:xfrm>
          <a:prstGeom prst="rect">
            <a:avLst/>
          </a:prstGeom>
          <a:noFill/>
          <a:ln>
            <a:noFill/>
          </a:ln>
        </p:spPr>
        <p:txBody>
          <a:bodyPr spcFirstLastPara="1" wrap="square" lIns="121850" tIns="121850" rIns="121850" bIns="121850" anchor="ctr" anchorCtr="0">
            <a:noAutofit/>
          </a:bodyPr>
          <a:lstStyle/>
          <a:p>
            <a:pPr marL="0" marR="0" lvl="0" indent="0" algn="l" rtl="0">
              <a:lnSpc>
                <a:spcPct val="100000"/>
              </a:lnSpc>
              <a:spcBef>
                <a:spcPts val="0"/>
              </a:spcBef>
              <a:spcAft>
                <a:spcPts val="667"/>
              </a:spcAft>
              <a:buClr>
                <a:srgbClr val="000000"/>
              </a:buClr>
              <a:buSzPts val="2000"/>
              <a:buFont typeface="Arial"/>
              <a:buNone/>
            </a:pPr>
            <a:r>
              <a:rPr lang="en-US" sz="2000" b="0" i="0" u="none" strike="noStrike" cap="none">
                <a:solidFill>
                  <a:srgbClr val="AAA7BA"/>
                </a:solidFill>
                <a:latin typeface="Calibri"/>
                <a:ea typeface="Calibri"/>
                <a:cs typeface="Calibri"/>
                <a:sym typeface="Calibri"/>
              </a:rPr>
              <a:t>@JPSS.PROGRAM</a:t>
            </a:r>
            <a:endParaRPr sz="2000" b="0" i="0" u="none" strike="noStrike" cap="none">
              <a:solidFill>
                <a:srgbClr val="AAA7BA"/>
              </a:solidFill>
              <a:latin typeface="Calibri"/>
              <a:ea typeface="Calibri"/>
              <a:cs typeface="Calibri"/>
              <a:sym typeface="Calibri"/>
            </a:endParaRPr>
          </a:p>
        </p:txBody>
      </p:sp>
      <p:sp>
        <p:nvSpPr>
          <p:cNvPr id="113" name="Google Shape;113;p6"/>
          <p:cNvSpPr txBox="1"/>
          <p:nvPr/>
        </p:nvSpPr>
        <p:spPr>
          <a:xfrm>
            <a:off x="7827376" y="5978585"/>
            <a:ext cx="2288503" cy="497548"/>
          </a:xfrm>
          <a:prstGeom prst="rect">
            <a:avLst/>
          </a:prstGeom>
          <a:noFill/>
          <a:ln>
            <a:noFill/>
          </a:ln>
        </p:spPr>
        <p:txBody>
          <a:bodyPr spcFirstLastPara="1" wrap="square" lIns="121850" tIns="121850" rIns="121850" bIns="121850" anchor="ctr" anchorCtr="0">
            <a:noAutofit/>
          </a:bodyPr>
          <a:lstStyle/>
          <a:p>
            <a:pPr marL="0" marR="0" lvl="0" indent="0" algn="l" rtl="0">
              <a:lnSpc>
                <a:spcPct val="100000"/>
              </a:lnSpc>
              <a:spcBef>
                <a:spcPts val="0"/>
              </a:spcBef>
              <a:spcAft>
                <a:spcPts val="667"/>
              </a:spcAft>
              <a:buClr>
                <a:srgbClr val="000000"/>
              </a:buClr>
              <a:buSzPts val="2000"/>
              <a:buFont typeface="Arial"/>
              <a:buNone/>
            </a:pPr>
            <a:r>
              <a:rPr lang="en-US" sz="2000" b="0" i="0" u="none" strike="noStrike" cap="none">
                <a:solidFill>
                  <a:srgbClr val="AAA7BA"/>
                </a:solidFill>
                <a:latin typeface="Calibri"/>
                <a:ea typeface="Calibri"/>
                <a:cs typeface="Calibri"/>
                <a:sym typeface="Calibri"/>
              </a:rPr>
              <a:t>@NOAASATELLITES</a:t>
            </a:r>
            <a:endParaRPr sz="2000" b="0" i="0" u="none" strike="noStrike" cap="none">
              <a:solidFill>
                <a:srgbClr val="AAA7BA"/>
              </a:solidFill>
              <a:latin typeface="Calibri"/>
              <a:ea typeface="Calibri"/>
              <a:cs typeface="Calibri"/>
              <a:sym typeface="Calibri"/>
            </a:endParaRPr>
          </a:p>
        </p:txBody>
      </p:sp>
      <p:sp>
        <p:nvSpPr>
          <p:cNvPr id="114" name="Google Shape;114;p6"/>
          <p:cNvSpPr txBox="1"/>
          <p:nvPr/>
        </p:nvSpPr>
        <p:spPr>
          <a:xfrm>
            <a:off x="4604714" y="6044860"/>
            <a:ext cx="2159133" cy="431273"/>
          </a:xfrm>
          <a:prstGeom prst="rect">
            <a:avLst/>
          </a:prstGeom>
          <a:noFill/>
          <a:ln>
            <a:noFill/>
          </a:ln>
        </p:spPr>
        <p:txBody>
          <a:bodyPr spcFirstLastPara="1" wrap="square" lIns="121850" tIns="121850" rIns="121850" bIns="121850" anchor="ctr" anchorCtr="0">
            <a:noAutofit/>
          </a:bodyPr>
          <a:lstStyle/>
          <a:p>
            <a:pPr marL="0" marR="0" lvl="0" indent="0" algn="l" rtl="0">
              <a:lnSpc>
                <a:spcPct val="100000"/>
              </a:lnSpc>
              <a:spcBef>
                <a:spcPts val="0"/>
              </a:spcBef>
              <a:spcAft>
                <a:spcPts val="667"/>
              </a:spcAft>
              <a:buClr>
                <a:srgbClr val="000000"/>
              </a:buClr>
              <a:buSzPts val="2000"/>
              <a:buFont typeface="Arial"/>
              <a:buNone/>
            </a:pPr>
            <a:r>
              <a:rPr lang="en-US" sz="2000" b="0" i="0" u="none" strike="noStrike" cap="none">
                <a:solidFill>
                  <a:srgbClr val="AAA7BA"/>
                </a:solidFill>
                <a:latin typeface="Calibri"/>
                <a:ea typeface="Calibri"/>
                <a:cs typeface="Calibri"/>
                <a:sym typeface="Calibri"/>
              </a:rPr>
              <a:t>@ JPSSPROGRAM</a:t>
            </a:r>
            <a:endParaRPr sz="2000" b="0" i="0" u="none" strike="noStrike" cap="none">
              <a:solidFill>
                <a:srgbClr val="AAA7BA"/>
              </a:solidFill>
              <a:latin typeface="Calibri"/>
              <a:ea typeface="Calibri"/>
              <a:cs typeface="Calibri"/>
              <a:sym typeface="Calibri"/>
            </a:endParaRPr>
          </a:p>
        </p:txBody>
      </p:sp>
      <p:pic>
        <p:nvPicPr>
          <p:cNvPr id="115" name="Google Shape;115;p6"/>
          <p:cNvPicPr preferRelativeResize="0"/>
          <p:nvPr/>
        </p:nvPicPr>
        <p:blipFill rotWithShape="1">
          <a:blip r:embed="rId7">
            <a:alphaModFix/>
          </a:blip>
          <a:srcRect/>
          <a:stretch/>
        </p:blipFill>
        <p:spPr>
          <a:xfrm>
            <a:off x="10442029" y="5377361"/>
            <a:ext cx="1279826" cy="1279827"/>
          </a:xfrm>
          <a:prstGeom prst="rect">
            <a:avLst/>
          </a:prstGeom>
          <a:noFill/>
          <a:ln>
            <a:noFill/>
          </a:ln>
        </p:spPr>
      </p:pic>
      <p:sp>
        <p:nvSpPr>
          <p:cNvPr id="116" name="Google Shape;116;p6"/>
          <p:cNvSpPr txBox="1"/>
          <p:nvPr/>
        </p:nvSpPr>
        <p:spPr>
          <a:xfrm>
            <a:off x="-30749" y="2740067"/>
            <a:ext cx="12188824"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en-US" sz="7200" b="1" i="0" u="none" strike="noStrike" cap="none" dirty="0">
                <a:solidFill>
                  <a:schemeClr val="lt1"/>
                </a:solidFill>
                <a:latin typeface="Calibri"/>
                <a:ea typeface="Calibri"/>
                <a:cs typeface="Calibri"/>
                <a:sym typeface="Calibri"/>
              </a:rPr>
              <a:t>THANK YOU!</a:t>
            </a:r>
            <a:endParaRPr sz="1400" b="0" i="0" u="none" strike="noStrike" cap="none" dirty="0">
              <a:solidFill>
                <a:srgbClr val="000000"/>
              </a:solidFill>
              <a:latin typeface="Arial"/>
              <a:ea typeface="Arial"/>
              <a:cs typeface="Arial"/>
              <a:sym typeface="Arial"/>
            </a:endParaRPr>
          </a:p>
        </p:txBody>
      </p:sp>
      <p:sp>
        <p:nvSpPr>
          <p:cNvPr id="3" name="Google Shape;151;p11">
            <a:extLst>
              <a:ext uri="{FF2B5EF4-FFF2-40B4-BE49-F238E27FC236}">
                <a16:creationId xmlns:a16="http://schemas.microsoft.com/office/drawing/2014/main" id="{B12A0237-1DED-C520-C6E3-85820795E046}"/>
              </a:ext>
            </a:extLst>
          </p:cNvPr>
          <p:cNvSpPr txBox="1"/>
          <p:nvPr/>
        </p:nvSpPr>
        <p:spPr>
          <a:xfrm>
            <a:off x="2481898" y="4693573"/>
            <a:ext cx="6915587" cy="978863"/>
          </a:xfrm>
          <a:prstGeom prst="rect">
            <a:avLst/>
          </a:prstGeom>
          <a:noFill/>
          <a:ln>
            <a:noFill/>
          </a:ln>
        </p:spPr>
        <p:txBody>
          <a:bodyPr spcFirstLastPara="1" wrap="square" lIns="91425" tIns="45700" rIns="91425" bIns="45700" anchor="t" anchorCtr="0">
            <a:noAutofit/>
          </a:bodyPr>
          <a:lstStyle/>
          <a:p>
            <a:pPr marL="114300" marR="0" lvl="0" indent="0" algn="l" rtl="0">
              <a:lnSpc>
                <a:spcPct val="90000"/>
              </a:lnSpc>
              <a:spcBef>
                <a:spcPts val="1000"/>
              </a:spcBef>
              <a:spcAft>
                <a:spcPts val="1200"/>
              </a:spcAft>
              <a:buClr>
                <a:schemeClr val="dk1"/>
              </a:buClr>
              <a:buSzPts val="1800"/>
              <a:buFont typeface="Arial"/>
              <a:buNone/>
            </a:pPr>
            <a:r>
              <a:rPr lang="en-US" sz="1800" b="0" i="1" u="none" strike="noStrike" cap="none" dirty="0">
                <a:solidFill>
                  <a:schemeClr val="bg1"/>
                </a:solidFill>
                <a:latin typeface="Calibri"/>
                <a:ea typeface="Calibri"/>
                <a:cs typeface="Calibri"/>
                <a:sym typeface="Calibri"/>
              </a:rPr>
              <a:t>Disclaimer: The scientific results and conclusions, as well as any views or opinions expressed herein, are those of the author(s) and do not necessarily reflect those of NOAA or the US Department of Commerce.</a:t>
            </a:r>
            <a:endParaRPr sz="1200"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4B700FFDE0C74C9EF2FA06374AFA7A" ma:contentTypeVersion="3" ma:contentTypeDescription="Create a new document." ma:contentTypeScope="" ma:versionID="a946f130817c7f471a58539889e17cf0">
  <xsd:schema xmlns:xsd="http://www.w3.org/2001/XMLSchema" xmlns:xs="http://www.w3.org/2001/XMLSchema" xmlns:p="http://schemas.microsoft.com/office/2006/metadata/properties" xmlns:ns2="29248ca7-61df-4d47-bbf4-0538a5bb2a05" targetNamespace="http://schemas.microsoft.com/office/2006/metadata/properties" ma:root="true" ma:fieldsID="56a9e03d8ba85269668c284c680c2e2f" ns2:_="">
    <xsd:import namespace="29248ca7-61df-4d47-bbf4-0538a5bb2a05"/>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248ca7-61df-4d47-bbf4-0538a5bb2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AC226DD-2DEA-4A0D-B3D5-8932BD9F48DD}"/>
</file>

<file path=customXml/itemProps2.xml><?xml version="1.0" encoding="utf-8"?>
<ds:datastoreItem xmlns:ds="http://schemas.openxmlformats.org/officeDocument/2006/customXml" ds:itemID="{BA035D9A-081B-4034-88DC-412768B86F23}"/>
</file>

<file path=customXml/itemProps3.xml><?xml version="1.0" encoding="utf-8"?>
<ds:datastoreItem xmlns:ds="http://schemas.openxmlformats.org/officeDocument/2006/customXml" ds:itemID="{4CACCFDD-F49F-4308-AC7D-B008B3B2039E}"/>
</file>

<file path=docProps/app.xml><?xml version="1.0" encoding="utf-8"?>
<Properties xmlns="http://schemas.openxmlformats.org/officeDocument/2006/extended-properties" xmlns:vt="http://schemas.openxmlformats.org/officeDocument/2006/docPropsVTypes">
  <TotalTime>24</TotalTime>
  <Words>432</Words>
  <Application>Microsoft Office PowerPoint</Application>
  <PresentationFormat>Widescreen</PresentationFormat>
  <Paragraphs>79</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Courier New</vt:lpstr>
      <vt:lpstr>Noto Sans Symbols</vt:lpstr>
      <vt:lpstr>NTR</vt:lpstr>
      <vt:lpstr>Office Theme</vt:lpstr>
      <vt:lpstr>NOAA Satellite Precipitation Products – Operational Capabilities and Future Plans </vt:lpstr>
      <vt:lpstr>NOAA Operational Precipitation Products</vt:lpstr>
      <vt:lpstr>Transitioning to Operations</vt:lpstr>
      <vt:lpstr>NOAA LEO Satellite Programs</vt:lpstr>
      <vt:lpstr>Key Developments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NOAA Satellite Precipitation Products – Operational Capabilities and Future Plans </dc:title>
  <dc:creator>H M</dc:creator>
  <cp:lastModifiedBy>Huan Meng</cp:lastModifiedBy>
  <cp:revision>5</cp:revision>
  <dcterms:modified xsi:type="dcterms:W3CDTF">2026-07-01T20:06:44Z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0x010100484B700FFDE0C74C9EF2FA06374AFA7A</vt:lpwstr>
  </property>
</Properties>
</file>