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4"/>
    <p:sldMasterId id="2147487744" r:id="rId5"/>
  </p:sldMasterIdLst>
  <p:notesMasterIdLst>
    <p:notesMasterId r:id="rId18"/>
  </p:notesMasterIdLst>
  <p:handoutMasterIdLst>
    <p:handoutMasterId r:id="rId19"/>
  </p:handoutMasterIdLst>
  <p:sldIdLst>
    <p:sldId id="614" r:id="rId6"/>
    <p:sldId id="609" r:id="rId7"/>
    <p:sldId id="1430" r:id="rId8"/>
    <p:sldId id="1435" r:id="rId9"/>
    <p:sldId id="615" r:id="rId10"/>
    <p:sldId id="1431" r:id="rId11"/>
    <p:sldId id="1432" r:id="rId12"/>
    <p:sldId id="1433" r:id="rId13"/>
    <p:sldId id="1434" r:id="rId14"/>
    <p:sldId id="604" r:id="rId15"/>
    <p:sldId id="1437" r:id="rId16"/>
    <p:sldId id="1436" r:id="rId17"/>
  </p:sldIdLst>
  <p:sldSz cx="12192000" cy="6858000"/>
  <p:notesSz cx="9931400" cy="14363700"/>
  <p:custDataLst>
    <p:tags r:id="rId20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4" userDrawn="1">
          <p15:clr>
            <a:srgbClr val="A4A3A4"/>
          </p15:clr>
        </p15:guide>
        <p15:guide id="2" orient="horz" pos="1410" userDrawn="1">
          <p15:clr>
            <a:srgbClr val="A4A3A4"/>
          </p15:clr>
        </p15:guide>
        <p15:guide id="3" orient="horz" pos="2715" userDrawn="1">
          <p15:clr>
            <a:srgbClr val="A4A3A4"/>
          </p15:clr>
        </p15:guide>
        <p15:guide id="4" orient="horz" pos="2389" userDrawn="1">
          <p15:clr>
            <a:srgbClr val="A4A3A4"/>
          </p15:clr>
        </p15:guide>
        <p15:guide id="5" orient="horz" pos="2064" userDrawn="1">
          <p15:clr>
            <a:srgbClr val="A4A3A4"/>
          </p15:clr>
        </p15:guide>
        <p15:guide id="6" orient="horz" pos="1735" userDrawn="1">
          <p15:clr>
            <a:srgbClr val="A4A3A4"/>
          </p15:clr>
        </p15:guide>
        <p15:guide id="7" orient="horz" pos="3369" userDrawn="1">
          <p15:clr>
            <a:srgbClr val="A4A3A4"/>
          </p15:clr>
        </p15:guide>
        <p15:guide id="8" orient="horz" pos="3698" userDrawn="1">
          <p15:clr>
            <a:srgbClr val="A4A3A4"/>
          </p15:clr>
        </p15:guide>
        <p15:guide id="9" pos="5186" userDrawn="1">
          <p15:clr>
            <a:srgbClr val="A4A3A4"/>
          </p15:clr>
        </p15:guide>
        <p15:guide id="10" pos="241" userDrawn="1">
          <p15:clr>
            <a:srgbClr val="A4A3A4"/>
          </p15:clr>
        </p15:guide>
        <p15:guide id="11" pos="1910" userDrawn="1">
          <p15:clr>
            <a:srgbClr val="A4A3A4"/>
          </p15:clr>
        </p15:guide>
        <p15:guide id="12" pos="6005" userDrawn="1">
          <p15:clr>
            <a:srgbClr val="A4A3A4"/>
          </p15:clr>
        </p15:guide>
        <p15:guide id="13" pos="6838" userDrawn="1">
          <p15:clr>
            <a:srgbClr val="A4A3A4"/>
          </p15:clr>
        </p15:guide>
        <p15:guide id="14" pos="2751" userDrawn="1">
          <p15:clr>
            <a:srgbClr val="A4A3A4"/>
          </p15:clr>
        </p15:guide>
        <p15:guide id="15" pos="10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5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0" autoAdjust="0"/>
    <p:restoredTop sz="90194" autoAdjust="0"/>
  </p:normalViewPr>
  <p:slideViewPr>
    <p:cSldViewPr snapToGrid="0">
      <p:cViewPr varScale="1">
        <p:scale>
          <a:sx n="74" d="100"/>
          <a:sy n="74" d="100"/>
        </p:scale>
        <p:origin x="1042" y="72"/>
      </p:cViewPr>
      <p:guideLst>
        <p:guide orient="horz" pos="1164"/>
        <p:guide orient="horz" pos="1410"/>
        <p:guide orient="horz" pos="2715"/>
        <p:guide orient="horz" pos="2389"/>
        <p:guide orient="horz" pos="2064"/>
        <p:guide orient="horz" pos="1735"/>
        <p:guide orient="horz" pos="3369"/>
        <p:guide orient="horz" pos="3698"/>
        <p:guide pos="5186"/>
        <p:guide pos="241"/>
        <p:guide pos="1910"/>
        <p:guide pos="6005"/>
        <p:guide pos="6838"/>
        <p:guide pos="2751"/>
        <p:guide pos="10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3096" y="78"/>
      </p:cViewPr>
      <p:guideLst>
        <p:guide orient="horz" pos="452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sileios Barlakas" userId="54e197fd-00e4-450b-9520-3b98f137ace6" providerId="ADAL" clId="{004BDB6A-95D8-4D1F-B2C4-C4EA054132D3}"/>
    <pc:docChg chg="modSld">
      <pc:chgData name="Vasileios Barlakas" userId="54e197fd-00e4-450b-9520-3b98f137ace6" providerId="ADAL" clId="{004BDB6A-95D8-4D1F-B2C4-C4EA054132D3}" dt="2026-07-06T20:42:56.369" v="97" actId="20577"/>
      <pc:docMkLst>
        <pc:docMk/>
      </pc:docMkLst>
      <pc:sldChg chg="mod modShow">
        <pc:chgData name="Vasileios Barlakas" userId="54e197fd-00e4-450b-9520-3b98f137ace6" providerId="ADAL" clId="{004BDB6A-95D8-4D1F-B2C4-C4EA054132D3}" dt="2026-07-06T18:28:00.796" v="0" actId="34476"/>
        <pc:sldMkLst>
          <pc:docMk/>
          <pc:sldMk cId="1881492184" sldId="609"/>
        </pc:sldMkLst>
      </pc:sldChg>
      <pc:sldChg chg="modSp mod">
        <pc:chgData name="Vasileios Barlakas" userId="54e197fd-00e4-450b-9520-3b98f137ace6" providerId="ADAL" clId="{004BDB6A-95D8-4D1F-B2C4-C4EA054132D3}" dt="2026-07-06T20:28:50.969" v="81" actId="1036"/>
        <pc:sldMkLst>
          <pc:docMk/>
          <pc:sldMk cId="4104967364" sldId="1434"/>
        </pc:sldMkLst>
        <pc:spChg chg="mod">
          <ac:chgData name="Vasileios Barlakas" userId="54e197fd-00e4-450b-9520-3b98f137ace6" providerId="ADAL" clId="{004BDB6A-95D8-4D1F-B2C4-C4EA054132D3}" dt="2026-07-06T20:28:50.969" v="81" actId="1036"/>
          <ac:spMkLst>
            <pc:docMk/>
            <pc:sldMk cId="4104967364" sldId="1434"/>
            <ac:spMk id="8" creationId="{21E530AD-165B-E7F2-1D9F-1ECE1C23F381}"/>
          </ac:spMkLst>
        </pc:spChg>
        <pc:spChg chg="mod">
          <ac:chgData name="Vasileios Barlakas" userId="54e197fd-00e4-450b-9520-3b98f137ace6" providerId="ADAL" clId="{004BDB6A-95D8-4D1F-B2C4-C4EA054132D3}" dt="2026-07-06T20:28:46.991" v="67" actId="207"/>
          <ac:spMkLst>
            <pc:docMk/>
            <pc:sldMk cId="4104967364" sldId="1434"/>
            <ac:spMk id="14" creationId="{D9E45BD4-89D7-B73A-C099-8A00CEB01B17}"/>
          </ac:spMkLst>
        </pc:spChg>
      </pc:sldChg>
      <pc:sldChg chg="modSp mod">
        <pc:chgData name="Vasileios Barlakas" userId="54e197fd-00e4-450b-9520-3b98f137ace6" providerId="ADAL" clId="{004BDB6A-95D8-4D1F-B2C4-C4EA054132D3}" dt="2026-07-06T20:42:56.369" v="97" actId="20577"/>
        <pc:sldMkLst>
          <pc:docMk/>
          <pc:sldMk cId="2970292102" sldId="1437"/>
        </pc:sldMkLst>
        <pc:spChg chg="mod">
          <ac:chgData name="Vasileios Barlakas" userId="54e197fd-00e4-450b-9520-3b98f137ace6" providerId="ADAL" clId="{004BDB6A-95D8-4D1F-B2C4-C4EA054132D3}" dt="2026-07-06T20:42:56.369" v="97" actId="20577"/>
          <ac:spMkLst>
            <pc:docMk/>
            <pc:sldMk cId="2970292102" sldId="1437"/>
            <ac:spMk id="3" creationId="{4C3A3439-81D3-1836-B158-0F4E4197D79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 flipH="1">
            <a:off x="0" y="0"/>
            <a:ext cx="0" cy="261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 flipH="1">
            <a:off x="9982200" y="0"/>
            <a:ext cx="0" cy="261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 flipH="1">
            <a:off x="0" y="14090650"/>
            <a:ext cx="0" cy="261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707563" y="14085888"/>
            <a:ext cx="274637" cy="266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E842FA72-B9ED-494F-A64D-EC1E1901C35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61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719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7800" y="1074738"/>
            <a:ext cx="9575800" cy="5386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6819900"/>
            <a:ext cx="7286625" cy="64690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44562"/>
            <a:ext cx="4302125" cy="7191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13644562"/>
            <a:ext cx="4302125" cy="7191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FE02029-9BE2-4139-82E8-7E205433FD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4190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0" i="0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There will be three satellite pairs, where each satellite will have a nominal lifetime of 7.5 years to span a total operational lifetime over 21 years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3695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FE02029-9BE2-4139-82E8-7E205433FD51}" type="slidenum">
              <a:rPr kumimoji="0" lang="de-DE" sz="17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Arial"/>
              </a:rPr>
              <a:pPr marL="0" marR="0" lvl="0" indent="0" algn="r" defTabSz="133695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</a:t>
            </a:fld>
            <a:endParaRPr kumimoji="0" lang="de-DE" sz="1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5356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0682C-2040-4555-AD51-DD0ED3799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78A6C-BB51-3D29-B52E-FDF64F5623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A04A89-D980-BDB0-F8A4-A0803AC70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0" i="0" kern="120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There will be three satellite pairs, where each satellite will have a nominal lifetime of 7.5 years to span a total operational lifetime over 21 years</a:t>
            </a:r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370D4-BED8-A30A-D05B-C45950AD2D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3695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FE02029-9BE2-4139-82E8-7E205433FD51}" type="slidenum">
              <a:rPr kumimoji="0" lang="de-DE" sz="17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Arial"/>
              </a:rPr>
              <a:pPr marL="0" marR="0" lvl="0" indent="0" algn="r" defTabSz="133695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de-DE" sz="1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097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four Sterna bands have different geolocations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4819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379" y="1254271"/>
            <a:ext cx="9393251" cy="5322841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B1E87582-D026-203A-9BBE-CB00676C469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6B38FFA-0A00-7FD5-3C4D-9938D347A9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1CE063-C87C-0A18-DEF7-814326DD88C6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06" y="1122694"/>
            <a:ext cx="9619897" cy="545127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4B0AAA1B-1421-17DE-B4BF-B223B75DE9F1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5F18F6B-5996-4FDB-4CBA-3C363925A1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0C3572-4EAB-966F-2580-59825C4BE64B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97184634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145464"/>
            <a:ext cx="9616414" cy="544930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5320F485-C9D1-F50E-BBD5-B0693DBE73F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56EAB93-8FF6-4A70-A33D-3294E57DF9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B2C236-179D-2AF6-D0E9-935FD2A2FFB0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65434954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CO2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240411"/>
            <a:ext cx="9479236" cy="533415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56B2F4-0B34-32AE-E744-78BF841E5A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25516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Logo box">
            <a:extLst>
              <a:ext uri="{FF2B5EF4-FFF2-40B4-BE49-F238E27FC236}">
                <a16:creationId xmlns:a16="http://schemas.microsoft.com/office/drawing/2014/main" id="{1BFE9D57-D127-805F-6B28-6561E60D2B68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D564E5C-D37A-50D8-CCE0-E76EEEFC1D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4355E2-5E5E-1BD2-A90C-8BC1CFCD3730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67458287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or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398" y="1191201"/>
            <a:ext cx="9421602" cy="533890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B3646FAC-CF52-97F7-560F-F61F4002620B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23D6C2C-ACBF-3ED3-3352-8A2D806B0D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688088-F2F7-0AAB-C01C-80B07FF845AE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81753353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1199"/>
            <a:ext cx="9436548" cy="5347376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2EF30257-1967-6570-EB43-02821B02C490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E749021-2A2E-C4D1-EF4D-C145369547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575E3C-B026-EDAA-E326-EC232EC7733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68639574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Atmosphe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58" y="1199921"/>
            <a:ext cx="9406214" cy="533018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91C69168-F063-CFEF-E75F-923C5D29917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C460F7A-3E10-FADA-F010-5CF6432CC4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3D748A-91F8-E795-587F-35D125A6B60D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10166231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9921"/>
            <a:ext cx="9421156" cy="533865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9E84224C-4C73-1526-2E13-7EABF69CB171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00C430E-5B8F-8D64-3D68-63C03CF149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7AF93F-6E70-CD3C-2B50-548D30572A9C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90415101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610" y="1115816"/>
            <a:ext cx="9572000" cy="542413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2F8D1782-09A4-E4EE-9062-989272A21B4F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49D061C-DBAD-84FD-050D-DE0C3B3781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610775-6E5F-1479-897C-FAA96D2B806A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64032671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GEO MC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913" y="1199921"/>
            <a:ext cx="9463265" cy="5362516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9B33E338-9B66-30DC-6ACC-0333EE68817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6AB5C5D-2B53-13DF-9B60-EC2446B4D16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C73E9F-B629-BFD0-BC22-E48014F492D5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70240597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O MC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878" y="1178260"/>
            <a:ext cx="9505713" cy="538657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B4880620-B971-CC87-45FE-B58B31E0255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733BCAA-E5CD-7601-F265-95B3169EE5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3B711D-16AD-B6E1-1EA5-A05A455B38C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91543822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HQ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2" y="1240251"/>
            <a:ext cx="9386105" cy="531879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99E13975-02CC-D6EC-70D0-1FEBF815AACC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792412E-F0EE-A978-6B0E-573980CE26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DECA89-C807-FD8D-94E8-1CD2839F3821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39313977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E4C975A-D8FD-20D8-1337-4EFFD65ED2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1904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yello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6A40B4-9476-3CC7-1FC9-048DA89B572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50D9AEB-55E7-D78F-89E0-5D9043EE57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2369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purp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EA9A88-C455-E7C7-6727-AB6BAE746E39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7EB373E-9305-7F05-2C7F-6B6E764839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7795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35587F-E5E3-C072-6931-1000911C6A8E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88EA190-1ED4-7718-4AA2-91BF52AF02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383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ran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6C6A13-D0B2-112F-D4E9-A0818AC63EE5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4E3C7E9-B696-DF37-A1F9-B75CFDE6C3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5859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34FFE1-4D68-C451-C29A-95B93B3980B4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DE914CB-0948-49A5-51BF-A80AEC799A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514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yello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90110A3-A2FA-0ED7-51BC-DE1CBE681CC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68E99D9-7E18-FB4C-4098-30FD111D56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3544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purp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0E88DA-5D62-A14E-BC69-AE25EB34AF4A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79308BB-6CA2-65A0-6D2E-7C45980895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4804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D84B37-8BB0-CA6D-8B7F-6FA21B7C8B0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975A67A-673B-1D1E-D9EA-A2FBE92D5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2471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oran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75B50D-643C-BEAF-946D-CA5BDCDB9285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8BA6208-16A5-ABE6-DD31-D682752E0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5399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 Glob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102" y="1254582"/>
            <a:ext cx="9335283" cy="5289993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3E24760C-1972-1C7B-D901-0A8AC2BC358B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D4D450C-18F9-43FB-1C8C-0ADDD638F7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565E45-BC8D-B119-8ED2-61578806CC7E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72397572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BAFD0F-C436-EB79-93CC-C81D9016CED8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0BFFBB0-45D1-C44C-2322-077B17D693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9883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background">
    <p:bg>
      <p:bgPr>
        <a:solidFill>
          <a:srgbClr val="253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79" y="-8719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www.eumetsat.int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2" y="1139428"/>
            <a:ext cx="11822493" cy="52626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DD8B77-78AB-30A3-2819-0AD7A8288E5E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462B3FA-722D-E418-91CF-AD733B5D65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1507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ured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>
            <a:fillRect/>
          </a:stretch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347559-999B-94F9-6210-9E45B6B2067F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6BB19EE-C37A-F940-80CE-C5B1FC503D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6123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etop/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27" y="1210440"/>
            <a:ext cx="9465847" cy="5324538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3" y="-8719"/>
            <a:ext cx="2107259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3" y="638706"/>
            <a:ext cx="12046947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5" y="114424"/>
            <a:ext cx="1703215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5170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PS-S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FB1ACA5-F74C-AC89-5B58-552E8F05198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25179" y="1154545"/>
            <a:ext cx="12070080" cy="5415275"/>
            <a:chOff x="93884" y="1154545"/>
            <a:chExt cx="9039910" cy="5415222"/>
          </a:xfrm>
        </p:grpSpPr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674"/>
            <a:stretch>
              <a:fillRect/>
            </a:stretch>
          </p:blipFill>
          <p:spPr>
            <a:xfrm>
              <a:off x="93884" y="1249143"/>
              <a:ext cx="7710821" cy="5320624"/>
            </a:xfrm>
            <a:prstGeom prst="rect">
              <a:avLst/>
            </a:prstGeom>
          </p:spPr>
        </p:pic>
        <p:sp>
          <p:nvSpPr>
            <p:cNvPr id="243" name="Freeform 242"/>
            <p:cNvSpPr/>
            <p:nvPr userDrawn="1"/>
          </p:nvSpPr>
          <p:spPr bwMode="auto">
            <a:xfrm flipH="1">
              <a:off x="6653830" y="1154545"/>
              <a:ext cx="2479964" cy="5375564"/>
            </a:xfrm>
            <a:custGeom>
              <a:avLst/>
              <a:gdLst>
                <a:gd name="connsiteX0" fmla="*/ 46182 w 3306619"/>
                <a:gd name="connsiteY0" fmla="*/ 0 h 5375564"/>
                <a:gd name="connsiteX1" fmla="*/ 3306619 w 3306619"/>
                <a:gd name="connsiteY1" fmla="*/ 0 h 5375564"/>
                <a:gd name="connsiteX2" fmla="*/ 2050473 w 3306619"/>
                <a:gd name="connsiteY2" fmla="*/ 5375564 h 5375564"/>
                <a:gd name="connsiteX3" fmla="*/ 0 w 3306619"/>
                <a:gd name="connsiteY3" fmla="*/ 5375564 h 5375564"/>
                <a:gd name="connsiteX4" fmla="*/ 46182 w 3306619"/>
                <a:gd name="connsiteY4" fmla="*/ 0 h 5375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6619" h="5375564">
                  <a:moveTo>
                    <a:pt x="46182" y="0"/>
                  </a:moveTo>
                  <a:lnTo>
                    <a:pt x="3306619" y="0"/>
                  </a:lnTo>
                  <a:lnTo>
                    <a:pt x="2050473" y="5375564"/>
                  </a:lnTo>
                  <a:lnTo>
                    <a:pt x="0" y="5375564"/>
                  </a:lnTo>
                  <a:lnTo>
                    <a:pt x="46182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27000" tIns="27000" rIns="27000" bIns="27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685783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GB" sz="675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6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3" y="638706"/>
            <a:ext cx="12046947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EE1763B5-3054-D5A6-C551-1B1375383E38}"/>
              </a:ext>
            </a:extLst>
          </p:cNvPr>
          <p:cNvSpPr/>
          <p:nvPr userDrawn="1"/>
        </p:nvSpPr>
        <p:spPr bwMode="auto">
          <a:xfrm>
            <a:off x="193406" y="-8719"/>
            <a:ext cx="2809677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7A5685-AB25-6C65-5F79-91AA229BE3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494709" y="114424"/>
            <a:ext cx="2270952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9878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S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10" y="1122694"/>
            <a:ext cx="9619897" cy="545127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3" y="-8719"/>
            <a:ext cx="2107259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3" y="638706"/>
            <a:ext cx="12046947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5" y="114424"/>
            <a:ext cx="1703215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3818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7" y="1145464"/>
            <a:ext cx="9616415" cy="544930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3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6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3" y="-8719"/>
            <a:ext cx="2107259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3" y="638706"/>
            <a:ext cx="12046947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5" y="114424"/>
            <a:ext cx="1703215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62144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S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7"/>
          <a:stretch>
            <a:fillRect/>
          </a:stretch>
        </p:blipFill>
        <p:spPr>
          <a:xfrm>
            <a:off x="2363519" y="1113181"/>
            <a:ext cx="9765095" cy="542676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3" y="-8719"/>
            <a:ext cx="2107259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3" y="638706"/>
            <a:ext cx="12046947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5" y="114424"/>
            <a:ext cx="1703215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7560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T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32" y="1238226"/>
            <a:ext cx="9480125" cy="533415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3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6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3" y="-8719"/>
            <a:ext cx="2107259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3" y="638706"/>
            <a:ext cx="12046947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5" y="114424"/>
            <a:ext cx="1703215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0836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1" y="1139429"/>
            <a:ext cx="8183419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8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1" y="7"/>
            <a:ext cx="11254467" cy="640079"/>
          </a:xfrm>
        </p:spPr>
        <p:txBody>
          <a:bodyPr/>
          <a:lstStyle>
            <a:lvl1pPr marL="16615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9" y="1237678"/>
            <a:ext cx="5463956" cy="5164431"/>
          </a:xfrm>
        </p:spPr>
        <p:txBody>
          <a:bodyPr/>
          <a:lstStyle>
            <a:lvl1pPr>
              <a:defRPr sz="2400" baseline="0"/>
            </a:lvl1pPr>
            <a:lvl2pPr>
              <a:defRPr sz="2100" baseline="0"/>
            </a:lvl2pPr>
            <a:lvl3pPr>
              <a:defRPr sz="1800" baseline="0"/>
            </a:lvl3pPr>
            <a:lvl4pPr>
              <a:defRPr sz="1500" baseline="0"/>
            </a:lvl4pPr>
            <a:lvl5pPr>
              <a:defRPr sz="135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1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9" y="3061592"/>
            <a:ext cx="1245440" cy="12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7392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40 yea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0 years graphic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BBB028B2-8594-01B4-DB76-83DE48C421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46" y="873665"/>
            <a:ext cx="10117753" cy="5690949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sp>
        <p:nvSpPr>
          <p:cNvPr id="264" name="Logo box"/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EUM logo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  <p:pic>
        <p:nvPicPr>
          <p:cNvPr id="6" name="Picture 5" descr="A white number with a heart in the middle&#10;&#10;AI-generated content may be incorrect.">
            <a:extLst>
              <a:ext uri="{FF2B5EF4-FFF2-40B4-BE49-F238E27FC236}">
                <a16:creationId xmlns:a16="http://schemas.microsoft.com/office/drawing/2014/main" id="{EA442971-9A88-AE38-266B-83EFD12116C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424" y="3806894"/>
            <a:ext cx="2308788" cy="23087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EAC638-434D-CD96-ADA6-A8A31A7F65E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290684547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3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8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7"/>
            <a:ext cx="11399520" cy="640079"/>
          </a:xfrm>
        </p:spPr>
        <p:txBody>
          <a:bodyPr/>
          <a:lstStyle>
            <a:lvl1pPr marL="166154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1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7498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7" y="-8719"/>
            <a:ext cx="11901895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8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1" y="7"/>
            <a:ext cx="11254467" cy="640079"/>
          </a:xfrm>
        </p:spPr>
        <p:txBody>
          <a:bodyPr/>
          <a:lstStyle>
            <a:lvl1pPr marL="16615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1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4844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7" y="-8719"/>
            <a:ext cx="11901895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>
            <a:fillRect/>
          </a:stretch>
        </p:blipFill>
        <p:spPr>
          <a:xfrm>
            <a:off x="-42531" y="-42530"/>
            <a:ext cx="12227443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7"/>
            <a:ext cx="11399520" cy="640079"/>
          </a:xfrm>
        </p:spPr>
        <p:txBody>
          <a:bodyPr/>
          <a:lstStyle>
            <a:lvl1pPr marL="166154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8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1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8678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4" y="-1679944"/>
            <a:ext cx="11288823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7" y="-8719"/>
            <a:ext cx="1190189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7"/>
            <a:ext cx="11399520" cy="640079"/>
          </a:xfrm>
        </p:spPr>
        <p:txBody>
          <a:bodyPr/>
          <a:lstStyle>
            <a:lvl1pPr marL="166154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8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1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68555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1" y="1139429"/>
            <a:ext cx="8183419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7000" tIns="27000" rIns="27000" bIns="27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675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8" t="12525" r="14364" b="3434"/>
          <a:stretch>
            <a:fillRect/>
          </a:stretch>
        </p:blipFill>
        <p:spPr>
          <a:xfrm>
            <a:off x="0" y="858988"/>
            <a:ext cx="12022667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9" y="1237678"/>
            <a:ext cx="5463956" cy="5164431"/>
          </a:xfrm>
        </p:spPr>
        <p:txBody>
          <a:bodyPr anchor="ctr"/>
          <a:lstStyle>
            <a:lvl1pPr marL="0" indent="0">
              <a:buNone/>
              <a:defRPr sz="2400"/>
            </a:lvl1pPr>
            <a:lvl2pPr marL="422032" indent="0">
              <a:buNone/>
              <a:defRPr sz="2100"/>
            </a:lvl2pPr>
            <a:lvl3pPr marL="844061" indent="0">
              <a:buNone/>
              <a:defRPr sz="1800"/>
            </a:lvl3pPr>
            <a:lvl4pPr marL="1266092" indent="0">
              <a:buNone/>
              <a:defRPr sz="1500"/>
            </a:lvl4pPr>
            <a:lvl5pPr marL="1688123" indent="0">
              <a:buNone/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51" y="2427580"/>
            <a:ext cx="3524767" cy="263591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CE49991-6638-C92C-581C-FFF01F7B446B}"/>
              </a:ext>
            </a:extLst>
          </p:cNvPr>
          <p:cNvSpPr/>
          <p:nvPr userDrawn="1"/>
        </p:nvSpPr>
        <p:spPr bwMode="auto">
          <a:xfrm>
            <a:off x="193406" y="-8719"/>
            <a:ext cx="863233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494F2A-6B1D-D778-09D4-E1EA6007D4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76534" y="83805"/>
            <a:ext cx="647663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09160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05541E-587A-5438-9263-2E08CBC65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1" r="14362" b="8674"/>
          <a:stretch>
            <a:fillRect/>
          </a:stretch>
        </p:blipFill>
        <p:spPr>
          <a:xfrm>
            <a:off x="-1" y="0"/>
            <a:ext cx="12192001" cy="68764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330211"/>
            <a:ext cx="12061093" cy="854075"/>
          </a:xfrm>
        </p:spPr>
        <p:txBody>
          <a:bodyPr/>
          <a:lstStyle>
            <a:lvl1pPr marL="115044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84130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40 yea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0 years graphic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BBB028B2-8594-01B4-DB76-83DE48C421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46" y="873665"/>
            <a:ext cx="10117753" cy="5690949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sp>
        <p:nvSpPr>
          <p:cNvPr id="264" name="Logo box"/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168BE2B-138D-388A-5A54-7DA68A7F1B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883F94-637F-7AD4-143D-485D8A58AAE1}"/>
              </a:ext>
            </a:extLst>
          </p:cNvPr>
          <p:cNvSpPr txBox="1"/>
          <p:nvPr userDrawn="1"/>
        </p:nvSpPr>
        <p:spPr>
          <a:xfrm>
            <a:off x="7674123" y="4783090"/>
            <a:ext cx="3704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kern="100" spc="-10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</a:t>
            </a:r>
          </a:p>
          <a:p>
            <a:pPr algn="ctr"/>
            <a:r>
              <a:rPr lang="en-US" sz="2000" b="0" kern="100" spc="-10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28004701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 Europ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0" y="1240115"/>
            <a:ext cx="9335286" cy="528999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450ADCB7-16EB-B622-638C-A1A4954E3E6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2BC845D-EDCB-49FB-8EA7-B86F49B5F9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89ADF8-1EBB-F2EA-CAD4-829F7E52DF1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157749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E4EFABC4-666E-0E12-FBFB-C5321CC93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" b="3668"/>
          <a:stretch>
            <a:fillRect/>
          </a:stretch>
        </p:blipFill>
        <p:spPr>
          <a:xfrm>
            <a:off x="63690" y="1108378"/>
            <a:ext cx="12055526" cy="5478940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3E392C0A-DF10-D30F-EF0B-A3B046BCF0AF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D277281-68D4-7402-4B74-477146D330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F3A12D-ABE6-2685-297C-35A400BEF856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54940900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etop/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24" y="1210440"/>
            <a:ext cx="9465846" cy="5324538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FB0A5B34-CD22-5471-332A-2BB0E79DB53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514F7FE-53E7-7C2F-D72B-C60357B6A4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421CDD-B50E-22CF-1176-6D423C69DCB4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1398626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PS-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4"/>
          <a:stretch>
            <a:fillRect/>
          </a:stretch>
        </p:blipFill>
        <p:spPr>
          <a:xfrm>
            <a:off x="125175" y="1249142"/>
            <a:ext cx="10281095" cy="532062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52BAA7E5-AA45-8CC8-A434-4FDF0DF3F348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CC3971B-9FF7-641A-E637-3E8DAF071F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F01C85-380F-6659-4C7D-C31A69DAE05F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86515958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hyperlink" Target="m-files://show/7235DDED-B8A6-4E3A-A71E-E576E92F5EE1/0-2230807?property=PG8FCBFCF182AD48F88E0B0EC2E6018DF7n1" TargetMode="External"/><Relationship Id="rId21" Type="http://schemas.openxmlformats.org/officeDocument/2006/relationships/slideLayout" Target="../slideLayouts/slideLayout21.xml"/><Relationship Id="rId34" Type="http://schemas.openxmlformats.org/officeDocument/2006/relationships/hyperlink" Target="m-files://show/7235DDED-B8A6-4E3A-A71E-E576E92F5EE1/0-2230807?property=PG7957932C1D8B422FA7838BCB926F04D5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38" Type="http://schemas.openxmlformats.org/officeDocument/2006/relationships/hyperlink" Target="m-files://show/7235DDED-B8A6-4E3A-A71E-E576E92F5EE1/0-2230807?property=PGF96F14DEC652464883AF30934E62410D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hyperlink" Target="m-files://show/7235DDED-B8A6-4E3A-A71E-E576E92F5EE1/0-2230807?property=PG287DD6AA5F5449A297586565E64CBBF3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hyperlink" Target="m-files://show/7235DDED-B8A6-4E3A-A71E-E576E92F5EE1/0-2230807?property=PG65D186EDD28144499B14845D49B5D4CB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hyperlink" Target="m-files://show/7235DDED-B8A6-4E3A-A71E-E576E92F5EE1/0-2230807?property=PGCE5437D590C04754BEE9A57B4DF061F0" TargetMode="Externa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100" b="0" smtClean="0">
                <a:solidFill>
                  <a:srgbClr val="00B5E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pPr algn="r"/>
              <a:t>‹#›</a:t>
            </a:fld>
            <a:endParaRPr lang="en-GB" sz="10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D20100-422D-809D-958D-C82D59239957}"/>
              </a:ext>
            </a:extLst>
          </p:cNvPr>
          <p:cNvSpPr txBox="1"/>
          <p:nvPr userDrawn="1"/>
        </p:nvSpPr>
        <p:spPr>
          <a:xfrm>
            <a:off x="145053" y="6596390"/>
            <a:ext cx="4629421" cy="25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EUM2080938</a:t>
            </a:r>
            <a:r>
              <a:rPr lang="en-IE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v</a:t>
            </a:r>
            <a:r>
              <a:rPr lang="en-IE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IE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IE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Draft</a:t>
            </a:r>
            <a:r>
              <a:rPr lang="en-IE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IE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30 June 2026</a:t>
            </a:r>
            <a:endParaRPr lang="en-IE" sz="1100" b="0" kern="100" spc="-100">
              <a:solidFill>
                <a:srgbClr val="00B0F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6526B0-0085-C373-F3C8-BB3A6BF838E1}"/>
              </a:ext>
            </a:extLst>
          </p:cNvPr>
          <p:cNvSpPr txBox="1"/>
          <p:nvPr userDrawn="1"/>
        </p:nvSpPr>
        <p:spPr>
          <a:xfrm>
            <a:off x="4124189" y="6593586"/>
            <a:ext cx="4088676" cy="25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r-FR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fr-FR" sz="1100" b="0" kern="100" spc="-100">
                <a:solidFill>
                  <a:srgbClr val="00B0F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IE" sz="1100" b="0" kern="100" spc="-100">
              <a:solidFill>
                <a:srgbClr val="00B0F0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70" r:id="rId1"/>
    <p:sldLayoutId id="2147487676" r:id="rId2"/>
    <p:sldLayoutId id="2147487671" r:id="rId3"/>
    <p:sldLayoutId id="2147487742" r:id="rId4"/>
    <p:sldLayoutId id="2147487743" r:id="rId5"/>
    <p:sldLayoutId id="2147487710" r:id="rId6"/>
    <p:sldLayoutId id="2147487741" r:id="rId7"/>
    <p:sldLayoutId id="2147487721" r:id="rId8"/>
    <p:sldLayoutId id="2147487722" r:id="rId9"/>
    <p:sldLayoutId id="2147487723" r:id="rId10"/>
    <p:sldLayoutId id="2147487724" r:id="rId11"/>
    <p:sldLayoutId id="2147487726" r:id="rId12"/>
    <p:sldLayoutId id="2147487727" r:id="rId13"/>
    <p:sldLayoutId id="2147487728" r:id="rId14"/>
    <p:sldLayoutId id="2147487729" r:id="rId15"/>
    <p:sldLayoutId id="2147487730" r:id="rId16"/>
    <p:sldLayoutId id="2147487725" r:id="rId17"/>
    <p:sldLayoutId id="2147487731" r:id="rId18"/>
    <p:sldLayoutId id="2147487732" r:id="rId19"/>
    <p:sldLayoutId id="2147487678" r:id="rId20"/>
    <p:sldLayoutId id="2147487733" r:id="rId21"/>
    <p:sldLayoutId id="2147487735" r:id="rId22"/>
    <p:sldLayoutId id="2147487737" r:id="rId23"/>
    <p:sldLayoutId id="2147487739" r:id="rId24"/>
    <p:sldLayoutId id="2147487679" r:id="rId25"/>
    <p:sldLayoutId id="2147487734" r:id="rId26"/>
    <p:sldLayoutId id="2147487736" r:id="rId27"/>
    <p:sldLayoutId id="2147487738" r:id="rId28"/>
    <p:sldLayoutId id="2147487740" r:id="rId29"/>
    <p:sldLayoutId id="2147487717" r:id="rId30"/>
    <p:sldLayoutId id="2147487720" r:id="rId31"/>
    <p:sldLayoutId id="2147487718" r:id="rId32"/>
  </p:sldLayoutIdLst>
  <p:transition/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1" spc="-100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431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939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46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54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62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84" y="4"/>
            <a:ext cx="11399521" cy="6007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7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3" y="638706"/>
            <a:ext cx="12046947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1166364" y="641574"/>
            <a:ext cx="962122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750" b="0" baseline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12" name="Rectangle 61" title="[DM_E_CONFID]"/>
          <p:cNvSpPr>
            <a:spLocks noChangeArrowheads="1"/>
          </p:cNvSpPr>
          <p:nvPr userDrawn="1"/>
        </p:nvSpPr>
        <p:spPr bwMode="auto">
          <a:xfrm>
            <a:off x="4576120" y="6649210"/>
            <a:ext cx="3113648" cy="11541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endParaRPr lang="de-DE" sz="750" b="0" baseline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61" title="[DM_E_DOC_NO], v[DM_E_VER_NO], [DM_E_ISS_DATE]"/>
          <p:cNvSpPr>
            <a:spLocks noChangeArrowheads="1"/>
          </p:cNvSpPr>
          <p:nvPr userDrawn="1"/>
        </p:nvSpPr>
        <p:spPr bwMode="auto">
          <a:xfrm>
            <a:off x="161052" y="6648056"/>
            <a:ext cx="4628617" cy="11541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defRPr/>
            </a:pPr>
            <a:r>
              <a:rPr lang="pt-BR" sz="750" b="0" baseline="0">
                <a:solidFill>
                  <a:schemeClr val="accent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anose="020B0604020202020204" pitchFamily="34" charset="0"/>
              </a:rPr>
              <a:t>EUM/RSP/VWG/24/1405714, v1 Draft, 20 March 2024</a:t>
            </a:r>
            <a:endParaRPr lang="de-DE" sz="750" b="0" baseline="0">
              <a:solidFill>
                <a:schemeClr val="accent2"/>
              </a:solidFill>
              <a:latin typeface="Bahnschrift Light" panose="020B0502040204020203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1519354" y="6593589"/>
            <a:ext cx="609135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788" b="0" smtClean="0">
                <a:solidFill>
                  <a:schemeClr val="accent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anose="020B0604020202020204" pitchFamily="34" charset="0"/>
              </a:rPr>
              <a:pPr algn="r"/>
              <a:t>‹#›</a:t>
            </a:fld>
            <a:endParaRPr lang="en-GB" sz="788">
              <a:solidFill>
                <a:schemeClr val="accent2"/>
              </a:solidFill>
              <a:latin typeface="Bahnschrift Light" panose="020B0502040204020203" pitchFamily="34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30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45" r:id="rId1"/>
    <p:sldLayoutId id="2147487746" r:id="rId2"/>
    <p:sldLayoutId id="2147487747" r:id="rId3"/>
    <p:sldLayoutId id="2147487748" r:id="rId4"/>
    <p:sldLayoutId id="2147487749" r:id="rId5"/>
    <p:sldLayoutId id="2147487750" r:id="rId6"/>
    <p:sldLayoutId id="2147487751" r:id="rId7"/>
    <p:sldLayoutId id="2147487752" r:id="rId8"/>
    <p:sldLayoutId id="2147487753" r:id="rId9"/>
    <p:sldLayoutId id="2147487754" r:id="rId10"/>
    <p:sldLayoutId id="2147487755" r:id="rId11"/>
    <p:sldLayoutId id="2147487756" r:id="rId12"/>
    <p:sldLayoutId id="2147487757" r:id="rId13"/>
  </p:sldLayoutIdLst>
  <p:transition/>
  <p:hf hdr="0" ftr="0" dt="0"/>
  <p:txStyles>
    <p:titleStyle>
      <a:lvl1pPr marL="165589" algn="l" rtl="0" eaLnBrk="1" fontAlgn="base" hangingPunct="1">
        <a:spcBef>
          <a:spcPct val="0"/>
        </a:spcBef>
        <a:spcAft>
          <a:spcPct val="0"/>
        </a:spcAft>
        <a:defRPr sz="2400" b="0" spc="-75" baseline="0">
          <a:solidFill>
            <a:schemeClr val="bg1"/>
          </a:solidFill>
          <a:latin typeface="Bahnschrift SemiLight" panose="020B0502040204020203" pitchFamily="34" charset="0"/>
          <a:ea typeface="+mj-ea"/>
          <a:cs typeface="Arial" panose="020B0604020202020204" pitchFamily="34" charset="0"/>
        </a:defRPr>
      </a:lvl1pPr>
      <a:lvl2pPr marL="165589" algn="l" rtl="0" eaLnBrk="1" fontAlgn="base" hangingPunct="1">
        <a:spcBef>
          <a:spcPct val="0"/>
        </a:spcBef>
        <a:spcAft>
          <a:spcPct val="0"/>
        </a:spcAft>
        <a:defRPr sz="2585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165589" algn="l" rtl="0" eaLnBrk="1" fontAlgn="base" hangingPunct="1">
        <a:spcBef>
          <a:spcPct val="0"/>
        </a:spcBef>
        <a:spcAft>
          <a:spcPct val="0"/>
        </a:spcAft>
        <a:defRPr sz="2585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65589" algn="l" rtl="0" eaLnBrk="1" fontAlgn="base" hangingPunct="1">
        <a:spcBef>
          <a:spcPct val="0"/>
        </a:spcBef>
        <a:spcAft>
          <a:spcPct val="0"/>
        </a:spcAft>
        <a:defRPr sz="2585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65589" algn="l" rtl="0" eaLnBrk="1" fontAlgn="base" hangingPunct="1">
        <a:spcBef>
          <a:spcPct val="0"/>
        </a:spcBef>
        <a:spcAft>
          <a:spcPct val="0"/>
        </a:spcAft>
        <a:defRPr sz="2585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22032" algn="l" rtl="0" eaLnBrk="1" fontAlgn="base" hangingPunct="1">
        <a:spcBef>
          <a:spcPct val="0"/>
        </a:spcBef>
        <a:spcAft>
          <a:spcPct val="0"/>
        </a:spcAft>
        <a:defRPr sz="2585" b="1">
          <a:solidFill>
            <a:schemeClr val="bg1"/>
          </a:solidFill>
          <a:latin typeface="Century Gothic" pitchFamily="34" charset="0"/>
        </a:defRPr>
      </a:lvl6pPr>
      <a:lvl7pPr marL="844062" algn="l" rtl="0" eaLnBrk="1" fontAlgn="base" hangingPunct="1">
        <a:spcBef>
          <a:spcPct val="0"/>
        </a:spcBef>
        <a:spcAft>
          <a:spcPct val="0"/>
        </a:spcAft>
        <a:defRPr sz="2585" b="1">
          <a:solidFill>
            <a:schemeClr val="bg1"/>
          </a:solidFill>
          <a:latin typeface="Century Gothic" pitchFamily="34" charset="0"/>
        </a:defRPr>
      </a:lvl7pPr>
      <a:lvl8pPr marL="1266092" algn="l" rtl="0" eaLnBrk="1" fontAlgn="base" hangingPunct="1">
        <a:spcBef>
          <a:spcPct val="0"/>
        </a:spcBef>
        <a:spcAft>
          <a:spcPct val="0"/>
        </a:spcAft>
        <a:defRPr sz="2585" b="1">
          <a:solidFill>
            <a:schemeClr val="bg1"/>
          </a:solidFill>
          <a:latin typeface="Century Gothic" pitchFamily="34" charset="0"/>
        </a:defRPr>
      </a:lvl8pPr>
      <a:lvl9pPr marL="1688123" algn="l" rtl="0" eaLnBrk="1" fontAlgn="base" hangingPunct="1">
        <a:spcBef>
          <a:spcPct val="0"/>
        </a:spcBef>
        <a:spcAft>
          <a:spcPct val="0"/>
        </a:spcAft>
        <a:defRPr sz="2585" b="1">
          <a:solidFill>
            <a:schemeClr val="bg1"/>
          </a:solidFill>
          <a:latin typeface="Century Gothic" pitchFamily="34" charset="0"/>
        </a:defRPr>
      </a:lvl9pPr>
    </p:titleStyle>
    <p:bodyStyle>
      <a:lvl1pPr marL="246185" indent="-24618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23" spc="-75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6377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54" spc="-75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anose="020B0604020202020204" pitchFamily="34" charset="0"/>
        </a:defRPr>
      </a:lvl2pPr>
      <a:lvl3pPr marL="1055077" indent="-21101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85" spc="-75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anose="020B0604020202020204" pitchFamily="34" charset="0"/>
        </a:defRPr>
      </a:lvl3pPr>
      <a:lvl4pPr marL="1477108" indent="-21101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16" spc="-75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anose="020B0604020202020204" pitchFamily="34" charset="0"/>
        </a:defRPr>
      </a:lvl4pPr>
      <a:lvl5pPr marL="1899139" indent="-21101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47" spc="-75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anose="020B0604020202020204" pitchFamily="34" charset="0"/>
        </a:defRPr>
      </a:lvl5pPr>
      <a:lvl6pPr marL="2321170" indent="-211016" algn="l" rtl="0" eaLnBrk="1" fontAlgn="base" hangingPunct="1">
        <a:spcBef>
          <a:spcPct val="20000"/>
        </a:spcBef>
        <a:spcAft>
          <a:spcPct val="0"/>
        </a:spcAft>
        <a:defRPr sz="2216">
          <a:solidFill>
            <a:schemeClr val="tx2"/>
          </a:solidFill>
          <a:latin typeface="+mn-lt"/>
        </a:defRPr>
      </a:lvl6pPr>
      <a:lvl7pPr marL="2743199" indent="-211016" algn="l" rtl="0" eaLnBrk="1" fontAlgn="base" hangingPunct="1">
        <a:spcBef>
          <a:spcPct val="20000"/>
        </a:spcBef>
        <a:spcAft>
          <a:spcPct val="0"/>
        </a:spcAft>
        <a:defRPr sz="2216">
          <a:solidFill>
            <a:schemeClr val="tx2"/>
          </a:solidFill>
          <a:latin typeface="+mn-lt"/>
        </a:defRPr>
      </a:lvl7pPr>
      <a:lvl8pPr marL="3165231" indent="-211016" algn="l" rtl="0" eaLnBrk="1" fontAlgn="base" hangingPunct="1">
        <a:spcBef>
          <a:spcPct val="20000"/>
        </a:spcBef>
        <a:spcAft>
          <a:spcPct val="0"/>
        </a:spcAft>
        <a:defRPr sz="2216">
          <a:solidFill>
            <a:schemeClr val="tx2"/>
          </a:solidFill>
          <a:latin typeface="+mn-lt"/>
        </a:defRPr>
      </a:lvl8pPr>
      <a:lvl9pPr marL="3587261" indent="-211016" algn="l" rtl="0" eaLnBrk="1" fontAlgn="base" hangingPunct="1">
        <a:spcBef>
          <a:spcPct val="20000"/>
        </a:spcBef>
        <a:spcAft>
          <a:spcPct val="0"/>
        </a:spcAft>
        <a:defRPr sz="2216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4406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1pPr>
      <a:lvl2pPr marL="422032" algn="l" defTabSz="84406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2pPr>
      <a:lvl3pPr marL="844062" algn="l" defTabSz="84406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266092" algn="l" defTabSz="84406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688123" algn="l" defTabSz="84406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110154" algn="l" defTabSz="84406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532185" algn="l" defTabSz="84406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2954216" algn="l" defTabSz="84406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376247" algn="l" defTabSz="844062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7.tiff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4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 title="[DM_DOCNAME]">
            <a:extLst>
              <a:ext uri="{FF2B5EF4-FFF2-40B4-BE49-F238E27FC236}">
                <a16:creationId xmlns:a16="http://schemas.microsoft.com/office/drawing/2014/main" id="{F0A2BFF7-F3D5-30B6-051F-9DD4EE6E2B45}"/>
              </a:ext>
            </a:extLst>
          </p:cNvPr>
          <p:cNvSpPr txBox="1"/>
          <p:nvPr/>
        </p:nvSpPr>
        <p:spPr>
          <a:xfrm>
            <a:off x="3286665" y="1521849"/>
            <a:ext cx="8896709" cy="3287393"/>
          </a:xfrm>
          <a:prstGeom prst="rect">
            <a:avLst/>
          </a:prstGeom>
          <a:solidFill>
            <a:schemeClr val="bg1"/>
          </a:solidFill>
        </p:spPr>
        <p:txBody>
          <a:bodyPr wrap="square" lIns="288000" tIns="180000" rIns="288000" bIns="180000" rtlCol="0" anchor="t" anchorCtr="0">
            <a:spAutoFit/>
          </a:bodyPr>
          <a:lstStyle/>
          <a:p>
            <a:pPr>
              <a:defRPr/>
            </a:pPr>
            <a:r>
              <a:rPr lang="en-IE" sz="3200" spc="-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Passive Microwave Missions at EUMETSAT for  Precipitation Monitoring</a:t>
            </a:r>
            <a:r>
              <a:rPr lang="en-GB" sz="3200" spc="-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endParaRPr lang="en-GB" sz="1800" b="0" kern="0">
              <a:solidFill>
                <a:schemeClr val="tx1"/>
              </a:solidFill>
              <a:latin typeface="Arial" panose="020B0604020202020204" pitchFamily="34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b="0" u="sng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V. Barlakas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800" b="0" i="1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C. Accadia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V. Mattioli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J. Ackermann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T. Hewison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F. De Angelis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S. Di Michele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I. Krizek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R. Ekelund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J. Lu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2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D. Ori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2</a:t>
            </a:r>
            <a:r>
              <a:rPr lang="en-GB" sz="1800" b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F. Lemmouchi</a:t>
            </a:r>
            <a:r>
              <a:rPr lang="en-GB" sz="1800" b="0" baseline="30000">
                <a:solidFill>
                  <a:schemeClr val="tx1"/>
                </a:solidFill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rPr>
              <a:t>2</a:t>
            </a:r>
            <a:endParaRPr lang="en-GB" sz="1800" b="0">
              <a:solidFill>
                <a:schemeClr val="tx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1600" b="0" i="1" kern="0">
              <a:solidFill>
                <a:schemeClr val="tx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600" b="0" kern="0" baseline="300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1</a:t>
            </a:r>
            <a:r>
              <a:rPr lang="en-GB" sz="1600" b="0" ker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EUMETSAT</a:t>
            </a:r>
            <a:r>
              <a:rPr lang="en-GB" sz="1600" b="0" ker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, Eumetsat-Allee 1, 64295 Darmstadt, Germany</a:t>
            </a:r>
            <a:endParaRPr lang="en-GB" sz="1600" b="0" kern="0">
              <a:solidFill>
                <a:schemeClr val="tx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600" b="0" kern="0" baseline="300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</a:t>
            </a:r>
            <a:r>
              <a:rPr lang="en-GB" sz="1600" b="0" kern="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CS Group Germany, Robert-Bosch-Straße 7, 64293 Darmstadt</a:t>
            </a:r>
          </a:p>
          <a:p>
            <a:pPr>
              <a:defRPr/>
            </a:pPr>
            <a:endParaRPr lang="en-GB" sz="1000" b="0" kern="0">
              <a:solidFill>
                <a:schemeClr val="tx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IE" sz="1400" b="0">
                <a:solidFill>
                  <a:schemeClr val="tx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12th Workshop of International Precipitation Working Group, July 7-10, 2026, Kraków, Poland</a:t>
            </a:r>
            <a:endParaRPr lang="en-GB" sz="1400" b="0">
              <a:solidFill>
                <a:schemeClr val="tx1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62852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F166EA0-1050-F429-EB9C-949637F0E1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478" y="640558"/>
            <a:ext cx="8324504" cy="803778"/>
          </a:xfrm>
        </p:spPr>
        <p:txBody>
          <a:bodyPr>
            <a:noAutofit/>
          </a:bodyPr>
          <a:lstStyle/>
          <a:p>
            <a:pPr marL="0" lvl="0" indent="0" eaLnBrk="0" hangingPunc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IE" sz="2000" b="1" spc="0">
                <a:solidFill>
                  <a:srgbClr val="00B5E2">
                    <a:lumMod val="75000"/>
                  </a:srgbClr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NWC SAF, HSAF, and CM SAF provide complementary products</a:t>
            </a:r>
          </a:p>
          <a:p>
            <a:pPr marL="0" lvl="0" indent="0" eaLnBrk="0" hangingPunc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IE" sz="800" b="1" spc="0">
              <a:solidFill>
                <a:srgbClr val="00B5E2">
                  <a:lumMod val="75000"/>
                </a:srgbClr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6" descr="Water Management (H SAF) | EUMETSAT">
            <a:extLst>
              <a:ext uri="{FF2B5EF4-FFF2-40B4-BE49-F238E27FC236}">
                <a16:creationId xmlns:a16="http://schemas.microsoft.com/office/drawing/2014/main" id="{5E2296F4-B3C4-136F-00EF-1CB38238B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61" y="2774374"/>
            <a:ext cx="1888331" cy="90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Range Forecasting (NWC SAF) | EUMETSAT">
            <a:extLst>
              <a:ext uri="{FF2B5EF4-FFF2-40B4-BE49-F238E27FC236}">
                <a16:creationId xmlns:a16="http://schemas.microsoft.com/office/drawing/2014/main" id="{EB5E929B-96B0-5993-A9A8-2DC71FA79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3" y="1407312"/>
            <a:ext cx="2125374" cy="79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Climate Monitoring (CM SAF) | EUMETSAT">
            <a:extLst>
              <a:ext uri="{FF2B5EF4-FFF2-40B4-BE49-F238E27FC236}">
                <a16:creationId xmlns:a16="http://schemas.microsoft.com/office/drawing/2014/main" id="{5E8D5893-706B-0B65-DF7B-4E38C1CBD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260272"/>
            <a:ext cx="2031425" cy="84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8E461F-5F72-07CC-97B1-97C698227296}"/>
              </a:ext>
            </a:extLst>
          </p:cNvPr>
          <p:cNvSpPr txBox="1"/>
          <p:nvPr/>
        </p:nvSpPr>
        <p:spPr>
          <a:xfrm>
            <a:off x="0" y="2071871"/>
            <a:ext cx="27354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400"/>
              <a:t>https://www.nwcsaf.org/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B86550-08A6-7A0A-349A-CFE93EB7557F}"/>
              </a:ext>
            </a:extLst>
          </p:cNvPr>
          <p:cNvSpPr txBox="1"/>
          <p:nvPr/>
        </p:nvSpPr>
        <p:spPr>
          <a:xfrm>
            <a:off x="0" y="3557768"/>
            <a:ext cx="33095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400"/>
              <a:t>https://hsaf.meteoam.it/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673F26-CA4D-1FA6-6D00-A0FD3D4D622E}"/>
              </a:ext>
            </a:extLst>
          </p:cNvPr>
          <p:cNvSpPr txBox="1"/>
          <p:nvPr/>
        </p:nvSpPr>
        <p:spPr>
          <a:xfrm>
            <a:off x="0" y="5043668"/>
            <a:ext cx="27743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400"/>
              <a:t>https://www.cmsaf.eu/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889110-C1BF-20E6-402C-68CE41124D2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023"/>
          <a:stretch>
            <a:fillRect/>
          </a:stretch>
        </p:blipFill>
        <p:spPr>
          <a:xfrm>
            <a:off x="6975764" y="1163781"/>
            <a:ext cx="4921727" cy="29741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67311D-3803-7770-2F34-685900549599}"/>
              </a:ext>
            </a:extLst>
          </p:cNvPr>
          <p:cNvSpPr txBox="1"/>
          <p:nvPr/>
        </p:nvSpPr>
        <p:spPr>
          <a:xfrm>
            <a:off x="2499014" y="1742649"/>
            <a:ext cx="62241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for low-latency nowcasting applications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36AEC9-5ED8-6E6A-6D45-61E0F2A23B96}"/>
              </a:ext>
            </a:extLst>
          </p:cNvPr>
          <p:cNvSpPr txBox="1"/>
          <p:nvPr/>
        </p:nvSpPr>
        <p:spPr>
          <a:xfrm>
            <a:off x="2495549" y="3183523"/>
            <a:ext cx="62241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for near-real-time hydrological applications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C8E00C-4E3D-C03C-0BF6-3CF5E47F2207}"/>
              </a:ext>
            </a:extLst>
          </p:cNvPr>
          <p:cNvSpPr txBox="1"/>
          <p:nvPr/>
        </p:nvSpPr>
        <p:spPr>
          <a:xfrm>
            <a:off x="2453987" y="4627860"/>
            <a:ext cx="45183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for long-term Climate Data Records supporting climate monitoring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632AB20-47B2-7183-3555-991F578548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4582" y="4354604"/>
            <a:ext cx="5282337" cy="244105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A28B7124-AA78-A4A6-8B70-BAADEA3D0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/>
          <a:p>
            <a:r>
              <a:rPr lang="en-GB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Precipitation products at a glance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08149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65CF-02A2-0DA9-D825-5519D9816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B73EEB-168B-72FB-80FB-D3070F2EC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215" y="674850"/>
            <a:ext cx="4474785" cy="585275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A3439-81D3-1836-B158-0F4E4197D7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478" y="640557"/>
            <a:ext cx="8324504" cy="5262675"/>
          </a:xfrm>
        </p:spPr>
        <p:txBody>
          <a:bodyPr>
            <a:noAutofit/>
          </a:bodyPr>
          <a:lstStyle/>
          <a:p>
            <a:pPr marL="0" lvl="0" indent="0" eaLnBrk="0" hangingPunc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IE" sz="1600" b="1" spc="0" dirty="0">
                <a:solidFill>
                  <a:srgbClr val="00B5E2">
                    <a:lumMod val="75000"/>
                  </a:srgbClr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Hydrology &amp; Water Management SAF precipitation products</a:t>
            </a:r>
          </a:p>
          <a:p>
            <a:pPr marL="0" lvl="0" indent="0" eaLnBrk="0" hangingPunc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IE" sz="800" b="1" spc="0" dirty="0">
              <a:solidFill>
                <a:srgbClr val="00B5E2">
                  <a:lumMod val="75000"/>
                </a:srgbClr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IE" sz="1700" b="1" kern="1200" spc="0" dirty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LEO PMW</a:t>
            </a:r>
            <a:r>
              <a:rPr kumimoji="0" lang="en-IE" sz="17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>
              <a:spcBef>
                <a:spcPct val="0"/>
              </a:spcBef>
              <a:defRPr/>
            </a:pPr>
            <a:r>
              <a:rPr lang="en-IE" sz="1700" kern="100" dirty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Surface precipitation from conical scanner (SSMIS)</a:t>
            </a:r>
          </a:p>
          <a:p>
            <a:pPr>
              <a:spcBef>
                <a:spcPct val="0"/>
              </a:spcBef>
              <a:defRPr/>
            </a:pPr>
            <a:r>
              <a:rPr kumimoji="0" lang="en-IE" sz="1700" b="0" i="0" u="none" strike="noStrike" kern="100" cap="none" spc="-10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Surface precipitation from cross-track scanners (MHS, ATMS) </a:t>
            </a:r>
          </a:p>
          <a:p>
            <a:pPr>
              <a:spcBef>
                <a:spcPct val="0"/>
              </a:spcBef>
              <a:defRPr/>
            </a:pPr>
            <a:r>
              <a:rPr lang="en-IE" sz="1700" kern="100" dirty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kumimoji="0" lang="en-IE" sz="1700" b="0" i="0" u="none" strike="noStrike" kern="100" cap="none" spc="-10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ridded precipitation from PMW sensors (SSMIS, AMSR-2, GMI, ATMS, AMSU/MHS)</a:t>
            </a:r>
          </a:p>
          <a:p>
            <a:pPr marL="0" lvl="0" indent="0" eaLnBrk="0" hangingPunct="0">
              <a:spcBef>
                <a:spcPct val="0"/>
              </a:spcBef>
              <a:buNone/>
              <a:defRPr/>
            </a:pPr>
            <a:endParaRPr lang="en-IE" sz="1700" spc="0" dirty="0">
              <a:solidFill>
                <a:srgbClr val="00B5E2">
                  <a:lumMod val="75000"/>
                </a:srgbClr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7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Blended GEO IR-LEO PMW</a:t>
            </a:r>
            <a:r>
              <a:rPr kumimoji="0" lang="en-IE" sz="17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>
              <a:spcBef>
                <a:spcPct val="0"/>
              </a:spcBef>
              <a:defRPr/>
            </a:pPr>
            <a:r>
              <a:rPr lang="en-IE" sz="1700" kern="100" dirty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Surface precipitation based on SEVIRI and PMW estimates (+ convective precipitation)</a:t>
            </a:r>
            <a:endParaRPr kumimoji="0" lang="en-IE" sz="1700" b="0" i="0" u="none" strike="noStrike" kern="100" cap="none" spc="-10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8254" marR="0" lvl="0" indent="-328254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IE" sz="1700" b="0" i="0" u="none" strike="noStrike" kern="100" cap="none" spc="-10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Surface precipitation based on FCI and PMW estimates</a:t>
            </a:r>
          </a:p>
          <a:p>
            <a:pPr marL="0" lvl="0" indent="0" eaLnBrk="0" hangingPunct="0">
              <a:spcBef>
                <a:spcPct val="0"/>
              </a:spcBef>
              <a:buNone/>
              <a:defRPr/>
            </a:pPr>
            <a:endParaRPr lang="en-IE" sz="1700" spc="0" dirty="0">
              <a:solidFill>
                <a:srgbClr val="00B5E2">
                  <a:lumMod val="75000"/>
                </a:srgbClr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700" b="1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blended</a:t>
            </a:r>
            <a:r>
              <a:rPr kumimoji="0" lang="en-IE" sz="17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328254" marR="0" lvl="0" indent="-328254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IE" sz="1700" b="0" i="0" u="none" strike="noStrike" kern="100" cap="none" spc="-10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Gridded daily precipitation by merging soil moisture rainfall with PMW estimates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IE" sz="1700" kern="100" dirty="0">
              <a:solidFill>
                <a:srgbClr val="00205B"/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IE" sz="1700" b="1" spc="0" dirty="0">
                <a:solidFill>
                  <a:srgbClr val="00B5E2">
                    <a:lumMod val="75000"/>
                  </a:srgbClr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Future precipitation products </a:t>
            </a:r>
            <a:r>
              <a:rPr lang="en-GB" sz="1700" b="1" spc="0" dirty="0">
                <a:solidFill>
                  <a:srgbClr val="00B5E2">
                    <a:lumMod val="75000"/>
                  </a:srgbClr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| EUMETSAT &amp; SAFs</a:t>
            </a:r>
            <a:endParaRPr lang="en-IE" sz="1700" b="1" spc="0" dirty="0">
              <a:solidFill>
                <a:srgbClr val="00B5E2">
                  <a:lumMod val="75000"/>
                </a:srgbClr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IE" sz="1700" kern="100" dirty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PMW: Liquid &amp; frozen precipitation from MWI, MWS, Sterna, CIMR (+ high-latitude products)</a:t>
            </a:r>
          </a:p>
          <a:p>
            <a:pPr lvl="1">
              <a:spcBef>
                <a:spcPct val="0"/>
              </a:spcBef>
              <a:defRPr/>
            </a:pPr>
            <a:r>
              <a:rPr lang="en-IE" sz="1700" kern="100" dirty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Utilization of active sensors (cloud + precipitation radars) &amp; machine learning</a:t>
            </a:r>
          </a:p>
          <a:p>
            <a:pPr lvl="1">
              <a:spcBef>
                <a:spcPct val="0"/>
              </a:spcBef>
              <a:defRPr/>
            </a:pPr>
            <a:r>
              <a:rPr lang="en-IE" sz="1700" kern="100" dirty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Snowfall retrieval based on AWS/Sterna</a:t>
            </a:r>
          </a:p>
          <a:p>
            <a:pPr>
              <a:spcBef>
                <a:spcPct val="0"/>
              </a:spcBef>
              <a:defRPr/>
            </a:pPr>
            <a:r>
              <a:rPr lang="en-IE" sz="1700" kern="100" dirty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Blended GEO IR – LEO PMW: </a:t>
            </a:r>
          </a:p>
          <a:p>
            <a:pPr lvl="1">
              <a:spcBef>
                <a:spcPct val="0"/>
              </a:spcBef>
              <a:defRPr/>
            </a:pPr>
            <a:r>
              <a:rPr lang="en-IE" sz="1700" kern="100" dirty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FCI &amp; EPS-SG</a:t>
            </a:r>
            <a:endParaRPr lang="en-IE" sz="1700" kern="100" spc="0" dirty="0">
              <a:solidFill>
                <a:srgbClr val="00205B"/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spcBef>
                <a:spcPct val="0"/>
              </a:spcBef>
              <a:defRPr/>
            </a:pPr>
            <a:r>
              <a:rPr lang="en-IE" sz="1700" kern="100" spc="0" dirty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of </a:t>
            </a:r>
            <a:r>
              <a:rPr lang="en-IE" sz="1700" kern="100" spc="0">
                <a:solidFill>
                  <a:srgbClr val="00205B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global products &amp; SM2RAIN for accumulated precipitation</a:t>
            </a:r>
            <a:endParaRPr lang="en-IE" sz="1700" spc="0">
              <a:solidFill>
                <a:srgbClr val="00B5E2">
                  <a:lumMod val="75000"/>
                </a:srgbClr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IE" sz="1700" spc="0" dirty="0">
              <a:solidFill>
                <a:srgbClr val="00B5E2">
                  <a:lumMod val="75000"/>
                </a:srgbClr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en-IE" sz="1600" kern="100" dirty="0">
              <a:solidFill>
                <a:srgbClr val="00205B"/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en-IE" sz="1600" spc="0" dirty="0">
              <a:solidFill>
                <a:srgbClr val="00B5E2">
                  <a:lumMod val="75000"/>
                </a:srgbClr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933C46-9E91-0E25-E847-F4895F7DA00C}"/>
              </a:ext>
            </a:extLst>
          </p:cNvPr>
          <p:cNvCxnSpPr/>
          <p:nvPr/>
        </p:nvCxnSpPr>
        <p:spPr bwMode="auto">
          <a:xfrm rot="5400000" flipH="1">
            <a:off x="3869021" y="601079"/>
            <a:ext cx="0" cy="7308000"/>
          </a:xfrm>
          <a:prstGeom prst="line">
            <a:avLst/>
          </a:prstGeom>
          <a:ln w="3175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ED2F08A5-20B3-2562-069B-C72477887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/>
          <a:p>
            <a:r>
              <a:rPr lang="en-GB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Precipitation products at a glance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29210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B132C-DDF2-6572-F6C8-C16808A44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7F6B4DD-3B87-E027-5B79-3C9C8B715A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08436" y="897147"/>
            <a:ext cx="5463956" cy="5960853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GB" sz="2400" b="1" spc="0"/>
              <a:t>Key takeaways </a:t>
            </a:r>
          </a:p>
          <a:p>
            <a:pPr marL="0" indent="0">
              <a:buNone/>
            </a:pPr>
            <a:endParaRPr lang="en-GB" sz="2400" b="1" spc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spc="0"/>
              <a:t>EPS-SG offers new capabilities </a:t>
            </a:r>
            <a:r>
              <a:rPr lang="en-IE" sz="2000" spc="0"/>
              <a:t>(channels sensitive to weak liquid/solid precipitation, sub-mm channels)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000" spc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spc="0"/>
              <a:t>EPS-Sterna unlocks extended coverage &amp; revisit </a:t>
            </a:r>
            <a:r>
              <a:rPr lang="en-IE" sz="2000" spc="0"/>
              <a:t>(channels sensitive to weak liquid/solid precipitation, sub-mm channels)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000" spc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spc="0"/>
              <a:t>CIMR unlocks potential synergies at high latitudes </a:t>
            </a:r>
            <a:r>
              <a:rPr lang="en-GB" sz="2000" spc="0"/>
              <a:t>(high spatial resolution &amp; crucial information on ice-covered surfaces)</a:t>
            </a:r>
            <a:endParaRPr lang="en-IE" sz="2000" spc="0"/>
          </a:p>
          <a:p>
            <a:pPr marL="0" indent="0">
              <a:buNone/>
            </a:pPr>
            <a:endParaRPr lang="en-GB" sz="2400" b="1" spc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spc="0"/>
              <a:t>Enhanced precipitation products </a:t>
            </a:r>
            <a:r>
              <a:rPr lang="en-GB" sz="2000" spc="0"/>
              <a:t>(new sensors, active observations, ML)</a:t>
            </a:r>
          </a:p>
          <a:p>
            <a:pPr marL="0" indent="0">
              <a:buNone/>
            </a:pPr>
            <a:endParaRPr lang="en-GB" sz="2400" b="1" spc="0"/>
          </a:p>
          <a:p>
            <a:pPr marL="0" indent="0">
              <a:buNone/>
            </a:pPr>
            <a:endParaRPr lang="en-GB" sz="2400" b="1" spc="0"/>
          </a:p>
          <a:p>
            <a:pPr marL="0" indent="0">
              <a:buNone/>
            </a:pPr>
            <a:endParaRPr lang="en-GB" sz="2400" b="1" spc="0"/>
          </a:p>
          <a:p>
            <a:pPr marL="0" indent="0">
              <a:buNone/>
            </a:pPr>
            <a:r>
              <a:rPr lang="en-GB" sz="2400" b="1" spc="0"/>
              <a:t>Thank you!</a:t>
            </a:r>
          </a:p>
          <a:p>
            <a:pPr marL="0" indent="0">
              <a:buNone/>
            </a:pPr>
            <a:r>
              <a:rPr lang="en-GB" sz="2000" spc="0">
                <a:ea typeface="Roboto Light" panose="02000000000000000000" pitchFamily="2" charset="0"/>
              </a:rPr>
              <a:t>Questions are welcome.</a:t>
            </a:r>
          </a:p>
        </p:txBody>
      </p:sp>
    </p:spTree>
    <p:extLst>
      <p:ext uri="{BB962C8B-B14F-4D97-AF65-F5344CB8AC3E}">
        <p14:creationId xmlns:p14="http://schemas.microsoft.com/office/powerpoint/2010/main" val="227999540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59260" y="1237673"/>
            <a:ext cx="6032740" cy="5164431"/>
          </a:xfrm>
        </p:spPr>
        <p:txBody>
          <a:bodyPr anchor="ctr">
            <a:normAutofit/>
          </a:bodyPr>
          <a:lstStyle/>
          <a:p>
            <a:r>
              <a:rPr lang="en-GB" sz="3000">
                <a:latin typeface="Bahnschrift SemiLight" panose="020B0502040204020203" pitchFamily="34" charset="0"/>
              </a:rPr>
              <a:t>EPS-SG MW and sub-mm wave missions</a:t>
            </a:r>
          </a:p>
          <a:p>
            <a:r>
              <a:rPr lang="en-GB" sz="2400">
                <a:ea typeface="Roboto Light" panose="02000000000000000000" pitchFamily="2" charset="0"/>
              </a:rPr>
              <a:t>MWS, MWI and ICI </a:t>
            </a:r>
            <a:endParaRPr lang="en-GB" sz="2400">
              <a:latin typeface="Bahnschrift Light" panose="020B0502040204020203" pitchFamily="34" charset="0"/>
              <a:ea typeface="Roboto Light" panose="02000000000000000000" pitchFamily="2" charset="0"/>
            </a:endParaRPr>
          </a:p>
          <a:p>
            <a:endParaRPr lang="en-GB" sz="2400">
              <a:latin typeface="Bahnschrift Light" panose="020B0502040204020203" pitchFamily="34" charset="0"/>
              <a:ea typeface="Roboto Light" panose="02000000000000000000" pitchFamily="2" charset="0"/>
            </a:endParaRPr>
          </a:p>
          <a:p>
            <a:r>
              <a:rPr lang="en-GB" sz="3000">
                <a:latin typeface="Bahnschrift SemiLight" panose="020B0502040204020203" pitchFamily="34" charset="0"/>
              </a:rPr>
              <a:t>CIMR at EUMETSAT</a:t>
            </a:r>
          </a:p>
          <a:p>
            <a:r>
              <a:rPr lang="en-GB" sz="2400">
                <a:ea typeface="Roboto Light" panose="02000000000000000000" pitchFamily="2" charset="0"/>
              </a:rPr>
              <a:t>EUMETSAT activities in support of CIMR mission</a:t>
            </a:r>
            <a:endParaRPr lang="en-GB" sz="2400">
              <a:latin typeface="Bahnschrift Light" panose="020B0502040204020203" pitchFamily="34" charset="0"/>
              <a:ea typeface="Roboto Light" panose="02000000000000000000" pitchFamily="2" charset="0"/>
            </a:endParaRPr>
          </a:p>
          <a:p>
            <a:endParaRPr lang="en-GB" sz="2400">
              <a:latin typeface="Bahnschrift Light" panose="020B0502040204020203" pitchFamily="34" charset="0"/>
              <a:ea typeface="Roboto Light" panose="02000000000000000000" pitchFamily="2" charset="0"/>
            </a:endParaRPr>
          </a:p>
          <a:p>
            <a:r>
              <a:rPr lang="en-GB" sz="3000">
                <a:latin typeface="Bahnschrift SemiLight" panose="020B0502040204020203" pitchFamily="34" charset="0"/>
              </a:rPr>
              <a:t>EPS Sterna</a:t>
            </a:r>
          </a:p>
          <a:p>
            <a:pPr marL="0" indent="0">
              <a:buNone/>
            </a:pPr>
            <a:endParaRPr lang="en-GB" sz="2000" spc="0">
              <a:ea typeface="Roboto Light" panose="02000000000000000000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GB" sz="3000" b="0" i="0" u="none" strike="noStrike" kern="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Bahnschrift SemiLight" panose="020B0502040204020203" pitchFamily="34" charset="0"/>
                <a:ea typeface="Roboto" panose="02000000000000000000" pitchFamily="2" charset="0"/>
                <a:cs typeface="Arial" panose="020B0604020202020204" pitchFamily="34" charset="0"/>
              </a:rPr>
              <a:t>Precipitation products at a glance</a:t>
            </a:r>
          </a:p>
        </p:txBody>
      </p:sp>
    </p:spTree>
    <p:extLst>
      <p:ext uri="{BB962C8B-B14F-4D97-AF65-F5344CB8AC3E}">
        <p14:creationId xmlns:p14="http://schemas.microsoft.com/office/powerpoint/2010/main" val="188149218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35E0232-FB1E-4DF0-3687-04E47314A5E4}"/>
              </a:ext>
            </a:extLst>
          </p:cNvPr>
          <p:cNvSpPr txBox="1"/>
          <p:nvPr/>
        </p:nvSpPr>
        <p:spPr>
          <a:xfrm>
            <a:off x="-46204" y="0"/>
            <a:ext cx="1106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0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Arial"/>
              </a:rPr>
              <a:t>courtesy of ESA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BA77F61-87A0-E536-AE24-EBD1513F947B}"/>
              </a:ext>
            </a:extLst>
          </p:cNvPr>
          <p:cNvGrpSpPr/>
          <p:nvPr/>
        </p:nvGrpSpPr>
        <p:grpSpPr>
          <a:xfrm>
            <a:off x="2100264" y="2530557"/>
            <a:ext cx="7991475" cy="2899949"/>
            <a:chOff x="876300" y="1153873"/>
            <a:chExt cx="10655300" cy="3866599"/>
          </a:xfrm>
        </p:grpSpPr>
        <p:pic>
          <p:nvPicPr>
            <p:cNvPr id="15" name="Picture 14" descr="A couple of gold and silver planes&#10;&#10;AI-generated content may be incorrect.">
              <a:extLst>
                <a:ext uri="{FF2B5EF4-FFF2-40B4-BE49-F238E27FC236}">
                  <a16:creationId xmlns:a16="http://schemas.microsoft.com/office/drawing/2014/main" id="{04EEBBB2-3F14-C42C-0769-3E8798115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49" t="39767" r="10895" b="10155"/>
            <a:stretch>
              <a:fillRect/>
            </a:stretch>
          </p:blipFill>
          <p:spPr>
            <a:xfrm>
              <a:off x="876300" y="1153873"/>
              <a:ext cx="10655300" cy="3866599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1C1A63A-C1DC-5880-383B-FE1C54614497}"/>
                </a:ext>
              </a:extLst>
            </p:cNvPr>
            <p:cNvSpPr/>
            <p:nvPr/>
          </p:nvSpPr>
          <p:spPr bwMode="auto">
            <a:xfrm>
              <a:off x="6858000" y="2982527"/>
              <a:ext cx="1397000" cy="1371600"/>
            </a:xfrm>
            <a:prstGeom prst="ellipse">
              <a:avLst/>
            </a:prstGeom>
            <a:noFill/>
            <a:ln w="38100" cap="flat" cmpd="sng" algn="ctr">
              <a:solidFill>
                <a:schemeClr val="bg1">
                  <a:lumMod val="90000"/>
                  <a:lumOff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27000" tIns="27000" rIns="27000" bIns="27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IE" sz="675" b="1" i="0" u="none" strike="noStrike" kern="1200" cap="none" spc="0" normalizeH="0" baseline="0" noProof="0">
                <a:ln>
                  <a:noFill/>
                </a:ln>
                <a:solidFill>
                  <a:srgbClr val="5B7F95"/>
                </a:solidFill>
                <a:effectLst/>
                <a:uLnTx/>
                <a:uFillTx/>
                <a:latin typeface="Tahoma" pitchFamily="34" charset="0"/>
                <a:cs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89821EC-6C82-4CD2-2994-D0A0C4DBC655}"/>
                </a:ext>
              </a:extLst>
            </p:cNvPr>
            <p:cNvSpPr/>
            <p:nvPr/>
          </p:nvSpPr>
          <p:spPr bwMode="auto">
            <a:xfrm>
              <a:off x="3416300" y="2459172"/>
              <a:ext cx="869950" cy="794722"/>
            </a:xfrm>
            <a:prstGeom prst="ellipse">
              <a:avLst/>
            </a:prstGeom>
            <a:noFill/>
            <a:ln w="38100" cap="flat" cmpd="sng" algn="ctr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27000" tIns="27000" rIns="27000" bIns="27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IE" sz="675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cs typeface="Arial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8BE0EDB-504D-64AA-6269-38D00DF43890}"/>
                </a:ext>
              </a:extLst>
            </p:cNvPr>
            <p:cNvSpPr/>
            <p:nvPr/>
          </p:nvSpPr>
          <p:spPr bwMode="auto">
            <a:xfrm>
              <a:off x="2994844" y="3429000"/>
              <a:ext cx="869951" cy="794721"/>
            </a:xfrm>
            <a:prstGeom prst="ellipse">
              <a:avLst/>
            </a:prstGeom>
            <a:noFill/>
            <a:ln w="38100" cap="flat" cmpd="sng" algn="ctr">
              <a:solidFill>
                <a:srgbClr val="E0E0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27000" tIns="27000" rIns="27000" bIns="27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IE" sz="675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cs typeface="Arial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97DFF5B-6397-5996-A275-9C9C7EE2B7CD}"/>
              </a:ext>
            </a:extLst>
          </p:cNvPr>
          <p:cNvSpPr txBox="1"/>
          <p:nvPr/>
        </p:nvSpPr>
        <p:spPr>
          <a:xfrm>
            <a:off x="6096000" y="1864718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00" cap="none" spc="-7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Metop-SG A</a:t>
            </a:r>
            <a:endParaRPr kumimoji="0" lang="en-IE" sz="2400" b="0" i="0" u="none" strike="noStrike" kern="100" cap="none" spc="-75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527B8F-0886-CB7A-36D1-3AF2A7561BEA}"/>
              </a:ext>
            </a:extLst>
          </p:cNvPr>
          <p:cNvSpPr txBox="1"/>
          <p:nvPr/>
        </p:nvSpPr>
        <p:spPr>
          <a:xfrm>
            <a:off x="443344" y="1864716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2400" b="0" i="0" u="none" strike="noStrike" kern="100" cap="none" spc="-7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Metop-SG B</a:t>
            </a:r>
            <a:endParaRPr kumimoji="0" lang="en-IE" sz="2400" b="0" i="0" u="none" strike="noStrike" kern="100" cap="none" spc="-75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A1BC38-9E41-5D44-A04D-E69B9E0C0735}"/>
              </a:ext>
            </a:extLst>
          </p:cNvPr>
          <p:cNvSpPr txBox="1"/>
          <p:nvPr/>
        </p:nvSpPr>
        <p:spPr>
          <a:xfrm>
            <a:off x="6393876" y="5158820"/>
            <a:ext cx="27916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500" b="1" i="0" u="none" strike="noStrike" kern="100" cap="none" spc="-75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MicroWave Sounder (MWS)</a:t>
            </a:r>
            <a:endParaRPr kumimoji="0" lang="en-IE" sz="1500" b="1" i="0" u="none" strike="noStrike" kern="100" cap="none" spc="-75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E9EDFA-EA7E-30CA-1396-D7A0D11E4D10}"/>
              </a:ext>
            </a:extLst>
          </p:cNvPr>
          <p:cNvSpPr txBox="1"/>
          <p:nvPr/>
        </p:nvSpPr>
        <p:spPr>
          <a:xfrm>
            <a:off x="2214564" y="3488212"/>
            <a:ext cx="22431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500" b="1" i="0" u="none" strike="noStrike" kern="100" cap="none" spc="-75" normalizeH="0" baseline="0" noProof="0">
                <a:ln>
                  <a:noFill/>
                </a:ln>
                <a:solidFill>
                  <a:srgbClr val="00B5E2">
                    <a:lumMod val="20000"/>
                    <a:lumOff val="80000"/>
                  </a:srgbClr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Microwave Imager (MWI)</a:t>
            </a:r>
            <a:endParaRPr kumimoji="0" lang="en-IE" sz="1500" b="1" i="0" u="none" strike="noStrike" kern="100" cap="none" spc="-75" normalizeH="0" baseline="0" noProof="0">
              <a:ln>
                <a:noFill/>
              </a:ln>
              <a:solidFill>
                <a:srgbClr val="00B5E2">
                  <a:lumMod val="20000"/>
                  <a:lumOff val="80000"/>
                </a:srgbClr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98E874-B82B-5693-BCC4-57E9D32E43A9}"/>
              </a:ext>
            </a:extLst>
          </p:cNvPr>
          <p:cNvSpPr txBox="1"/>
          <p:nvPr/>
        </p:nvSpPr>
        <p:spPr>
          <a:xfrm>
            <a:off x="2722418" y="5153504"/>
            <a:ext cx="22548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500" b="1" i="0" u="none" strike="noStrike" kern="100" cap="none" spc="-75" normalizeH="0" baseline="0" noProof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Ice Cloud Imager (ICI)</a:t>
            </a:r>
            <a:endParaRPr kumimoji="0" lang="en-IE" sz="1500" b="1" i="0" u="none" strike="noStrike" kern="100" cap="none" spc="-75" normalizeH="0" baseline="0" noProof="0">
              <a:ln>
                <a:noFill/>
              </a:ln>
              <a:solidFill>
                <a:srgbClr val="E8E8E8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FDE357-4E1A-D6F1-E9E9-FC10094B93C6}"/>
              </a:ext>
            </a:extLst>
          </p:cNvPr>
          <p:cNvSpPr txBox="1"/>
          <p:nvPr/>
        </p:nvSpPr>
        <p:spPr>
          <a:xfrm>
            <a:off x="-46204" y="0"/>
            <a:ext cx="1106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00" cap="none" spc="-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Arial"/>
              </a:rPr>
              <a:t>Courtesy of ESA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E3AEB6-D5A4-FB7A-4959-50F91D0A1068}"/>
              </a:ext>
            </a:extLst>
          </p:cNvPr>
          <p:cNvSpPr txBox="1"/>
          <p:nvPr/>
        </p:nvSpPr>
        <p:spPr>
          <a:xfrm>
            <a:off x="7183578" y="2327855"/>
            <a:ext cx="2933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1" i="0" u="none" strike="noStrike" kern="100" cap="none" spc="-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Launched on </a:t>
            </a:r>
            <a:r>
              <a:rPr lang="en-GB" sz="1600" kern="100" spc="-10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 </a:t>
            </a:r>
            <a:r>
              <a:rPr kumimoji="0" lang="en-GB" sz="1600" b="1" i="0" u="none" strike="noStrike" kern="100" cap="none" spc="-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August 2025</a:t>
            </a:r>
            <a:endParaRPr kumimoji="0" lang="en-IE" sz="1600" b="1" i="0" u="none" strike="noStrike" kern="100" cap="none" spc="-1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90E6CA-F763-79BD-4466-546EFBAFE194}"/>
              </a:ext>
            </a:extLst>
          </p:cNvPr>
          <p:cNvSpPr txBox="1"/>
          <p:nvPr/>
        </p:nvSpPr>
        <p:spPr>
          <a:xfrm>
            <a:off x="3693215" y="0"/>
            <a:ext cx="8412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00" cap="none" spc="-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EPS Second Generation (EPS-SG) Program</a:t>
            </a:r>
            <a:endParaRPr kumimoji="0" lang="en-IE" sz="3200" b="1" i="0" u="none" strike="noStrike" kern="100" cap="none" spc="-10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01CF323-5149-B0C3-2020-E6EFF277DA4C}"/>
              </a:ext>
            </a:extLst>
          </p:cNvPr>
          <p:cNvSpPr txBox="1"/>
          <p:nvPr/>
        </p:nvSpPr>
        <p:spPr>
          <a:xfrm>
            <a:off x="1846332" y="2300722"/>
            <a:ext cx="23102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1" i="0" u="none" strike="noStrike" kern="100" cap="none" spc="-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be launched in 2026</a:t>
            </a:r>
            <a:endParaRPr kumimoji="0" lang="en-IE" sz="1600" b="1" i="0" u="none" strike="noStrike" kern="100" cap="none" spc="-10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BED738A-1F0B-C105-2DA5-2B7235A18B43}"/>
              </a:ext>
            </a:extLst>
          </p:cNvPr>
          <p:cNvSpPr txBox="1"/>
          <p:nvPr/>
        </p:nvSpPr>
        <p:spPr>
          <a:xfrm>
            <a:off x="6071756" y="598141"/>
            <a:ext cx="61202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Orbit: Sun-synchronous polar at ~835 km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Coverage: 14 orbits/day (orbital period ~100 min)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cs typeface="Arial"/>
              </a:rPr>
              <a:t>Carries multiple instruments, including two MW imagers and a sounder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02AE66A-B655-D138-186D-DA2FBBAA4A82}"/>
              </a:ext>
            </a:extLst>
          </p:cNvPr>
          <p:cNvSpPr txBox="1"/>
          <p:nvPr/>
        </p:nvSpPr>
        <p:spPr>
          <a:xfrm>
            <a:off x="589684" y="2636269"/>
            <a:ext cx="61670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Conical scanners (</a:t>
            </a:r>
            <a:r>
              <a:rPr kumimoji="0" lang="en-IE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53°±2°) with a 1700 km swath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D496B67-2EBA-D722-BEC4-D9194676AAE4}"/>
              </a:ext>
            </a:extLst>
          </p:cNvPr>
          <p:cNvSpPr txBox="1"/>
          <p:nvPr/>
        </p:nvSpPr>
        <p:spPr>
          <a:xfrm>
            <a:off x="5951394" y="5743150"/>
            <a:ext cx="61670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Cross-track scanner (</a:t>
            </a:r>
            <a:r>
              <a:rPr kumimoji="0" lang="en-IE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±</a:t>
            </a: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49.85°</a:t>
            </a:r>
            <a:r>
              <a:rPr kumimoji="0" lang="en-IE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) with a ~2250 km swath</a:t>
            </a:r>
          </a:p>
        </p:txBody>
      </p:sp>
    </p:spTree>
    <p:extLst>
      <p:ext uri="{BB962C8B-B14F-4D97-AF65-F5344CB8AC3E}">
        <p14:creationId xmlns:p14="http://schemas.microsoft.com/office/powerpoint/2010/main" val="375902291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3E57A0-7062-7CDA-AA6F-9C1529B18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1BEC335-0C53-95B7-EC37-0C30EEC1C1A2}"/>
              </a:ext>
            </a:extLst>
          </p:cNvPr>
          <p:cNvSpPr txBox="1"/>
          <p:nvPr/>
        </p:nvSpPr>
        <p:spPr>
          <a:xfrm>
            <a:off x="-46204" y="0"/>
            <a:ext cx="1106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0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Arial"/>
              </a:rPr>
              <a:t>courtesy of ESA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05CFA94-A7E3-4F5C-ACDB-3BF76C1FDF2E}"/>
              </a:ext>
            </a:extLst>
          </p:cNvPr>
          <p:cNvGrpSpPr/>
          <p:nvPr/>
        </p:nvGrpSpPr>
        <p:grpSpPr>
          <a:xfrm>
            <a:off x="2100264" y="2530557"/>
            <a:ext cx="7991475" cy="2899949"/>
            <a:chOff x="876300" y="1153873"/>
            <a:chExt cx="10655300" cy="3866599"/>
          </a:xfrm>
        </p:grpSpPr>
        <p:pic>
          <p:nvPicPr>
            <p:cNvPr id="15" name="Picture 14" descr="A couple of gold and silver planes&#10;&#10;AI-generated content may be incorrect.">
              <a:extLst>
                <a:ext uri="{FF2B5EF4-FFF2-40B4-BE49-F238E27FC236}">
                  <a16:creationId xmlns:a16="http://schemas.microsoft.com/office/drawing/2014/main" id="{823598DC-27DF-D4FB-68AB-31CC21F58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49" t="39767" r="10895" b="10155"/>
            <a:stretch>
              <a:fillRect/>
            </a:stretch>
          </p:blipFill>
          <p:spPr>
            <a:xfrm>
              <a:off x="876300" y="1153873"/>
              <a:ext cx="10655300" cy="3866599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3A74B04-0AA8-9220-5F7C-E13C56CC2564}"/>
                </a:ext>
              </a:extLst>
            </p:cNvPr>
            <p:cNvSpPr/>
            <p:nvPr/>
          </p:nvSpPr>
          <p:spPr bwMode="auto">
            <a:xfrm>
              <a:off x="6858000" y="2982527"/>
              <a:ext cx="1397000" cy="1371600"/>
            </a:xfrm>
            <a:prstGeom prst="ellipse">
              <a:avLst/>
            </a:prstGeom>
            <a:noFill/>
            <a:ln w="38100" cap="flat" cmpd="sng" algn="ctr">
              <a:solidFill>
                <a:schemeClr val="bg1">
                  <a:lumMod val="90000"/>
                  <a:lumOff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27000" tIns="27000" rIns="27000" bIns="27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783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IE" sz="675" b="1" i="0" u="none" strike="noStrike" kern="1200" cap="none" spc="0" normalizeH="0" baseline="0" noProof="0">
                <a:ln>
                  <a:noFill/>
                </a:ln>
                <a:solidFill>
                  <a:srgbClr val="5B7F95"/>
                </a:solidFill>
                <a:effectLst/>
                <a:uLnTx/>
                <a:uFillTx/>
                <a:latin typeface="Tahoma" pitchFamily="34" charset="0"/>
                <a:cs typeface="Arial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4713C92-BAFD-0F93-8C08-616BF5CA55CD}"/>
              </a:ext>
            </a:extLst>
          </p:cNvPr>
          <p:cNvSpPr txBox="1"/>
          <p:nvPr/>
        </p:nvSpPr>
        <p:spPr>
          <a:xfrm>
            <a:off x="-46204" y="0"/>
            <a:ext cx="1106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00" cap="none" spc="-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Arial"/>
              </a:rPr>
              <a:t>Courtesy of ESA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0D5E6A4-A0EE-6E88-2BAB-0CB363E792D7}"/>
              </a:ext>
            </a:extLst>
          </p:cNvPr>
          <p:cNvSpPr txBox="1"/>
          <p:nvPr/>
        </p:nvSpPr>
        <p:spPr>
          <a:xfrm>
            <a:off x="3693215" y="0"/>
            <a:ext cx="8412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200" b="1" i="0" u="none" strike="noStrike" kern="100" cap="none" spc="-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EPS Second Generation (EPS-SG) Program</a:t>
            </a:r>
            <a:endParaRPr kumimoji="0" lang="en-IE" sz="3200" b="1" i="0" u="none" strike="noStrike" kern="100" cap="none" spc="-10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C031229-EC16-7F35-EAF9-037C1FBE39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719920"/>
              </p:ext>
            </p:extLst>
          </p:nvPr>
        </p:nvGraphicFramePr>
        <p:xfrm>
          <a:off x="1475117" y="958873"/>
          <a:ext cx="10684028" cy="587258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88038">
                  <a:extLst>
                    <a:ext uri="{9D8B030D-6E8A-4147-A177-3AD203B41FA5}">
                      <a16:colId xmlns:a16="http://schemas.microsoft.com/office/drawing/2014/main" val="1563283441"/>
                    </a:ext>
                  </a:extLst>
                </a:gridCol>
                <a:gridCol w="3688038">
                  <a:extLst>
                    <a:ext uri="{9D8B030D-6E8A-4147-A177-3AD203B41FA5}">
                      <a16:colId xmlns:a16="http://schemas.microsoft.com/office/drawing/2014/main" val="2519599984"/>
                    </a:ext>
                  </a:extLst>
                </a:gridCol>
                <a:gridCol w="3307952">
                  <a:extLst>
                    <a:ext uri="{9D8B030D-6E8A-4147-A177-3AD203B41FA5}">
                      <a16:colId xmlns:a16="http://schemas.microsoft.com/office/drawing/2014/main" val="3440657871"/>
                    </a:ext>
                  </a:extLst>
                </a:gridCol>
              </a:tblGrid>
              <a:tr h="443858">
                <a:tc>
                  <a:txBody>
                    <a:bodyPr/>
                    <a:lstStyle/>
                    <a:p>
                      <a:pPr algn="ctr"/>
                      <a:r>
                        <a:rPr lang="en-GB" sz="2000" b="1" spc="-100" baseline="0">
                          <a:solidFill>
                            <a:schemeClr val="tx1"/>
                          </a:solidFill>
                          <a:latin typeface="Bahnschrift SemiLight" panose="020B0502040204020203" pitchFamily="34" charset="0"/>
                          <a:ea typeface="+mj-ea"/>
                          <a:cs typeface="Arial" panose="020B0604020202020204" pitchFamily="34" charset="0"/>
                        </a:rPr>
                        <a:t>MicroWave Sounder</a:t>
                      </a:r>
                      <a:endParaRPr lang="en-IE" sz="2000" b="1" spc="-100" baseline="0">
                        <a:solidFill>
                          <a:schemeClr val="tx1"/>
                        </a:solidFill>
                        <a:latin typeface="Bahnschrift SemiLight" panose="020B0502040204020203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spc="-100" baseline="0">
                          <a:solidFill>
                            <a:schemeClr val="tx1"/>
                          </a:solidFill>
                          <a:latin typeface="Bahnschrift SemiLight" panose="020B0502040204020203" pitchFamily="34" charset="0"/>
                          <a:ea typeface="+mj-ea"/>
                          <a:cs typeface="Arial" panose="020B0604020202020204" pitchFamily="34" charset="0"/>
                        </a:rPr>
                        <a:t>MicroWave Imager</a:t>
                      </a:r>
                      <a:endParaRPr lang="en-IE" sz="2000" b="1" spc="-100" baseline="0">
                        <a:solidFill>
                          <a:schemeClr val="tx1"/>
                        </a:solidFill>
                        <a:latin typeface="Bahnschrift SemiLight" panose="020B0502040204020203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spc="-100" baseline="0">
                          <a:solidFill>
                            <a:schemeClr val="tx1"/>
                          </a:solidFill>
                          <a:latin typeface="Bahnschrift SemiLight" panose="020B0502040204020203" pitchFamily="34" charset="0"/>
                          <a:ea typeface="+mj-ea"/>
                          <a:cs typeface="Arial" panose="020B0604020202020204" pitchFamily="34" charset="0"/>
                        </a:rPr>
                        <a:t>Ice Cloud Imager</a:t>
                      </a:r>
                      <a:endParaRPr lang="en-IE" sz="2000" b="1" spc="-100" baseline="0">
                        <a:solidFill>
                          <a:schemeClr val="tx1"/>
                        </a:solidFill>
                        <a:latin typeface="Bahnschrift SemiLight" panose="020B0502040204020203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069623"/>
                  </a:ext>
                </a:extLst>
              </a:tr>
              <a:tr h="1536432">
                <a:tc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b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Main applications</a:t>
                      </a:r>
                      <a:r>
                        <a:rPr lang="en-GB" sz="1400" b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:</a:t>
                      </a:r>
                      <a:endParaRPr lang="en-GB" sz="1400" b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Spectral radiance measurements on 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Temperature 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Water vapour profiles 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Cloud liquid and cirrus detection</a:t>
                      </a:r>
                      <a:endParaRPr lang="en-IE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b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Main applications</a:t>
                      </a:r>
                      <a:r>
                        <a:rPr lang="en-GB" sz="1400" b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:</a:t>
                      </a:r>
                      <a:endParaRPr lang="en-GB" sz="1400" b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Cloud and precipitation products</a:t>
                      </a:r>
                    </a:p>
                    <a:p>
                      <a:endParaRPr lang="en-IE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1400" b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Main applications:</a:t>
                      </a:r>
                      <a:endParaRPr lang="en-GB" sz="1400" b="1" kern="1200" noProof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1400" b="0" kern="1200" noProof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First operational radiometer for ice cloud monitoring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400" b="0" kern="1200" noProof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Non-precipitating ice - </a:t>
                      </a:r>
                      <a:r>
                        <a:rPr lang="it-IT" sz="1400" b="0" kern="1200" noProof="0" err="1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not covered either in the optical and thermal IR or in the mm-wave range</a:t>
                      </a:r>
                      <a:endParaRPr lang="en-IE" sz="1400" b="0" kern="1200">
                        <a:solidFill>
                          <a:schemeClr val="tx1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219476"/>
                  </a:ext>
                </a:extLst>
              </a:tr>
              <a:tr h="1536432">
                <a:tc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1400" b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For Numerical Weather Prediction:</a:t>
                      </a:r>
                      <a:endParaRPr lang="en-GB" sz="1400" b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Nowcasting and very short-range forecasting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Support NWP at regional and global scales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1400" b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For Numerical Weather Prediction:</a:t>
                      </a:r>
                      <a:endParaRPr lang="en-GB" sz="1400" b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Nowcasting and very short-range forecasting at regional scales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Support NWP at regional and global scales</a:t>
                      </a:r>
                    </a:p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endParaRPr lang="en-IE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b="1" kern="120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For climate monitoring: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 kern="1200" noProof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Ice cloud products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 kern="1200" noProof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Validation of ice cloud models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 kern="1200" noProof="0">
                          <a:solidFill>
                            <a:schemeClr val="tx1"/>
                          </a:solidFill>
                          <a:latin typeface="+mn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Parameterisation of ice clouds in weather and climate models</a:t>
                      </a:r>
                      <a:endParaRPr lang="en-IE" sz="1400" b="0" kern="1200">
                        <a:solidFill>
                          <a:schemeClr val="tx1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IE" sz="1400" b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IE" sz="1400" b="0" kern="1200">
                        <a:solidFill>
                          <a:schemeClr val="tx1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444557"/>
                  </a:ext>
                </a:extLst>
              </a:tr>
              <a:tr h="1297432">
                <a:tc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1400" b="1" kern="120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For climate monitoring: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Temperature and humidity sounding records</a:t>
                      </a:r>
                      <a:endParaRPr lang="en-GB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1400" b="1" kern="120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For climate monitoring: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IE" sz="1400" b="0">
                          <a:solidFill>
                            <a:schemeClr val="tx1"/>
                          </a:solidFill>
                        </a:rPr>
                        <a:t>Continuity of key microwave channels as observed by SSM/I, TMI, SSMIS, AMSR-E, GMI</a:t>
                      </a:r>
                    </a:p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endParaRPr lang="en-IE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IE" sz="1400" b="0" kern="1200">
                        <a:solidFill>
                          <a:schemeClr val="tx1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841291"/>
                  </a:ext>
                </a:extLst>
              </a:tr>
              <a:tr h="1058431">
                <a:tc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E" sz="1400" b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For surface measurements: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IE" sz="1400" b="0">
                          <a:solidFill>
                            <a:schemeClr val="tx1"/>
                          </a:solidFill>
                        </a:rPr>
                        <a:t>Observations of sea ice </a:t>
                      </a:r>
                      <a:r>
                        <a:rPr lang="en-GB" sz="1400" b="0">
                          <a:solidFill>
                            <a:schemeClr val="tx1"/>
                          </a:solidFill>
                        </a:rPr>
                        <a:t>and snow cover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, surface temperature, and emissivity</a:t>
                      </a:r>
                      <a:endParaRPr lang="en-IE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E" sz="1400" b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For surface measurements:</a:t>
                      </a:r>
                    </a:p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IE" sz="1400" b="0">
                          <a:solidFill>
                            <a:schemeClr val="tx1"/>
                          </a:solidFill>
                        </a:rPr>
                        <a:t>Observations of sea ice parameters </a:t>
                      </a:r>
                      <a:r>
                        <a:rPr lang="en-GB" sz="1400" b="0">
                          <a:solidFill>
                            <a:schemeClr val="tx1"/>
                          </a:solidFill>
                        </a:rPr>
                        <a:t>and snow cover, 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snow water equivalent, sea surface wind</a:t>
                      </a:r>
                      <a:endParaRPr lang="en-IE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marR="0" lvl="0" indent="-285750" algn="l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endParaRPr lang="en-IE" sz="1400" b="0" kern="1200">
                        <a:solidFill>
                          <a:schemeClr val="tx1"/>
                        </a:solidFill>
                        <a:latin typeface="+mn-l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484E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491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64932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21F92-9011-B63F-FCFE-902541799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BA42D-19C5-7EF4-DF39-703C60CC2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MicroWave Sounder (MWS)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403B4D-70B0-EFEF-DEE0-DA35207DD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046669"/>
              </p:ext>
            </p:extLst>
          </p:nvPr>
        </p:nvGraphicFramePr>
        <p:xfrm>
          <a:off x="0" y="909430"/>
          <a:ext cx="3344270" cy="5948570"/>
        </p:xfrm>
        <a:graphic>
          <a:graphicData uri="http://schemas.openxmlformats.org/drawingml/2006/table">
            <a:tbl>
              <a:tblPr/>
              <a:tblGrid>
                <a:gridCol w="746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0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80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36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Channel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Frequency (GHz)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Footprint (IFOV) Size at 3dB</a:t>
                      </a:r>
                      <a:b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(km)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7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MWS-1</a:t>
                      </a:r>
                      <a:r>
                        <a:rPr kumimoji="0" lang="en-GB" sz="1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23.8</a:t>
                      </a:r>
                      <a:r>
                        <a:rPr kumimoji="0" lang="en-GB" sz="1000" b="1" i="1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 -2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31.4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 -3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50.3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 -4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52.8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MWS-5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53.246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0.08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 -6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53.596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0.115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53.948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0.081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 -8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54.40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 -9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54.94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 -10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55.50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 -11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57.290344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MWS-12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57.290344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0.217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MWS-13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57.290344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0.3222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0.048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MWS-14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57.290344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0.3222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0.022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MWS-15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57.290344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0.3222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0.010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MWS-16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57.290344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0.3222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0.0045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MWS-17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89.0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MWS-18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IE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165.5 ± 0.725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MWS-19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183.311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MWS-20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183.311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4.5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MWS-21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183.311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MWS-22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183.311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1.8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8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MWS-23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183.311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1.0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21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MWS-24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IE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229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kumimoji="0" lang="en-IE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GHz</a:t>
                      </a:r>
                      <a:endParaRPr kumimoji="0" lang="en-GB" sz="1000" b="1" i="0" u="none" strike="noStrike" kern="1200" cap="none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9027" marR="29027" marT="410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38703" marR="38703" marT="547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pic>
        <p:nvPicPr>
          <p:cNvPr id="4" name="MWS.draft.0.3 - Trim">
            <a:hlinkClick r:id="" action="ppaction://media"/>
            <a:extLst>
              <a:ext uri="{FF2B5EF4-FFF2-40B4-BE49-F238E27FC236}">
                <a16:creationId xmlns:a16="http://schemas.microsoft.com/office/drawing/2014/main" id="{3FFE8EFF-C170-6D87-8D53-3A308CC499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47081" y="1996532"/>
            <a:ext cx="8624137" cy="485107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199496-C5DA-0A6C-40B6-A9CC8FC823B3}"/>
              </a:ext>
            </a:extLst>
          </p:cNvPr>
          <p:cNvSpPr txBox="1"/>
          <p:nvPr/>
        </p:nvSpPr>
        <p:spPr>
          <a:xfrm>
            <a:off x="3519058" y="5816190"/>
            <a:ext cx="8821881" cy="1012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GB" sz="1300" b="0" kern="0" spc="-100">
                <a:solidFill>
                  <a:srgbClr val="38484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Ch. 1 – 2: Total Column Water Vapor (TCWV)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kumimoji="0" lang="en-GB" sz="1300" b="0" i="0" u="none" strike="noStrike" kern="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Ch. 1 – 3</a:t>
            </a:r>
            <a:r>
              <a:rPr lang="en-GB" sz="1300" b="0" kern="0" spc="-100">
                <a:solidFill>
                  <a:srgbClr val="38484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: Sea-ice, land surface temperature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kumimoji="0" lang="en-GB" sz="1300" b="0" i="0" u="none" strike="noStrike" kern="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Ch. 1 – 3 &amp; 17 – 18: Ice Water Path (IWP), precipitation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GB" sz="1300" b="0" kern="0" spc="-100">
                <a:solidFill>
                  <a:srgbClr val="38484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Ch. 24: Cirrus cloud detection</a:t>
            </a:r>
            <a:endParaRPr kumimoji="0" lang="en-IE" sz="1300" b="0" i="0" u="none" strike="noStrike" kern="0" cap="none" spc="-100" normalizeH="0" baseline="0" noProof="0">
              <a:ln>
                <a:noFill/>
              </a:ln>
              <a:solidFill>
                <a:srgbClr val="38484E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28DF75-B0B8-F3E9-AA30-84D46ECD1C7D}"/>
              </a:ext>
            </a:extLst>
          </p:cNvPr>
          <p:cNvSpPr txBox="1"/>
          <p:nvPr/>
        </p:nvSpPr>
        <p:spPr>
          <a:xfrm>
            <a:off x="3875813" y="807777"/>
            <a:ext cx="8821881" cy="1034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IE" sz="1800" b="0" i="0" u="none" strike="noStrike" kern="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24 channels (23.8 – 229 GHz)</a:t>
            </a:r>
          </a:p>
          <a:p>
            <a:pPr marL="328254" marR="0" lvl="0" indent="-328254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IE" sz="1800" b="0" i="0" u="none" strike="noStrike" kern="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 resolution: ~40 km at low freqs., ~17 km at high freqs.</a:t>
            </a:r>
          </a:p>
          <a:p>
            <a:pPr marL="328254" marR="0" lvl="0" indent="-328254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IE" sz="1800" b="0" i="0" u="none" strike="noStrike" kern="0" cap="none" spc="-100" normalizeH="0" baseline="0" noProof="0">
                <a:ln>
                  <a:noFill/>
                </a:ln>
                <a:solidFill>
                  <a:srgbClr val="38484E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Temperature &amp; humidity sounding, surface, cloud ice, precipitation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7FA8DC-0852-41EE-479C-702BAB1402A0}"/>
              </a:ext>
            </a:extLst>
          </p:cNvPr>
          <p:cNvGrpSpPr/>
          <p:nvPr/>
        </p:nvGrpSpPr>
        <p:grpSpPr>
          <a:xfrm>
            <a:off x="3640350" y="2087581"/>
            <a:ext cx="8451011" cy="4684144"/>
            <a:chOff x="3648974" y="2104845"/>
            <a:chExt cx="8451011" cy="468414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7D3576-A1C2-CCFC-18E0-0B7EEBDB0DE9}"/>
                </a:ext>
              </a:extLst>
            </p:cNvPr>
            <p:cNvSpPr/>
            <p:nvPr/>
          </p:nvSpPr>
          <p:spPr bwMode="auto">
            <a:xfrm>
              <a:off x="3648974" y="2104845"/>
              <a:ext cx="8298611" cy="3769744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IE" sz="9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41C924D-94E1-87FB-1FCC-8F93EB2AB690}"/>
                </a:ext>
              </a:extLst>
            </p:cNvPr>
            <p:cNvSpPr/>
            <p:nvPr/>
          </p:nvSpPr>
          <p:spPr bwMode="auto">
            <a:xfrm>
              <a:off x="8445260" y="2257245"/>
              <a:ext cx="3654725" cy="4531744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IE" sz="9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3B2DDC-08ED-B973-2B3D-E0A295B9F278}"/>
              </a:ext>
            </a:extLst>
          </p:cNvPr>
          <p:cNvGrpSpPr/>
          <p:nvPr/>
        </p:nvGrpSpPr>
        <p:grpSpPr>
          <a:xfrm>
            <a:off x="4551161" y="2122098"/>
            <a:ext cx="6354737" cy="3766530"/>
            <a:chOff x="4689183" y="2078967"/>
            <a:chExt cx="6354737" cy="3766530"/>
          </a:xfrm>
        </p:grpSpPr>
        <p:pic>
          <p:nvPicPr>
            <p:cNvPr id="10" name="Picture 9" descr="A colorful image of a spiral&#10;&#10;AI-generated content may be incorrect.">
              <a:extLst>
                <a:ext uri="{FF2B5EF4-FFF2-40B4-BE49-F238E27FC236}">
                  <a16:creationId xmlns:a16="http://schemas.microsoft.com/office/drawing/2014/main" id="{99388EF7-1C21-AEEB-D794-8441689B7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90"/>
            <a:stretch>
              <a:fillRect/>
            </a:stretch>
          </p:blipFill>
          <p:spPr>
            <a:xfrm>
              <a:off x="4689183" y="2078967"/>
              <a:ext cx="6354737" cy="376653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B7BC92-006B-CBEB-07B3-5C6890597116}"/>
                </a:ext>
              </a:extLst>
            </p:cNvPr>
            <p:cNvSpPr txBox="1"/>
            <p:nvPr/>
          </p:nvSpPr>
          <p:spPr>
            <a:xfrm>
              <a:off x="8367625" y="5003320"/>
              <a:ext cx="22687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>
                  <a:solidFill>
                    <a:schemeClr val="tx1"/>
                  </a:solidFill>
                </a:rPr>
                <a:t>Hurricane Melissa</a:t>
              </a:r>
              <a:endParaRPr lang="en-IE" sz="1600" b="0" kern="100" spc="-100" err="1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58750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21F92-9011-B63F-FCFE-902541799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BA42D-19C5-7EF4-DF39-703C60CC2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MicroWave Imager (MWI) &amp; Ice Cloud Imager (ICI)</a:t>
            </a:r>
            <a:endParaRPr lang="en-GB"/>
          </a:p>
        </p:txBody>
      </p:sp>
      <p:pic>
        <p:nvPicPr>
          <p:cNvPr id="10" name="mwi_channel_characteristics">
            <a:hlinkClick r:id="" action="ppaction://media"/>
            <a:extLst>
              <a:ext uri="{FF2B5EF4-FFF2-40B4-BE49-F238E27FC236}">
                <a16:creationId xmlns:a16="http://schemas.microsoft.com/office/drawing/2014/main" id="{20195859-BFC3-55A8-ACD7-8B9849B6D5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80001" y="2857501"/>
            <a:ext cx="7111999" cy="4000500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0862C83-5C0B-7964-0CE7-347FF279FE44}"/>
              </a:ext>
            </a:extLst>
          </p:cNvPr>
          <p:cNvGraphicFramePr>
            <a:graphicFrameLocks noGrp="1"/>
          </p:cNvGraphicFramePr>
          <p:nvPr/>
        </p:nvGraphicFramePr>
        <p:xfrm>
          <a:off x="8261" y="2618017"/>
          <a:ext cx="2911584" cy="422945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97009">
                  <a:extLst>
                    <a:ext uri="{9D8B030D-6E8A-4147-A177-3AD203B41FA5}">
                      <a16:colId xmlns:a16="http://schemas.microsoft.com/office/drawing/2014/main" val="918373843"/>
                    </a:ext>
                  </a:extLst>
                </a:gridCol>
                <a:gridCol w="1150565">
                  <a:extLst>
                    <a:ext uri="{9D8B030D-6E8A-4147-A177-3AD203B41FA5}">
                      <a16:colId xmlns:a16="http://schemas.microsoft.com/office/drawing/2014/main" val="1223193402"/>
                    </a:ext>
                  </a:extLst>
                </a:gridCol>
                <a:gridCol w="964010">
                  <a:extLst>
                    <a:ext uri="{9D8B030D-6E8A-4147-A177-3AD203B41FA5}">
                      <a16:colId xmlns:a16="http://schemas.microsoft.com/office/drawing/2014/main" val="470835616"/>
                    </a:ext>
                  </a:extLst>
                </a:gridCol>
              </a:tblGrid>
              <a:tr h="60043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Channel</a:t>
                      </a:r>
                      <a:endParaRPr lang="en-GB" sz="1300" b="0" i="1"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Frequency</a:t>
                      </a:r>
                      <a:b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(GHz)</a:t>
                      </a:r>
                      <a:endParaRPr lang="en-GB" sz="1300" b="0" i="1"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25444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Pol.</a:t>
                      </a:r>
                    </a:p>
                  </a:txBody>
                  <a:tcPr marL="17780" marR="177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833173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18.7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6627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MWI-2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23.8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99664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MWI-3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31.4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483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MWI-4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50.3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7344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MWI-5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52.7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10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MWI-6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53.24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357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MWI-7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53.75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214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MWI-8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89.0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3929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MWI-9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118.7503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3.2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136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MWI-10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118.7503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2.1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460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MWI-11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118.7503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1.4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184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MWI-12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118.7503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1.2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936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MWI-13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165.5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0.75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8761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8659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MWI-15</a:t>
                      </a:r>
                    </a:p>
                  </a:txBody>
                  <a:tcPr marL="68580" marR="68580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6.1</a:t>
                      </a:r>
                    </a:p>
                  </a:txBody>
                  <a:tcPr marL="68580" marR="68580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7772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MWI-16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4.9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02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3.4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906886"/>
                  </a:ext>
                </a:extLst>
              </a:tr>
              <a:tr h="14362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MWI-18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2.0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58090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6B61D05-EB86-64A6-49A3-537652DD0941}"/>
              </a:ext>
            </a:extLst>
          </p:cNvPr>
          <p:cNvSpPr txBox="1"/>
          <p:nvPr/>
        </p:nvSpPr>
        <p:spPr>
          <a:xfrm>
            <a:off x="6479800" y="685536"/>
            <a:ext cx="2701451" cy="1138773"/>
          </a:xfrm>
          <a:prstGeom prst="rect">
            <a:avLst/>
          </a:prstGeom>
          <a:solidFill>
            <a:srgbClr val="FFFF00">
              <a:alpha val="15000"/>
            </a:srgbClr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MWI Imaging channels</a:t>
            </a:r>
          </a:p>
          <a:p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 in the “windows” (18.7, 31.4, 89.0, 165.5 GHz) and low WV absorption (23.8 GHz)</a:t>
            </a:r>
            <a:endParaRPr lang="en-GB" sz="1700" b="0" spc="-10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E361E4-7EA7-C972-DB54-5FEB668D0D16}"/>
              </a:ext>
            </a:extLst>
          </p:cNvPr>
          <p:cNvSpPr txBox="1"/>
          <p:nvPr/>
        </p:nvSpPr>
        <p:spPr>
          <a:xfrm>
            <a:off x="9316517" y="685535"/>
            <a:ext cx="2823528" cy="877163"/>
          </a:xfrm>
          <a:prstGeom prst="rect">
            <a:avLst/>
          </a:prstGeom>
          <a:solidFill>
            <a:srgbClr val="FF0000">
              <a:alpha val="32000"/>
            </a:srgb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MWI Temperature sounding in the O</a:t>
            </a:r>
            <a:r>
              <a:rPr lang="en-US" sz="1700" b="0" spc="-100" baseline="-25000"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 50/60 complex - 118 GHz line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E1D328-0AC5-2462-E261-57D656EF2972}"/>
              </a:ext>
            </a:extLst>
          </p:cNvPr>
          <p:cNvSpPr/>
          <p:nvPr/>
        </p:nvSpPr>
        <p:spPr bwMode="auto">
          <a:xfrm>
            <a:off x="3031008" y="4166754"/>
            <a:ext cx="2084456" cy="2535382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617EB9-52E7-73E2-B97F-CDD470B18489}"/>
              </a:ext>
            </a:extLst>
          </p:cNvPr>
          <p:cNvSpPr txBox="1"/>
          <p:nvPr/>
        </p:nvSpPr>
        <p:spPr>
          <a:xfrm>
            <a:off x="0" y="639700"/>
            <a:ext cx="61098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600" b="0" kern="0">
                <a:ea typeface="Tahoma" panose="020B0604030504040204" pitchFamily="34" charset="0"/>
                <a:cs typeface="Tahoma" panose="020B0604030504040204" pitchFamily="34" charset="0"/>
              </a:rPr>
              <a:t>MWI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0" kern="0">
                <a:ea typeface="Tahoma" panose="020B0604030504040204" pitchFamily="34" charset="0"/>
                <a:cs typeface="Tahoma" panose="020B0604030504040204" pitchFamily="34" charset="0"/>
              </a:rPr>
              <a:t>18 channels (V/H until 89 GHz; V above 89 GHz)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0" kern="0" spc="-100">
                <a:ea typeface="Tahoma" panose="020B0604030504040204" pitchFamily="34" charset="0"/>
                <a:cs typeface="Tahoma" panose="020B0604030504040204" pitchFamily="34" charset="0"/>
              </a:rPr>
              <a:t>Spatial resolution: 50 km at low freqs., 10 km at high freqs.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0" kern="0" spc="-100">
                <a:ea typeface="Tahoma" panose="020B0604030504040204" pitchFamily="34" charset="0"/>
                <a:cs typeface="Tahoma" panose="020B0604030504040204" pitchFamily="34" charset="0"/>
              </a:rPr>
              <a:t>Precipitation mission: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7B8A17-C0BC-1ED6-B2FA-8A5FC9B06599}"/>
              </a:ext>
            </a:extLst>
          </p:cNvPr>
          <p:cNvSpPr txBox="1"/>
          <p:nvPr/>
        </p:nvSpPr>
        <p:spPr>
          <a:xfrm>
            <a:off x="1950030" y="1389665"/>
            <a:ext cx="4939143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GB" sz="1500" b="0" kern="0" spc="-10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18 – 31.4 GHz: wind, ice/snow cover, TCWV </a:t>
            </a:r>
            <a:r>
              <a:rPr lang="en-GB" sz="1500" b="0" kern="0" spc="-10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(+183 GHz)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GB" sz="1500" b="0" kern="0" spc="-10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50/60 &amp; 118 GHz: light precipitation/snowfall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kumimoji="0" lang="en-GB" sz="1500" b="0" i="0" u="none" strike="noStrike" kern="0" cap="none" spc="-10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89 &amp; 165 GHz: Snowfall, precipitation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kumimoji="0" lang="en-GB" sz="1500" b="0" i="0" u="none" strike="noStrike" kern="0" cap="none" spc="-10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183 GHz: Snowfall, cloud </a:t>
            </a:r>
            <a:r>
              <a:rPr lang="en-GB" sz="1500" b="0" kern="0" spc="-10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slicing, WV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endParaRPr kumimoji="0" lang="en-IE" sz="1500" b="0" i="0" u="none" strike="noStrike" kern="0" cap="none" spc="-100" normalizeH="0" baseline="0" noProof="0">
              <a:ln>
                <a:noFill/>
              </a:ln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C421E4-90D9-158A-1CC3-2934DB5B14B1}"/>
              </a:ext>
            </a:extLst>
          </p:cNvPr>
          <p:cNvSpPr txBox="1"/>
          <p:nvPr/>
        </p:nvSpPr>
        <p:spPr>
          <a:xfrm>
            <a:off x="9345387" y="1660628"/>
            <a:ext cx="2794657" cy="877163"/>
          </a:xfrm>
          <a:prstGeom prst="rect">
            <a:avLst/>
          </a:prstGeom>
          <a:solidFill>
            <a:schemeClr val="accent1">
              <a:alpha val="34000"/>
            </a:schemeClr>
          </a:solidFill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Humidity sounding in the 183 GHz line (some of bands in common with ICI)</a:t>
            </a:r>
          </a:p>
        </p:txBody>
      </p:sp>
    </p:spTree>
    <p:extLst>
      <p:ext uri="{BB962C8B-B14F-4D97-AF65-F5344CB8AC3E}">
        <p14:creationId xmlns:p14="http://schemas.microsoft.com/office/powerpoint/2010/main" val="2652396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4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E4676-8BC1-5937-69E1-3F9361AE8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29218-9192-73FE-551E-EB6EF5FE1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MicroWave Imager (MWI) &amp; Ice Cloud Imager (ICI)</a:t>
            </a:r>
            <a:endParaRPr lang="en-GB"/>
          </a:p>
        </p:txBody>
      </p:sp>
      <p:pic>
        <p:nvPicPr>
          <p:cNvPr id="3" name="ici_channel_characteristics">
            <a:hlinkClick r:id="" action="ppaction://media"/>
            <a:extLst>
              <a:ext uri="{FF2B5EF4-FFF2-40B4-BE49-F238E27FC236}">
                <a16:creationId xmlns:a16="http://schemas.microsoft.com/office/drawing/2014/main" id="{933DCABD-BEA7-96A6-B46A-08C1A3FD8A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05864" y="2829262"/>
            <a:ext cx="7582957" cy="426541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F3C41F-C5B1-41CC-1BF5-98FCCE8B352E}"/>
              </a:ext>
            </a:extLst>
          </p:cNvPr>
          <p:cNvGraphicFramePr>
            <a:graphicFrameLocks noGrp="1"/>
          </p:cNvGraphicFramePr>
          <p:nvPr/>
        </p:nvGraphicFramePr>
        <p:xfrm>
          <a:off x="2950384" y="2609548"/>
          <a:ext cx="2151551" cy="40405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40945">
                  <a:extLst>
                    <a:ext uri="{9D8B030D-6E8A-4147-A177-3AD203B41FA5}">
                      <a16:colId xmlns:a16="http://schemas.microsoft.com/office/drawing/2014/main" val="4256846249"/>
                    </a:ext>
                  </a:extLst>
                </a:gridCol>
                <a:gridCol w="952642">
                  <a:extLst>
                    <a:ext uri="{9D8B030D-6E8A-4147-A177-3AD203B41FA5}">
                      <a16:colId xmlns:a16="http://schemas.microsoft.com/office/drawing/2014/main" val="3922139534"/>
                    </a:ext>
                  </a:extLst>
                </a:gridCol>
                <a:gridCol w="457964">
                  <a:extLst>
                    <a:ext uri="{9D8B030D-6E8A-4147-A177-3AD203B41FA5}">
                      <a16:colId xmlns:a16="http://schemas.microsoft.com/office/drawing/2014/main" val="4169320567"/>
                    </a:ext>
                  </a:extLst>
                </a:gridCol>
              </a:tblGrid>
              <a:tr h="62162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Channel</a:t>
                      </a:r>
                      <a:endParaRPr lang="en-GB" sz="1300" b="0" i="1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7780" marR="177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Frequency</a:t>
                      </a:r>
                      <a:b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(GHz)</a:t>
                      </a:r>
                      <a:endParaRPr lang="en-GB" sz="1300" b="0" i="1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7780" marR="177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25444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Pol.</a:t>
                      </a:r>
                    </a:p>
                  </a:txBody>
                  <a:tcPr marL="17780" marR="177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16226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ICI-1</a:t>
                      </a:r>
                    </a:p>
                  </a:txBody>
                  <a:tcPr marL="17780" marR="177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7.0</a:t>
                      </a:r>
                    </a:p>
                  </a:txBody>
                  <a:tcPr marL="17780" marR="177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17780" marR="177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371915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ICI-2</a:t>
                      </a:r>
                    </a:p>
                  </a:txBody>
                  <a:tcPr marL="17780" marR="177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3.4</a:t>
                      </a:r>
                    </a:p>
                  </a:txBody>
                  <a:tcPr marL="17780" marR="177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17780" marR="177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089757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ICI-3</a:t>
                      </a:r>
                    </a:p>
                  </a:txBody>
                  <a:tcPr marL="17780" marR="177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2.0</a:t>
                      </a:r>
                    </a:p>
                  </a:txBody>
                  <a:tcPr marL="17780" marR="177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17780" marR="177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088117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ICI-4</a:t>
                      </a:r>
                    </a:p>
                  </a:txBody>
                  <a:tcPr marL="17780" marR="177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243.2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</a:t>
                      </a:r>
                    </a:p>
                  </a:txBody>
                  <a:tcPr marL="17780" marR="177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17780" marR="177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401307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ICI-5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325.15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9.5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455268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ICI-6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325.15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3.5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350185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ICI-7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325.15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1.5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09697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ICI-8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448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7.2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993878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ICI-9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448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3.0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17780" marR="17780" marT="0" marB="0"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743536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ICI-10</a:t>
                      </a:r>
                    </a:p>
                  </a:txBody>
                  <a:tcPr marL="17780" marR="17780" marT="0" marB="0" anchor="ctr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448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1.4</a:t>
                      </a:r>
                    </a:p>
                  </a:txBody>
                  <a:tcPr marL="17780" marR="17780" marT="0" marB="0" anchor="ctr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17780" marR="17780" marT="0" marB="0" anchor="ctr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607186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ICI-11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664</a:t>
                      </a: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4.2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37120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1D25AE7-433E-46E6-1C3F-65A69D3D2D11}"/>
              </a:ext>
            </a:extLst>
          </p:cNvPr>
          <p:cNvGraphicFramePr>
            <a:graphicFrameLocks noGrp="1"/>
          </p:cNvGraphicFramePr>
          <p:nvPr/>
        </p:nvGraphicFramePr>
        <p:xfrm>
          <a:off x="8261" y="2618017"/>
          <a:ext cx="2911584" cy="422945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97009">
                  <a:extLst>
                    <a:ext uri="{9D8B030D-6E8A-4147-A177-3AD203B41FA5}">
                      <a16:colId xmlns:a16="http://schemas.microsoft.com/office/drawing/2014/main" val="918373843"/>
                    </a:ext>
                  </a:extLst>
                </a:gridCol>
                <a:gridCol w="1150565">
                  <a:extLst>
                    <a:ext uri="{9D8B030D-6E8A-4147-A177-3AD203B41FA5}">
                      <a16:colId xmlns:a16="http://schemas.microsoft.com/office/drawing/2014/main" val="1223193402"/>
                    </a:ext>
                  </a:extLst>
                </a:gridCol>
                <a:gridCol w="964010">
                  <a:extLst>
                    <a:ext uri="{9D8B030D-6E8A-4147-A177-3AD203B41FA5}">
                      <a16:colId xmlns:a16="http://schemas.microsoft.com/office/drawing/2014/main" val="470835616"/>
                    </a:ext>
                  </a:extLst>
                </a:gridCol>
              </a:tblGrid>
              <a:tr h="60043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Channel</a:t>
                      </a:r>
                      <a:endParaRPr lang="en-GB" sz="1300" b="0" i="1"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Frequency</a:t>
                      </a:r>
                      <a:b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(GHz)</a:t>
                      </a:r>
                      <a:endParaRPr lang="en-GB" sz="1300" b="0" i="1"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125444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Pol.</a:t>
                      </a:r>
                    </a:p>
                  </a:txBody>
                  <a:tcPr marL="17780" marR="177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833173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18.7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6627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MWI-2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23.8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99664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MWI-3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31.4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483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MWI-4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50.3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7344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MWI-5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52.7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10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MWI-6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53.24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357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MWI-7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53.75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214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MWI-8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89.0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V, H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3929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MWI-9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118.7503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3.2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136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MWI-10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118.7503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2.1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460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MWI-11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118.7503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1.4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184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MWI-12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118.7503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1.2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936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MWI-13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165.5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0.75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8761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8659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MWI-15</a:t>
                      </a:r>
                    </a:p>
                  </a:txBody>
                  <a:tcPr marL="68580" marR="68580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6.1</a:t>
                      </a:r>
                    </a:p>
                  </a:txBody>
                  <a:tcPr marL="68580" marR="68580" marT="0" marB="0" anchor="ctr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7772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MWI-16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4.9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02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3.4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906886"/>
                  </a:ext>
                </a:extLst>
              </a:tr>
              <a:tr h="14362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MWI-18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183.31</a:t>
                      </a: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 pitchFamily="18" charset="2"/>
                        </a:rPr>
                        <a:t></a:t>
                      </a: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2.0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0"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58090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963D34A-8C37-881A-54AD-6F0178F98BE0}"/>
              </a:ext>
            </a:extLst>
          </p:cNvPr>
          <p:cNvSpPr txBox="1"/>
          <p:nvPr/>
        </p:nvSpPr>
        <p:spPr>
          <a:xfrm>
            <a:off x="6479800" y="685536"/>
            <a:ext cx="2701451" cy="1138773"/>
          </a:xfrm>
          <a:prstGeom prst="rect">
            <a:avLst/>
          </a:prstGeom>
          <a:solidFill>
            <a:srgbClr val="FFFF00">
              <a:alpha val="15000"/>
            </a:srgbClr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MWI Imaging channels</a:t>
            </a:r>
          </a:p>
          <a:p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 in the “windows” (18.7, 31.4, 89.0, 165.5 GHz) and low WV absorption (23.8 GHz)</a:t>
            </a:r>
            <a:endParaRPr lang="en-GB" sz="1700" b="0" spc="-10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B70A74-F521-96F4-1B6F-EA7BC6363021}"/>
              </a:ext>
            </a:extLst>
          </p:cNvPr>
          <p:cNvSpPr txBox="1"/>
          <p:nvPr/>
        </p:nvSpPr>
        <p:spPr>
          <a:xfrm>
            <a:off x="9316517" y="685535"/>
            <a:ext cx="2823528" cy="877163"/>
          </a:xfrm>
          <a:prstGeom prst="rect">
            <a:avLst/>
          </a:prstGeom>
          <a:solidFill>
            <a:srgbClr val="FF0000">
              <a:alpha val="32000"/>
            </a:srgb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MWI Temperature sounding in the O</a:t>
            </a:r>
            <a:r>
              <a:rPr lang="en-US" sz="1700" b="0" spc="-100" baseline="-25000"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 50/60 complex - 118 GHz 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EC9D25-29F0-FA56-94DD-F4CA8C7CFE1F}"/>
              </a:ext>
            </a:extLst>
          </p:cNvPr>
          <p:cNvSpPr txBox="1"/>
          <p:nvPr/>
        </p:nvSpPr>
        <p:spPr>
          <a:xfrm>
            <a:off x="9345387" y="1660628"/>
            <a:ext cx="2794657" cy="877163"/>
          </a:xfrm>
          <a:prstGeom prst="rect">
            <a:avLst/>
          </a:prstGeom>
          <a:solidFill>
            <a:schemeClr val="accent1">
              <a:alpha val="34000"/>
            </a:schemeClr>
          </a:solidFill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Humidity sounding in the 183 GHz line (some of bands in common with ICI)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5947F0-136C-C9D5-0F79-951AEC031FCC}"/>
              </a:ext>
            </a:extLst>
          </p:cNvPr>
          <p:cNvSpPr/>
          <p:nvPr/>
        </p:nvSpPr>
        <p:spPr bwMode="auto">
          <a:xfrm>
            <a:off x="10671586" y="3410174"/>
            <a:ext cx="1602889" cy="150607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B8170D-432C-6E72-96A1-7354A654C972}"/>
              </a:ext>
            </a:extLst>
          </p:cNvPr>
          <p:cNvSpPr txBox="1"/>
          <p:nvPr/>
        </p:nvSpPr>
        <p:spPr>
          <a:xfrm>
            <a:off x="9332101" y="2630497"/>
            <a:ext cx="2807944" cy="877163"/>
          </a:xfrm>
          <a:prstGeom prst="rect">
            <a:avLst/>
          </a:prstGeom>
          <a:solidFill>
            <a:srgbClr val="92D050">
              <a:alpha val="26000"/>
            </a:srgbClr>
          </a:solidFill>
          <a:ln w="50800">
            <a:solidFill>
              <a:srgbClr val="99C221"/>
            </a:solidFill>
          </a:ln>
        </p:spPr>
        <p:txBody>
          <a:bodyPr wrap="square" rtlCol="0">
            <a:spAutoFit/>
          </a:bodyPr>
          <a:lstStyle/>
          <a:p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..and: ICI channels in “quasi-windows” (</a:t>
            </a:r>
            <a:r>
              <a:rPr lang="en-GB" sz="1700" b="0" spc="-100">
                <a:ea typeface="Tahoma" panose="020B0604030504040204" pitchFamily="34" charset="0"/>
                <a:cs typeface="Tahoma" panose="020B0604030504040204" pitchFamily="34" charset="0"/>
              </a:rPr>
              <a:t>243, 664 GHz) </a:t>
            </a:r>
            <a:r>
              <a:rPr lang="en-US" sz="1700" b="0" spc="-100">
                <a:ea typeface="Tahoma" panose="020B0604030504040204" pitchFamily="34" charset="0"/>
                <a:cs typeface="Tahoma" panose="020B0604030504040204" pitchFamily="34" charset="0"/>
              </a:rPr>
              <a:t>and WV bands (325, 448 GHz) </a:t>
            </a:r>
            <a:endParaRPr lang="en-GB" sz="1700" b="0" spc="-10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83C53B-960B-A7F8-1393-E00A093287F9}"/>
              </a:ext>
            </a:extLst>
          </p:cNvPr>
          <p:cNvSpPr txBox="1"/>
          <p:nvPr/>
        </p:nvSpPr>
        <p:spPr>
          <a:xfrm>
            <a:off x="5179928" y="3353819"/>
            <a:ext cx="1624405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1200" kern="100" spc="-100">
                <a:solidFill>
                  <a:schemeClr val="accent6">
                    <a:lumMod val="10000"/>
                  </a:schemeClr>
                </a:solidFill>
                <a:latin typeface="Helvetica" pitchFamily="34" charset="0"/>
                <a:ea typeface="Roboto" panose="02000000000000000000" pitchFamily="2" charset="0"/>
                <a:cs typeface="Helvetica" panose="020B0604020202020204" pitchFamily="34" charset="0"/>
              </a:rPr>
              <a:t>ICI CHANNELS</a:t>
            </a:r>
            <a:endParaRPr lang="en-IE" sz="1200" kern="100" spc="-100" err="1">
              <a:solidFill>
                <a:schemeClr val="accent6">
                  <a:lumMod val="10000"/>
                </a:schemeClr>
              </a:solidFill>
              <a:latin typeface="Helvetica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04D8BC-C059-6928-9E3D-C0E49208BF15}"/>
              </a:ext>
            </a:extLst>
          </p:cNvPr>
          <p:cNvSpPr txBox="1"/>
          <p:nvPr/>
        </p:nvSpPr>
        <p:spPr>
          <a:xfrm>
            <a:off x="7389732" y="3246445"/>
            <a:ext cx="1624405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1300" kern="100" spc="-100">
                <a:solidFill>
                  <a:schemeClr val="accent6">
                    <a:lumMod val="10000"/>
                  </a:schemeClr>
                </a:solidFill>
                <a:latin typeface="Helvetica" pitchFamily="34" charset="0"/>
                <a:ea typeface="Roboto" panose="02000000000000000000" pitchFamily="2" charset="0"/>
                <a:cs typeface="Helvetica" panose="020B0604020202020204" pitchFamily="34" charset="0"/>
              </a:rPr>
              <a:t>L1B product</a:t>
            </a:r>
            <a:endParaRPr lang="en-IE" sz="1300" kern="100" spc="-100" err="1">
              <a:solidFill>
                <a:schemeClr val="accent6">
                  <a:lumMod val="10000"/>
                </a:schemeClr>
              </a:solidFill>
              <a:latin typeface="Helvetica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9A28FB-A620-93DC-C850-B0B3FE66EB5F}"/>
              </a:ext>
            </a:extLst>
          </p:cNvPr>
          <p:cNvSpPr txBox="1"/>
          <p:nvPr/>
        </p:nvSpPr>
        <p:spPr>
          <a:xfrm>
            <a:off x="-1" y="639700"/>
            <a:ext cx="646314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600" b="0" kern="0">
                <a:ea typeface="Tahoma" panose="020B0604030504040204" pitchFamily="34" charset="0"/>
                <a:cs typeface="Tahoma" panose="020B0604030504040204" pitchFamily="34" charset="0"/>
              </a:rPr>
              <a:t>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0" kern="0">
                <a:ea typeface="Tahoma" panose="020B0604030504040204" pitchFamily="34" charset="0"/>
                <a:cs typeface="Tahoma" panose="020B0604030504040204" pitchFamily="34" charset="0"/>
              </a:rPr>
              <a:t>11 channels (V; 243 &amp; 664 GHz in V/H)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0" kern="0" spc="-100">
                <a:ea typeface="Tahoma" panose="020B0604030504040204" pitchFamily="34" charset="0"/>
                <a:cs typeface="Tahoma" panose="020B0604030504040204" pitchFamily="34" charset="0"/>
              </a:rPr>
              <a:t>Spatial resolution: 16 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0" kern="0" spc="-100">
                <a:ea typeface="Tahoma" panose="020B0604030504040204" pitchFamily="34" charset="0"/>
                <a:cs typeface="Tahoma" panose="020B0604030504040204" pitchFamily="34" charset="0"/>
              </a:rPr>
              <a:t>Cloud ice mission: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52E7D4-7DBC-5D3E-8DC8-3A1FD5096B2A}"/>
              </a:ext>
            </a:extLst>
          </p:cNvPr>
          <p:cNvSpPr txBox="1"/>
          <p:nvPr/>
        </p:nvSpPr>
        <p:spPr>
          <a:xfrm>
            <a:off x="1742210" y="1389665"/>
            <a:ext cx="4939143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kumimoji="0" lang="en-GB" sz="1500" b="0" i="0" u="none" strike="noStrike" kern="0" cap="none" spc="-10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183 GHz: Snowfall, cloud </a:t>
            </a:r>
            <a:r>
              <a:rPr lang="en-GB" sz="1500" b="0" kern="0" spc="-10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slicing, cloud ice, WV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GB" sz="1500" b="0" kern="0" spc="-100">
                <a:solidFill>
                  <a:srgbClr val="92D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Strong WV bands: ice water content/path, ice sizes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GB" sz="1500" b="0" kern="0" spc="-10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V/H quasi window channels: ice shape and orientation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endParaRPr kumimoji="0" lang="en-IE" sz="1500" b="0" i="0" u="none" strike="noStrike" kern="0" cap="none" spc="-100" normalizeH="0" baseline="0" noProof="0">
              <a:ln>
                <a:noFill/>
              </a:ln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4303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E226A-B6EC-36A9-C746-8CE31E755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A44F3-1792-F26D-E2AC-47C071163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CIMR: The Copernicus Imaging Microwave Radiometer</a:t>
            </a:r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C671BE9-ED9A-2E0F-C252-D3660FD60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966380"/>
              </p:ext>
            </p:extLst>
          </p:nvPr>
        </p:nvGraphicFramePr>
        <p:xfrm>
          <a:off x="509060" y="3239582"/>
          <a:ext cx="5415259" cy="30684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13258">
                  <a:extLst>
                    <a:ext uri="{9D8B030D-6E8A-4147-A177-3AD203B41FA5}">
                      <a16:colId xmlns:a16="http://schemas.microsoft.com/office/drawing/2014/main" val="1926933454"/>
                    </a:ext>
                  </a:extLst>
                </a:gridCol>
                <a:gridCol w="727691">
                  <a:extLst>
                    <a:ext uri="{9D8B030D-6E8A-4147-A177-3AD203B41FA5}">
                      <a16:colId xmlns:a16="http://schemas.microsoft.com/office/drawing/2014/main" val="840302341"/>
                    </a:ext>
                  </a:extLst>
                </a:gridCol>
                <a:gridCol w="134755">
                  <a:extLst>
                    <a:ext uri="{9D8B030D-6E8A-4147-A177-3AD203B41FA5}">
                      <a16:colId xmlns:a16="http://schemas.microsoft.com/office/drawing/2014/main" val="3905910197"/>
                    </a:ext>
                  </a:extLst>
                </a:gridCol>
                <a:gridCol w="655834">
                  <a:extLst>
                    <a:ext uri="{9D8B030D-6E8A-4147-A177-3AD203B41FA5}">
                      <a16:colId xmlns:a16="http://schemas.microsoft.com/office/drawing/2014/main" val="2751063823"/>
                    </a:ext>
                  </a:extLst>
                </a:gridCol>
                <a:gridCol w="790589">
                  <a:extLst>
                    <a:ext uri="{9D8B030D-6E8A-4147-A177-3AD203B41FA5}">
                      <a16:colId xmlns:a16="http://schemas.microsoft.com/office/drawing/2014/main" val="1975115394"/>
                    </a:ext>
                  </a:extLst>
                </a:gridCol>
                <a:gridCol w="790589">
                  <a:extLst>
                    <a:ext uri="{9D8B030D-6E8A-4147-A177-3AD203B41FA5}">
                      <a16:colId xmlns:a16="http://schemas.microsoft.com/office/drawing/2014/main" val="3583647856"/>
                    </a:ext>
                  </a:extLst>
                </a:gridCol>
                <a:gridCol w="902543">
                  <a:extLst>
                    <a:ext uri="{9D8B030D-6E8A-4147-A177-3AD203B41FA5}">
                      <a16:colId xmlns:a16="http://schemas.microsoft.com/office/drawing/2014/main" val="51125968"/>
                    </a:ext>
                  </a:extLst>
                </a:gridCol>
              </a:tblGrid>
              <a:tr h="321352">
                <a:tc>
                  <a:txBody>
                    <a:bodyPr/>
                    <a:lstStyle/>
                    <a:p>
                      <a:r>
                        <a:rPr lang="en-GB" sz="15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Freq. band</a:t>
                      </a:r>
                      <a:endParaRPr lang="en-IE" sz="15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</a:t>
                      </a:r>
                      <a:endParaRPr lang="en-IE" sz="15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</a:t>
                      </a:r>
                      <a:endParaRPr lang="en-IE" sz="15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</a:t>
                      </a:r>
                      <a:endParaRPr lang="en-IE" sz="15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</a:t>
                      </a:r>
                      <a:endParaRPr lang="en-IE" sz="15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</a:t>
                      </a:r>
                      <a:endParaRPr lang="en-IE" sz="15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</a:t>
                      </a:r>
                      <a:endParaRPr lang="en-IE" sz="15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836689"/>
                  </a:ext>
                </a:extLst>
              </a:tr>
              <a:tr h="321352">
                <a:tc>
                  <a:txBody>
                    <a:bodyPr/>
                    <a:lstStyle/>
                    <a:p>
                      <a:r>
                        <a:rPr lang="en-GB" sz="1500" b="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Variables</a:t>
                      </a:r>
                      <a:endParaRPr lang="en-IE" sz="1500" b="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</a:pPr>
                      <a:r>
                        <a:rPr lang="en-GB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Salinity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Sea surface winds &amp; temp.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r>
                        <a:rPr lang="en-GB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Sea surface winds &amp; temp.</a:t>
                      </a:r>
                      <a:endParaRPr lang="en-IE"/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600" kern="1200">
                        <a:solidFill>
                          <a:schemeClr val="tx2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Water vapour, cloud &amp; rain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endParaRPr lang="en-IE" sz="1600" kern="1200">
                        <a:solidFill>
                          <a:schemeClr val="tx2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7499497"/>
                  </a:ext>
                </a:extLst>
              </a:tr>
              <a:tr h="426641">
                <a:tc>
                  <a:txBody>
                    <a:bodyPr/>
                    <a:lstStyle/>
                    <a:p>
                      <a:r>
                        <a:rPr lang="en-GB" sz="1500" b="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Frequency [GHz]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</a:pPr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1.4135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6.925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6.925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10.65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18.7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36.5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5496958"/>
                  </a:ext>
                </a:extLst>
              </a:tr>
              <a:tr h="321352">
                <a:tc>
                  <a:txBody>
                    <a:bodyPr/>
                    <a:lstStyle/>
                    <a:p>
                      <a:r>
                        <a:rPr lang="en-GB" sz="1500" b="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Footprint [km]</a:t>
                      </a:r>
                      <a:endParaRPr lang="en-IE" sz="1500" b="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</a:pPr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&lt;60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≤15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≤15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≤15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≤5.5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&lt;5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152975"/>
                  </a:ext>
                </a:extLst>
              </a:tr>
              <a:tr h="321352">
                <a:tc>
                  <a:txBody>
                    <a:bodyPr/>
                    <a:lstStyle/>
                    <a:p>
                      <a:r>
                        <a:rPr lang="en-GB" sz="1500" b="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Polarisation</a:t>
                      </a:r>
                      <a:endParaRPr lang="en-IE" sz="1500" b="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GB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Full Stokes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E" sz="2215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sz="2215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sz="2215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sz="2215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00944"/>
                  </a:ext>
                </a:extLst>
              </a:tr>
              <a:tr h="321352">
                <a:tc>
                  <a:txBody>
                    <a:bodyPr/>
                    <a:lstStyle/>
                    <a:p>
                      <a:r>
                        <a:rPr lang="en-GB" sz="1500" b="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Swath</a:t>
                      </a:r>
                      <a:endParaRPr lang="en-IE" sz="1500" b="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GB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&gt;1900 km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E" sz="1600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sz="1600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sz="1600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sz="1600" kern="120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716337"/>
                  </a:ext>
                </a:extLst>
              </a:tr>
              <a:tr h="426641">
                <a:tc>
                  <a:txBody>
                    <a:bodyPr/>
                    <a:lstStyle/>
                    <a:p>
                      <a:r>
                        <a:rPr lang="en-GB" sz="1500" b="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Observation Zenith Angle [deg]</a:t>
                      </a:r>
                      <a:endParaRPr lang="en-IE" sz="1500" b="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</a:pPr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52.0 ±1.0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200"/>
                        </a:spcAft>
                      </a:pPr>
                      <a:r>
                        <a:rPr lang="en-US" sz="1500" kern="1200">
                          <a:solidFill>
                            <a:schemeClr val="tx2"/>
                          </a:solidFill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55.0 ±2.0</a:t>
                      </a:r>
                      <a:endParaRPr lang="en-IE" sz="1500" kern="1200">
                        <a:solidFill>
                          <a:schemeClr val="tx2"/>
                        </a:solidFill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sz="160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sz="160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 sz="160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080922"/>
                  </a:ext>
                </a:extLst>
              </a:tr>
            </a:tbl>
          </a:graphicData>
        </a:graphic>
      </p:graphicFrame>
      <p:pic>
        <p:nvPicPr>
          <p:cNvPr id="4" name="CIMRFlybyCloudfreeEuropeIceland0.8">
            <a:hlinkClick r:id="" action="ppaction://media"/>
            <a:extLst>
              <a:ext uri="{FF2B5EF4-FFF2-40B4-BE49-F238E27FC236}">
                <a16:creationId xmlns:a16="http://schemas.microsoft.com/office/drawing/2014/main" id="{CB059814-2689-9D41-ABCB-D2584768E0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05448" y="681168"/>
            <a:ext cx="5420746" cy="3049170"/>
          </a:xfrm>
          <a:prstGeom prst="rect">
            <a:avLst/>
          </a:prstGeom>
        </p:spPr>
      </p:pic>
      <p:pic>
        <p:nvPicPr>
          <p:cNvPr id="5" name="Picture 4" descr="A satellite in space above earth&#10;&#10;Description automatically generated">
            <a:extLst>
              <a:ext uri="{FF2B5EF4-FFF2-40B4-BE49-F238E27FC236}">
                <a16:creationId xmlns:a16="http://schemas.microsoft.com/office/drawing/2014/main" id="{0ED94BBA-DC4B-601A-49C4-15E8B94349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2" t="66258" r="56301" b="8708"/>
          <a:stretch>
            <a:fillRect/>
          </a:stretch>
        </p:blipFill>
        <p:spPr>
          <a:xfrm>
            <a:off x="6778017" y="760096"/>
            <a:ext cx="1607453" cy="1699835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81A266-0112-08DF-1659-3D85CF6866A8}"/>
              </a:ext>
            </a:extLst>
          </p:cNvPr>
          <p:cNvSpPr txBox="1"/>
          <p:nvPr/>
        </p:nvSpPr>
        <p:spPr>
          <a:xfrm>
            <a:off x="0" y="1668402"/>
            <a:ext cx="67125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600" b="0" i="0" u="none" strike="noStrike" kern="0" cap="none" spc="0" normalizeH="0" baseline="0" noProof="0">
                <a:ln>
                  <a:noFill/>
                </a:ln>
                <a:solidFill>
                  <a:srgbClr val="00B5E2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Objective: High spatial resolution PMW observations with global coverage and sub-daily revisits at poles to address EU polar Arctic policy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00B5E2">
                  <a:lumMod val="75000"/>
                </a:srgbClr>
              </a:solidFill>
              <a:effectLst/>
              <a:uLnTx/>
              <a:uFillTx/>
              <a:latin typeface="Tahoma" pitchFamily="34" charset="0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IE" sz="1600" b="0" i="0" u="none" strike="noStrike" kern="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IE" sz="1600" b="0" i="0" u="none" strike="noStrike" kern="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Orbit: Sun-synchronous polar at ~830 km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IE" sz="1600" b="0" i="0" u="none" strike="noStrike" kern="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Coverage: 95% globally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IE" sz="1600" b="0" i="0" u="none" strike="noStrike" kern="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96A1D3-8570-081D-13FF-5FC95BBA2CF5}"/>
              </a:ext>
            </a:extLst>
          </p:cNvPr>
          <p:cNvSpPr txBox="1"/>
          <p:nvPr/>
        </p:nvSpPr>
        <p:spPr>
          <a:xfrm>
            <a:off x="10546775" y="727362"/>
            <a:ext cx="15690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600" b="1" i="0" u="none" strike="noStrike" kern="100" cap="none" spc="-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8.6 m antenna!</a:t>
            </a:r>
            <a:endParaRPr kumimoji="0" lang="en-IE" sz="1600" b="1" i="0" u="none" strike="noStrike" kern="100" cap="none" spc="-10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6B4831A-A64F-7864-4DC9-FDFEF009CC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988277"/>
              </p:ext>
            </p:extLst>
          </p:nvPr>
        </p:nvGraphicFramePr>
        <p:xfrm>
          <a:off x="6832121" y="4262613"/>
          <a:ext cx="5230467" cy="25485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64441">
                  <a:extLst>
                    <a:ext uri="{9D8B030D-6E8A-4147-A177-3AD203B41FA5}">
                      <a16:colId xmlns:a16="http://schemas.microsoft.com/office/drawing/2014/main" val="3369597660"/>
                    </a:ext>
                  </a:extLst>
                </a:gridCol>
                <a:gridCol w="2235360">
                  <a:extLst>
                    <a:ext uri="{9D8B030D-6E8A-4147-A177-3AD203B41FA5}">
                      <a16:colId xmlns:a16="http://schemas.microsoft.com/office/drawing/2014/main" val="1624532428"/>
                    </a:ext>
                  </a:extLst>
                </a:gridCol>
                <a:gridCol w="1530666">
                  <a:extLst>
                    <a:ext uri="{9D8B030D-6E8A-4147-A177-3AD203B41FA5}">
                      <a16:colId xmlns:a16="http://schemas.microsoft.com/office/drawing/2014/main" val="3444733499"/>
                    </a:ext>
                  </a:extLst>
                </a:gridCol>
              </a:tblGrid>
              <a:tr h="394120">
                <a:tc>
                  <a:txBody>
                    <a:bodyPr/>
                    <a:lstStyle/>
                    <a:p>
                      <a:r>
                        <a:rPr lang="en-GB" sz="1400">
                          <a:solidFill>
                            <a:srgbClr val="002060"/>
                          </a:solidFill>
                          <a:latin typeface="Aptos" panose="020B0004020202020204" pitchFamily="34" charset="0"/>
                        </a:rPr>
                        <a:t>L2</a:t>
                      </a:r>
                      <a:r>
                        <a:rPr lang="en-GB" sz="1400" baseline="0">
                          <a:solidFill>
                            <a:srgbClr val="002060"/>
                          </a:solidFill>
                          <a:latin typeface="Aptos" panose="020B0004020202020204" pitchFamily="34" charset="0"/>
                        </a:rPr>
                        <a:t> Variable ID</a:t>
                      </a:r>
                      <a:endParaRPr lang="en-GB" sz="1400">
                        <a:solidFill>
                          <a:srgbClr val="002060"/>
                        </a:solidFill>
                        <a:latin typeface="Aptos" panose="020B00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solidFill>
                            <a:srgbClr val="002060"/>
                          </a:solidFill>
                          <a:latin typeface="Aptos" panose="020B0004020202020204" pitchFamily="34" charset="0"/>
                        </a:rPr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solidFill>
                            <a:srgbClr val="002060"/>
                          </a:solidFill>
                          <a:latin typeface="Aptos" panose="020B0004020202020204" pitchFamily="34" charset="0"/>
                        </a:rPr>
                        <a:t>Spatial resolution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3693612"/>
                  </a:ext>
                </a:extLst>
              </a:tr>
              <a:tr h="281192">
                <a:tc>
                  <a:txBody>
                    <a:bodyPr/>
                    <a:lstStyle/>
                    <a:p>
                      <a:r>
                        <a:rPr lang="en-GB" sz="1400" b="1">
                          <a:solidFill>
                            <a:srgbClr val="002060"/>
                          </a:solidFill>
                          <a:latin typeface="Aptos" panose="020B0004020202020204" pitchFamily="34" charset="0"/>
                        </a:rPr>
                        <a:t>SST-O</a:t>
                      </a:r>
                    </a:p>
                  </a:txBody>
                  <a:tcPr anchor="ctr">
                    <a:solidFill>
                      <a:srgbClr val="CBE4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Sea Surface Temperature</a:t>
                      </a:r>
                    </a:p>
                  </a:txBody>
                  <a:tcPr marL="68580" marR="68580" marT="0" marB="0" anchor="ctr">
                    <a:solidFill>
                      <a:srgbClr val="CBE4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sym typeface="Symbol" pitchFamily="18" charset="2"/>
                        </a:rPr>
                        <a:t></a:t>
                      </a: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15 km </a:t>
                      </a:r>
                    </a:p>
                  </a:txBody>
                  <a:tcPr marL="68580" marR="68580" marT="0" marB="0" anchor="ctr">
                    <a:solidFill>
                      <a:srgbClr val="CB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959876"/>
                  </a:ext>
                </a:extLst>
              </a:tr>
              <a:tr h="196834">
                <a:tc>
                  <a:txBody>
                    <a:bodyPr/>
                    <a:lstStyle/>
                    <a:p>
                      <a:pPr marL="0" algn="l" defTabSz="1125444" rtl="0" eaLnBrk="1" latinLnBrk="0" hangingPunct="1">
                        <a:spcAft>
                          <a:spcPct val="0"/>
                        </a:spcAft>
                      </a:pPr>
                      <a:r>
                        <a:rPr lang="en-GB" sz="1400" b="1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SSS-O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Sea Surface Salinity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&lt; 60 km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1065838"/>
                  </a:ext>
                </a:extLst>
              </a:tr>
              <a:tr h="394633">
                <a:tc>
                  <a:txBody>
                    <a:bodyPr/>
                    <a:lstStyle/>
                    <a:p>
                      <a:pPr marL="0" algn="l" defTabSz="1125444" rtl="0" eaLnBrk="1" latinLnBrk="0" hangingPunct="1">
                        <a:spcAft>
                          <a:spcPct val="0"/>
                        </a:spcAft>
                      </a:pPr>
                      <a:r>
                        <a:rPr lang="en-GB" sz="1400" b="1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OWS-O</a:t>
                      </a:r>
                    </a:p>
                  </a:txBody>
                  <a:tcPr marL="68580" marR="68580" marT="0" marB="0" anchor="ctr">
                    <a:solidFill>
                      <a:srgbClr val="CBE4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Ocean Surface Wind Vector </a:t>
                      </a:r>
                    </a:p>
                  </a:txBody>
                  <a:tcPr marL="68580" marR="68580" marT="0" marB="0" anchor="ctr">
                    <a:solidFill>
                      <a:srgbClr val="CBE4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sym typeface="Symbol" pitchFamily="18" charset="2"/>
                        </a:rPr>
                        <a:t></a:t>
                      </a: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40 km (g=15km)</a:t>
                      </a:r>
                    </a:p>
                  </a:txBody>
                  <a:tcPr marL="68580" marR="68580" marT="0" marB="0" anchor="ctr">
                    <a:solidFill>
                      <a:srgbClr val="CB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023388"/>
                  </a:ext>
                </a:extLst>
              </a:tr>
              <a:tr h="436418">
                <a:tc>
                  <a:txBody>
                    <a:bodyPr/>
                    <a:lstStyle/>
                    <a:p>
                      <a:pPr marL="0" algn="l" defTabSz="1125444" rtl="0" eaLnBrk="1" latinLnBrk="0" hangingPunct="1">
                        <a:spcAft>
                          <a:spcPct val="0"/>
                        </a:spcAft>
                      </a:pPr>
                      <a:r>
                        <a:rPr lang="en-GB" sz="1400" b="1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PR-A</a:t>
                      </a:r>
                    </a:p>
                  </a:txBody>
                  <a:tcPr marL="68580" marR="68580" marT="0" marB="0" anchor="ctr">
                    <a:solidFill>
                      <a:srgbClr val="96BB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Precipitation rate</a:t>
                      </a:r>
                    </a:p>
                  </a:txBody>
                  <a:tcPr marL="68580" marR="68580" marT="0" marB="0" anchor="ctr">
                    <a:solidFill>
                      <a:srgbClr val="96BB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sym typeface="Symbol" pitchFamily="18" charset="2"/>
                        </a:rPr>
                        <a:t></a:t>
                      </a: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10 km (g=5 km)</a:t>
                      </a:r>
                    </a:p>
                  </a:txBody>
                  <a:tcPr marL="68580" marR="68580" marT="0" marB="0" anchor="ctr">
                    <a:solidFill>
                      <a:srgbClr val="96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810565"/>
                  </a:ext>
                </a:extLst>
              </a:tr>
              <a:tr h="324569">
                <a:tc>
                  <a:txBody>
                    <a:bodyPr/>
                    <a:lstStyle/>
                    <a:p>
                      <a:pPr marL="0" algn="l" defTabSz="1125444" rtl="0" eaLnBrk="1" latinLnBrk="0" hangingPunct="1">
                        <a:spcAft>
                          <a:spcPct val="0"/>
                        </a:spcAft>
                      </a:pPr>
                      <a:r>
                        <a:rPr lang="en-GB" sz="1400" b="1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LWP-A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Liquid Water Path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sym typeface="Symbol" pitchFamily="18" charset="2"/>
                        </a:rPr>
                        <a:t></a:t>
                      </a: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15 km (g=5 km)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2926360"/>
                  </a:ext>
                </a:extLst>
              </a:tr>
              <a:tr h="324569">
                <a:tc>
                  <a:txBody>
                    <a:bodyPr/>
                    <a:lstStyle/>
                    <a:p>
                      <a:pPr marL="0" algn="l" defTabSz="1125444" rtl="0" eaLnBrk="1" latinLnBrk="0" hangingPunct="1">
                        <a:spcAft>
                          <a:spcPct val="0"/>
                        </a:spcAft>
                      </a:pPr>
                      <a:r>
                        <a:rPr lang="en-GB" sz="1400" b="1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TCWV-A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Total Column Water Vapour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ct val="0"/>
                        </a:spcAft>
                      </a:pP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sym typeface="Symbol" pitchFamily="18" charset="2"/>
                        </a:rPr>
                        <a:t></a:t>
                      </a:r>
                      <a:r>
                        <a:rPr lang="en-GB" sz="1400" kern="1200">
                          <a:solidFill>
                            <a:srgbClr val="00206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15 km (g=5 km)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369680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39EDC50-7F88-69E8-6A2D-349B38D859D2}"/>
              </a:ext>
            </a:extLst>
          </p:cNvPr>
          <p:cNvSpPr txBox="1"/>
          <p:nvPr/>
        </p:nvSpPr>
        <p:spPr>
          <a:xfrm>
            <a:off x="7206098" y="3909153"/>
            <a:ext cx="45356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600" b="0" i="0" u="none" strike="noStrike" kern="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EUMETSAT L2 Ocean and Atmosphere products</a:t>
            </a:r>
            <a:r>
              <a:rPr kumimoji="0" lang="en-IE" sz="1600" b="0" i="0" u="none" strike="noStrike" kern="0" cap="none" spc="-10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E2AF03-7285-F165-5402-78B50C416C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68"/>
          <a:stretch>
            <a:fillRect/>
          </a:stretch>
        </p:blipFill>
        <p:spPr>
          <a:xfrm>
            <a:off x="10390" y="735989"/>
            <a:ext cx="1458284" cy="8088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9E557C-5D29-F1D6-21FE-F6BB9BA3F3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2" b="6844"/>
          <a:stretch>
            <a:fillRect/>
          </a:stretch>
        </p:blipFill>
        <p:spPr>
          <a:xfrm>
            <a:off x="1460787" y="828518"/>
            <a:ext cx="4055594" cy="6425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75B97C-A97D-CE2A-5467-CA40409E17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9302" y="779717"/>
            <a:ext cx="972388" cy="72000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0888849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dur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C540F-3CEA-B3DE-38AE-367205EB5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D7F36-B32E-6BC0-1364-E13021190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EPS-Sterna constellation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4548A-8BC2-DD73-DEFE-9ACD64E7F5A4}"/>
              </a:ext>
            </a:extLst>
          </p:cNvPr>
          <p:cNvSpPr txBox="1"/>
          <p:nvPr/>
        </p:nvSpPr>
        <p:spPr bwMode="auto">
          <a:xfrm>
            <a:off x="95542" y="1569834"/>
            <a:ext cx="6257128" cy="49244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800" b="0" i="0" u="none" strike="noStrike" kern="0" cap="none" spc="0" normalizeH="0" baseline="0" noProof="0">
                <a:ln>
                  <a:noFill/>
                </a:ln>
                <a:solidFill>
                  <a:srgbClr val="00B5E2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Constellation Architecture</a:t>
            </a:r>
          </a:p>
          <a:p>
            <a:pPr marL="418155" marR="0" lvl="0" indent="-41815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IE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0" hangingPunct="0">
              <a:spcBef>
                <a:spcPct val="0"/>
              </a:spcBef>
              <a:defRPr/>
            </a:pPr>
            <a:r>
              <a:rPr kumimoji="0" lang="en-IE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3 Sun-synchronous orbital planes at 595 km altitude.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kumimoji="0" lang="en-IE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Nominal constellation: 6 satellites, 2 per orbital plane</a:t>
            </a:r>
            <a:endParaRPr lang="en-IE" sz="1600" b="0" spc="0">
              <a:solidFill>
                <a:schemeClr val="bg1"/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0" hangingPunct="0">
              <a:spcBef>
                <a:spcPct val="0"/>
              </a:spcBef>
              <a:defRPr/>
            </a:pPr>
            <a:r>
              <a:rPr lang="en-IE" sz="1600" b="0" spc="0">
                <a:solidFill>
                  <a:schemeClr val="bg1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Repeat cycle per individual satellite: 9 days.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IE" sz="1600" b="0" spc="0" err="1">
                <a:solidFill>
                  <a:schemeClr val="bg1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SmallSat: ~ 135 kg, 11 x 0.7 x 0.8 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I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800" b="0" i="0" u="none" strike="noStrike" kern="0" cap="none" spc="0" normalizeH="0" baseline="0" noProof="0">
                <a:ln>
                  <a:noFill/>
                </a:ln>
                <a:solidFill>
                  <a:srgbClr val="00B5E2">
                    <a:lumMod val="75000"/>
                  </a:srgbClr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Microwave Radiometer (MWR) Sterna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IE" sz="800" b="0" i="0" u="none" strike="noStrike" kern="0" cap="none" spc="0" normalizeH="0" baseline="0" noProof="0">
              <a:ln>
                <a:noFill/>
              </a:ln>
              <a:solidFill>
                <a:srgbClr val="00B5E2">
                  <a:lumMod val="75000"/>
                </a:srgbClr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0" hangingPunct="0">
              <a:spcBef>
                <a:spcPct val="0"/>
              </a:spcBef>
              <a:defRPr/>
            </a:pPr>
            <a:r>
              <a:rPr kumimoji="0" lang="en-IE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Across track, with 19 channels (50.3 – 325 GHz)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kumimoji="0" lang="en-IE" sz="16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Swath ~ 2000 km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kumimoji="0" lang="en-IE" sz="2400" b="0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0B9409-E4E5-8C0A-A088-ACBB439AA153}"/>
              </a:ext>
            </a:extLst>
          </p:cNvPr>
          <p:cNvSpPr txBox="1"/>
          <p:nvPr/>
        </p:nvSpPr>
        <p:spPr>
          <a:xfrm>
            <a:off x="101311" y="703104"/>
            <a:ext cx="112559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IE" sz="2000" b="0" kern="0">
                <a:solidFill>
                  <a:srgbClr val="00B5E2">
                    <a:lumMod val="7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 Artic Weather Satellite (AWS) is a mission launched by the European Space Agency (ESA) on August 2025 as a demonstrator for the future EPS-Sterna constellation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DC4CEF-DBBD-4C98-BEE5-35A438947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75978"/>
              </p:ext>
            </p:extLst>
          </p:nvPr>
        </p:nvGraphicFramePr>
        <p:xfrm>
          <a:off x="5547765" y="2057284"/>
          <a:ext cx="4118840" cy="4771680"/>
        </p:xfrm>
        <a:graphic>
          <a:graphicData uri="http://schemas.openxmlformats.org/drawingml/2006/table">
            <a:tbl>
              <a:tblPr/>
              <a:tblGrid>
                <a:gridCol w="956442">
                  <a:extLst>
                    <a:ext uri="{9D8B030D-6E8A-4147-A177-3AD203B41FA5}">
                      <a16:colId xmlns:a16="http://schemas.microsoft.com/office/drawing/2014/main" val="1245999104"/>
                    </a:ext>
                  </a:extLst>
                </a:gridCol>
                <a:gridCol w="1100931">
                  <a:extLst>
                    <a:ext uri="{9D8B030D-6E8A-4147-A177-3AD203B41FA5}">
                      <a16:colId xmlns:a16="http://schemas.microsoft.com/office/drawing/2014/main" val="769733449"/>
                    </a:ext>
                  </a:extLst>
                </a:gridCol>
                <a:gridCol w="888449">
                  <a:extLst>
                    <a:ext uri="{9D8B030D-6E8A-4147-A177-3AD203B41FA5}">
                      <a16:colId xmlns:a16="http://schemas.microsoft.com/office/drawing/2014/main" val="250438748"/>
                    </a:ext>
                  </a:extLst>
                </a:gridCol>
                <a:gridCol w="1173018">
                  <a:extLst>
                    <a:ext uri="{9D8B030D-6E8A-4147-A177-3AD203B41FA5}">
                      <a16:colId xmlns:a16="http://schemas.microsoft.com/office/drawing/2014/main" val="627226441"/>
                    </a:ext>
                  </a:extLst>
                </a:gridCol>
              </a:tblGrid>
              <a:tr h="545883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Channel name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Centre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Frequency  [GHz]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footprint size [km] 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Objective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699833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STERNA-11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50.3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≤ 40 km (±25%) 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Temperature Sounding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571129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STERNA-12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52.8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439605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STERNA-13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53.246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122780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STERNA-14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53.596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544365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STERNA-15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54.4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071083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STERNA-16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54.94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835703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STERNA-17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55.5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687966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STERNA-18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57.290344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804402"/>
                  </a:ext>
                </a:extLst>
              </a:tr>
              <a:tr h="39601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STERNA-21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89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≤ 20 km (±25%) 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Window and Cloud detection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293514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STERNA-31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165.5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≤ 10 km (±25%) 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Window/humidity</a:t>
                      </a:r>
                      <a:r>
                        <a:rPr lang="en-GB" sz="1200" baseline="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sounding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887145"/>
                  </a:ext>
                </a:extLst>
              </a:tr>
              <a:tr h="140620">
                <a:tc rowSpan="2"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STERNA-32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176.311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416626"/>
                  </a:ext>
                </a:extLst>
              </a:tr>
              <a:tr h="149127">
                <a:tc vMerge="1"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endParaRPr lang="en-GB" sz="9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endParaRPr lang="en-GB" sz="9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Humidity sounding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528367"/>
                  </a:ext>
                </a:extLst>
              </a:tr>
              <a:tr h="16168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STERNA-33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178.811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593769"/>
                  </a:ext>
                </a:extLst>
              </a:tr>
              <a:tr h="162263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STERNA-34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180.311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372765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STERNA-35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181.511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087239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STERNA-36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182.311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endParaRPr lang="en-GB" sz="140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956248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STERNA-41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325.15±1.2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≤ 10 km (±25%) 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1125444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Humidity sounding/cloud detection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624870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STERNA-42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325.15±2.4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014417"/>
                  </a:ext>
                </a:extLst>
              </a:tr>
              <a:tr h="244863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STERNA-43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325.15±4.1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064174"/>
                  </a:ext>
                </a:extLst>
              </a:tr>
              <a:tr h="174744"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STERNA-44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en-GB" sz="1200" kern="1200"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325.15±6.6</a:t>
                      </a:r>
                      <a:endParaRPr lang="en-GB" sz="1200"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5000"/>
                        <a:lumOff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59284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2CF415C-089E-1C05-E314-D00650A6A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" t="17750" r="2707" b="9119"/>
          <a:stretch>
            <a:fillRect/>
          </a:stretch>
        </p:blipFill>
        <p:spPr>
          <a:xfrm>
            <a:off x="576892" y="4467611"/>
            <a:ext cx="3889575" cy="17035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4A63AD3-B1D1-2601-D95B-CA2663631996}"/>
              </a:ext>
            </a:extLst>
          </p:cNvPr>
          <p:cNvSpPr/>
          <p:nvPr/>
        </p:nvSpPr>
        <p:spPr>
          <a:xfrm>
            <a:off x="3003999" y="4480002"/>
            <a:ext cx="14285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400" i="0" u="none" strike="noStrike" kern="100" cap="none" spc="-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Courtesy of ESA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530AD-165B-E7F2-1D9F-1ECE1C23F381}"/>
              </a:ext>
            </a:extLst>
          </p:cNvPr>
          <p:cNvSpPr txBox="1"/>
          <p:nvPr/>
        </p:nvSpPr>
        <p:spPr>
          <a:xfrm>
            <a:off x="9836731" y="2368147"/>
            <a:ext cx="3390897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r>
              <a:rPr lang="en-GB" sz="1500" b="0" kern="0" spc="-100" dirty="0">
                <a:ea typeface="Tahoma" panose="020B0604030504040204" pitchFamily="34" charset="0"/>
                <a:cs typeface="Tahoma" panose="020B0604030504040204" pitchFamily="34" charset="0"/>
              </a:rPr>
              <a:t>Provides also information on: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GB" sz="1500" b="0" u="sng" kern="0" spc="-100" dirty="0">
                <a:ea typeface="Tahoma" panose="020B0604030504040204" pitchFamily="34" charset="0"/>
                <a:cs typeface="Tahoma" panose="020B0604030504040204" pitchFamily="34" charset="0"/>
              </a:rPr>
              <a:t>Precipitation (liquid/solid)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GB" sz="1500" b="0" u="sng" kern="0" spc="-100" dirty="0">
                <a:ea typeface="Tahoma" panose="020B0604030504040204" pitchFamily="34" charset="0"/>
                <a:cs typeface="Tahoma" panose="020B0604030504040204" pitchFamily="34" charset="0"/>
              </a:rPr>
              <a:t>Weak precipitation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GB" sz="1500" b="0" kern="0" spc="-100" dirty="0">
                <a:ea typeface="Tahoma" panose="020B0604030504040204" pitchFamily="34" charset="0"/>
                <a:cs typeface="Tahoma" panose="020B0604030504040204" pitchFamily="34" charset="0"/>
              </a:rPr>
              <a:t>Cloud ice, IWP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E45BD4-89D7-B73A-C099-8A00CEB01B17}"/>
              </a:ext>
            </a:extLst>
          </p:cNvPr>
          <p:cNvSpPr txBox="1"/>
          <p:nvPr/>
        </p:nvSpPr>
        <p:spPr>
          <a:xfrm>
            <a:off x="5424053" y="1402089"/>
            <a:ext cx="67491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E" sz="18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EUMETSAT </a:t>
            </a:r>
            <a:r>
              <a:rPr lang="en-IE" sz="1800" b="0" u="sng" kern="0" dirty="0">
                <a:ea typeface="Tahoma" panose="020B0604030504040204" pitchFamily="34" charset="0"/>
                <a:cs typeface="Tahoma" panose="020B0604030504040204" pitchFamily="34" charset="0"/>
              </a:rPr>
              <a:t>will support the extension of </a:t>
            </a:r>
            <a:r>
              <a:rPr kumimoji="0" lang="en-IE" sz="18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AWS operations from August 2026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IE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96736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5.05.14"/>
  <p:tag name="AS_TITLE" val="Aspose.Slides for .NET 4.0 Client Profile"/>
  <p:tag name="AS_VERSION" val="25.5"/>
</p:tagLst>
</file>

<file path=ppt/theme/theme1.xml><?xml version="1.0" encoding="utf-8"?>
<a:theme xmlns:a="http://schemas.openxmlformats.org/drawingml/2006/main" name="Title &amp; Seperator Slides">
  <a:themeElements>
    <a:clrScheme name="EUMETSAT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EUMETSAT Font">
      <a:majorFont>
        <a:latin typeface="Bahnschrift SemiBold"/>
        <a:ea typeface="Bahnschrift SemiBold"/>
        <a:cs typeface="Arial"/>
      </a:majorFont>
      <a:minorFont>
        <a:latin typeface="Bahnschrift Light"/>
        <a:ea typeface="Bahnschrift Light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All Designs).pptx" id="{12443F55-906A-4ACB-9A2F-98B2EB5A6081}" vid="{34CB0787-89DC-4D21-9BBE-BF3E5B2193ED}"/>
    </a:ext>
  </a:extLst>
</a:theme>
</file>

<file path=ppt/theme/theme2.xml><?xml version="1.0" encoding="utf-8"?>
<a:theme xmlns:a="http://schemas.openxmlformats.org/drawingml/2006/main" name="3_Programmes Template">
  <a:themeElements>
    <a:clrScheme name="EUMETSAT 2021 Colours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EUMETSAT">
      <a:majorFont>
        <a:latin typeface="Bahnschrift SemiLight"/>
        <a:ea typeface="Bahnschrift SemiLight"/>
        <a:cs typeface="Arial"/>
      </a:majorFont>
      <a:minorFont>
        <a:latin typeface="Bahnschrift Light"/>
        <a:ea typeface="Bahnschrift Light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Programmes)" id="{96745099-B8B5-493A-960A-EEAE97F9475A}" vid="{CE508AB9-3B00-4A2D-AF5F-5B8FF2D6E7E7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84B700FFDE0C74C9EF2FA06374AFA7A" ma:contentTypeVersion="3" ma:contentTypeDescription="Utwórz nowy dokument." ma:contentTypeScope="" ma:versionID="3c94390688fa5b254d2658390a086665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f5622df96b2b06c0c4748f5f97fab784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F162B5-2E6E-4C8D-881A-803D0DC84FC9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3434cde1-f776-4c3f-9525-3f132e87b814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c0d32b7-afc5-4577-b835-8ee209ff46e1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EFCFFA2-E922-41DC-860B-821ED93E46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5CFC32-3A28-4B1B-8BBC-365AC35F15C3}"/>
</file>

<file path=docProps/app.xml><?xml version="1.0" encoding="utf-8"?>
<Properties xmlns="http://schemas.openxmlformats.org/officeDocument/2006/extended-properties" xmlns:vt="http://schemas.openxmlformats.org/officeDocument/2006/docPropsVTypes">
  <Template>Presentation Landscape Template (All Designs)</Template>
  <TotalTime>136</TotalTime>
  <Words>1966</Words>
  <Application>Microsoft Office PowerPoint</Application>
  <PresentationFormat>Widescreen</PresentationFormat>
  <Paragraphs>507</Paragraphs>
  <Slides>12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Aptos</vt:lpstr>
      <vt:lpstr>Arial</vt:lpstr>
      <vt:lpstr>Bahnschrift Light</vt:lpstr>
      <vt:lpstr>Bahnschrift SemiLight</vt:lpstr>
      <vt:lpstr>Century Gothic</vt:lpstr>
      <vt:lpstr>Helvetica</vt:lpstr>
      <vt:lpstr>Roboto</vt:lpstr>
      <vt:lpstr>Roboto Light</vt:lpstr>
      <vt:lpstr>Tahoma</vt:lpstr>
      <vt:lpstr>Times New Roman</vt:lpstr>
      <vt:lpstr>Title &amp; Seperator Slides</vt:lpstr>
      <vt:lpstr>3_Programmes Template</vt:lpstr>
      <vt:lpstr>PowerPoint Presentation</vt:lpstr>
      <vt:lpstr>PowerPoint Presentation</vt:lpstr>
      <vt:lpstr>PowerPoint Presentation</vt:lpstr>
      <vt:lpstr>PowerPoint Presentation</vt:lpstr>
      <vt:lpstr>MicroWave Sounder (MWS)</vt:lpstr>
      <vt:lpstr>MicroWave Imager (MWI) &amp; Ice Cloud Imager (ICI)</vt:lpstr>
      <vt:lpstr>MicroWave Imager (MWI) &amp; Ice Cloud Imager (ICI)</vt:lpstr>
      <vt:lpstr>CIMR: The Copernicus Imaging Microwave Radiometer</vt:lpstr>
      <vt:lpstr>EPS-Sterna constellation</vt:lpstr>
      <vt:lpstr>Precipitation products at a glance</vt:lpstr>
      <vt:lpstr>Precipitation products at a glance</vt:lpstr>
      <vt:lpstr>PowerPoint Presentation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Anne-Flore Laloe</dc:creator>
  <cp:lastModifiedBy>Vasileios Barlakas</cp:lastModifiedBy>
  <cp:revision>78</cp:revision>
  <cp:lastPrinted>2006-03-06T14:11:17Z</cp:lastPrinted>
  <dcterms:created xsi:type="dcterms:W3CDTF">2024-03-12T14:08:59Z</dcterms:created>
  <dcterms:modified xsi:type="dcterms:W3CDTF">2026-07-06T20:42:57Z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