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3"/>
  </p:notesMasterIdLst>
  <p:sldIdLst>
    <p:sldId id="29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56" r:id="rId18"/>
    <p:sldId id="297" r:id="rId19"/>
    <p:sldId id="273" r:id="rId20"/>
    <p:sldId id="274" r:id="rId21"/>
    <p:sldId id="275" r:id="rId22"/>
    <p:sldId id="276" r:id="rId23"/>
    <p:sldId id="277" r:id="rId24"/>
    <p:sldId id="278" r:id="rId25"/>
    <p:sldId id="281" r:id="rId26"/>
    <p:sldId id="282" r:id="rId27"/>
    <p:sldId id="283" r:id="rId28"/>
    <p:sldId id="284" r:id="rId29"/>
    <p:sldId id="285" r:id="rId30"/>
    <p:sldId id="286" r:id="rId31"/>
    <p:sldId id="287" r:id="rId32"/>
    <p:sldId id="279" r:id="rId33"/>
    <p:sldId id="280" r:id="rId34"/>
    <p:sldId id="288" r:id="rId35"/>
    <p:sldId id="289" r:id="rId36"/>
    <p:sldId id="290" r:id="rId37"/>
    <p:sldId id="291" r:id="rId38"/>
    <p:sldId id="292" r:id="rId39"/>
    <p:sldId id="293" r:id="rId40"/>
    <p:sldId id="294" r:id="rId41"/>
    <p:sldId id="295" r:id="rId42"/>
  </p:sldIdLst>
  <p:sldSz cx="18288000" cy="10287000"/>
  <p:notesSz cx="6858000" cy="9144000"/>
  <p:embeddedFontLst>
    <p:embeddedFont>
      <p:font typeface="Articulat" pitchFamily="2" charset="77"/>
      <p:regular r:id="rId44"/>
    </p:embeddedFont>
    <p:embeddedFont>
      <p:font typeface="Articulat Bold" pitchFamily="2" charset="77"/>
      <p:regular r:id="rId45"/>
      <p:bold r:id="rId46"/>
    </p:embeddedFont>
    <p:embeddedFont>
      <p:font typeface="Articulat Bold Italics" pitchFamily="2" charset="77"/>
      <p:regular r:id="rId47"/>
      <p:bold r:id="rId48"/>
      <p:italic r:id="rId49"/>
      <p:boldItalic r:id="rId50"/>
    </p:embeddedFont>
    <p:embeddedFont>
      <p:font typeface="Articulat Italics" pitchFamily="2" charset="77"/>
      <p:regular r:id="rId51"/>
      <p:italic r:id="rId52"/>
    </p:embeddedFont>
    <p:embeddedFont>
      <p:font typeface="Helvetica" pitchFamily="2" charset="0"/>
      <p:regular r:id="rId53"/>
    </p:embeddedFont>
    <p:embeddedFont>
      <p:font typeface="Helvetica Now" pitchFamily="2" charset="0"/>
      <p:regular r:id="rId54"/>
    </p:embeddedFont>
    <p:embeddedFont>
      <p:font typeface="Helvetica Now Bold" pitchFamily="2" charset="0"/>
      <p:regular r:id="rId55"/>
    </p:embeddedFont>
    <p:embeddedFont>
      <p:font typeface="Inter" panose="020B0502030000000004" pitchFamily="34" charset="0"/>
      <p:regular r:id="rId56"/>
    </p:embeddedFont>
    <p:embeddedFont>
      <p:font typeface="Lovelo" panose="02000000000000000000" pitchFamily="2" charset="0"/>
      <p:regular r:id="rId57"/>
      <p:bold r:id="rId58"/>
    </p:embeddedFont>
    <p:embeddedFont>
      <p:font typeface="Mansalva" pitchFamily="2" charset="0"/>
      <p:regular r:id="rId59"/>
    </p:embeddedFont>
    <p:embeddedFont>
      <p:font typeface="Tahoma" panose="020B0604030504040204" pitchFamily="34" charset="0"/>
      <p:regular r:id="rId60"/>
      <p:bold r:id="rId61"/>
    </p:embeddedFont>
    <p:embeddedFont>
      <p:font typeface="Tahoma Bold" panose="020B0804030504040204" pitchFamily="34" charset="0"/>
      <p:regular r:id="rId62"/>
      <p:bold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autoAdjust="0"/>
    <p:restoredTop sz="94568" autoAdjust="0"/>
  </p:normalViewPr>
  <p:slideViewPr>
    <p:cSldViewPr>
      <p:cViewPr varScale="1">
        <p:scale>
          <a:sx n="63" d="100"/>
          <a:sy n="63" d="100"/>
        </p:scale>
        <p:origin x="224" y="6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presProps" Target="presProps.xml"/><Relationship Id="rId69"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schemas.openxmlformats.org/officeDocument/2006/relationships/font" Target="fonts/font19.fntdata"/><Relationship Id="rId7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7.fntdata"/><Relationship Id="rId55"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09.07.2026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Trade-cumuli warm the layer in which they form through condensation, but cool the subcloud layer and the trade inversion through the evaporation of falling raindrops and detrained droplets. In addition, the emission of infrared radiation to space produces an efficient cooling of the lower atmosphere in which clouds form. This radiative cooling contributes to generate shallow mesoscale circulations (Naumann et al. 2017) which, depending on local conditions and remote convective activity, can organize either randomly or into streets, arcs or circles of cloud clusters. In certain conditions, these mesoscale circulations can also triger remotely the aggregation of deep convection (Muller and Held 2012).</a:t>
            </a:r>
          </a:p>
          <a:p>
            <a:endParaRPr lang="en-US"/>
          </a:p>
          <a:p>
            <a:endParaRPr lang="en-US"/>
          </a:p>
          <a:p>
            <a:endParaRPr lang="en-US"/>
          </a:p>
          <a:p>
            <a:r>
              <a:rPr lang="en-US"/>
              <a:t>Do the cloud statistics depend on the form of spatiotemporal organization? </a:t>
            </a:r>
          </a:p>
          <a:p>
            <a:r>
              <a:rPr lang="en-US"/>
              <a:t>Do these patterns imprint differently on the radiation budget?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2698178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But even if they occur at the same time, they might have different characteristics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But even if they occur at the same time, they might have different characteristics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But even if they occur at the same time, they might have different characteristics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But even if they occur at the same time, they might have different characteristics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For example, we know that there are known issues with the convection parametrisation, i.e a strong dependence on triggering mechanism and closure, CAPE </a:t>
            </a:r>
          </a:p>
          <a:p>
            <a:endParaRPr lang="en-US"/>
          </a:p>
          <a:p>
            <a:r>
              <a:rPr lang="en-US"/>
              <a:t>nextGEMS project aims at running climate projections without introducing uncertainties due to the convection parametrisation by increasing resolution to Km scale (hohenegger et al., 2022, Rackow et al., 2024, Takasuka et al., 2024)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4.pn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7.xml"/><Relationship Id="rId7" Type="http://schemas.openxmlformats.org/officeDocument/2006/relationships/image" Target="../media/image22.jpe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23.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7.xml"/><Relationship Id="rId7" Type="http://schemas.openxmlformats.org/officeDocument/2006/relationships/image" Target="../media/image23.pn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36.pn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3.png"/><Relationship Id="rId7"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3.png"/><Relationship Id="rId7"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9.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3.png"/><Relationship Id="rId5" Type="http://schemas.openxmlformats.org/officeDocument/2006/relationships/image" Target="../media/image56.jpe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3.png"/><Relationship Id="rId3" Type="http://schemas.microsoft.com/office/2007/relationships/media" Target="../media/media6.mp4"/><Relationship Id="rId7" Type="http://schemas.openxmlformats.org/officeDocument/2006/relationships/image" Target="../media/image24.png"/><Relationship Id="rId12" Type="http://schemas.openxmlformats.org/officeDocument/2006/relationships/image" Target="../media/image55.pn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22.jpeg"/><Relationship Id="rId11" Type="http://schemas.openxmlformats.org/officeDocument/2006/relationships/image" Target="../media/image57.jpeg"/><Relationship Id="rId5" Type="http://schemas.openxmlformats.org/officeDocument/2006/relationships/slideLayout" Target="../slideLayouts/slideLayout7.xml"/><Relationship Id="rId10" Type="http://schemas.openxmlformats.org/officeDocument/2006/relationships/image" Target="../media/image54.png"/><Relationship Id="rId4" Type="http://schemas.openxmlformats.org/officeDocument/2006/relationships/video" Target="../media/media6.mp4"/><Relationship Id="rId9" Type="http://schemas.openxmlformats.org/officeDocument/2006/relationships/image" Target="../media/image53.pn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doi.org/10.1029/2019GL085190" TargetMode="External"/><Relationship Id="rId7" Type="http://schemas.openxmlformats.org/officeDocument/2006/relationships/hyperlink" Target="https://doi.org/10.1175/BAMS-D-19-0324.1" TargetMode="External"/><Relationship Id="rId2" Type="http://schemas.openxmlformats.org/officeDocument/2006/relationships/hyperlink" Target="https://doi.org/10.48550/arXiv.2006.09882" TargetMode="External"/><Relationship Id="rId1" Type="http://schemas.openxmlformats.org/officeDocument/2006/relationships/slideLayout" Target="../slideLayouts/slideLayout7.xml"/><Relationship Id="rId6" Type="http://schemas.openxmlformats.org/officeDocument/2006/relationships/hyperlink" Target="https://doi.org/10.1002/qj.3662" TargetMode="External"/><Relationship Id="rId5" Type="http://schemas.openxmlformats.org/officeDocument/2006/relationships/hyperlink" Target="https://doi.org/10.1016/j.atmosres.2017.07.025" TargetMode="External"/><Relationship Id="rId4" Type="http://schemas.openxmlformats.org/officeDocument/2006/relationships/hyperlink" Target="https://doi.org/10.18637/jss.v050.i1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slideLayout" Target="../slideLayouts/slideLayout7.xml"/><Relationship Id="rId7" Type="http://schemas.openxmlformats.org/officeDocument/2006/relationships/image" Target="../media/image62.pn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22.jpeg"/><Relationship Id="rId5" Type="http://schemas.openxmlformats.org/officeDocument/2006/relationships/image" Target="../media/image23.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4.pn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22.jpeg"/><Relationship Id="rId5" Type="http://schemas.openxmlformats.org/officeDocument/2006/relationships/image" Target="../media/image23.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80.jpeg"/><Relationship Id="rId5" Type="http://schemas.openxmlformats.org/officeDocument/2006/relationships/image" Target="../media/image55.png"/><Relationship Id="rId4" Type="http://schemas.openxmlformats.org/officeDocument/2006/relationships/image" Target="../media/image79.png"/></Relationships>
</file>

<file path=ppt/slides/_rels/slide3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7.xml"/><Relationship Id="rId7" Type="http://schemas.openxmlformats.org/officeDocument/2006/relationships/image" Target="../media/image81.pn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35.png"/><Relationship Id="rId5" Type="http://schemas.openxmlformats.org/officeDocument/2006/relationships/image" Target="../media/image3.png"/><Relationship Id="rId4" Type="http://schemas.openxmlformats.org/officeDocument/2006/relationships/notesSlide" Target="../notesSlides/notesSlide5.xml"/><Relationship Id="rId9" Type="http://schemas.openxmlformats.org/officeDocument/2006/relationships/image" Target="../media/image22.jpeg"/></Relationships>
</file>

<file path=ppt/slides/_rels/slide3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slideLayout" Target="../slideLayouts/slideLayout7.xml"/><Relationship Id="rId7" Type="http://schemas.openxmlformats.org/officeDocument/2006/relationships/image" Target="../media/image22.jpe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23.png"/><Relationship Id="rId5" Type="http://schemas.openxmlformats.org/officeDocument/2006/relationships/image" Target="../media/image3.png"/><Relationship Id="rId4" Type="http://schemas.openxmlformats.org/officeDocument/2006/relationships/notesSlide" Target="../notesSlides/notesSlide6.xml"/><Relationship Id="rId9" Type="http://schemas.openxmlformats.org/officeDocument/2006/relationships/image" Target="../media/image8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85.jpeg"/><Relationship Id="rId5" Type="http://schemas.openxmlformats.org/officeDocument/2006/relationships/image" Target="../media/image55.png"/><Relationship Id="rId4" Type="http://schemas.openxmlformats.org/officeDocument/2006/relationships/image" Target="../media/image8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87.jpeg"/><Relationship Id="rId5" Type="http://schemas.openxmlformats.org/officeDocument/2006/relationships/image" Target="../media/image55.png"/><Relationship Id="rId4" Type="http://schemas.openxmlformats.org/officeDocument/2006/relationships/image" Target="../media/image8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89.jpeg"/><Relationship Id="rId5" Type="http://schemas.openxmlformats.org/officeDocument/2006/relationships/image" Target="../media/image55.png"/><Relationship Id="rId4" Type="http://schemas.openxmlformats.org/officeDocument/2006/relationships/image" Target="../media/image88.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91.jpeg"/><Relationship Id="rId5" Type="http://schemas.openxmlformats.org/officeDocument/2006/relationships/image" Target="../media/image55.png"/><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93.jpeg"/><Relationship Id="rId5" Type="http://schemas.openxmlformats.org/officeDocument/2006/relationships/image" Target="../media/image55.png"/><Relationship Id="rId4" Type="http://schemas.openxmlformats.org/officeDocument/2006/relationships/image" Target="../media/image9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95.jpeg"/><Relationship Id="rId5" Type="http://schemas.openxmlformats.org/officeDocument/2006/relationships/image" Target="../media/image55.png"/><Relationship Id="rId4" Type="http://schemas.openxmlformats.org/officeDocument/2006/relationships/image" Target="../media/image9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97.jpeg"/><Relationship Id="rId5" Type="http://schemas.openxmlformats.org/officeDocument/2006/relationships/image" Target="../media/image55.png"/><Relationship Id="rId4" Type="http://schemas.openxmlformats.org/officeDocument/2006/relationships/image" Target="../media/image96.png"/></Relationships>
</file>

<file path=ppt/slides/_rels/slide4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9.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microsoft.com/office/2007/relationships/media" Target="../media/media3.mp4"/><Relationship Id="rId7" Type="http://schemas.openxmlformats.org/officeDocument/2006/relationships/image" Target="../media/image1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png"/><Relationship Id="rId11" Type="http://schemas.openxmlformats.org/officeDocument/2006/relationships/image" Target="../media/image15.png"/><Relationship Id="rId5" Type="http://schemas.openxmlformats.org/officeDocument/2006/relationships/slideLayout" Target="../slideLayouts/slideLayout7.xml"/><Relationship Id="rId10" Type="http://schemas.openxmlformats.org/officeDocument/2006/relationships/image" Target="../media/image14.png"/><Relationship Id="rId4" Type="http://schemas.openxmlformats.org/officeDocument/2006/relationships/video" Target="../media/media3.mp4"/><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17.svg"/><Relationship Id="rId12" Type="http://schemas.openxmlformats.org/officeDocument/2006/relationships/image" Target="../media/image12.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notesSlide" Target="../notesSlides/notesSlide2.xml"/><Relationship Id="rId9"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DB612-C594-869D-C3E3-72474AFCAC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28600"/>
            <a:ext cx="19024277" cy="10744200"/>
          </a:xfrm>
          <a:prstGeom prst="rect">
            <a:avLst/>
          </a:prstGeom>
        </p:spPr>
      </p:pic>
    </p:spTree>
    <p:extLst>
      <p:ext uri="{BB962C8B-B14F-4D97-AF65-F5344CB8AC3E}">
        <p14:creationId xmlns:p14="http://schemas.microsoft.com/office/powerpoint/2010/main" val="3329329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qualitative evidence of model capabilities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4"/>
            <a:stretch>
              <a:fillRect/>
            </a:stretch>
          </a:blipFill>
        </p:spPr>
        <p:txBody>
          <a:bodyPr/>
          <a:lstStyle/>
          <a:p>
            <a:endParaRPr lang="en-IT"/>
          </a:p>
        </p:txBody>
      </p:sp>
      <p:sp>
        <p:nvSpPr>
          <p:cNvPr id="6" name="TextBox 6"/>
          <p:cNvSpPr txBox="1"/>
          <p:nvPr/>
        </p:nvSpPr>
        <p:spPr>
          <a:xfrm>
            <a:off x="9144000" y="1144225"/>
            <a:ext cx="8457185" cy="1356858"/>
          </a:xfrm>
          <a:prstGeom prst="rect">
            <a:avLst/>
          </a:prstGeom>
        </p:spPr>
        <p:txBody>
          <a:bodyPr lIns="0" tIns="0" rIns="0" bIns="0" rtlCol="0" anchor="t">
            <a:spAutoFit/>
          </a:bodyPr>
          <a:lstStyle/>
          <a:p>
            <a:pPr algn="ctr">
              <a:lnSpc>
                <a:spcPts val="3601"/>
              </a:lnSpc>
              <a:spcBef>
                <a:spcPct val="0"/>
              </a:spcBef>
            </a:pPr>
            <a:r>
              <a:rPr lang="en-US" sz="2572" b="1">
                <a:solidFill>
                  <a:srgbClr val="000000"/>
                </a:solidFill>
                <a:latin typeface="Articulat Bold"/>
                <a:ea typeface="Articulat Bold"/>
                <a:cs typeface="Articulat Bold"/>
                <a:sym typeface="Articulat Bold"/>
              </a:rPr>
              <a:t>VISSL identifies semantically different classes</a:t>
            </a:r>
            <a:r>
              <a:rPr lang="en-US" sz="2572">
                <a:solidFill>
                  <a:srgbClr val="000000"/>
                </a:solidFill>
                <a:latin typeface="Articulat"/>
                <a:ea typeface="Articulat"/>
                <a:cs typeface="Articulat"/>
                <a:sym typeface="Articulat"/>
              </a:rPr>
              <a:t> using </a:t>
            </a:r>
            <a:r>
              <a:rPr lang="en-US" sz="2572" b="1">
                <a:solidFill>
                  <a:srgbClr val="000000"/>
                </a:solidFill>
                <a:latin typeface="Articulat Bold"/>
                <a:ea typeface="Articulat Bold"/>
                <a:cs typeface="Articulat Bold"/>
                <a:sym typeface="Articulat Bold"/>
              </a:rPr>
              <a:t>spatial</a:t>
            </a:r>
            <a:r>
              <a:rPr lang="en-US" sz="2572">
                <a:solidFill>
                  <a:srgbClr val="000000"/>
                </a:solidFill>
                <a:latin typeface="Articulat"/>
                <a:ea typeface="Articulat"/>
                <a:cs typeface="Articulat"/>
                <a:sym typeface="Articulat"/>
              </a:rPr>
              <a:t> and </a:t>
            </a:r>
            <a:r>
              <a:rPr lang="en-US" sz="2572" b="1">
                <a:solidFill>
                  <a:srgbClr val="000000"/>
                </a:solidFill>
                <a:latin typeface="Articulat Bold"/>
                <a:ea typeface="Articulat Bold"/>
                <a:cs typeface="Articulat Bold"/>
                <a:sym typeface="Articulat Bold"/>
              </a:rPr>
              <a:t>temporal</a:t>
            </a:r>
            <a:r>
              <a:rPr lang="en-US" sz="2572">
                <a:solidFill>
                  <a:srgbClr val="000000"/>
                </a:solidFill>
                <a:latin typeface="Articulat"/>
                <a:ea typeface="Articulat"/>
                <a:cs typeface="Articulat"/>
                <a:sym typeface="Articulat"/>
              </a:rPr>
              <a:t> </a:t>
            </a:r>
            <a:r>
              <a:rPr lang="en-US" sz="2572" b="1">
                <a:solidFill>
                  <a:srgbClr val="000000"/>
                </a:solidFill>
                <a:latin typeface="Articulat Bold"/>
                <a:ea typeface="Articulat Bold"/>
                <a:cs typeface="Articulat Bold"/>
                <a:sym typeface="Articulat Bold"/>
              </a:rPr>
              <a:t>low-level features </a:t>
            </a:r>
            <a:r>
              <a:rPr lang="en-US" sz="2572">
                <a:solidFill>
                  <a:srgbClr val="000000"/>
                </a:solidFill>
                <a:latin typeface="Articulat"/>
                <a:ea typeface="Articulat"/>
                <a:cs typeface="Articulat"/>
                <a:sym typeface="Articulat"/>
              </a:rPr>
              <a:t>learned through self-supervision</a:t>
            </a:r>
          </a:p>
        </p:txBody>
      </p:sp>
      <p:pic>
        <p:nvPicPr>
          <p:cNvPr id="7" name="Picture 7">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5"/>
          <a:srcRect t="4293"/>
          <a:stretch>
            <a:fillRect/>
          </a:stretch>
        </p:blipFill>
        <p:spPr>
          <a:xfrm>
            <a:off x="442502" y="1060089"/>
            <a:ext cx="8157019" cy="7876264"/>
          </a:xfrm>
          <a:prstGeom prst="rect">
            <a:avLst/>
          </a:prstGeom>
        </p:spPr>
      </p:pic>
      <p:sp>
        <p:nvSpPr>
          <p:cNvPr id="8" name="Freeform 8"/>
          <p:cNvSpPr/>
          <p:nvPr/>
        </p:nvSpPr>
        <p:spPr>
          <a:xfrm>
            <a:off x="389668" y="9003029"/>
            <a:ext cx="8262687" cy="1064286"/>
          </a:xfrm>
          <a:custGeom>
            <a:avLst/>
            <a:gdLst/>
            <a:ahLst/>
            <a:cxnLst/>
            <a:rect l="l" t="t" r="r" b="b"/>
            <a:pathLst>
              <a:path w="8262687" h="1064286">
                <a:moveTo>
                  <a:pt x="0" y="0"/>
                </a:moveTo>
                <a:lnTo>
                  <a:pt x="8262687" y="0"/>
                </a:lnTo>
                <a:lnTo>
                  <a:pt x="8262687" y="1064285"/>
                </a:lnTo>
                <a:lnTo>
                  <a:pt x="0" y="1064285"/>
                </a:lnTo>
                <a:lnTo>
                  <a:pt x="0" y="0"/>
                </a:lnTo>
                <a:close/>
              </a:path>
            </a:pathLst>
          </a:custGeom>
          <a:blipFill>
            <a:blip r:embed="rId6"/>
            <a:stretch>
              <a:fillRect l="-21111" t="-521890" r="-17535" b="-23948"/>
            </a:stretch>
          </a:blipFill>
        </p:spPr>
        <p:txBody>
          <a:bodyPr/>
          <a:lstStyle/>
          <a:p>
            <a:endParaRPr lang="en-IT"/>
          </a:p>
        </p:txBody>
      </p:sp>
      <p:sp>
        <p:nvSpPr>
          <p:cNvPr id="9" name="Freeform 9"/>
          <p:cNvSpPr/>
          <p:nvPr/>
        </p:nvSpPr>
        <p:spPr>
          <a:xfrm>
            <a:off x="9026934" y="2679270"/>
            <a:ext cx="8711149" cy="5920841"/>
          </a:xfrm>
          <a:custGeom>
            <a:avLst/>
            <a:gdLst/>
            <a:ahLst/>
            <a:cxnLst/>
            <a:rect l="l" t="t" r="r" b="b"/>
            <a:pathLst>
              <a:path w="8711149" h="5920841">
                <a:moveTo>
                  <a:pt x="0" y="0"/>
                </a:moveTo>
                <a:lnTo>
                  <a:pt x="8711150" y="0"/>
                </a:lnTo>
                <a:lnTo>
                  <a:pt x="8711150" y="5920841"/>
                </a:lnTo>
                <a:lnTo>
                  <a:pt x="0" y="5920841"/>
                </a:lnTo>
                <a:lnTo>
                  <a:pt x="0" y="0"/>
                </a:lnTo>
                <a:close/>
              </a:path>
            </a:pathLst>
          </a:custGeom>
          <a:blipFill>
            <a:blip r:embed="rId7"/>
            <a:stretch>
              <a:fillRect l="-11908" t="-7402" r="-9757"/>
            </a:stretch>
          </a:blipFill>
        </p:spPr>
        <p:txBody>
          <a:bodyPr/>
          <a:lstStyle/>
          <a:p>
            <a:endParaRPr lang="en-IT"/>
          </a:p>
        </p:txBody>
      </p:sp>
      <p:sp>
        <p:nvSpPr>
          <p:cNvPr id="10" name="TextBox 10"/>
          <p:cNvSpPr txBox="1"/>
          <p:nvPr/>
        </p:nvSpPr>
        <p:spPr>
          <a:xfrm>
            <a:off x="9784276" y="8571802"/>
            <a:ext cx="7606708" cy="1325372"/>
          </a:xfrm>
          <a:prstGeom prst="rect">
            <a:avLst/>
          </a:prstGeom>
        </p:spPr>
        <p:txBody>
          <a:bodyPr lIns="0" tIns="0" rIns="0" bIns="0" rtlCol="0" anchor="t">
            <a:spAutoFit/>
          </a:bodyPr>
          <a:lstStyle/>
          <a:p>
            <a:pPr algn="ctr">
              <a:lnSpc>
                <a:spcPts val="3598"/>
              </a:lnSpc>
            </a:pPr>
            <a:r>
              <a:rPr lang="en-US" sz="2570">
                <a:solidFill>
                  <a:srgbClr val="000000"/>
                </a:solidFill>
                <a:latin typeface="Articulat"/>
                <a:ea typeface="Articulat"/>
                <a:cs typeface="Articulat"/>
                <a:sym typeface="Articulat"/>
              </a:rPr>
              <a:t>Statistics are solid: changes of class populations in test dataset  are less than 10%</a:t>
            </a:r>
          </a:p>
          <a:p>
            <a:pPr algn="ctr">
              <a:lnSpc>
                <a:spcPts val="3598"/>
              </a:lnSpc>
              <a:spcBef>
                <a:spcPct val="0"/>
              </a:spcBef>
            </a:pPr>
            <a:r>
              <a:rPr lang="en-US" sz="2570">
                <a:solidFill>
                  <a:srgbClr val="000000"/>
                </a:solidFill>
                <a:latin typeface="Articulat"/>
                <a:ea typeface="Articulat"/>
                <a:cs typeface="Articulat"/>
                <a:sym typeface="Articulat"/>
              </a:rPr>
              <a:t>(-8.31% class </a:t>
            </a:r>
            <a:r>
              <a:rPr lang="en-US" sz="2570" b="1">
                <a:solidFill>
                  <a:srgbClr val="305151"/>
                </a:solidFill>
                <a:latin typeface="Articulat Bold"/>
                <a:ea typeface="Articulat Bold"/>
                <a:cs typeface="Articulat Bold"/>
                <a:sym typeface="Articulat Bold"/>
              </a:rPr>
              <a:t>2</a:t>
            </a:r>
            <a:r>
              <a:rPr lang="en-US" sz="2570">
                <a:solidFill>
                  <a:srgbClr val="000000"/>
                </a:solidFill>
                <a:latin typeface="Articulat"/>
                <a:ea typeface="Articulat"/>
                <a:cs typeface="Articulat"/>
                <a:sym typeface="Articulat"/>
              </a:rPr>
              <a:t>, +6.82 % class </a:t>
            </a:r>
            <a:r>
              <a:rPr lang="en-US" sz="2570" b="1">
                <a:solidFill>
                  <a:srgbClr val="01C7FF"/>
                </a:solidFill>
                <a:latin typeface="Articulat Bold"/>
                <a:ea typeface="Articulat Bold"/>
                <a:cs typeface="Articulat Bold"/>
                <a:sym typeface="Articulat Bold"/>
              </a:rPr>
              <a:t>4</a:t>
            </a:r>
            <a:r>
              <a:rPr lang="en-US" sz="2570">
                <a:solidFill>
                  <a:srgbClr val="000000"/>
                </a:solidFill>
                <a:latin typeface="Articulat"/>
                <a:ea typeface="Articulat"/>
                <a:cs typeface="Articulat"/>
                <a:sym typeface="Articulat"/>
              </a:rPr>
              <a:t>) </a:t>
            </a:r>
          </a:p>
        </p:txBody>
      </p:sp>
      <p:sp>
        <p:nvSpPr>
          <p:cNvPr id="11" name="TextBox 11"/>
          <p:cNvSpPr txBox="1"/>
          <p:nvPr/>
        </p:nvSpPr>
        <p:spPr>
          <a:xfrm rot="-5400000">
            <a:off x="7933068" y="5258997"/>
            <a:ext cx="1914049" cy="273685"/>
          </a:xfrm>
          <a:prstGeom prst="rect">
            <a:avLst/>
          </a:prstGeom>
        </p:spPr>
        <p:txBody>
          <a:bodyPr lIns="0" tIns="0" rIns="0" bIns="0" rtlCol="0" anchor="t">
            <a:spAutoFit/>
          </a:bodyPr>
          <a:lstStyle/>
          <a:p>
            <a:pPr algn="ctr">
              <a:lnSpc>
                <a:spcPts val="2240"/>
              </a:lnSpc>
              <a:spcBef>
                <a:spcPct val="0"/>
              </a:spcBef>
            </a:pPr>
            <a:r>
              <a:rPr lang="en-US" sz="1600">
                <a:solidFill>
                  <a:srgbClr val="000000"/>
                </a:solidFill>
                <a:latin typeface="Articulat"/>
                <a:ea typeface="Articulat"/>
                <a:cs typeface="Articulat"/>
                <a:sym typeface="Articulat"/>
              </a:rPr>
              <a:t>% of video population</a:t>
            </a:r>
          </a:p>
        </p:txBody>
      </p:sp>
      <p:sp>
        <p:nvSpPr>
          <p:cNvPr id="12" name="TextBox 12"/>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10</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training: quantitative evidence of model capabilities </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grpSp>
        <p:nvGrpSpPr>
          <p:cNvPr id="6" name="Group 6"/>
          <p:cNvGrpSpPr/>
          <p:nvPr/>
        </p:nvGrpSpPr>
        <p:grpSpPr>
          <a:xfrm>
            <a:off x="0" y="866891"/>
            <a:ext cx="7967792" cy="4621191"/>
            <a:chOff x="0" y="0"/>
            <a:chExt cx="10623722" cy="6161588"/>
          </a:xfrm>
        </p:grpSpPr>
        <p:sp>
          <p:nvSpPr>
            <p:cNvPr id="7" name="Freeform 7"/>
            <p:cNvSpPr/>
            <p:nvPr/>
          </p:nvSpPr>
          <p:spPr>
            <a:xfrm>
              <a:off x="0" y="0"/>
              <a:ext cx="10623722" cy="6155517"/>
            </a:xfrm>
            <a:custGeom>
              <a:avLst/>
              <a:gdLst/>
              <a:ahLst/>
              <a:cxnLst/>
              <a:rect l="l" t="t" r="r" b="b"/>
              <a:pathLst>
                <a:path w="10623722" h="6155517">
                  <a:moveTo>
                    <a:pt x="0" y="0"/>
                  </a:moveTo>
                  <a:lnTo>
                    <a:pt x="10623722" y="0"/>
                  </a:lnTo>
                  <a:lnTo>
                    <a:pt x="10623722" y="6155517"/>
                  </a:lnTo>
                  <a:lnTo>
                    <a:pt x="0" y="6155517"/>
                  </a:lnTo>
                  <a:lnTo>
                    <a:pt x="0" y="0"/>
                  </a:lnTo>
                  <a:close/>
                </a:path>
              </a:pathLst>
            </a:custGeom>
            <a:blipFill>
              <a:blip r:embed="rId3"/>
              <a:stretch>
                <a:fillRect t="-7867"/>
              </a:stretch>
            </a:blipFill>
          </p:spPr>
          <p:txBody>
            <a:bodyPr/>
            <a:lstStyle/>
            <a:p>
              <a:endParaRPr lang="en-IT"/>
            </a:p>
          </p:txBody>
        </p:sp>
        <p:sp>
          <p:nvSpPr>
            <p:cNvPr id="8" name="Freeform 8"/>
            <p:cNvSpPr/>
            <p:nvPr/>
          </p:nvSpPr>
          <p:spPr>
            <a:xfrm>
              <a:off x="0" y="0"/>
              <a:ext cx="10623722" cy="6155517"/>
            </a:xfrm>
            <a:custGeom>
              <a:avLst/>
              <a:gdLst/>
              <a:ahLst/>
              <a:cxnLst/>
              <a:rect l="l" t="t" r="r" b="b"/>
              <a:pathLst>
                <a:path w="10623722" h="6155517">
                  <a:moveTo>
                    <a:pt x="0" y="0"/>
                  </a:moveTo>
                  <a:lnTo>
                    <a:pt x="10623722" y="0"/>
                  </a:lnTo>
                  <a:lnTo>
                    <a:pt x="10623722" y="6155517"/>
                  </a:lnTo>
                  <a:lnTo>
                    <a:pt x="0" y="6155517"/>
                  </a:lnTo>
                  <a:lnTo>
                    <a:pt x="0" y="0"/>
                  </a:lnTo>
                  <a:close/>
                </a:path>
              </a:pathLst>
            </a:custGeom>
            <a:blipFill>
              <a:blip r:embed="rId4"/>
              <a:stretch>
                <a:fillRect t="-7867"/>
              </a:stretch>
            </a:blipFill>
          </p:spPr>
          <p:txBody>
            <a:bodyPr/>
            <a:lstStyle/>
            <a:p>
              <a:endParaRPr lang="en-IT"/>
            </a:p>
          </p:txBody>
        </p:sp>
        <p:sp>
          <p:nvSpPr>
            <p:cNvPr id="9" name="Freeform 9"/>
            <p:cNvSpPr/>
            <p:nvPr/>
          </p:nvSpPr>
          <p:spPr>
            <a:xfrm>
              <a:off x="0" y="0"/>
              <a:ext cx="10623722" cy="6161588"/>
            </a:xfrm>
            <a:custGeom>
              <a:avLst/>
              <a:gdLst/>
              <a:ahLst/>
              <a:cxnLst/>
              <a:rect l="l" t="t" r="r" b="b"/>
              <a:pathLst>
                <a:path w="10623722" h="6161588">
                  <a:moveTo>
                    <a:pt x="0" y="0"/>
                  </a:moveTo>
                  <a:lnTo>
                    <a:pt x="10623722" y="0"/>
                  </a:lnTo>
                  <a:lnTo>
                    <a:pt x="10623722" y="6161588"/>
                  </a:lnTo>
                  <a:lnTo>
                    <a:pt x="0" y="6161588"/>
                  </a:lnTo>
                  <a:lnTo>
                    <a:pt x="0" y="0"/>
                  </a:lnTo>
                  <a:close/>
                </a:path>
              </a:pathLst>
            </a:custGeom>
            <a:blipFill>
              <a:blip r:embed="rId5"/>
              <a:stretch>
                <a:fillRect t="-7761"/>
              </a:stretch>
            </a:blipFill>
          </p:spPr>
          <p:txBody>
            <a:bodyPr/>
            <a:lstStyle/>
            <a:p>
              <a:endParaRPr lang="en-IT"/>
            </a:p>
          </p:txBody>
        </p:sp>
      </p:grpSp>
      <p:grpSp>
        <p:nvGrpSpPr>
          <p:cNvPr id="10" name="Group 10"/>
          <p:cNvGrpSpPr/>
          <p:nvPr/>
        </p:nvGrpSpPr>
        <p:grpSpPr>
          <a:xfrm>
            <a:off x="9991212" y="3177487"/>
            <a:ext cx="7951265" cy="4607062"/>
            <a:chOff x="0" y="0"/>
            <a:chExt cx="10601687" cy="6142750"/>
          </a:xfrm>
        </p:grpSpPr>
        <p:sp>
          <p:nvSpPr>
            <p:cNvPr id="11" name="Freeform 11"/>
            <p:cNvSpPr/>
            <p:nvPr/>
          </p:nvSpPr>
          <p:spPr>
            <a:xfrm>
              <a:off x="0" y="0"/>
              <a:ext cx="10601687" cy="6142750"/>
            </a:xfrm>
            <a:custGeom>
              <a:avLst/>
              <a:gdLst/>
              <a:ahLst/>
              <a:cxnLst/>
              <a:rect l="l" t="t" r="r" b="b"/>
              <a:pathLst>
                <a:path w="10601687" h="6142750">
                  <a:moveTo>
                    <a:pt x="0" y="0"/>
                  </a:moveTo>
                  <a:lnTo>
                    <a:pt x="10601687" y="0"/>
                  </a:lnTo>
                  <a:lnTo>
                    <a:pt x="10601687" y="6142750"/>
                  </a:lnTo>
                  <a:lnTo>
                    <a:pt x="0" y="6142750"/>
                  </a:lnTo>
                  <a:lnTo>
                    <a:pt x="0" y="0"/>
                  </a:lnTo>
                  <a:close/>
                </a:path>
              </a:pathLst>
            </a:custGeom>
            <a:blipFill>
              <a:blip r:embed="rId6"/>
              <a:stretch>
                <a:fillRect t="-7867"/>
              </a:stretch>
            </a:blipFill>
          </p:spPr>
          <p:txBody>
            <a:bodyPr/>
            <a:lstStyle/>
            <a:p>
              <a:endParaRPr lang="en-IT"/>
            </a:p>
          </p:txBody>
        </p:sp>
        <p:sp>
          <p:nvSpPr>
            <p:cNvPr id="12" name="Freeform 12"/>
            <p:cNvSpPr/>
            <p:nvPr/>
          </p:nvSpPr>
          <p:spPr>
            <a:xfrm>
              <a:off x="0" y="0"/>
              <a:ext cx="10601687" cy="6142750"/>
            </a:xfrm>
            <a:custGeom>
              <a:avLst/>
              <a:gdLst/>
              <a:ahLst/>
              <a:cxnLst/>
              <a:rect l="l" t="t" r="r" b="b"/>
              <a:pathLst>
                <a:path w="10601687" h="6142750">
                  <a:moveTo>
                    <a:pt x="0" y="0"/>
                  </a:moveTo>
                  <a:lnTo>
                    <a:pt x="10601687" y="0"/>
                  </a:lnTo>
                  <a:lnTo>
                    <a:pt x="10601687" y="6142750"/>
                  </a:lnTo>
                  <a:lnTo>
                    <a:pt x="0" y="6142750"/>
                  </a:lnTo>
                  <a:lnTo>
                    <a:pt x="0" y="0"/>
                  </a:lnTo>
                  <a:close/>
                </a:path>
              </a:pathLst>
            </a:custGeom>
            <a:blipFill>
              <a:blip r:embed="rId7"/>
              <a:stretch>
                <a:fillRect t="-7867"/>
              </a:stretch>
            </a:blipFill>
          </p:spPr>
          <p:txBody>
            <a:bodyPr/>
            <a:lstStyle/>
            <a:p>
              <a:endParaRPr lang="en-IT"/>
            </a:p>
          </p:txBody>
        </p:sp>
        <p:sp>
          <p:nvSpPr>
            <p:cNvPr id="13" name="Freeform 13"/>
            <p:cNvSpPr/>
            <p:nvPr/>
          </p:nvSpPr>
          <p:spPr>
            <a:xfrm>
              <a:off x="0" y="0"/>
              <a:ext cx="10601687" cy="6142750"/>
            </a:xfrm>
            <a:custGeom>
              <a:avLst/>
              <a:gdLst/>
              <a:ahLst/>
              <a:cxnLst/>
              <a:rect l="l" t="t" r="r" b="b"/>
              <a:pathLst>
                <a:path w="10601687" h="6142750">
                  <a:moveTo>
                    <a:pt x="0" y="0"/>
                  </a:moveTo>
                  <a:lnTo>
                    <a:pt x="10601687" y="0"/>
                  </a:lnTo>
                  <a:lnTo>
                    <a:pt x="10601687" y="6142750"/>
                  </a:lnTo>
                  <a:lnTo>
                    <a:pt x="0" y="6142750"/>
                  </a:lnTo>
                  <a:lnTo>
                    <a:pt x="0" y="0"/>
                  </a:lnTo>
                  <a:close/>
                </a:path>
              </a:pathLst>
            </a:custGeom>
            <a:blipFill>
              <a:blip r:embed="rId8"/>
              <a:stretch>
                <a:fillRect t="-7867"/>
              </a:stretch>
            </a:blipFill>
          </p:spPr>
          <p:txBody>
            <a:bodyPr/>
            <a:lstStyle/>
            <a:p>
              <a:endParaRPr lang="en-IT"/>
            </a:p>
          </p:txBody>
        </p:sp>
      </p:grpSp>
      <p:sp>
        <p:nvSpPr>
          <p:cNvPr id="14" name="Freeform 14"/>
          <p:cNvSpPr/>
          <p:nvPr/>
        </p:nvSpPr>
        <p:spPr>
          <a:xfrm>
            <a:off x="1805471" y="5572012"/>
            <a:ext cx="7906941" cy="4581381"/>
          </a:xfrm>
          <a:custGeom>
            <a:avLst/>
            <a:gdLst/>
            <a:ahLst/>
            <a:cxnLst/>
            <a:rect l="l" t="t" r="r" b="b"/>
            <a:pathLst>
              <a:path w="7906941" h="4581381">
                <a:moveTo>
                  <a:pt x="0" y="0"/>
                </a:moveTo>
                <a:lnTo>
                  <a:pt x="7906942" y="0"/>
                </a:lnTo>
                <a:lnTo>
                  <a:pt x="7906942" y="4581380"/>
                </a:lnTo>
                <a:lnTo>
                  <a:pt x="0" y="4581380"/>
                </a:lnTo>
                <a:lnTo>
                  <a:pt x="0" y="0"/>
                </a:lnTo>
                <a:close/>
              </a:path>
            </a:pathLst>
          </a:custGeom>
          <a:blipFill>
            <a:blip r:embed="rId9"/>
            <a:stretch>
              <a:fillRect t="-7867"/>
            </a:stretch>
          </a:blipFill>
        </p:spPr>
        <p:txBody>
          <a:bodyPr/>
          <a:lstStyle/>
          <a:p>
            <a:endParaRPr lang="en-IT"/>
          </a:p>
        </p:txBody>
      </p:sp>
      <p:sp>
        <p:nvSpPr>
          <p:cNvPr id="15" name="Freeform 15"/>
          <p:cNvSpPr/>
          <p:nvPr/>
        </p:nvSpPr>
        <p:spPr>
          <a:xfrm>
            <a:off x="1805471" y="5572012"/>
            <a:ext cx="7906941" cy="4581381"/>
          </a:xfrm>
          <a:custGeom>
            <a:avLst/>
            <a:gdLst/>
            <a:ahLst/>
            <a:cxnLst/>
            <a:rect l="l" t="t" r="r" b="b"/>
            <a:pathLst>
              <a:path w="7906941" h="4581381">
                <a:moveTo>
                  <a:pt x="0" y="0"/>
                </a:moveTo>
                <a:lnTo>
                  <a:pt x="7906942" y="0"/>
                </a:lnTo>
                <a:lnTo>
                  <a:pt x="7906942" y="4581380"/>
                </a:lnTo>
                <a:lnTo>
                  <a:pt x="0" y="4581380"/>
                </a:lnTo>
                <a:lnTo>
                  <a:pt x="0" y="0"/>
                </a:lnTo>
                <a:close/>
              </a:path>
            </a:pathLst>
          </a:custGeom>
          <a:blipFill>
            <a:blip r:embed="rId10"/>
            <a:stretch>
              <a:fillRect t="-7867"/>
            </a:stretch>
          </a:blipFill>
        </p:spPr>
        <p:txBody>
          <a:bodyPr/>
          <a:lstStyle/>
          <a:p>
            <a:endParaRPr lang="en-IT"/>
          </a:p>
        </p:txBody>
      </p:sp>
      <p:sp>
        <p:nvSpPr>
          <p:cNvPr id="16" name="Freeform 16"/>
          <p:cNvSpPr/>
          <p:nvPr/>
        </p:nvSpPr>
        <p:spPr>
          <a:xfrm>
            <a:off x="0" y="869916"/>
            <a:ext cx="7970429" cy="4618166"/>
          </a:xfrm>
          <a:custGeom>
            <a:avLst/>
            <a:gdLst/>
            <a:ahLst/>
            <a:cxnLst/>
            <a:rect l="l" t="t" r="r" b="b"/>
            <a:pathLst>
              <a:path w="7970429" h="4618166">
                <a:moveTo>
                  <a:pt x="0" y="0"/>
                </a:moveTo>
                <a:lnTo>
                  <a:pt x="7970429" y="0"/>
                </a:lnTo>
                <a:lnTo>
                  <a:pt x="7970429" y="4618166"/>
                </a:lnTo>
                <a:lnTo>
                  <a:pt x="0" y="4618166"/>
                </a:lnTo>
                <a:lnTo>
                  <a:pt x="0" y="0"/>
                </a:lnTo>
                <a:close/>
              </a:path>
            </a:pathLst>
          </a:custGeom>
          <a:blipFill>
            <a:blip r:embed="rId11"/>
            <a:stretch>
              <a:fillRect t="-7867"/>
            </a:stretch>
          </a:blipFill>
        </p:spPr>
        <p:txBody>
          <a:bodyPr/>
          <a:lstStyle/>
          <a:p>
            <a:endParaRPr lang="en-IT"/>
          </a:p>
        </p:txBody>
      </p:sp>
      <p:sp>
        <p:nvSpPr>
          <p:cNvPr id="17" name="Freeform 17"/>
          <p:cNvSpPr/>
          <p:nvPr/>
        </p:nvSpPr>
        <p:spPr>
          <a:xfrm>
            <a:off x="1805471" y="5577902"/>
            <a:ext cx="7906941" cy="4581381"/>
          </a:xfrm>
          <a:custGeom>
            <a:avLst/>
            <a:gdLst/>
            <a:ahLst/>
            <a:cxnLst/>
            <a:rect l="l" t="t" r="r" b="b"/>
            <a:pathLst>
              <a:path w="7906941" h="4581381">
                <a:moveTo>
                  <a:pt x="0" y="0"/>
                </a:moveTo>
                <a:lnTo>
                  <a:pt x="7906942" y="0"/>
                </a:lnTo>
                <a:lnTo>
                  <a:pt x="7906942" y="4581380"/>
                </a:lnTo>
                <a:lnTo>
                  <a:pt x="0" y="4581380"/>
                </a:lnTo>
                <a:lnTo>
                  <a:pt x="0" y="0"/>
                </a:lnTo>
                <a:close/>
              </a:path>
            </a:pathLst>
          </a:custGeom>
          <a:blipFill>
            <a:blip r:embed="rId12"/>
            <a:stretch>
              <a:fillRect t="-7867"/>
            </a:stretch>
          </a:blipFill>
        </p:spPr>
        <p:txBody>
          <a:bodyPr/>
          <a:lstStyle/>
          <a:p>
            <a:endParaRPr lang="en-IT"/>
          </a:p>
        </p:txBody>
      </p:sp>
      <p:sp>
        <p:nvSpPr>
          <p:cNvPr id="18" name="TextBox 18"/>
          <p:cNvSpPr txBox="1"/>
          <p:nvPr/>
        </p:nvSpPr>
        <p:spPr>
          <a:xfrm>
            <a:off x="4555311" y="1130881"/>
            <a:ext cx="7948834" cy="1163404"/>
          </a:xfrm>
          <a:prstGeom prst="rect">
            <a:avLst/>
          </a:prstGeom>
        </p:spPr>
        <p:txBody>
          <a:bodyPr lIns="0" tIns="0" rIns="0" bIns="0" rtlCol="0" anchor="t">
            <a:spAutoFit/>
          </a:bodyPr>
          <a:lstStyle/>
          <a:p>
            <a:pPr algn="ctr">
              <a:lnSpc>
                <a:spcPts val="4650"/>
              </a:lnSpc>
              <a:spcBef>
                <a:spcPct val="0"/>
              </a:spcBef>
            </a:pPr>
            <a:r>
              <a:rPr lang="en-US" sz="3321">
                <a:solidFill>
                  <a:srgbClr val="000000"/>
                </a:solidFill>
                <a:latin typeface="Articulat"/>
                <a:ea typeface="Articulat"/>
                <a:cs typeface="Articulat"/>
                <a:sym typeface="Articulat"/>
              </a:rPr>
              <a:t>Some classes (</a:t>
            </a:r>
            <a:r>
              <a:rPr lang="en-US" sz="3321" b="1">
                <a:solidFill>
                  <a:srgbClr val="FF4800"/>
                </a:solidFill>
                <a:latin typeface="Articulat Bold"/>
                <a:ea typeface="Articulat Bold"/>
                <a:cs typeface="Articulat Bold"/>
                <a:sym typeface="Articulat Bold"/>
              </a:rPr>
              <a:t>1</a:t>
            </a:r>
            <a:r>
              <a:rPr lang="en-US" sz="3321">
                <a:solidFill>
                  <a:srgbClr val="000000"/>
                </a:solidFill>
                <a:latin typeface="Articulat"/>
                <a:ea typeface="Articulat"/>
                <a:cs typeface="Articulat"/>
                <a:sym typeface="Articulat"/>
              </a:rPr>
              <a:t>, </a:t>
            </a:r>
            <a:r>
              <a:rPr lang="en-US" sz="3321">
                <a:solidFill>
                  <a:srgbClr val="01C7FF"/>
                </a:solidFill>
                <a:latin typeface="Articulat"/>
                <a:ea typeface="Articulat"/>
                <a:cs typeface="Articulat"/>
                <a:sym typeface="Articulat"/>
              </a:rPr>
              <a:t>4</a:t>
            </a:r>
            <a:r>
              <a:rPr lang="en-US" sz="3321">
                <a:solidFill>
                  <a:srgbClr val="000000"/>
                </a:solidFill>
                <a:latin typeface="Articulat"/>
                <a:ea typeface="Articulat"/>
                <a:cs typeface="Articulat"/>
                <a:sym typeface="Articulat"/>
              </a:rPr>
              <a:t>, </a:t>
            </a:r>
            <a:r>
              <a:rPr lang="en-US" sz="3321" b="1">
                <a:solidFill>
                  <a:srgbClr val="DD143C"/>
                </a:solidFill>
                <a:latin typeface="Articulat Bold"/>
                <a:ea typeface="Articulat Bold"/>
                <a:cs typeface="Articulat Bold"/>
                <a:sym typeface="Articulat Bold"/>
              </a:rPr>
              <a:t>8</a:t>
            </a:r>
            <a:r>
              <a:rPr lang="en-US" sz="3321">
                <a:solidFill>
                  <a:srgbClr val="000000"/>
                </a:solidFill>
                <a:latin typeface="Articulat"/>
                <a:ea typeface="Articulat"/>
                <a:cs typeface="Articulat"/>
                <a:sym typeface="Articulat"/>
              </a:rPr>
              <a:t> and </a:t>
            </a:r>
            <a:r>
              <a:rPr lang="en-US" sz="3321" b="1">
                <a:solidFill>
                  <a:srgbClr val="008000"/>
                </a:solidFill>
                <a:latin typeface="Articulat Bold"/>
                <a:ea typeface="Articulat Bold"/>
                <a:cs typeface="Articulat Bold"/>
                <a:sym typeface="Articulat Bold"/>
              </a:rPr>
              <a:t>0</a:t>
            </a:r>
            <a:r>
              <a:rPr lang="en-US" sz="3321">
                <a:solidFill>
                  <a:srgbClr val="000000"/>
                </a:solidFill>
                <a:latin typeface="Articulat"/>
                <a:ea typeface="Articulat"/>
                <a:cs typeface="Articulat"/>
                <a:sym typeface="Articulat"/>
              </a:rPr>
              <a:t>) occur mostly at night..</a:t>
            </a:r>
          </a:p>
        </p:txBody>
      </p:sp>
      <p:sp>
        <p:nvSpPr>
          <p:cNvPr id="19" name="TextBox 19"/>
          <p:cNvSpPr txBox="1"/>
          <p:nvPr/>
        </p:nvSpPr>
        <p:spPr>
          <a:xfrm>
            <a:off x="9542477" y="2570510"/>
            <a:ext cx="6993882" cy="572854"/>
          </a:xfrm>
          <a:prstGeom prst="rect">
            <a:avLst/>
          </a:prstGeom>
        </p:spPr>
        <p:txBody>
          <a:bodyPr lIns="0" tIns="0" rIns="0" bIns="0" rtlCol="0" anchor="t">
            <a:spAutoFit/>
          </a:bodyPr>
          <a:lstStyle/>
          <a:p>
            <a:pPr algn="ctr">
              <a:lnSpc>
                <a:spcPts val="4650"/>
              </a:lnSpc>
              <a:spcBef>
                <a:spcPct val="0"/>
              </a:spcBef>
            </a:pPr>
            <a:r>
              <a:rPr lang="en-US" sz="3321">
                <a:solidFill>
                  <a:srgbClr val="000000"/>
                </a:solidFill>
                <a:latin typeface="Articulat"/>
                <a:ea typeface="Articulat"/>
                <a:cs typeface="Articulat"/>
                <a:sym typeface="Articulat"/>
              </a:rPr>
              <a:t>....some (</a:t>
            </a:r>
            <a:r>
              <a:rPr lang="en-US" sz="3321" b="1">
                <a:solidFill>
                  <a:srgbClr val="426AE3"/>
                </a:solidFill>
                <a:latin typeface="Articulat Bold"/>
                <a:ea typeface="Articulat Bold"/>
                <a:cs typeface="Articulat Bold"/>
                <a:sym typeface="Articulat Bold"/>
              </a:rPr>
              <a:t>7,</a:t>
            </a:r>
            <a:r>
              <a:rPr lang="en-US" sz="3321">
                <a:solidFill>
                  <a:srgbClr val="000000"/>
                </a:solidFill>
                <a:latin typeface="Articulat"/>
                <a:ea typeface="Articulat"/>
                <a:cs typeface="Articulat"/>
                <a:sym typeface="Articulat"/>
              </a:rPr>
              <a:t> </a:t>
            </a:r>
            <a:r>
              <a:rPr lang="en-US" sz="3321" b="1">
                <a:solidFill>
                  <a:srgbClr val="FFE2B0"/>
                </a:solidFill>
                <a:latin typeface="Articulat Bold"/>
                <a:ea typeface="Articulat Bold"/>
                <a:cs typeface="Articulat Bold"/>
                <a:sym typeface="Articulat Bold"/>
              </a:rPr>
              <a:t>5</a:t>
            </a:r>
            <a:r>
              <a:rPr lang="en-US" sz="3321">
                <a:solidFill>
                  <a:srgbClr val="000000"/>
                </a:solidFill>
                <a:latin typeface="Articulat"/>
                <a:ea typeface="Articulat"/>
                <a:cs typeface="Articulat"/>
                <a:sym typeface="Articulat"/>
              </a:rPr>
              <a:t>, and </a:t>
            </a:r>
            <a:r>
              <a:rPr lang="en-US" sz="3321" b="1">
                <a:solidFill>
                  <a:srgbClr val="DA70D6"/>
                </a:solidFill>
                <a:latin typeface="Articulat Bold"/>
                <a:ea typeface="Articulat Bold"/>
                <a:cs typeface="Articulat Bold"/>
                <a:sym typeface="Articulat Bold"/>
              </a:rPr>
              <a:t>6</a:t>
            </a:r>
            <a:r>
              <a:rPr lang="en-US" sz="3321">
                <a:solidFill>
                  <a:srgbClr val="000000"/>
                </a:solidFill>
                <a:latin typeface="Articulat"/>
                <a:ea typeface="Articulat"/>
                <a:cs typeface="Articulat"/>
                <a:sym typeface="Articulat"/>
              </a:rPr>
              <a:t>) during the day...</a:t>
            </a:r>
          </a:p>
        </p:txBody>
      </p:sp>
      <p:sp>
        <p:nvSpPr>
          <p:cNvPr id="20" name="TextBox 20"/>
          <p:cNvSpPr txBox="1"/>
          <p:nvPr/>
        </p:nvSpPr>
        <p:spPr>
          <a:xfrm>
            <a:off x="9542477" y="8601315"/>
            <a:ext cx="7412897" cy="1163404"/>
          </a:xfrm>
          <a:prstGeom prst="rect">
            <a:avLst/>
          </a:prstGeom>
        </p:spPr>
        <p:txBody>
          <a:bodyPr lIns="0" tIns="0" rIns="0" bIns="0" rtlCol="0" anchor="t">
            <a:spAutoFit/>
          </a:bodyPr>
          <a:lstStyle/>
          <a:p>
            <a:pPr algn="r">
              <a:lnSpc>
                <a:spcPts val="4650"/>
              </a:lnSpc>
              <a:spcBef>
                <a:spcPct val="0"/>
              </a:spcBef>
            </a:pPr>
            <a:r>
              <a:rPr lang="en-US" sz="3321">
                <a:solidFill>
                  <a:srgbClr val="000000"/>
                </a:solidFill>
                <a:latin typeface="Articulat"/>
                <a:ea typeface="Articulat"/>
                <a:cs typeface="Articulat"/>
                <a:sym typeface="Articulat"/>
              </a:rPr>
              <a:t>... and others (</a:t>
            </a:r>
            <a:r>
              <a:rPr lang="en-US" sz="3321" b="1">
                <a:solidFill>
                  <a:srgbClr val="DEA820"/>
                </a:solidFill>
                <a:latin typeface="Articulat Bold"/>
                <a:ea typeface="Articulat Bold"/>
                <a:cs typeface="Articulat Bold"/>
                <a:sym typeface="Articulat Bold"/>
              </a:rPr>
              <a:t>9</a:t>
            </a:r>
            <a:r>
              <a:rPr lang="en-US" sz="3321">
                <a:solidFill>
                  <a:srgbClr val="000000"/>
                </a:solidFill>
                <a:latin typeface="Articulat"/>
                <a:ea typeface="Articulat"/>
                <a:cs typeface="Articulat"/>
                <a:sym typeface="Articulat"/>
              </a:rPr>
              <a:t>, </a:t>
            </a:r>
            <a:r>
              <a:rPr lang="en-US" sz="3321" b="1">
                <a:solidFill>
                  <a:srgbClr val="2F4F4F"/>
                </a:solidFill>
                <a:latin typeface="Articulat Bold"/>
                <a:ea typeface="Articulat Bold"/>
                <a:cs typeface="Articulat Bold"/>
                <a:sym typeface="Articulat Bold"/>
              </a:rPr>
              <a:t>2</a:t>
            </a:r>
            <a:r>
              <a:rPr lang="en-US" sz="3321">
                <a:solidFill>
                  <a:srgbClr val="000000"/>
                </a:solidFill>
                <a:latin typeface="Articulat"/>
                <a:ea typeface="Articulat"/>
                <a:cs typeface="Articulat"/>
                <a:sym typeface="Articulat"/>
              </a:rPr>
              <a:t>, </a:t>
            </a:r>
            <a:r>
              <a:rPr lang="en-US" sz="3321" b="1">
                <a:solidFill>
                  <a:srgbClr val="FFAB00"/>
                </a:solidFill>
                <a:latin typeface="Articulat Bold"/>
                <a:ea typeface="Articulat Bold"/>
                <a:cs typeface="Articulat Bold"/>
                <a:sym typeface="Articulat Bold"/>
              </a:rPr>
              <a:t>3</a:t>
            </a:r>
            <a:r>
              <a:rPr lang="en-US" sz="3321">
                <a:solidFill>
                  <a:srgbClr val="000000"/>
                </a:solidFill>
                <a:latin typeface="Articulat"/>
                <a:ea typeface="Articulat"/>
                <a:cs typeface="Articulat"/>
                <a:sym typeface="Articulat"/>
              </a:rPr>
              <a:t>) can be found at any time of the day.</a:t>
            </a:r>
          </a:p>
        </p:txBody>
      </p:sp>
      <p:sp>
        <p:nvSpPr>
          <p:cNvPr id="21" name="TextBox 21"/>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11</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training: quantitative evidence of model capabilities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5"/>
            <a:stretch>
              <a:fillRect/>
            </a:stretch>
          </a:blipFill>
        </p:spPr>
        <p:txBody>
          <a:bodyPr/>
          <a:lstStyle/>
          <a:p>
            <a:endParaRPr lang="en-IT"/>
          </a:p>
        </p:txBody>
      </p:sp>
      <p:grpSp>
        <p:nvGrpSpPr>
          <p:cNvPr id="6" name="Group 6"/>
          <p:cNvGrpSpPr/>
          <p:nvPr/>
        </p:nvGrpSpPr>
        <p:grpSpPr>
          <a:xfrm>
            <a:off x="7358025" y="7814677"/>
            <a:ext cx="10030172" cy="2472323"/>
            <a:chOff x="0" y="0"/>
            <a:chExt cx="13373563" cy="3296430"/>
          </a:xfrm>
        </p:grpSpPr>
        <p:sp>
          <p:nvSpPr>
            <p:cNvPr id="7" name="Freeform 7"/>
            <p:cNvSpPr/>
            <p:nvPr/>
          </p:nvSpPr>
          <p:spPr>
            <a:xfrm>
              <a:off x="0" y="1573832"/>
              <a:ext cx="13373563" cy="1722599"/>
            </a:xfrm>
            <a:custGeom>
              <a:avLst/>
              <a:gdLst/>
              <a:ahLst/>
              <a:cxnLst/>
              <a:rect l="l" t="t" r="r" b="b"/>
              <a:pathLst>
                <a:path w="13373563" h="1722599">
                  <a:moveTo>
                    <a:pt x="0" y="0"/>
                  </a:moveTo>
                  <a:lnTo>
                    <a:pt x="13373563" y="0"/>
                  </a:lnTo>
                  <a:lnTo>
                    <a:pt x="13373563" y="1722598"/>
                  </a:lnTo>
                  <a:lnTo>
                    <a:pt x="0" y="1722598"/>
                  </a:lnTo>
                  <a:lnTo>
                    <a:pt x="0" y="0"/>
                  </a:lnTo>
                  <a:close/>
                </a:path>
              </a:pathLst>
            </a:custGeom>
            <a:blipFill>
              <a:blip r:embed="rId6"/>
              <a:stretch>
                <a:fillRect l="-21111" t="-521890" r="-17535" b="-23948"/>
              </a:stretch>
            </a:blipFill>
          </p:spPr>
          <p:txBody>
            <a:bodyPr/>
            <a:lstStyle/>
            <a:p>
              <a:endParaRPr lang="en-IT"/>
            </a:p>
          </p:txBody>
        </p:sp>
        <p:pic>
          <p:nvPicPr>
            <p:cNvPr id="8" name="Picture 8">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7"/>
            <a:srcRect t="4293" b="85059"/>
            <a:stretch>
              <a:fillRect/>
            </a:stretch>
          </p:blipFill>
          <p:spPr>
            <a:xfrm>
              <a:off x="45448" y="0"/>
              <a:ext cx="13282668" cy="1426835"/>
            </a:xfrm>
            <a:prstGeom prst="rect">
              <a:avLst/>
            </a:prstGeom>
          </p:spPr>
        </p:pic>
      </p:grpSp>
      <p:grpSp>
        <p:nvGrpSpPr>
          <p:cNvPr id="9" name="Group 9"/>
          <p:cNvGrpSpPr/>
          <p:nvPr/>
        </p:nvGrpSpPr>
        <p:grpSpPr>
          <a:xfrm rot="-2856664">
            <a:off x="14970791" y="4737336"/>
            <a:ext cx="433832" cy="444568"/>
            <a:chOff x="0" y="0"/>
            <a:chExt cx="76660" cy="78557"/>
          </a:xfrm>
        </p:grpSpPr>
        <p:sp>
          <p:nvSpPr>
            <p:cNvPr id="10" name="Freeform 10"/>
            <p:cNvSpPr/>
            <p:nvPr/>
          </p:nvSpPr>
          <p:spPr>
            <a:xfrm>
              <a:off x="0" y="0"/>
              <a:ext cx="76660" cy="78557"/>
            </a:xfrm>
            <a:custGeom>
              <a:avLst/>
              <a:gdLst/>
              <a:ahLst/>
              <a:cxnLst/>
              <a:rect l="l" t="t" r="r" b="b"/>
              <a:pathLst>
                <a:path w="76660" h="78557">
                  <a:moveTo>
                    <a:pt x="0" y="0"/>
                  </a:moveTo>
                  <a:lnTo>
                    <a:pt x="76660" y="0"/>
                  </a:lnTo>
                  <a:lnTo>
                    <a:pt x="76660" y="78557"/>
                  </a:lnTo>
                  <a:lnTo>
                    <a:pt x="0" y="78557"/>
                  </a:lnTo>
                  <a:close/>
                </a:path>
              </a:pathLst>
            </a:custGeom>
            <a:ln w="38100" cap="sq">
              <a:solidFill>
                <a:srgbClr val="000000"/>
              </a:solidFill>
              <a:prstDash val="sysDot"/>
              <a:miter/>
            </a:ln>
          </p:spPr>
          <p:txBody>
            <a:bodyPr/>
            <a:lstStyle/>
            <a:p>
              <a:endParaRPr lang="en-IT"/>
            </a:p>
          </p:txBody>
        </p:sp>
        <p:sp>
          <p:nvSpPr>
            <p:cNvPr id="11" name="TextBox 11"/>
            <p:cNvSpPr txBox="1"/>
            <p:nvPr/>
          </p:nvSpPr>
          <p:spPr>
            <a:xfrm>
              <a:off x="0" y="-47625"/>
              <a:ext cx="76660" cy="126182"/>
            </a:xfrm>
            <a:prstGeom prst="rect">
              <a:avLst/>
            </a:prstGeom>
          </p:spPr>
          <p:txBody>
            <a:bodyPr lIns="75717" tIns="75717" rIns="75717" bIns="75717" rtlCol="0" anchor="ctr"/>
            <a:lstStyle/>
            <a:p>
              <a:pPr algn="ctr">
                <a:lnSpc>
                  <a:spcPts val="2940"/>
                </a:lnSpc>
              </a:pPr>
              <a:endParaRPr/>
            </a:p>
          </p:txBody>
        </p:sp>
      </p:grpSp>
      <p:grpSp>
        <p:nvGrpSpPr>
          <p:cNvPr id="12" name="Group 12"/>
          <p:cNvGrpSpPr/>
          <p:nvPr/>
        </p:nvGrpSpPr>
        <p:grpSpPr>
          <a:xfrm rot="-2578134">
            <a:off x="10715135" y="3838037"/>
            <a:ext cx="439296" cy="439155"/>
            <a:chOff x="0" y="0"/>
            <a:chExt cx="77625" cy="77600"/>
          </a:xfrm>
        </p:grpSpPr>
        <p:sp>
          <p:nvSpPr>
            <p:cNvPr id="13" name="Freeform 13"/>
            <p:cNvSpPr/>
            <p:nvPr/>
          </p:nvSpPr>
          <p:spPr>
            <a:xfrm>
              <a:off x="0" y="0"/>
              <a:ext cx="77625" cy="77600"/>
            </a:xfrm>
            <a:custGeom>
              <a:avLst/>
              <a:gdLst/>
              <a:ahLst/>
              <a:cxnLst/>
              <a:rect l="l" t="t" r="r" b="b"/>
              <a:pathLst>
                <a:path w="77625" h="77600">
                  <a:moveTo>
                    <a:pt x="0" y="0"/>
                  </a:moveTo>
                  <a:lnTo>
                    <a:pt x="77625" y="0"/>
                  </a:lnTo>
                  <a:lnTo>
                    <a:pt x="77625" y="77600"/>
                  </a:lnTo>
                  <a:lnTo>
                    <a:pt x="0" y="77600"/>
                  </a:lnTo>
                  <a:close/>
                </a:path>
              </a:pathLst>
            </a:custGeom>
            <a:ln w="38100" cap="sq">
              <a:solidFill>
                <a:srgbClr val="000000"/>
              </a:solidFill>
              <a:prstDash val="sysDot"/>
              <a:miter/>
            </a:ln>
          </p:spPr>
          <p:txBody>
            <a:bodyPr/>
            <a:lstStyle/>
            <a:p>
              <a:endParaRPr lang="en-IT"/>
            </a:p>
          </p:txBody>
        </p:sp>
        <p:sp>
          <p:nvSpPr>
            <p:cNvPr id="14" name="TextBox 14"/>
            <p:cNvSpPr txBox="1"/>
            <p:nvPr/>
          </p:nvSpPr>
          <p:spPr>
            <a:xfrm>
              <a:off x="0" y="-47625"/>
              <a:ext cx="77625" cy="125225"/>
            </a:xfrm>
            <a:prstGeom prst="rect">
              <a:avLst/>
            </a:prstGeom>
          </p:spPr>
          <p:txBody>
            <a:bodyPr lIns="75717" tIns="75717" rIns="75717" bIns="75717" rtlCol="0" anchor="ctr"/>
            <a:lstStyle/>
            <a:p>
              <a:pPr algn="ctr">
                <a:lnSpc>
                  <a:spcPts val="2940"/>
                </a:lnSpc>
              </a:pPr>
              <a:endParaRPr/>
            </a:p>
          </p:txBody>
        </p:sp>
      </p:grpSp>
      <p:grpSp>
        <p:nvGrpSpPr>
          <p:cNvPr id="15" name="Group 15"/>
          <p:cNvGrpSpPr/>
          <p:nvPr/>
        </p:nvGrpSpPr>
        <p:grpSpPr>
          <a:xfrm rot="-2578134">
            <a:off x="13579947" y="3444335"/>
            <a:ext cx="439296" cy="439155"/>
            <a:chOff x="0" y="0"/>
            <a:chExt cx="77625" cy="77600"/>
          </a:xfrm>
        </p:grpSpPr>
        <p:sp>
          <p:nvSpPr>
            <p:cNvPr id="16" name="Freeform 16"/>
            <p:cNvSpPr/>
            <p:nvPr/>
          </p:nvSpPr>
          <p:spPr>
            <a:xfrm>
              <a:off x="0" y="0"/>
              <a:ext cx="77625" cy="77600"/>
            </a:xfrm>
            <a:custGeom>
              <a:avLst/>
              <a:gdLst/>
              <a:ahLst/>
              <a:cxnLst/>
              <a:rect l="l" t="t" r="r" b="b"/>
              <a:pathLst>
                <a:path w="77625" h="77600">
                  <a:moveTo>
                    <a:pt x="0" y="0"/>
                  </a:moveTo>
                  <a:lnTo>
                    <a:pt x="77625" y="0"/>
                  </a:lnTo>
                  <a:lnTo>
                    <a:pt x="77625" y="77600"/>
                  </a:lnTo>
                  <a:lnTo>
                    <a:pt x="0" y="77600"/>
                  </a:lnTo>
                  <a:close/>
                </a:path>
              </a:pathLst>
            </a:custGeom>
            <a:ln w="38100" cap="sq">
              <a:solidFill>
                <a:srgbClr val="000000"/>
              </a:solidFill>
              <a:prstDash val="sysDot"/>
              <a:miter/>
            </a:ln>
          </p:spPr>
          <p:txBody>
            <a:bodyPr/>
            <a:lstStyle/>
            <a:p>
              <a:endParaRPr lang="en-IT"/>
            </a:p>
          </p:txBody>
        </p:sp>
        <p:sp>
          <p:nvSpPr>
            <p:cNvPr id="17" name="TextBox 17"/>
            <p:cNvSpPr txBox="1"/>
            <p:nvPr/>
          </p:nvSpPr>
          <p:spPr>
            <a:xfrm>
              <a:off x="0" y="-47625"/>
              <a:ext cx="77625" cy="125225"/>
            </a:xfrm>
            <a:prstGeom prst="rect">
              <a:avLst/>
            </a:prstGeom>
          </p:spPr>
          <p:txBody>
            <a:bodyPr lIns="75717" tIns="75717" rIns="75717" bIns="75717" rtlCol="0" anchor="ctr"/>
            <a:lstStyle/>
            <a:p>
              <a:pPr algn="ctr">
                <a:lnSpc>
                  <a:spcPts val="2940"/>
                </a:lnSpc>
              </a:pPr>
              <a:endParaRPr/>
            </a:p>
          </p:txBody>
        </p:sp>
      </p:grpSp>
      <p:grpSp>
        <p:nvGrpSpPr>
          <p:cNvPr id="18" name="Group 18"/>
          <p:cNvGrpSpPr/>
          <p:nvPr/>
        </p:nvGrpSpPr>
        <p:grpSpPr>
          <a:xfrm rot="-2578134">
            <a:off x="10758002" y="5151248"/>
            <a:ext cx="439296" cy="439155"/>
            <a:chOff x="0" y="0"/>
            <a:chExt cx="77625" cy="77600"/>
          </a:xfrm>
        </p:grpSpPr>
        <p:sp>
          <p:nvSpPr>
            <p:cNvPr id="19" name="Freeform 19"/>
            <p:cNvSpPr/>
            <p:nvPr/>
          </p:nvSpPr>
          <p:spPr>
            <a:xfrm>
              <a:off x="0" y="0"/>
              <a:ext cx="77625" cy="77600"/>
            </a:xfrm>
            <a:custGeom>
              <a:avLst/>
              <a:gdLst/>
              <a:ahLst/>
              <a:cxnLst/>
              <a:rect l="l" t="t" r="r" b="b"/>
              <a:pathLst>
                <a:path w="77625" h="77600">
                  <a:moveTo>
                    <a:pt x="0" y="0"/>
                  </a:moveTo>
                  <a:lnTo>
                    <a:pt x="77625" y="0"/>
                  </a:lnTo>
                  <a:lnTo>
                    <a:pt x="77625" y="77600"/>
                  </a:lnTo>
                  <a:lnTo>
                    <a:pt x="0" y="77600"/>
                  </a:lnTo>
                  <a:close/>
                </a:path>
              </a:pathLst>
            </a:custGeom>
            <a:ln w="38100" cap="sq">
              <a:solidFill>
                <a:srgbClr val="000000"/>
              </a:solidFill>
              <a:prstDash val="sysDot"/>
              <a:miter/>
            </a:ln>
          </p:spPr>
          <p:txBody>
            <a:bodyPr/>
            <a:lstStyle/>
            <a:p>
              <a:endParaRPr lang="en-IT"/>
            </a:p>
          </p:txBody>
        </p:sp>
        <p:sp>
          <p:nvSpPr>
            <p:cNvPr id="20" name="TextBox 20"/>
            <p:cNvSpPr txBox="1"/>
            <p:nvPr/>
          </p:nvSpPr>
          <p:spPr>
            <a:xfrm>
              <a:off x="0" y="-47625"/>
              <a:ext cx="77625" cy="125225"/>
            </a:xfrm>
            <a:prstGeom prst="rect">
              <a:avLst/>
            </a:prstGeom>
          </p:spPr>
          <p:txBody>
            <a:bodyPr lIns="75717" tIns="75717" rIns="75717" bIns="75717" rtlCol="0" anchor="ctr"/>
            <a:lstStyle/>
            <a:p>
              <a:pPr algn="ctr">
                <a:lnSpc>
                  <a:spcPts val="2940"/>
                </a:lnSpc>
              </a:pPr>
              <a:endParaRPr/>
            </a:p>
          </p:txBody>
        </p:sp>
      </p:grpSp>
      <p:sp>
        <p:nvSpPr>
          <p:cNvPr id="21" name="Freeform 21"/>
          <p:cNvSpPr/>
          <p:nvPr/>
        </p:nvSpPr>
        <p:spPr>
          <a:xfrm>
            <a:off x="6424527" y="1077697"/>
            <a:ext cx="11492160" cy="6774398"/>
          </a:xfrm>
          <a:custGeom>
            <a:avLst/>
            <a:gdLst/>
            <a:ahLst/>
            <a:cxnLst/>
            <a:rect l="l" t="t" r="r" b="b"/>
            <a:pathLst>
              <a:path w="11492160" h="6774398">
                <a:moveTo>
                  <a:pt x="0" y="0"/>
                </a:moveTo>
                <a:lnTo>
                  <a:pt x="11492160" y="0"/>
                </a:lnTo>
                <a:lnTo>
                  <a:pt x="11492160" y="6774398"/>
                </a:lnTo>
                <a:lnTo>
                  <a:pt x="0" y="6774398"/>
                </a:lnTo>
                <a:lnTo>
                  <a:pt x="0" y="0"/>
                </a:lnTo>
                <a:close/>
              </a:path>
            </a:pathLst>
          </a:custGeom>
          <a:blipFill>
            <a:blip r:embed="rId8"/>
            <a:stretch>
              <a:fillRect t="-4347" r="-41644" b="-322"/>
            </a:stretch>
          </a:blipFill>
        </p:spPr>
        <p:txBody>
          <a:bodyPr/>
          <a:lstStyle/>
          <a:p>
            <a:endParaRPr lang="en-IT"/>
          </a:p>
        </p:txBody>
      </p:sp>
      <p:grpSp>
        <p:nvGrpSpPr>
          <p:cNvPr id="22" name="Group 22"/>
          <p:cNvGrpSpPr/>
          <p:nvPr/>
        </p:nvGrpSpPr>
        <p:grpSpPr>
          <a:xfrm rot="-2856664">
            <a:off x="7773038" y="1197713"/>
            <a:ext cx="291068" cy="294639"/>
            <a:chOff x="0" y="0"/>
            <a:chExt cx="76660" cy="77600"/>
          </a:xfrm>
        </p:grpSpPr>
        <p:sp>
          <p:nvSpPr>
            <p:cNvPr id="23" name="Freeform 23"/>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24" name="TextBox 24"/>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sp>
        <p:nvSpPr>
          <p:cNvPr id="25" name="TextBox 25"/>
          <p:cNvSpPr txBox="1"/>
          <p:nvPr/>
        </p:nvSpPr>
        <p:spPr>
          <a:xfrm>
            <a:off x="8252441" y="1237449"/>
            <a:ext cx="1317703" cy="233517"/>
          </a:xfrm>
          <a:prstGeom prst="rect">
            <a:avLst/>
          </a:prstGeom>
        </p:spPr>
        <p:txBody>
          <a:bodyPr lIns="0" tIns="0" rIns="0" bIns="0" rtlCol="0" anchor="t">
            <a:spAutoFit/>
          </a:bodyPr>
          <a:lstStyle/>
          <a:p>
            <a:pPr algn="ctr">
              <a:lnSpc>
                <a:spcPts val="1893"/>
              </a:lnSpc>
              <a:spcBef>
                <a:spcPct val="0"/>
              </a:spcBef>
            </a:pPr>
            <a:r>
              <a:rPr lang="en-US" sz="1352">
                <a:solidFill>
                  <a:srgbClr val="000000"/>
                </a:solidFill>
                <a:latin typeface="Articulat"/>
                <a:ea typeface="Articulat"/>
                <a:cs typeface="Articulat"/>
                <a:sym typeface="Articulat"/>
              </a:rPr>
              <a:t>nighttime classes</a:t>
            </a:r>
          </a:p>
        </p:txBody>
      </p:sp>
      <p:grpSp>
        <p:nvGrpSpPr>
          <p:cNvPr id="26" name="Group 26"/>
          <p:cNvGrpSpPr/>
          <p:nvPr/>
        </p:nvGrpSpPr>
        <p:grpSpPr>
          <a:xfrm>
            <a:off x="8640898" y="959537"/>
            <a:ext cx="8109008" cy="178689"/>
            <a:chOff x="0" y="0"/>
            <a:chExt cx="2135706" cy="47062"/>
          </a:xfrm>
        </p:grpSpPr>
        <p:sp>
          <p:nvSpPr>
            <p:cNvPr id="27" name="Freeform 27"/>
            <p:cNvSpPr/>
            <p:nvPr/>
          </p:nvSpPr>
          <p:spPr>
            <a:xfrm>
              <a:off x="0" y="0"/>
              <a:ext cx="2135706" cy="47062"/>
            </a:xfrm>
            <a:custGeom>
              <a:avLst/>
              <a:gdLst/>
              <a:ahLst/>
              <a:cxnLst/>
              <a:rect l="l" t="t" r="r" b="b"/>
              <a:pathLst>
                <a:path w="2135706" h="47062">
                  <a:moveTo>
                    <a:pt x="0" y="0"/>
                  </a:moveTo>
                  <a:lnTo>
                    <a:pt x="2135706" y="0"/>
                  </a:lnTo>
                  <a:lnTo>
                    <a:pt x="2135706" y="47062"/>
                  </a:lnTo>
                  <a:lnTo>
                    <a:pt x="0" y="47062"/>
                  </a:lnTo>
                  <a:close/>
                </a:path>
              </a:pathLst>
            </a:custGeom>
            <a:solidFill>
              <a:srgbClr val="FEFEFE"/>
            </a:solidFill>
          </p:spPr>
          <p:txBody>
            <a:bodyPr/>
            <a:lstStyle/>
            <a:p>
              <a:endParaRPr lang="en-IT"/>
            </a:p>
          </p:txBody>
        </p:sp>
        <p:sp>
          <p:nvSpPr>
            <p:cNvPr id="28" name="TextBox 28"/>
            <p:cNvSpPr txBox="1"/>
            <p:nvPr/>
          </p:nvSpPr>
          <p:spPr>
            <a:xfrm>
              <a:off x="0" y="-47625"/>
              <a:ext cx="2135706" cy="94687"/>
            </a:xfrm>
            <a:prstGeom prst="rect">
              <a:avLst/>
            </a:prstGeom>
          </p:spPr>
          <p:txBody>
            <a:bodyPr lIns="50800" tIns="50800" rIns="50800" bIns="50800" rtlCol="0" anchor="ctr"/>
            <a:lstStyle/>
            <a:p>
              <a:pPr algn="ctr">
                <a:lnSpc>
                  <a:spcPts val="2940"/>
                </a:lnSpc>
              </a:pPr>
              <a:endParaRPr/>
            </a:p>
          </p:txBody>
        </p:sp>
      </p:grpSp>
      <p:grpSp>
        <p:nvGrpSpPr>
          <p:cNvPr id="29" name="Group 29"/>
          <p:cNvGrpSpPr/>
          <p:nvPr/>
        </p:nvGrpSpPr>
        <p:grpSpPr>
          <a:xfrm>
            <a:off x="12475807" y="1054336"/>
            <a:ext cx="5143087" cy="1859210"/>
            <a:chOff x="0" y="0"/>
            <a:chExt cx="1354558" cy="489669"/>
          </a:xfrm>
        </p:grpSpPr>
        <p:sp>
          <p:nvSpPr>
            <p:cNvPr id="30" name="Freeform 30"/>
            <p:cNvSpPr/>
            <p:nvPr/>
          </p:nvSpPr>
          <p:spPr>
            <a:xfrm>
              <a:off x="0" y="0"/>
              <a:ext cx="1354558" cy="489669"/>
            </a:xfrm>
            <a:custGeom>
              <a:avLst/>
              <a:gdLst/>
              <a:ahLst/>
              <a:cxnLst/>
              <a:rect l="l" t="t" r="r" b="b"/>
              <a:pathLst>
                <a:path w="1354558" h="489669">
                  <a:moveTo>
                    <a:pt x="0" y="0"/>
                  </a:moveTo>
                  <a:lnTo>
                    <a:pt x="1354558" y="0"/>
                  </a:lnTo>
                  <a:lnTo>
                    <a:pt x="1354558" y="489669"/>
                  </a:lnTo>
                  <a:lnTo>
                    <a:pt x="0" y="489669"/>
                  </a:lnTo>
                  <a:close/>
                </a:path>
              </a:pathLst>
            </a:custGeom>
            <a:ln w="38100" cap="sq">
              <a:solidFill>
                <a:srgbClr val="878B87"/>
              </a:solidFill>
              <a:prstDash val="solid"/>
              <a:miter/>
            </a:ln>
          </p:spPr>
          <p:txBody>
            <a:bodyPr/>
            <a:lstStyle/>
            <a:p>
              <a:endParaRPr lang="en-IT"/>
            </a:p>
          </p:txBody>
        </p:sp>
        <p:sp>
          <p:nvSpPr>
            <p:cNvPr id="31" name="TextBox 31"/>
            <p:cNvSpPr txBox="1"/>
            <p:nvPr/>
          </p:nvSpPr>
          <p:spPr>
            <a:xfrm>
              <a:off x="0" y="-47625"/>
              <a:ext cx="1354558" cy="537294"/>
            </a:xfrm>
            <a:prstGeom prst="rect">
              <a:avLst/>
            </a:prstGeom>
          </p:spPr>
          <p:txBody>
            <a:bodyPr lIns="50800" tIns="50800" rIns="50800" bIns="50800" rtlCol="0" anchor="ctr"/>
            <a:lstStyle/>
            <a:p>
              <a:pPr algn="ctr">
                <a:lnSpc>
                  <a:spcPts val="2940"/>
                </a:lnSpc>
              </a:pPr>
              <a:endParaRPr/>
            </a:p>
          </p:txBody>
        </p:sp>
      </p:grpSp>
      <p:grpSp>
        <p:nvGrpSpPr>
          <p:cNvPr id="32" name="Group 32"/>
          <p:cNvGrpSpPr/>
          <p:nvPr/>
        </p:nvGrpSpPr>
        <p:grpSpPr>
          <a:xfrm>
            <a:off x="13132790" y="3008796"/>
            <a:ext cx="2804656" cy="2624706"/>
            <a:chOff x="0" y="0"/>
            <a:chExt cx="738675" cy="691280"/>
          </a:xfrm>
        </p:grpSpPr>
        <p:sp>
          <p:nvSpPr>
            <p:cNvPr id="33" name="Freeform 33"/>
            <p:cNvSpPr/>
            <p:nvPr/>
          </p:nvSpPr>
          <p:spPr>
            <a:xfrm>
              <a:off x="0" y="0"/>
              <a:ext cx="738675" cy="691280"/>
            </a:xfrm>
            <a:custGeom>
              <a:avLst/>
              <a:gdLst/>
              <a:ahLst/>
              <a:cxnLst/>
              <a:rect l="l" t="t" r="r" b="b"/>
              <a:pathLst>
                <a:path w="738675" h="691280">
                  <a:moveTo>
                    <a:pt x="0" y="0"/>
                  </a:moveTo>
                  <a:lnTo>
                    <a:pt x="738675" y="0"/>
                  </a:lnTo>
                  <a:lnTo>
                    <a:pt x="738675" y="691280"/>
                  </a:lnTo>
                  <a:lnTo>
                    <a:pt x="0" y="691280"/>
                  </a:lnTo>
                  <a:close/>
                </a:path>
              </a:pathLst>
            </a:custGeom>
            <a:ln w="38100" cap="sq">
              <a:solidFill>
                <a:srgbClr val="878B87"/>
              </a:solidFill>
              <a:prstDash val="lgDash"/>
              <a:miter/>
            </a:ln>
          </p:spPr>
          <p:txBody>
            <a:bodyPr/>
            <a:lstStyle/>
            <a:p>
              <a:endParaRPr lang="en-IT"/>
            </a:p>
          </p:txBody>
        </p:sp>
        <p:sp>
          <p:nvSpPr>
            <p:cNvPr id="34" name="TextBox 34"/>
            <p:cNvSpPr txBox="1"/>
            <p:nvPr/>
          </p:nvSpPr>
          <p:spPr>
            <a:xfrm>
              <a:off x="0" y="-47625"/>
              <a:ext cx="738675" cy="738905"/>
            </a:xfrm>
            <a:prstGeom prst="rect">
              <a:avLst/>
            </a:prstGeom>
          </p:spPr>
          <p:txBody>
            <a:bodyPr lIns="50800" tIns="50800" rIns="50800" bIns="50800" rtlCol="0" anchor="ctr"/>
            <a:lstStyle/>
            <a:p>
              <a:pPr algn="ctr">
                <a:lnSpc>
                  <a:spcPts val="2940"/>
                </a:lnSpc>
              </a:pPr>
              <a:endParaRPr/>
            </a:p>
          </p:txBody>
        </p:sp>
      </p:grpSp>
      <p:grpSp>
        <p:nvGrpSpPr>
          <p:cNvPr id="35" name="Group 35"/>
          <p:cNvGrpSpPr/>
          <p:nvPr/>
        </p:nvGrpSpPr>
        <p:grpSpPr>
          <a:xfrm>
            <a:off x="10333503" y="3223764"/>
            <a:ext cx="2520990" cy="3128045"/>
            <a:chOff x="0" y="0"/>
            <a:chExt cx="663964" cy="823847"/>
          </a:xfrm>
        </p:grpSpPr>
        <p:sp>
          <p:nvSpPr>
            <p:cNvPr id="36" name="Freeform 36"/>
            <p:cNvSpPr/>
            <p:nvPr/>
          </p:nvSpPr>
          <p:spPr>
            <a:xfrm>
              <a:off x="0" y="0"/>
              <a:ext cx="663964" cy="823847"/>
            </a:xfrm>
            <a:custGeom>
              <a:avLst/>
              <a:gdLst/>
              <a:ahLst/>
              <a:cxnLst/>
              <a:rect l="l" t="t" r="r" b="b"/>
              <a:pathLst>
                <a:path w="663964" h="823847">
                  <a:moveTo>
                    <a:pt x="0" y="0"/>
                  </a:moveTo>
                  <a:lnTo>
                    <a:pt x="663964" y="0"/>
                  </a:lnTo>
                  <a:lnTo>
                    <a:pt x="663964" y="823847"/>
                  </a:lnTo>
                  <a:lnTo>
                    <a:pt x="0" y="823847"/>
                  </a:lnTo>
                  <a:close/>
                </a:path>
              </a:pathLst>
            </a:custGeom>
            <a:ln w="38100" cap="sq">
              <a:solidFill>
                <a:srgbClr val="878B87"/>
              </a:solidFill>
              <a:prstDash val="dash"/>
              <a:miter/>
            </a:ln>
          </p:spPr>
          <p:txBody>
            <a:bodyPr/>
            <a:lstStyle/>
            <a:p>
              <a:endParaRPr lang="en-IT"/>
            </a:p>
          </p:txBody>
        </p:sp>
        <p:sp>
          <p:nvSpPr>
            <p:cNvPr id="37" name="TextBox 37"/>
            <p:cNvSpPr txBox="1"/>
            <p:nvPr/>
          </p:nvSpPr>
          <p:spPr>
            <a:xfrm>
              <a:off x="0" y="-47625"/>
              <a:ext cx="663964" cy="871472"/>
            </a:xfrm>
            <a:prstGeom prst="rect">
              <a:avLst/>
            </a:prstGeom>
          </p:spPr>
          <p:txBody>
            <a:bodyPr lIns="50800" tIns="50800" rIns="50800" bIns="50800" rtlCol="0" anchor="ctr"/>
            <a:lstStyle/>
            <a:p>
              <a:pPr algn="ctr">
                <a:lnSpc>
                  <a:spcPts val="2940"/>
                </a:lnSpc>
              </a:pPr>
              <a:endParaRPr/>
            </a:p>
          </p:txBody>
        </p:sp>
      </p:grpSp>
      <p:grpSp>
        <p:nvGrpSpPr>
          <p:cNvPr id="38" name="Group 38"/>
          <p:cNvGrpSpPr/>
          <p:nvPr/>
        </p:nvGrpSpPr>
        <p:grpSpPr>
          <a:xfrm>
            <a:off x="7821779" y="5329272"/>
            <a:ext cx="1196386" cy="1720162"/>
            <a:chOff x="0" y="0"/>
            <a:chExt cx="315097" cy="453047"/>
          </a:xfrm>
        </p:grpSpPr>
        <p:sp>
          <p:nvSpPr>
            <p:cNvPr id="39" name="Freeform 39"/>
            <p:cNvSpPr/>
            <p:nvPr/>
          </p:nvSpPr>
          <p:spPr>
            <a:xfrm>
              <a:off x="0" y="0"/>
              <a:ext cx="315097" cy="453047"/>
            </a:xfrm>
            <a:custGeom>
              <a:avLst/>
              <a:gdLst/>
              <a:ahLst/>
              <a:cxnLst/>
              <a:rect l="l" t="t" r="r" b="b"/>
              <a:pathLst>
                <a:path w="315097" h="453047">
                  <a:moveTo>
                    <a:pt x="0" y="0"/>
                  </a:moveTo>
                  <a:lnTo>
                    <a:pt x="315097" y="0"/>
                  </a:lnTo>
                  <a:lnTo>
                    <a:pt x="315097" y="453047"/>
                  </a:lnTo>
                  <a:lnTo>
                    <a:pt x="0" y="453047"/>
                  </a:lnTo>
                  <a:close/>
                </a:path>
              </a:pathLst>
            </a:custGeom>
            <a:ln w="38100" cap="sq">
              <a:solidFill>
                <a:srgbClr val="878B87"/>
              </a:solidFill>
              <a:prstDash val="sysDot"/>
              <a:miter/>
            </a:ln>
          </p:spPr>
          <p:txBody>
            <a:bodyPr/>
            <a:lstStyle/>
            <a:p>
              <a:endParaRPr lang="en-IT"/>
            </a:p>
          </p:txBody>
        </p:sp>
        <p:sp>
          <p:nvSpPr>
            <p:cNvPr id="40" name="TextBox 40"/>
            <p:cNvSpPr txBox="1"/>
            <p:nvPr/>
          </p:nvSpPr>
          <p:spPr>
            <a:xfrm>
              <a:off x="0" y="-47625"/>
              <a:ext cx="315097" cy="500672"/>
            </a:xfrm>
            <a:prstGeom prst="rect">
              <a:avLst/>
            </a:prstGeom>
          </p:spPr>
          <p:txBody>
            <a:bodyPr lIns="50800" tIns="50800" rIns="50800" bIns="50800" rtlCol="0" anchor="ctr"/>
            <a:lstStyle/>
            <a:p>
              <a:pPr algn="ctr">
                <a:lnSpc>
                  <a:spcPts val="2940"/>
                </a:lnSpc>
              </a:pPr>
              <a:endParaRPr/>
            </a:p>
          </p:txBody>
        </p:sp>
      </p:grpSp>
      <p:grpSp>
        <p:nvGrpSpPr>
          <p:cNvPr id="41" name="Group 41"/>
          <p:cNvGrpSpPr/>
          <p:nvPr/>
        </p:nvGrpSpPr>
        <p:grpSpPr>
          <a:xfrm>
            <a:off x="1047140" y="1028700"/>
            <a:ext cx="5163076" cy="1775320"/>
            <a:chOff x="0" y="0"/>
            <a:chExt cx="1359822" cy="467574"/>
          </a:xfrm>
        </p:grpSpPr>
        <p:sp>
          <p:nvSpPr>
            <p:cNvPr id="42" name="Freeform 42"/>
            <p:cNvSpPr/>
            <p:nvPr/>
          </p:nvSpPr>
          <p:spPr>
            <a:xfrm>
              <a:off x="0" y="0"/>
              <a:ext cx="1359822" cy="467574"/>
            </a:xfrm>
            <a:custGeom>
              <a:avLst/>
              <a:gdLst/>
              <a:ahLst/>
              <a:cxnLst/>
              <a:rect l="l" t="t" r="r" b="b"/>
              <a:pathLst>
                <a:path w="1359822" h="467574">
                  <a:moveTo>
                    <a:pt x="0" y="0"/>
                  </a:moveTo>
                  <a:lnTo>
                    <a:pt x="1359822" y="0"/>
                  </a:lnTo>
                  <a:lnTo>
                    <a:pt x="1359822" y="467574"/>
                  </a:lnTo>
                  <a:lnTo>
                    <a:pt x="0" y="467574"/>
                  </a:lnTo>
                  <a:close/>
                </a:path>
              </a:pathLst>
            </a:custGeom>
            <a:ln w="38100" cap="sq">
              <a:solidFill>
                <a:srgbClr val="878B87"/>
              </a:solidFill>
              <a:prstDash val="solid"/>
              <a:miter/>
            </a:ln>
          </p:spPr>
          <p:txBody>
            <a:bodyPr/>
            <a:lstStyle/>
            <a:p>
              <a:endParaRPr lang="en-IT"/>
            </a:p>
          </p:txBody>
        </p:sp>
        <p:sp>
          <p:nvSpPr>
            <p:cNvPr id="43" name="TextBox 43"/>
            <p:cNvSpPr txBox="1"/>
            <p:nvPr/>
          </p:nvSpPr>
          <p:spPr>
            <a:xfrm>
              <a:off x="0" y="-47625"/>
              <a:ext cx="1359822" cy="515199"/>
            </a:xfrm>
            <a:prstGeom prst="rect">
              <a:avLst/>
            </a:prstGeom>
          </p:spPr>
          <p:txBody>
            <a:bodyPr lIns="50800" tIns="50800" rIns="50800" bIns="50800" rtlCol="0" anchor="ctr"/>
            <a:lstStyle/>
            <a:p>
              <a:pPr algn="ctr">
                <a:lnSpc>
                  <a:spcPts val="2940"/>
                </a:lnSpc>
              </a:pPr>
              <a:endParaRPr/>
            </a:p>
          </p:txBody>
        </p:sp>
      </p:grpSp>
      <p:grpSp>
        <p:nvGrpSpPr>
          <p:cNvPr id="44" name="Group 44"/>
          <p:cNvGrpSpPr/>
          <p:nvPr/>
        </p:nvGrpSpPr>
        <p:grpSpPr>
          <a:xfrm>
            <a:off x="1028700" y="3084527"/>
            <a:ext cx="5163076" cy="2016067"/>
            <a:chOff x="0" y="0"/>
            <a:chExt cx="1359822" cy="530981"/>
          </a:xfrm>
        </p:grpSpPr>
        <p:sp>
          <p:nvSpPr>
            <p:cNvPr id="45" name="Freeform 45"/>
            <p:cNvSpPr/>
            <p:nvPr/>
          </p:nvSpPr>
          <p:spPr>
            <a:xfrm>
              <a:off x="0" y="0"/>
              <a:ext cx="1359822" cy="530981"/>
            </a:xfrm>
            <a:custGeom>
              <a:avLst/>
              <a:gdLst/>
              <a:ahLst/>
              <a:cxnLst/>
              <a:rect l="l" t="t" r="r" b="b"/>
              <a:pathLst>
                <a:path w="1359822" h="530981">
                  <a:moveTo>
                    <a:pt x="0" y="0"/>
                  </a:moveTo>
                  <a:lnTo>
                    <a:pt x="1359822" y="0"/>
                  </a:lnTo>
                  <a:lnTo>
                    <a:pt x="1359822" y="530981"/>
                  </a:lnTo>
                  <a:lnTo>
                    <a:pt x="0" y="530981"/>
                  </a:lnTo>
                  <a:close/>
                </a:path>
              </a:pathLst>
            </a:custGeom>
            <a:ln w="38100" cap="sq">
              <a:solidFill>
                <a:srgbClr val="878B87"/>
              </a:solidFill>
              <a:prstDash val="lgDash"/>
              <a:miter/>
            </a:ln>
          </p:spPr>
          <p:txBody>
            <a:bodyPr/>
            <a:lstStyle/>
            <a:p>
              <a:endParaRPr lang="en-IT"/>
            </a:p>
          </p:txBody>
        </p:sp>
        <p:sp>
          <p:nvSpPr>
            <p:cNvPr id="46" name="TextBox 46"/>
            <p:cNvSpPr txBox="1"/>
            <p:nvPr/>
          </p:nvSpPr>
          <p:spPr>
            <a:xfrm>
              <a:off x="0" y="-47625"/>
              <a:ext cx="1359822" cy="578606"/>
            </a:xfrm>
            <a:prstGeom prst="rect">
              <a:avLst/>
            </a:prstGeom>
          </p:spPr>
          <p:txBody>
            <a:bodyPr lIns="50800" tIns="50800" rIns="50800" bIns="50800" rtlCol="0" anchor="ctr"/>
            <a:lstStyle/>
            <a:p>
              <a:pPr algn="ctr">
                <a:lnSpc>
                  <a:spcPts val="2940"/>
                </a:lnSpc>
              </a:pPr>
              <a:endParaRPr/>
            </a:p>
          </p:txBody>
        </p:sp>
      </p:grpSp>
      <p:grpSp>
        <p:nvGrpSpPr>
          <p:cNvPr id="47" name="Group 47"/>
          <p:cNvGrpSpPr/>
          <p:nvPr/>
        </p:nvGrpSpPr>
        <p:grpSpPr>
          <a:xfrm>
            <a:off x="1047140" y="5381101"/>
            <a:ext cx="5163076" cy="2194770"/>
            <a:chOff x="0" y="0"/>
            <a:chExt cx="1359822" cy="578046"/>
          </a:xfrm>
        </p:grpSpPr>
        <p:sp>
          <p:nvSpPr>
            <p:cNvPr id="48" name="Freeform 48"/>
            <p:cNvSpPr/>
            <p:nvPr/>
          </p:nvSpPr>
          <p:spPr>
            <a:xfrm>
              <a:off x="0" y="0"/>
              <a:ext cx="1359822" cy="578046"/>
            </a:xfrm>
            <a:custGeom>
              <a:avLst/>
              <a:gdLst/>
              <a:ahLst/>
              <a:cxnLst/>
              <a:rect l="l" t="t" r="r" b="b"/>
              <a:pathLst>
                <a:path w="1359822" h="578046">
                  <a:moveTo>
                    <a:pt x="0" y="0"/>
                  </a:moveTo>
                  <a:lnTo>
                    <a:pt x="1359822" y="0"/>
                  </a:lnTo>
                  <a:lnTo>
                    <a:pt x="1359822" y="578046"/>
                  </a:lnTo>
                  <a:lnTo>
                    <a:pt x="0" y="578046"/>
                  </a:lnTo>
                  <a:close/>
                </a:path>
              </a:pathLst>
            </a:custGeom>
            <a:ln w="38100" cap="sq">
              <a:solidFill>
                <a:srgbClr val="878B87"/>
              </a:solidFill>
              <a:prstDash val="dash"/>
              <a:miter/>
            </a:ln>
          </p:spPr>
          <p:txBody>
            <a:bodyPr/>
            <a:lstStyle/>
            <a:p>
              <a:endParaRPr lang="en-IT"/>
            </a:p>
          </p:txBody>
        </p:sp>
        <p:sp>
          <p:nvSpPr>
            <p:cNvPr id="49" name="TextBox 49"/>
            <p:cNvSpPr txBox="1"/>
            <p:nvPr/>
          </p:nvSpPr>
          <p:spPr>
            <a:xfrm>
              <a:off x="0" y="-47625"/>
              <a:ext cx="1359822" cy="625671"/>
            </a:xfrm>
            <a:prstGeom prst="rect">
              <a:avLst/>
            </a:prstGeom>
          </p:spPr>
          <p:txBody>
            <a:bodyPr lIns="50800" tIns="50800" rIns="50800" bIns="50800" rtlCol="0" anchor="ctr"/>
            <a:lstStyle/>
            <a:p>
              <a:pPr algn="ctr">
                <a:lnSpc>
                  <a:spcPts val="2940"/>
                </a:lnSpc>
              </a:pPr>
              <a:endParaRPr/>
            </a:p>
          </p:txBody>
        </p:sp>
      </p:grpSp>
      <p:grpSp>
        <p:nvGrpSpPr>
          <p:cNvPr id="50" name="Group 50"/>
          <p:cNvGrpSpPr/>
          <p:nvPr/>
        </p:nvGrpSpPr>
        <p:grpSpPr>
          <a:xfrm>
            <a:off x="1028700" y="7852095"/>
            <a:ext cx="5199955" cy="1880183"/>
            <a:chOff x="0" y="0"/>
            <a:chExt cx="1369535" cy="495192"/>
          </a:xfrm>
        </p:grpSpPr>
        <p:sp>
          <p:nvSpPr>
            <p:cNvPr id="51" name="Freeform 51"/>
            <p:cNvSpPr/>
            <p:nvPr/>
          </p:nvSpPr>
          <p:spPr>
            <a:xfrm>
              <a:off x="0" y="0"/>
              <a:ext cx="1369535" cy="495192"/>
            </a:xfrm>
            <a:custGeom>
              <a:avLst/>
              <a:gdLst/>
              <a:ahLst/>
              <a:cxnLst/>
              <a:rect l="l" t="t" r="r" b="b"/>
              <a:pathLst>
                <a:path w="1369535" h="495192">
                  <a:moveTo>
                    <a:pt x="0" y="0"/>
                  </a:moveTo>
                  <a:lnTo>
                    <a:pt x="1369535" y="0"/>
                  </a:lnTo>
                  <a:lnTo>
                    <a:pt x="1369535" y="495192"/>
                  </a:lnTo>
                  <a:lnTo>
                    <a:pt x="0" y="495192"/>
                  </a:lnTo>
                  <a:close/>
                </a:path>
              </a:pathLst>
            </a:custGeom>
            <a:ln w="38100" cap="sq">
              <a:solidFill>
                <a:srgbClr val="878B87"/>
              </a:solidFill>
              <a:prstDash val="sysDot"/>
              <a:miter/>
            </a:ln>
          </p:spPr>
          <p:txBody>
            <a:bodyPr/>
            <a:lstStyle/>
            <a:p>
              <a:endParaRPr lang="en-IT"/>
            </a:p>
          </p:txBody>
        </p:sp>
        <p:sp>
          <p:nvSpPr>
            <p:cNvPr id="52" name="TextBox 52"/>
            <p:cNvSpPr txBox="1"/>
            <p:nvPr/>
          </p:nvSpPr>
          <p:spPr>
            <a:xfrm>
              <a:off x="0" y="-47625"/>
              <a:ext cx="1369535" cy="542817"/>
            </a:xfrm>
            <a:prstGeom prst="rect">
              <a:avLst/>
            </a:prstGeom>
          </p:spPr>
          <p:txBody>
            <a:bodyPr lIns="50800" tIns="50800" rIns="50800" bIns="50800" rtlCol="0" anchor="ctr"/>
            <a:lstStyle/>
            <a:p>
              <a:pPr algn="ctr">
                <a:lnSpc>
                  <a:spcPts val="2940"/>
                </a:lnSpc>
              </a:pPr>
              <a:endParaRPr/>
            </a:p>
          </p:txBody>
        </p:sp>
      </p:grpSp>
      <p:sp>
        <p:nvSpPr>
          <p:cNvPr id="53" name="TextBox 53"/>
          <p:cNvSpPr txBox="1"/>
          <p:nvPr/>
        </p:nvSpPr>
        <p:spPr>
          <a:xfrm>
            <a:off x="1466912" y="1125055"/>
            <a:ext cx="4743749" cy="185166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305151"/>
                </a:solidFill>
                <a:latin typeface="Articulat Bold"/>
                <a:ea typeface="Articulat Bold"/>
                <a:cs typeface="Articulat Bold"/>
                <a:sym typeface="Articulat Bold"/>
              </a:rPr>
              <a:t>2</a:t>
            </a:r>
            <a:r>
              <a:rPr lang="en-US" sz="2100">
                <a:solidFill>
                  <a:srgbClr val="000000"/>
                </a:solidFill>
                <a:latin typeface="Articulat"/>
                <a:ea typeface="Articulat"/>
                <a:cs typeface="Articulat"/>
                <a:sym typeface="Articulat"/>
              </a:rPr>
              <a:t>, </a:t>
            </a:r>
            <a:r>
              <a:rPr lang="en-US" sz="2100" b="1">
                <a:solidFill>
                  <a:srgbClr val="D29D42"/>
                </a:solidFill>
                <a:latin typeface="Articulat Bold"/>
                <a:ea typeface="Articulat Bold"/>
                <a:cs typeface="Articulat Bold"/>
                <a:sym typeface="Articulat Bold"/>
              </a:rPr>
              <a:t>9</a:t>
            </a:r>
            <a:r>
              <a:rPr lang="en-US" sz="2100">
                <a:solidFill>
                  <a:srgbClr val="000000"/>
                </a:solidFill>
                <a:latin typeface="Articulat"/>
                <a:ea typeface="Articulat"/>
                <a:cs typeface="Articulat"/>
                <a:sym typeface="Articulat"/>
              </a:rPr>
              <a:t>, </a:t>
            </a:r>
            <a:r>
              <a:rPr lang="en-US" sz="2100">
                <a:solidFill>
                  <a:srgbClr val="FFE2B0"/>
                </a:solidFill>
                <a:latin typeface="Articulat"/>
                <a:ea typeface="Articulat"/>
                <a:cs typeface="Articulat"/>
                <a:sym typeface="Articulat"/>
              </a:rPr>
              <a:t>5</a:t>
            </a:r>
            <a:r>
              <a:rPr lang="en-US" sz="2100">
                <a:solidFill>
                  <a:srgbClr val="000000"/>
                </a:solidFill>
                <a:latin typeface="Articulat"/>
                <a:ea typeface="Articulat"/>
                <a:cs typeface="Articulat"/>
                <a:sym typeface="Articulat"/>
              </a:rPr>
              <a:t> and </a:t>
            </a:r>
            <a:r>
              <a:rPr lang="en-US" sz="2100" b="1">
                <a:solidFill>
                  <a:srgbClr val="FF914D"/>
                </a:solidFill>
                <a:latin typeface="Articulat Bold"/>
                <a:ea typeface="Articulat Bold"/>
                <a:cs typeface="Articulat Bold"/>
                <a:sym typeface="Articulat Bold"/>
              </a:rPr>
              <a:t>3:</a:t>
            </a:r>
            <a:r>
              <a:rPr lang="en-US" sz="2100">
                <a:solidFill>
                  <a:srgbClr val="000000"/>
                </a:solidFill>
                <a:latin typeface="Articulat"/>
                <a:ea typeface="Articulat"/>
                <a:cs typeface="Articulat"/>
                <a:sym typeface="Articulat"/>
              </a:rPr>
              <a:t>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CTH &gt;7000m,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cloud cover &gt;= 0.6 </a:t>
            </a:r>
          </a:p>
          <a:p>
            <a:pPr algn="l">
              <a:lnSpc>
                <a:spcPts val="2940"/>
              </a:lnSpc>
            </a:pPr>
            <a:r>
              <a:rPr lang="en-US" sz="2100" b="1">
                <a:solidFill>
                  <a:srgbClr val="000000"/>
                </a:solidFill>
                <a:latin typeface="Articulat Bold"/>
                <a:ea typeface="Articulat Bold"/>
                <a:cs typeface="Articulat Bold"/>
                <a:sym typeface="Articulat Bold"/>
              </a:rPr>
              <a:t>large extent, cloud overcast</a:t>
            </a:r>
          </a:p>
          <a:p>
            <a:pPr algn="l">
              <a:lnSpc>
                <a:spcPts val="2940"/>
              </a:lnSpc>
            </a:pPr>
            <a:endParaRPr lang="en-US" sz="2100" b="1">
              <a:solidFill>
                <a:srgbClr val="000000"/>
              </a:solidFill>
              <a:latin typeface="Articulat Bold"/>
              <a:ea typeface="Articulat Bold"/>
              <a:cs typeface="Articulat Bold"/>
              <a:sym typeface="Articulat Bold"/>
            </a:endParaRPr>
          </a:p>
        </p:txBody>
      </p:sp>
      <p:sp>
        <p:nvSpPr>
          <p:cNvPr id="54" name="TextBox 54"/>
          <p:cNvSpPr txBox="1"/>
          <p:nvPr/>
        </p:nvSpPr>
        <p:spPr>
          <a:xfrm>
            <a:off x="1382699" y="5476222"/>
            <a:ext cx="4597265" cy="185166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E274DE"/>
                </a:solidFill>
                <a:latin typeface="Articulat Bold"/>
                <a:ea typeface="Articulat Bold"/>
                <a:cs typeface="Articulat Bold"/>
                <a:sym typeface="Articulat Bold"/>
              </a:rPr>
              <a:t>6</a:t>
            </a:r>
            <a:r>
              <a:rPr lang="en-US" sz="2100">
                <a:solidFill>
                  <a:srgbClr val="000000"/>
                </a:solidFill>
                <a:latin typeface="Articulat"/>
                <a:ea typeface="Articulat"/>
                <a:cs typeface="Articulat"/>
                <a:sym typeface="Articulat"/>
              </a:rPr>
              <a:t> and </a:t>
            </a:r>
            <a:r>
              <a:rPr lang="en-US" sz="2100" b="1">
                <a:solidFill>
                  <a:srgbClr val="00C0FF"/>
                </a:solidFill>
                <a:latin typeface="Articulat Bold"/>
                <a:ea typeface="Articulat Bold"/>
                <a:cs typeface="Articulat Bold"/>
                <a:sym typeface="Articulat Bold"/>
              </a:rPr>
              <a:t>4 </a:t>
            </a:r>
            <a:r>
              <a:rPr lang="en-US" sz="2100">
                <a:solidFill>
                  <a:srgbClr val="000000"/>
                </a:solidFill>
                <a:latin typeface="Articulat"/>
                <a:ea typeface="Articulat"/>
                <a:cs typeface="Articulat"/>
                <a:sym typeface="Articulat"/>
              </a:rPr>
              <a:t>and</a:t>
            </a:r>
            <a:r>
              <a:rPr lang="en-US" sz="2100" b="1">
                <a:solidFill>
                  <a:srgbClr val="00C0FF"/>
                </a:solidFill>
                <a:latin typeface="Articulat Bold"/>
                <a:ea typeface="Articulat Bold"/>
                <a:cs typeface="Articulat Bold"/>
                <a:sym typeface="Articulat Bold"/>
              </a:rPr>
              <a:t> </a:t>
            </a:r>
            <a:r>
              <a:rPr lang="en-US" sz="2100" b="1">
                <a:solidFill>
                  <a:srgbClr val="FF4800"/>
                </a:solidFill>
                <a:latin typeface="Articulat Bold"/>
                <a:ea typeface="Articulat Bold"/>
                <a:cs typeface="Articulat Bold"/>
                <a:sym typeface="Articulat Bold"/>
              </a:rPr>
              <a:t>1</a:t>
            </a:r>
            <a:r>
              <a:rPr lang="en-US" sz="2100">
                <a:solidFill>
                  <a:srgbClr val="000000"/>
                </a:solidFill>
                <a:latin typeface="Articulat"/>
                <a:ea typeface="Articulat"/>
                <a:cs typeface="Articulat"/>
                <a:sym typeface="Articulat"/>
              </a:rPr>
              <a:t>:</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4500 m &lt; CTH &lt; 6000m</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0.3 &lt; cloud cover &lt; 0.5 </a:t>
            </a:r>
          </a:p>
          <a:p>
            <a:pPr algn="l">
              <a:lnSpc>
                <a:spcPts val="2940"/>
              </a:lnSpc>
            </a:pPr>
            <a:r>
              <a:rPr lang="en-US" sz="2100" b="1">
                <a:solidFill>
                  <a:srgbClr val="000000"/>
                </a:solidFill>
                <a:latin typeface="Articulat Bold"/>
                <a:ea typeface="Articulat Bold"/>
                <a:cs typeface="Articulat Bold"/>
                <a:sym typeface="Articulat Bold"/>
              </a:rPr>
              <a:t>mid level clouds with low cloud cover</a:t>
            </a:r>
          </a:p>
        </p:txBody>
      </p:sp>
      <p:sp>
        <p:nvSpPr>
          <p:cNvPr id="55" name="TextBox 55"/>
          <p:cNvSpPr txBox="1"/>
          <p:nvPr/>
        </p:nvSpPr>
        <p:spPr>
          <a:xfrm>
            <a:off x="1448473" y="3114476"/>
            <a:ext cx="4743749" cy="185166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DD143C"/>
                </a:solidFill>
                <a:latin typeface="Articulat Bold"/>
                <a:ea typeface="Articulat Bold"/>
                <a:cs typeface="Articulat Bold"/>
                <a:sym typeface="Articulat Bold"/>
              </a:rPr>
              <a:t>8</a:t>
            </a:r>
            <a:r>
              <a:rPr lang="en-US" sz="2100">
                <a:solidFill>
                  <a:srgbClr val="000000"/>
                </a:solidFill>
                <a:latin typeface="Articulat"/>
                <a:ea typeface="Articulat"/>
                <a:cs typeface="Articulat"/>
                <a:sym typeface="Articulat"/>
              </a:rPr>
              <a:t>, </a:t>
            </a:r>
            <a:r>
              <a:rPr lang="en-US" sz="2100" b="1">
                <a:solidFill>
                  <a:srgbClr val="007000"/>
                </a:solidFill>
                <a:latin typeface="Articulat Bold"/>
                <a:ea typeface="Articulat Bold"/>
                <a:cs typeface="Articulat Bold"/>
                <a:sym typeface="Articulat Bold"/>
              </a:rPr>
              <a:t>0 </a:t>
            </a:r>
            <a:r>
              <a:rPr lang="en-US" sz="2100">
                <a:solidFill>
                  <a:srgbClr val="000000"/>
                </a:solidFill>
                <a:latin typeface="Articulat"/>
                <a:ea typeface="Articulat"/>
                <a:cs typeface="Articulat"/>
                <a:sym typeface="Articulat"/>
              </a:rPr>
              <a:t>(mainly night)</a:t>
            </a:r>
            <a:r>
              <a:rPr lang="en-US" sz="2100" b="1">
                <a:solidFill>
                  <a:srgbClr val="007000"/>
                </a:solidFill>
                <a:latin typeface="Articulat Bold"/>
                <a:ea typeface="Articulat Bold"/>
                <a:cs typeface="Articulat Bold"/>
                <a:sym typeface="Articulat Bold"/>
              </a:rPr>
              <a:t>:</a:t>
            </a:r>
            <a:r>
              <a:rPr lang="en-US" sz="2100">
                <a:solidFill>
                  <a:srgbClr val="000000"/>
                </a:solidFill>
                <a:latin typeface="Articulat"/>
                <a:ea typeface="Articulat"/>
                <a:cs typeface="Articulat"/>
                <a:sym typeface="Articulat"/>
              </a:rPr>
              <a:t>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CTH &gt; 5000m</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cloud cover &gt; 0.6</a:t>
            </a:r>
          </a:p>
          <a:p>
            <a:pPr algn="l">
              <a:lnSpc>
                <a:spcPts val="2940"/>
              </a:lnSpc>
            </a:pPr>
            <a:r>
              <a:rPr lang="en-US" sz="2100" b="1">
                <a:solidFill>
                  <a:srgbClr val="000000"/>
                </a:solidFill>
                <a:latin typeface="Articulat Bold"/>
                <a:ea typeface="Articulat Bold"/>
                <a:cs typeface="Articulat Bold"/>
                <a:sym typeface="Articulat Bold"/>
              </a:rPr>
              <a:t>mid level clouds with high cloud cover</a:t>
            </a:r>
          </a:p>
        </p:txBody>
      </p:sp>
      <p:sp>
        <p:nvSpPr>
          <p:cNvPr id="56" name="TextBox 56"/>
          <p:cNvSpPr txBox="1"/>
          <p:nvPr/>
        </p:nvSpPr>
        <p:spPr>
          <a:xfrm>
            <a:off x="1448473" y="8014020"/>
            <a:ext cx="4127747" cy="1480185"/>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426BE6"/>
                </a:solidFill>
                <a:latin typeface="Articulat Bold"/>
                <a:ea typeface="Articulat Bold"/>
                <a:cs typeface="Articulat Bold"/>
                <a:sym typeface="Articulat Bold"/>
              </a:rPr>
              <a:t>7</a:t>
            </a:r>
            <a:r>
              <a:rPr lang="en-US" sz="2100">
                <a:solidFill>
                  <a:srgbClr val="000000"/>
                </a:solidFill>
                <a:latin typeface="Articulat"/>
                <a:ea typeface="Articulat"/>
                <a:cs typeface="Articulat"/>
                <a:sym typeface="Articulat"/>
              </a:rPr>
              <a:t>: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CTH &lt; 4500m</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cloud cover &lt; 0.15 </a:t>
            </a:r>
          </a:p>
          <a:p>
            <a:pPr algn="l">
              <a:lnSpc>
                <a:spcPts val="2940"/>
              </a:lnSpc>
            </a:pPr>
            <a:r>
              <a:rPr lang="en-US" sz="2100" b="1">
                <a:solidFill>
                  <a:srgbClr val="000000"/>
                </a:solidFill>
                <a:latin typeface="Articulat Bold"/>
                <a:ea typeface="Articulat Bold"/>
                <a:cs typeface="Articulat Bold"/>
                <a:sym typeface="Articulat Bold"/>
              </a:rPr>
              <a:t>small broken low level clouds</a:t>
            </a:r>
          </a:p>
        </p:txBody>
      </p:sp>
      <p:sp>
        <p:nvSpPr>
          <p:cNvPr id="57" name="TextBox 57"/>
          <p:cNvSpPr txBox="1"/>
          <p:nvPr/>
        </p:nvSpPr>
        <p:spPr>
          <a:xfrm>
            <a:off x="17508246" y="9774728"/>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12</a:t>
            </a:r>
          </a:p>
        </p:txBody>
      </p:sp>
    </p:spTree>
  </p:cSld>
  <p:clrMapOvr>
    <a:masterClrMapping/>
  </p:clrMapOvr>
  <p:transition spd="med">
    <p:fade/>
  </p:transition>
  <p:timing>
    <p:tnLst>
      <p:par>
        <p:cTn id="1" dur="indefinite" restart="never" nodeType="tmRoot">
          <p:childTnLst>
            <p:video>
              <p:cMediaNode vol="100000">
                <p:cTn id="2" repeatCount="indefinite" fill="hold" display="0">
                  <p:stCondLst>
                    <p:cond delay="indefinite"/>
                  </p:stCondLst>
                </p:cTn>
                <p:tgtEl>
                  <p:spTgt spid="8"/>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training: quantitative evidence of model capabilities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5"/>
            <a:stretch>
              <a:fillRect/>
            </a:stretch>
          </a:blipFill>
        </p:spPr>
        <p:txBody>
          <a:bodyPr/>
          <a:lstStyle/>
          <a:p>
            <a:endParaRPr lang="en-IT"/>
          </a:p>
        </p:txBody>
      </p:sp>
      <p:sp>
        <p:nvSpPr>
          <p:cNvPr id="6" name="Freeform 6"/>
          <p:cNvSpPr/>
          <p:nvPr/>
        </p:nvSpPr>
        <p:spPr>
          <a:xfrm>
            <a:off x="6400725" y="895431"/>
            <a:ext cx="12008474" cy="7065301"/>
          </a:xfrm>
          <a:custGeom>
            <a:avLst/>
            <a:gdLst/>
            <a:ahLst/>
            <a:cxnLst/>
            <a:rect l="l" t="t" r="r" b="b"/>
            <a:pathLst>
              <a:path w="12008474" h="7065301">
                <a:moveTo>
                  <a:pt x="0" y="0"/>
                </a:moveTo>
                <a:lnTo>
                  <a:pt x="12008474" y="0"/>
                </a:lnTo>
                <a:lnTo>
                  <a:pt x="12008474" y="7065301"/>
                </a:lnTo>
                <a:lnTo>
                  <a:pt x="0" y="7065301"/>
                </a:lnTo>
                <a:lnTo>
                  <a:pt x="0" y="0"/>
                </a:lnTo>
                <a:close/>
              </a:path>
            </a:pathLst>
          </a:custGeom>
          <a:blipFill>
            <a:blip r:embed="rId6"/>
            <a:stretch>
              <a:fillRect t="-3984" r="-40828"/>
            </a:stretch>
          </a:blipFill>
        </p:spPr>
        <p:txBody>
          <a:bodyPr/>
          <a:lstStyle/>
          <a:p>
            <a:endParaRPr lang="en-IT"/>
          </a:p>
        </p:txBody>
      </p:sp>
      <p:grpSp>
        <p:nvGrpSpPr>
          <p:cNvPr id="7" name="Group 7"/>
          <p:cNvGrpSpPr/>
          <p:nvPr/>
        </p:nvGrpSpPr>
        <p:grpSpPr>
          <a:xfrm>
            <a:off x="7776322" y="7863731"/>
            <a:ext cx="10030172" cy="2472323"/>
            <a:chOff x="0" y="0"/>
            <a:chExt cx="13373563" cy="3296430"/>
          </a:xfrm>
        </p:grpSpPr>
        <p:sp>
          <p:nvSpPr>
            <p:cNvPr id="8" name="Freeform 8"/>
            <p:cNvSpPr/>
            <p:nvPr/>
          </p:nvSpPr>
          <p:spPr>
            <a:xfrm>
              <a:off x="0" y="1573832"/>
              <a:ext cx="13373563" cy="1722599"/>
            </a:xfrm>
            <a:custGeom>
              <a:avLst/>
              <a:gdLst/>
              <a:ahLst/>
              <a:cxnLst/>
              <a:rect l="l" t="t" r="r" b="b"/>
              <a:pathLst>
                <a:path w="13373563" h="1722599">
                  <a:moveTo>
                    <a:pt x="0" y="0"/>
                  </a:moveTo>
                  <a:lnTo>
                    <a:pt x="13373563" y="0"/>
                  </a:lnTo>
                  <a:lnTo>
                    <a:pt x="13373563" y="1722598"/>
                  </a:lnTo>
                  <a:lnTo>
                    <a:pt x="0" y="1722598"/>
                  </a:lnTo>
                  <a:lnTo>
                    <a:pt x="0" y="0"/>
                  </a:lnTo>
                  <a:close/>
                </a:path>
              </a:pathLst>
            </a:custGeom>
            <a:blipFill>
              <a:blip r:embed="rId7"/>
              <a:stretch>
                <a:fillRect l="-21111" t="-521890" r="-17535" b="-23948"/>
              </a:stretch>
            </a:blipFill>
          </p:spPr>
          <p:txBody>
            <a:bodyPr/>
            <a:lstStyle/>
            <a:p>
              <a:endParaRPr lang="en-IT"/>
            </a:p>
          </p:txBody>
        </p:sp>
        <p:pic>
          <p:nvPicPr>
            <p:cNvPr id="9" name="Picture 9">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8"/>
            <a:srcRect t="4293" b="85059"/>
            <a:stretch>
              <a:fillRect/>
            </a:stretch>
          </p:blipFill>
          <p:spPr>
            <a:xfrm>
              <a:off x="45448" y="0"/>
              <a:ext cx="13282668" cy="1426835"/>
            </a:xfrm>
            <a:prstGeom prst="rect">
              <a:avLst/>
            </a:prstGeom>
          </p:spPr>
        </p:pic>
      </p:grpSp>
      <p:grpSp>
        <p:nvGrpSpPr>
          <p:cNvPr id="10" name="Group 10"/>
          <p:cNvGrpSpPr/>
          <p:nvPr/>
        </p:nvGrpSpPr>
        <p:grpSpPr>
          <a:xfrm>
            <a:off x="311280" y="1015544"/>
            <a:ext cx="4426209" cy="385394"/>
            <a:chOff x="0" y="0"/>
            <a:chExt cx="1817274" cy="158232"/>
          </a:xfrm>
        </p:grpSpPr>
        <p:sp>
          <p:nvSpPr>
            <p:cNvPr id="11" name="Freeform 11"/>
            <p:cNvSpPr/>
            <p:nvPr/>
          </p:nvSpPr>
          <p:spPr>
            <a:xfrm>
              <a:off x="0" y="0"/>
              <a:ext cx="1817274" cy="158232"/>
            </a:xfrm>
            <a:custGeom>
              <a:avLst/>
              <a:gdLst/>
              <a:ahLst/>
              <a:cxnLst/>
              <a:rect l="l" t="t" r="r" b="b"/>
              <a:pathLst>
                <a:path w="1817274" h="158232">
                  <a:moveTo>
                    <a:pt x="0" y="0"/>
                  </a:moveTo>
                  <a:lnTo>
                    <a:pt x="1817274" y="0"/>
                  </a:lnTo>
                  <a:lnTo>
                    <a:pt x="1817274" y="158232"/>
                  </a:lnTo>
                  <a:lnTo>
                    <a:pt x="0" y="158232"/>
                  </a:lnTo>
                  <a:close/>
                </a:path>
              </a:pathLst>
            </a:custGeom>
            <a:solidFill>
              <a:srgbClr val="375B76"/>
            </a:solidFill>
          </p:spPr>
          <p:txBody>
            <a:bodyPr/>
            <a:lstStyle/>
            <a:p>
              <a:endParaRPr lang="en-IT"/>
            </a:p>
          </p:txBody>
        </p:sp>
        <p:sp>
          <p:nvSpPr>
            <p:cNvPr id="12" name="TextBox 12"/>
            <p:cNvSpPr txBox="1"/>
            <p:nvPr/>
          </p:nvSpPr>
          <p:spPr>
            <a:xfrm>
              <a:off x="0" y="-38100"/>
              <a:ext cx="1817274" cy="196332"/>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902782" y="3799464"/>
            <a:ext cx="5204470" cy="1129455"/>
            <a:chOff x="0" y="0"/>
            <a:chExt cx="1370725" cy="297470"/>
          </a:xfrm>
        </p:grpSpPr>
        <p:sp>
          <p:nvSpPr>
            <p:cNvPr id="14" name="Freeform 14"/>
            <p:cNvSpPr/>
            <p:nvPr/>
          </p:nvSpPr>
          <p:spPr>
            <a:xfrm>
              <a:off x="0" y="0"/>
              <a:ext cx="1370725" cy="297470"/>
            </a:xfrm>
            <a:custGeom>
              <a:avLst/>
              <a:gdLst/>
              <a:ahLst/>
              <a:cxnLst/>
              <a:rect l="l" t="t" r="r" b="b"/>
              <a:pathLst>
                <a:path w="1370725" h="297470">
                  <a:moveTo>
                    <a:pt x="0" y="0"/>
                  </a:moveTo>
                  <a:lnTo>
                    <a:pt x="1370725" y="0"/>
                  </a:lnTo>
                  <a:lnTo>
                    <a:pt x="1370725" y="297470"/>
                  </a:lnTo>
                  <a:lnTo>
                    <a:pt x="0" y="297470"/>
                  </a:lnTo>
                  <a:close/>
                </a:path>
              </a:pathLst>
            </a:custGeom>
            <a:ln w="57150" cap="sq">
              <a:solidFill>
                <a:srgbClr val="000000"/>
              </a:solidFill>
              <a:prstDash val="solid"/>
              <a:miter/>
            </a:ln>
          </p:spPr>
          <p:txBody>
            <a:bodyPr/>
            <a:lstStyle/>
            <a:p>
              <a:endParaRPr lang="en-IT"/>
            </a:p>
          </p:txBody>
        </p:sp>
        <p:sp>
          <p:nvSpPr>
            <p:cNvPr id="15" name="TextBox 15"/>
            <p:cNvSpPr txBox="1"/>
            <p:nvPr/>
          </p:nvSpPr>
          <p:spPr>
            <a:xfrm>
              <a:off x="0" y="-47625"/>
              <a:ext cx="1370725" cy="345095"/>
            </a:xfrm>
            <a:prstGeom prst="rect">
              <a:avLst/>
            </a:prstGeom>
          </p:spPr>
          <p:txBody>
            <a:bodyPr lIns="50800" tIns="50800" rIns="50800" bIns="50800" rtlCol="0" anchor="ctr"/>
            <a:lstStyle/>
            <a:p>
              <a:pPr algn="ctr">
                <a:lnSpc>
                  <a:spcPts val="2940"/>
                </a:lnSpc>
              </a:pPr>
              <a:endParaRPr/>
            </a:p>
          </p:txBody>
        </p:sp>
      </p:grpSp>
      <p:grpSp>
        <p:nvGrpSpPr>
          <p:cNvPr id="16" name="Group 16"/>
          <p:cNvGrpSpPr/>
          <p:nvPr/>
        </p:nvGrpSpPr>
        <p:grpSpPr>
          <a:xfrm>
            <a:off x="311280" y="1515238"/>
            <a:ext cx="4426209" cy="416334"/>
            <a:chOff x="0" y="0"/>
            <a:chExt cx="5901612" cy="555112"/>
          </a:xfrm>
        </p:grpSpPr>
        <p:grpSp>
          <p:nvGrpSpPr>
            <p:cNvPr id="17" name="Group 17"/>
            <p:cNvGrpSpPr/>
            <p:nvPr/>
          </p:nvGrpSpPr>
          <p:grpSpPr>
            <a:xfrm>
              <a:off x="0" y="0"/>
              <a:ext cx="5901612" cy="555112"/>
              <a:chOff x="0" y="0"/>
              <a:chExt cx="1817274" cy="170935"/>
            </a:xfrm>
          </p:grpSpPr>
          <p:sp>
            <p:nvSpPr>
              <p:cNvPr id="18" name="Freeform 18"/>
              <p:cNvSpPr/>
              <p:nvPr/>
            </p:nvSpPr>
            <p:spPr>
              <a:xfrm>
                <a:off x="0" y="0"/>
                <a:ext cx="1817274" cy="170935"/>
              </a:xfrm>
              <a:custGeom>
                <a:avLst/>
                <a:gdLst/>
                <a:ahLst/>
                <a:cxnLst/>
                <a:rect l="l" t="t" r="r" b="b"/>
                <a:pathLst>
                  <a:path w="1817274" h="170935">
                    <a:moveTo>
                      <a:pt x="0" y="0"/>
                    </a:moveTo>
                    <a:lnTo>
                      <a:pt x="1817274" y="0"/>
                    </a:lnTo>
                    <a:lnTo>
                      <a:pt x="1817274" y="170935"/>
                    </a:lnTo>
                    <a:lnTo>
                      <a:pt x="0" y="170935"/>
                    </a:lnTo>
                    <a:close/>
                  </a:path>
                </a:pathLst>
              </a:custGeom>
              <a:solidFill>
                <a:srgbClr val="375B76"/>
              </a:solidFill>
            </p:spPr>
            <p:txBody>
              <a:bodyPr/>
              <a:lstStyle/>
              <a:p>
                <a:endParaRPr lang="en-IT"/>
              </a:p>
            </p:txBody>
          </p:sp>
          <p:sp>
            <p:nvSpPr>
              <p:cNvPr id="19" name="TextBox 19"/>
              <p:cNvSpPr txBox="1"/>
              <p:nvPr/>
            </p:nvSpPr>
            <p:spPr>
              <a:xfrm>
                <a:off x="0" y="-38100"/>
                <a:ext cx="1817274" cy="209035"/>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365140" y="66009"/>
              <a:ext cx="5536472" cy="384993"/>
            </a:xfrm>
            <a:prstGeom prst="rect">
              <a:avLst/>
            </a:prstGeom>
          </p:spPr>
          <p:txBody>
            <a:bodyPr lIns="0" tIns="0" rIns="0" bIns="0" rtlCol="0" anchor="t">
              <a:spAutoFit/>
            </a:bodyPr>
            <a:lstStyle/>
            <a:p>
              <a:pPr algn="l">
                <a:lnSpc>
                  <a:spcPts val="2459"/>
                </a:lnSpc>
                <a:spcBef>
                  <a:spcPct val="0"/>
                </a:spcBef>
              </a:pPr>
              <a:r>
                <a:rPr lang="en-US" sz="1757" b="1">
                  <a:solidFill>
                    <a:srgbClr val="FEFEFE"/>
                  </a:solidFill>
                  <a:latin typeface="Articulat Bold"/>
                  <a:ea typeface="Articulat Bold"/>
                  <a:cs typeface="Articulat Bold"/>
                  <a:sym typeface="Articulat Bold"/>
                </a:rPr>
                <a:t>stationary classes: </a:t>
              </a:r>
              <a:r>
                <a:rPr lang="en-US" sz="1757">
                  <a:solidFill>
                    <a:srgbClr val="FEFEFE"/>
                  </a:solidFill>
                  <a:latin typeface="Articulat"/>
                  <a:ea typeface="Articulat"/>
                  <a:cs typeface="Articulat"/>
                  <a:sym typeface="Articulat"/>
                </a:rPr>
                <a:t>gradients almost null</a:t>
              </a:r>
            </a:p>
          </p:txBody>
        </p:sp>
      </p:grpSp>
      <p:grpSp>
        <p:nvGrpSpPr>
          <p:cNvPr id="21" name="Group 21"/>
          <p:cNvGrpSpPr/>
          <p:nvPr/>
        </p:nvGrpSpPr>
        <p:grpSpPr>
          <a:xfrm>
            <a:off x="311280" y="2044618"/>
            <a:ext cx="4426209" cy="420091"/>
            <a:chOff x="0" y="0"/>
            <a:chExt cx="1817274" cy="172477"/>
          </a:xfrm>
        </p:grpSpPr>
        <p:sp>
          <p:nvSpPr>
            <p:cNvPr id="22" name="Freeform 22"/>
            <p:cNvSpPr/>
            <p:nvPr/>
          </p:nvSpPr>
          <p:spPr>
            <a:xfrm>
              <a:off x="0" y="0"/>
              <a:ext cx="1817274" cy="172477"/>
            </a:xfrm>
            <a:custGeom>
              <a:avLst/>
              <a:gdLst/>
              <a:ahLst/>
              <a:cxnLst/>
              <a:rect l="l" t="t" r="r" b="b"/>
              <a:pathLst>
                <a:path w="1817274" h="172477">
                  <a:moveTo>
                    <a:pt x="0" y="0"/>
                  </a:moveTo>
                  <a:lnTo>
                    <a:pt x="1817274" y="0"/>
                  </a:lnTo>
                  <a:lnTo>
                    <a:pt x="1817274" y="172477"/>
                  </a:lnTo>
                  <a:lnTo>
                    <a:pt x="0" y="172477"/>
                  </a:lnTo>
                  <a:close/>
                </a:path>
              </a:pathLst>
            </a:custGeom>
            <a:solidFill>
              <a:srgbClr val="375B76"/>
            </a:solidFill>
          </p:spPr>
          <p:txBody>
            <a:bodyPr/>
            <a:lstStyle/>
            <a:p>
              <a:endParaRPr lang="en-IT"/>
            </a:p>
          </p:txBody>
        </p:sp>
        <p:sp>
          <p:nvSpPr>
            <p:cNvPr id="23" name="TextBox 23"/>
            <p:cNvSpPr txBox="1"/>
            <p:nvPr/>
          </p:nvSpPr>
          <p:spPr>
            <a:xfrm>
              <a:off x="0" y="-38100"/>
              <a:ext cx="1817274" cy="210577"/>
            </a:xfrm>
            <a:prstGeom prst="rect">
              <a:avLst/>
            </a:prstGeom>
          </p:spPr>
          <p:txBody>
            <a:bodyPr lIns="50800" tIns="50800" rIns="50800" bIns="50800" rtlCol="0" anchor="ctr"/>
            <a:lstStyle/>
            <a:p>
              <a:pPr algn="ctr">
                <a:lnSpc>
                  <a:spcPts val="2239"/>
                </a:lnSpc>
              </a:pPr>
              <a:endParaRPr/>
            </a:p>
          </p:txBody>
        </p:sp>
      </p:grpSp>
      <p:grpSp>
        <p:nvGrpSpPr>
          <p:cNvPr id="24" name="Group 24"/>
          <p:cNvGrpSpPr/>
          <p:nvPr/>
        </p:nvGrpSpPr>
        <p:grpSpPr>
          <a:xfrm>
            <a:off x="311280" y="2579010"/>
            <a:ext cx="4426209" cy="972804"/>
            <a:chOff x="0" y="0"/>
            <a:chExt cx="5901612" cy="1297072"/>
          </a:xfrm>
        </p:grpSpPr>
        <p:grpSp>
          <p:nvGrpSpPr>
            <p:cNvPr id="25" name="Group 25"/>
            <p:cNvGrpSpPr/>
            <p:nvPr/>
          </p:nvGrpSpPr>
          <p:grpSpPr>
            <a:xfrm>
              <a:off x="0" y="0"/>
              <a:ext cx="5901612" cy="1297072"/>
              <a:chOff x="0" y="0"/>
              <a:chExt cx="1817274" cy="399405"/>
            </a:xfrm>
          </p:grpSpPr>
          <p:sp>
            <p:nvSpPr>
              <p:cNvPr id="26" name="Freeform 26"/>
              <p:cNvSpPr/>
              <p:nvPr/>
            </p:nvSpPr>
            <p:spPr>
              <a:xfrm>
                <a:off x="0" y="0"/>
                <a:ext cx="1817274" cy="399405"/>
              </a:xfrm>
              <a:custGeom>
                <a:avLst/>
                <a:gdLst/>
                <a:ahLst/>
                <a:cxnLst/>
                <a:rect l="l" t="t" r="r" b="b"/>
                <a:pathLst>
                  <a:path w="1817274" h="399405">
                    <a:moveTo>
                      <a:pt x="0" y="0"/>
                    </a:moveTo>
                    <a:lnTo>
                      <a:pt x="1817274" y="0"/>
                    </a:lnTo>
                    <a:lnTo>
                      <a:pt x="1817274" y="399405"/>
                    </a:lnTo>
                    <a:lnTo>
                      <a:pt x="0" y="399405"/>
                    </a:lnTo>
                    <a:close/>
                  </a:path>
                </a:pathLst>
              </a:custGeom>
              <a:solidFill>
                <a:srgbClr val="375B76"/>
              </a:solidFill>
            </p:spPr>
            <p:txBody>
              <a:bodyPr/>
              <a:lstStyle/>
              <a:p>
                <a:endParaRPr lang="en-IT"/>
              </a:p>
            </p:txBody>
          </p:sp>
          <p:sp>
            <p:nvSpPr>
              <p:cNvPr id="27" name="TextBox 27"/>
              <p:cNvSpPr txBox="1"/>
              <p:nvPr/>
            </p:nvSpPr>
            <p:spPr>
              <a:xfrm>
                <a:off x="0" y="-38100"/>
                <a:ext cx="1817274" cy="437505"/>
              </a:xfrm>
              <a:prstGeom prst="rect">
                <a:avLst/>
              </a:prstGeom>
            </p:spPr>
            <p:txBody>
              <a:bodyPr lIns="50800" tIns="50800" rIns="50800" bIns="50800" rtlCol="0" anchor="ctr"/>
              <a:lstStyle/>
              <a:p>
                <a:pPr algn="ctr">
                  <a:lnSpc>
                    <a:spcPts val="2239"/>
                  </a:lnSpc>
                </a:pPr>
                <a:endParaRPr/>
              </a:p>
            </p:txBody>
          </p:sp>
        </p:grpSp>
        <p:sp>
          <p:nvSpPr>
            <p:cNvPr id="28" name="TextBox 28"/>
            <p:cNvSpPr txBox="1"/>
            <p:nvPr/>
          </p:nvSpPr>
          <p:spPr>
            <a:xfrm>
              <a:off x="237912" y="233789"/>
              <a:ext cx="5425788" cy="791393"/>
            </a:xfrm>
            <a:prstGeom prst="rect">
              <a:avLst/>
            </a:prstGeom>
          </p:spPr>
          <p:txBody>
            <a:bodyPr lIns="0" tIns="0" rIns="0" bIns="0" rtlCol="0" anchor="t">
              <a:spAutoFit/>
            </a:bodyPr>
            <a:lstStyle/>
            <a:p>
              <a:pPr algn="ctr">
                <a:lnSpc>
                  <a:spcPts val="2459"/>
                </a:lnSpc>
              </a:pPr>
              <a:r>
                <a:rPr lang="en-US" sz="1757" b="1">
                  <a:solidFill>
                    <a:srgbClr val="FEFEFE"/>
                  </a:solidFill>
                  <a:latin typeface="Articulat Bold"/>
                  <a:ea typeface="Articulat Bold"/>
                  <a:cs typeface="Articulat Bold"/>
                  <a:sym typeface="Articulat Bold"/>
                </a:rPr>
                <a:t>dissipating clouds</a:t>
              </a:r>
              <a:r>
                <a:rPr lang="en-US" sz="1757">
                  <a:solidFill>
                    <a:srgbClr val="FEFEFE"/>
                  </a:solidFill>
                  <a:latin typeface="Articulat"/>
                  <a:ea typeface="Articulat"/>
                  <a:cs typeface="Articulat"/>
                  <a:sym typeface="Articulat"/>
                </a:rPr>
                <a:t>: </a:t>
              </a:r>
            </a:p>
            <a:p>
              <a:pPr algn="ctr">
                <a:lnSpc>
                  <a:spcPts val="2459"/>
                </a:lnSpc>
                <a:spcBef>
                  <a:spcPct val="0"/>
                </a:spcBef>
              </a:pPr>
              <a:r>
                <a:rPr lang="en-US" sz="1757">
                  <a:solidFill>
                    <a:srgbClr val="FEFEFE"/>
                  </a:solidFill>
                  <a:latin typeface="Articulat"/>
                  <a:ea typeface="Articulat"/>
                  <a:cs typeface="Articulat"/>
                  <a:sym typeface="Articulat"/>
                </a:rPr>
                <a:t>grad cloud cover &lt; 0, gradCTH = 0</a:t>
              </a:r>
            </a:p>
          </p:txBody>
        </p:sp>
      </p:grpSp>
      <p:grpSp>
        <p:nvGrpSpPr>
          <p:cNvPr id="29" name="Group 29"/>
          <p:cNvGrpSpPr/>
          <p:nvPr/>
        </p:nvGrpSpPr>
        <p:grpSpPr>
          <a:xfrm>
            <a:off x="893049" y="5157519"/>
            <a:ext cx="5198944" cy="1167118"/>
            <a:chOff x="0" y="0"/>
            <a:chExt cx="1369269" cy="307389"/>
          </a:xfrm>
        </p:grpSpPr>
        <p:sp>
          <p:nvSpPr>
            <p:cNvPr id="30" name="Freeform 30"/>
            <p:cNvSpPr/>
            <p:nvPr/>
          </p:nvSpPr>
          <p:spPr>
            <a:xfrm>
              <a:off x="0" y="0"/>
              <a:ext cx="1369269" cy="307389"/>
            </a:xfrm>
            <a:custGeom>
              <a:avLst/>
              <a:gdLst/>
              <a:ahLst/>
              <a:cxnLst/>
              <a:rect l="l" t="t" r="r" b="b"/>
              <a:pathLst>
                <a:path w="1369269" h="307389">
                  <a:moveTo>
                    <a:pt x="0" y="0"/>
                  </a:moveTo>
                  <a:lnTo>
                    <a:pt x="1369269" y="0"/>
                  </a:lnTo>
                  <a:lnTo>
                    <a:pt x="1369269" y="307389"/>
                  </a:lnTo>
                  <a:lnTo>
                    <a:pt x="0" y="307389"/>
                  </a:lnTo>
                  <a:close/>
                </a:path>
              </a:pathLst>
            </a:custGeom>
            <a:ln w="57150" cap="sq">
              <a:solidFill>
                <a:srgbClr val="000000"/>
              </a:solidFill>
              <a:prstDash val="dash"/>
              <a:miter/>
            </a:ln>
          </p:spPr>
          <p:txBody>
            <a:bodyPr/>
            <a:lstStyle/>
            <a:p>
              <a:endParaRPr lang="en-IT"/>
            </a:p>
          </p:txBody>
        </p:sp>
        <p:sp>
          <p:nvSpPr>
            <p:cNvPr id="31" name="TextBox 31"/>
            <p:cNvSpPr txBox="1"/>
            <p:nvPr/>
          </p:nvSpPr>
          <p:spPr>
            <a:xfrm>
              <a:off x="0" y="-47625"/>
              <a:ext cx="1369269" cy="355014"/>
            </a:xfrm>
            <a:prstGeom prst="rect">
              <a:avLst/>
            </a:prstGeom>
          </p:spPr>
          <p:txBody>
            <a:bodyPr lIns="50800" tIns="50800" rIns="50800" bIns="50800" rtlCol="0" anchor="ctr"/>
            <a:lstStyle/>
            <a:p>
              <a:pPr algn="ctr">
                <a:lnSpc>
                  <a:spcPts val="2940"/>
                </a:lnSpc>
              </a:pPr>
              <a:endParaRPr/>
            </a:p>
          </p:txBody>
        </p:sp>
      </p:grpSp>
      <p:sp>
        <p:nvSpPr>
          <p:cNvPr id="32" name="TextBox 32"/>
          <p:cNvSpPr txBox="1"/>
          <p:nvPr/>
        </p:nvSpPr>
        <p:spPr>
          <a:xfrm>
            <a:off x="947676" y="6702304"/>
            <a:ext cx="5028527" cy="110871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305151"/>
                </a:solidFill>
                <a:latin typeface="Articulat Bold"/>
                <a:ea typeface="Articulat Bold"/>
                <a:cs typeface="Articulat Bold"/>
                <a:sym typeface="Articulat Bold"/>
              </a:rPr>
              <a:t>2</a:t>
            </a:r>
            <a:r>
              <a:rPr lang="en-US" sz="2100">
                <a:solidFill>
                  <a:srgbClr val="000000"/>
                </a:solidFill>
                <a:latin typeface="Articulat"/>
                <a:ea typeface="Articulat"/>
                <a:cs typeface="Articulat"/>
                <a:sym typeface="Articulat"/>
              </a:rPr>
              <a:t> and </a:t>
            </a:r>
            <a:r>
              <a:rPr lang="en-US" sz="2100" b="1">
                <a:solidFill>
                  <a:srgbClr val="2DBEFD"/>
                </a:solidFill>
                <a:latin typeface="Articulat Bold"/>
                <a:ea typeface="Articulat Bold"/>
                <a:cs typeface="Articulat Bold"/>
                <a:sym typeface="Articulat Bold"/>
              </a:rPr>
              <a:t>4</a:t>
            </a:r>
            <a:r>
              <a:rPr lang="en-US" sz="2100">
                <a:solidFill>
                  <a:srgbClr val="000000"/>
                </a:solidFill>
                <a:latin typeface="Articulat"/>
                <a:ea typeface="Articulat"/>
                <a:cs typeface="Articulat"/>
                <a:sym typeface="Articulat"/>
              </a:rPr>
              <a:t> are the closest to null gradients (</a:t>
            </a:r>
            <a:r>
              <a:rPr lang="en-US" sz="2100" b="1">
                <a:solidFill>
                  <a:srgbClr val="000000"/>
                </a:solidFill>
                <a:latin typeface="Articulat Bold"/>
                <a:ea typeface="Articulat Bold"/>
                <a:cs typeface="Articulat Bold"/>
                <a:sym typeface="Articulat Bold"/>
              </a:rPr>
              <a:t>stationary)</a:t>
            </a:r>
            <a:r>
              <a:rPr lang="en-US" sz="2100">
                <a:solidFill>
                  <a:srgbClr val="000000"/>
                </a:solidFill>
                <a:latin typeface="Articulat"/>
                <a:ea typeface="Articulat"/>
                <a:cs typeface="Articulat"/>
                <a:sym typeface="Articulat"/>
              </a:rPr>
              <a:t> average, with l</a:t>
            </a:r>
            <a:r>
              <a:rPr lang="en-US" sz="2100" u="sng">
                <a:solidFill>
                  <a:srgbClr val="000000"/>
                </a:solidFill>
                <a:latin typeface="Articulat"/>
                <a:ea typeface="Articulat"/>
                <a:cs typeface="Articulat"/>
                <a:sym typeface="Articulat"/>
              </a:rPr>
              <a:t>arge uncertainties.</a:t>
            </a:r>
          </a:p>
        </p:txBody>
      </p:sp>
      <p:grpSp>
        <p:nvGrpSpPr>
          <p:cNvPr id="33" name="Group 33"/>
          <p:cNvGrpSpPr/>
          <p:nvPr/>
        </p:nvGrpSpPr>
        <p:grpSpPr>
          <a:xfrm>
            <a:off x="902782" y="8248567"/>
            <a:ext cx="5199955" cy="1183634"/>
            <a:chOff x="0" y="0"/>
            <a:chExt cx="1369535" cy="311739"/>
          </a:xfrm>
        </p:grpSpPr>
        <p:sp>
          <p:nvSpPr>
            <p:cNvPr id="34" name="Freeform 34"/>
            <p:cNvSpPr/>
            <p:nvPr/>
          </p:nvSpPr>
          <p:spPr>
            <a:xfrm>
              <a:off x="0" y="0"/>
              <a:ext cx="1369535" cy="311739"/>
            </a:xfrm>
            <a:custGeom>
              <a:avLst/>
              <a:gdLst/>
              <a:ahLst/>
              <a:cxnLst/>
              <a:rect l="l" t="t" r="r" b="b"/>
              <a:pathLst>
                <a:path w="1369535" h="311739">
                  <a:moveTo>
                    <a:pt x="0" y="0"/>
                  </a:moveTo>
                  <a:lnTo>
                    <a:pt x="1369535" y="0"/>
                  </a:lnTo>
                  <a:lnTo>
                    <a:pt x="1369535" y="311739"/>
                  </a:lnTo>
                  <a:lnTo>
                    <a:pt x="0" y="311739"/>
                  </a:lnTo>
                  <a:close/>
                </a:path>
              </a:pathLst>
            </a:custGeom>
            <a:ln w="57150" cap="sq">
              <a:solidFill>
                <a:srgbClr val="000000"/>
              </a:solidFill>
              <a:prstDash val="sysDot"/>
              <a:miter/>
            </a:ln>
          </p:spPr>
          <p:txBody>
            <a:bodyPr/>
            <a:lstStyle/>
            <a:p>
              <a:endParaRPr lang="en-IT"/>
            </a:p>
          </p:txBody>
        </p:sp>
        <p:sp>
          <p:nvSpPr>
            <p:cNvPr id="35" name="TextBox 35"/>
            <p:cNvSpPr txBox="1"/>
            <p:nvPr/>
          </p:nvSpPr>
          <p:spPr>
            <a:xfrm>
              <a:off x="0" y="-47625"/>
              <a:ext cx="1369535" cy="359364"/>
            </a:xfrm>
            <a:prstGeom prst="rect">
              <a:avLst/>
            </a:prstGeom>
          </p:spPr>
          <p:txBody>
            <a:bodyPr lIns="50800" tIns="50800" rIns="50800" bIns="50800" rtlCol="0" anchor="ctr"/>
            <a:lstStyle/>
            <a:p>
              <a:pPr algn="ctr">
                <a:lnSpc>
                  <a:spcPts val="2940"/>
                </a:lnSpc>
              </a:pPr>
              <a:endParaRPr/>
            </a:p>
          </p:txBody>
        </p:sp>
      </p:grpSp>
      <p:grpSp>
        <p:nvGrpSpPr>
          <p:cNvPr id="36" name="Group 36"/>
          <p:cNvGrpSpPr/>
          <p:nvPr/>
        </p:nvGrpSpPr>
        <p:grpSpPr>
          <a:xfrm rot="-2856664">
            <a:off x="8538558" y="1198366"/>
            <a:ext cx="325330" cy="329322"/>
            <a:chOff x="0" y="0"/>
            <a:chExt cx="76660" cy="77600"/>
          </a:xfrm>
        </p:grpSpPr>
        <p:sp>
          <p:nvSpPr>
            <p:cNvPr id="37" name="Freeform 37"/>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38" name="TextBox 38"/>
            <p:cNvSpPr txBox="1"/>
            <p:nvPr/>
          </p:nvSpPr>
          <p:spPr>
            <a:xfrm>
              <a:off x="0" y="-47625"/>
              <a:ext cx="76660" cy="125225"/>
            </a:xfrm>
            <a:prstGeom prst="rect">
              <a:avLst/>
            </a:prstGeom>
          </p:spPr>
          <p:txBody>
            <a:bodyPr lIns="56780" tIns="56780" rIns="56780" bIns="56780" rtlCol="0" anchor="ctr"/>
            <a:lstStyle/>
            <a:p>
              <a:pPr algn="ctr">
                <a:lnSpc>
                  <a:spcPts val="2940"/>
                </a:lnSpc>
              </a:pPr>
              <a:endParaRPr/>
            </a:p>
          </p:txBody>
        </p:sp>
      </p:grpSp>
      <p:grpSp>
        <p:nvGrpSpPr>
          <p:cNvPr id="39" name="Group 39"/>
          <p:cNvGrpSpPr/>
          <p:nvPr/>
        </p:nvGrpSpPr>
        <p:grpSpPr>
          <a:xfrm>
            <a:off x="11929509" y="1557554"/>
            <a:ext cx="5604527" cy="2282098"/>
            <a:chOff x="0" y="0"/>
            <a:chExt cx="1320634" cy="537747"/>
          </a:xfrm>
        </p:grpSpPr>
        <p:sp>
          <p:nvSpPr>
            <p:cNvPr id="40" name="Freeform 40"/>
            <p:cNvSpPr/>
            <p:nvPr/>
          </p:nvSpPr>
          <p:spPr>
            <a:xfrm>
              <a:off x="0" y="0"/>
              <a:ext cx="1320635" cy="537747"/>
            </a:xfrm>
            <a:custGeom>
              <a:avLst/>
              <a:gdLst/>
              <a:ahLst/>
              <a:cxnLst/>
              <a:rect l="l" t="t" r="r" b="b"/>
              <a:pathLst>
                <a:path w="1320635" h="537747">
                  <a:moveTo>
                    <a:pt x="0" y="0"/>
                  </a:moveTo>
                  <a:lnTo>
                    <a:pt x="1320635" y="0"/>
                  </a:lnTo>
                  <a:lnTo>
                    <a:pt x="1320635" y="537747"/>
                  </a:lnTo>
                  <a:lnTo>
                    <a:pt x="0" y="537747"/>
                  </a:lnTo>
                  <a:close/>
                </a:path>
              </a:pathLst>
            </a:custGeom>
            <a:ln w="57150" cap="sq">
              <a:solidFill>
                <a:srgbClr val="000000"/>
              </a:solidFill>
              <a:prstDash val="solid"/>
              <a:miter/>
            </a:ln>
          </p:spPr>
          <p:txBody>
            <a:bodyPr/>
            <a:lstStyle/>
            <a:p>
              <a:endParaRPr lang="en-IT"/>
            </a:p>
          </p:txBody>
        </p:sp>
        <p:sp>
          <p:nvSpPr>
            <p:cNvPr id="41" name="TextBox 41"/>
            <p:cNvSpPr txBox="1"/>
            <p:nvPr/>
          </p:nvSpPr>
          <p:spPr>
            <a:xfrm>
              <a:off x="0" y="-47625"/>
              <a:ext cx="1320634" cy="585372"/>
            </a:xfrm>
            <a:prstGeom prst="rect">
              <a:avLst/>
            </a:prstGeom>
          </p:spPr>
          <p:txBody>
            <a:bodyPr lIns="56780" tIns="56780" rIns="56780" bIns="56780" rtlCol="0" anchor="ctr"/>
            <a:lstStyle/>
            <a:p>
              <a:pPr algn="ctr">
                <a:lnSpc>
                  <a:spcPts val="2939"/>
                </a:lnSpc>
              </a:pPr>
              <a:endParaRPr/>
            </a:p>
          </p:txBody>
        </p:sp>
      </p:grpSp>
      <p:grpSp>
        <p:nvGrpSpPr>
          <p:cNvPr id="42" name="Group 42"/>
          <p:cNvGrpSpPr/>
          <p:nvPr/>
        </p:nvGrpSpPr>
        <p:grpSpPr>
          <a:xfrm>
            <a:off x="12916290" y="4192352"/>
            <a:ext cx="751868" cy="507726"/>
            <a:chOff x="0" y="0"/>
            <a:chExt cx="177168" cy="119639"/>
          </a:xfrm>
        </p:grpSpPr>
        <p:sp>
          <p:nvSpPr>
            <p:cNvPr id="43" name="Freeform 43"/>
            <p:cNvSpPr/>
            <p:nvPr/>
          </p:nvSpPr>
          <p:spPr>
            <a:xfrm>
              <a:off x="0" y="0"/>
              <a:ext cx="177168" cy="119639"/>
            </a:xfrm>
            <a:custGeom>
              <a:avLst/>
              <a:gdLst/>
              <a:ahLst/>
              <a:cxnLst/>
              <a:rect l="l" t="t" r="r" b="b"/>
              <a:pathLst>
                <a:path w="177168" h="119639">
                  <a:moveTo>
                    <a:pt x="0" y="0"/>
                  </a:moveTo>
                  <a:lnTo>
                    <a:pt x="177168" y="0"/>
                  </a:lnTo>
                  <a:lnTo>
                    <a:pt x="177168" y="119639"/>
                  </a:lnTo>
                  <a:lnTo>
                    <a:pt x="0" y="119639"/>
                  </a:lnTo>
                  <a:close/>
                </a:path>
              </a:pathLst>
            </a:custGeom>
            <a:ln w="57150" cap="sq">
              <a:solidFill>
                <a:srgbClr val="000000"/>
              </a:solidFill>
              <a:prstDash val="lgDash"/>
              <a:miter/>
            </a:ln>
          </p:spPr>
          <p:txBody>
            <a:bodyPr/>
            <a:lstStyle/>
            <a:p>
              <a:endParaRPr lang="en-IT"/>
            </a:p>
          </p:txBody>
        </p:sp>
        <p:sp>
          <p:nvSpPr>
            <p:cNvPr id="44" name="TextBox 44"/>
            <p:cNvSpPr txBox="1"/>
            <p:nvPr/>
          </p:nvSpPr>
          <p:spPr>
            <a:xfrm>
              <a:off x="0" y="-47625"/>
              <a:ext cx="177168" cy="167264"/>
            </a:xfrm>
            <a:prstGeom prst="rect">
              <a:avLst/>
            </a:prstGeom>
          </p:spPr>
          <p:txBody>
            <a:bodyPr lIns="56780" tIns="56780" rIns="56780" bIns="56780" rtlCol="0" anchor="ctr"/>
            <a:lstStyle/>
            <a:p>
              <a:pPr algn="ctr">
                <a:lnSpc>
                  <a:spcPts val="2939"/>
                </a:lnSpc>
              </a:pPr>
              <a:endParaRPr/>
            </a:p>
          </p:txBody>
        </p:sp>
      </p:grpSp>
      <p:grpSp>
        <p:nvGrpSpPr>
          <p:cNvPr id="45" name="Group 45"/>
          <p:cNvGrpSpPr/>
          <p:nvPr/>
        </p:nvGrpSpPr>
        <p:grpSpPr>
          <a:xfrm rot="-2856664">
            <a:off x="11131528" y="3919547"/>
            <a:ext cx="397036" cy="409572"/>
            <a:chOff x="0" y="0"/>
            <a:chExt cx="76660" cy="79080"/>
          </a:xfrm>
        </p:grpSpPr>
        <p:sp>
          <p:nvSpPr>
            <p:cNvPr id="46" name="Freeform 46"/>
            <p:cNvSpPr/>
            <p:nvPr/>
          </p:nvSpPr>
          <p:spPr>
            <a:xfrm>
              <a:off x="0" y="0"/>
              <a:ext cx="76660" cy="79080"/>
            </a:xfrm>
            <a:custGeom>
              <a:avLst/>
              <a:gdLst/>
              <a:ahLst/>
              <a:cxnLst/>
              <a:rect l="l" t="t" r="r" b="b"/>
              <a:pathLst>
                <a:path w="76660" h="79080">
                  <a:moveTo>
                    <a:pt x="0" y="0"/>
                  </a:moveTo>
                  <a:lnTo>
                    <a:pt x="76660" y="0"/>
                  </a:lnTo>
                  <a:lnTo>
                    <a:pt x="76660" y="79080"/>
                  </a:lnTo>
                  <a:lnTo>
                    <a:pt x="0" y="79080"/>
                  </a:lnTo>
                  <a:close/>
                </a:path>
              </a:pathLst>
            </a:custGeom>
            <a:ln w="38100" cap="sq">
              <a:solidFill>
                <a:srgbClr val="000000"/>
              </a:solidFill>
              <a:prstDash val="sysDot"/>
              <a:miter/>
            </a:ln>
          </p:spPr>
          <p:txBody>
            <a:bodyPr/>
            <a:lstStyle/>
            <a:p>
              <a:endParaRPr lang="en-IT"/>
            </a:p>
          </p:txBody>
        </p:sp>
        <p:sp>
          <p:nvSpPr>
            <p:cNvPr id="47" name="TextBox 47"/>
            <p:cNvSpPr txBox="1"/>
            <p:nvPr/>
          </p:nvSpPr>
          <p:spPr>
            <a:xfrm>
              <a:off x="0" y="-47625"/>
              <a:ext cx="76660" cy="126705"/>
            </a:xfrm>
            <a:prstGeom prst="rect">
              <a:avLst/>
            </a:prstGeom>
          </p:spPr>
          <p:txBody>
            <a:bodyPr lIns="56780" tIns="56780" rIns="56780" bIns="56780" rtlCol="0" anchor="ctr"/>
            <a:lstStyle/>
            <a:p>
              <a:pPr algn="ctr">
                <a:lnSpc>
                  <a:spcPts val="2939"/>
                </a:lnSpc>
              </a:pPr>
              <a:endParaRPr/>
            </a:p>
          </p:txBody>
        </p:sp>
      </p:grpSp>
      <p:grpSp>
        <p:nvGrpSpPr>
          <p:cNvPr id="48" name="Group 48"/>
          <p:cNvGrpSpPr/>
          <p:nvPr/>
        </p:nvGrpSpPr>
        <p:grpSpPr>
          <a:xfrm rot="-2856664">
            <a:off x="11622959" y="4999247"/>
            <a:ext cx="397036" cy="409572"/>
            <a:chOff x="0" y="0"/>
            <a:chExt cx="76660" cy="79080"/>
          </a:xfrm>
        </p:grpSpPr>
        <p:sp>
          <p:nvSpPr>
            <p:cNvPr id="49" name="Freeform 49"/>
            <p:cNvSpPr/>
            <p:nvPr/>
          </p:nvSpPr>
          <p:spPr>
            <a:xfrm>
              <a:off x="0" y="0"/>
              <a:ext cx="76660" cy="79080"/>
            </a:xfrm>
            <a:custGeom>
              <a:avLst/>
              <a:gdLst/>
              <a:ahLst/>
              <a:cxnLst/>
              <a:rect l="l" t="t" r="r" b="b"/>
              <a:pathLst>
                <a:path w="76660" h="79080">
                  <a:moveTo>
                    <a:pt x="0" y="0"/>
                  </a:moveTo>
                  <a:lnTo>
                    <a:pt x="76660" y="0"/>
                  </a:lnTo>
                  <a:lnTo>
                    <a:pt x="76660" y="79080"/>
                  </a:lnTo>
                  <a:lnTo>
                    <a:pt x="0" y="79080"/>
                  </a:lnTo>
                  <a:close/>
                </a:path>
              </a:pathLst>
            </a:custGeom>
            <a:ln w="38100" cap="sq">
              <a:solidFill>
                <a:srgbClr val="000000"/>
              </a:solidFill>
              <a:prstDash val="sysDot"/>
              <a:miter/>
            </a:ln>
          </p:spPr>
          <p:txBody>
            <a:bodyPr/>
            <a:lstStyle/>
            <a:p>
              <a:endParaRPr lang="en-IT"/>
            </a:p>
          </p:txBody>
        </p:sp>
        <p:sp>
          <p:nvSpPr>
            <p:cNvPr id="50" name="TextBox 50"/>
            <p:cNvSpPr txBox="1"/>
            <p:nvPr/>
          </p:nvSpPr>
          <p:spPr>
            <a:xfrm>
              <a:off x="0" y="-47625"/>
              <a:ext cx="76660" cy="126705"/>
            </a:xfrm>
            <a:prstGeom prst="rect">
              <a:avLst/>
            </a:prstGeom>
          </p:spPr>
          <p:txBody>
            <a:bodyPr lIns="56780" tIns="56780" rIns="56780" bIns="56780" rtlCol="0" anchor="ctr"/>
            <a:lstStyle/>
            <a:p>
              <a:pPr algn="ctr">
                <a:lnSpc>
                  <a:spcPts val="2939"/>
                </a:lnSpc>
              </a:pPr>
              <a:endParaRPr/>
            </a:p>
          </p:txBody>
        </p:sp>
      </p:grpSp>
      <p:grpSp>
        <p:nvGrpSpPr>
          <p:cNvPr id="51" name="Group 51"/>
          <p:cNvGrpSpPr/>
          <p:nvPr/>
        </p:nvGrpSpPr>
        <p:grpSpPr>
          <a:xfrm rot="-2856664">
            <a:off x="12783664" y="4756128"/>
            <a:ext cx="397036" cy="409572"/>
            <a:chOff x="0" y="0"/>
            <a:chExt cx="76660" cy="79080"/>
          </a:xfrm>
        </p:grpSpPr>
        <p:sp>
          <p:nvSpPr>
            <p:cNvPr id="52" name="Freeform 52"/>
            <p:cNvSpPr/>
            <p:nvPr/>
          </p:nvSpPr>
          <p:spPr>
            <a:xfrm>
              <a:off x="0" y="0"/>
              <a:ext cx="76660" cy="79080"/>
            </a:xfrm>
            <a:custGeom>
              <a:avLst/>
              <a:gdLst/>
              <a:ahLst/>
              <a:cxnLst/>
              <a:rect l="l" t="t" r="r" b="b"/>
              <a:pathLst>
                <a:path w="76660" h="79080">
                  <a:moveTo>
                    <a:pt x="0" y="0"/>
                  </a:moveTo>
                  <a:lnTo>
                    <a:pt x="76660" y="0"/>
                  </a:lnTo>
                  <a:lnTo>
                    <a:pt x="76660" y="79080"/>
                  </a:lnTo>
                  <a:lnTo>
                    <a:pt x="0" y="79080"/>
                  </a:lnTo>
                  <a:close/>
                </a:path>
              </a:pathLst>
            </a:custGeom>
            <a:ln w="38100" cap="sq">
              <a:solidFill>
                <a:srgbClr val="000000"/>
              </a:solidFill>
              <a:prstDash val="sysDot"/>
              <a:miter/>
            </a:ln>
          </p:spPr>
          <p:txBody>
            <a:bodyPr/>
            <a:lstStyle/>
            <a:p>
              <a:endParaRPr lang="en-IT"/>
            </a:p>
          </p:txBody>
        </p:sp>
        <p:sp>
          <p:nvSpPr>
            <p:cNvPr id="53" name="TextBox 53"/>
            <p:cNvSpPr txBox="1"/>
            <p:nvPr/>
          </p:nvSpPr>
          <p:spPr>
            <a:xfrm>
              <a:off x="0" y="-47625"/>
              <a:ext cx="76660" cy="126705"/>
            </a:xfrm>
            <a:prstGeom prst="rect">
              <a:avLst/>
            </a:prstGeom>
          </p:spPr>
          <p:txBody>
            <a:bodyPr lIns="56780" tIns="56780" rIns="56780" bIns="56780" rtlCol="0" anchor="ctr"/>
            <a:lstStyle/>
            <a:p>
              <a:pPr algn="ctr">
                <a:lnSpc>
                  <a:spcPts val="2939"/>
                </a:lnSpc>
              </a:pPr>
              <a:endParaRPr/>
            </a:p>
          </p:txBody>
        </p:sp>
      </p:grpSp>
      <p:grpSp>
        <p:nvGrpSpPr>
          <p:cNvPr id="54" name="Group 54"/>
          <p:cNvGrpSpPr/>
          <p:nvPr/>
        </p:nvGrpSpPr>
        <p:grpSpPr>
          <a:xfrm rot="-2856664">
            <a:off x="13155980" y="4349232"/>
            <a:ext cx="397036" cy="409572"/>
            <a:chOff x="0" y="0"/>
            <a:chExt cx="76660" cy="79080"/>
          </a:xfrm>
        </p:grpSpPr>
        <p:sp>
          <p:nvSpPr>
            <p:cNvPr id="55" name="Freeform 55"/>
            <p:cNvSpPr/>
            <p:nvPr/>
          </p:nvSpPr>
          <p:spPr>
            <a:xfrm>
              <a:off x="0" y="0"/>
              <a:ext cx="76660" cy="79080"/>
            </a:xfrm>
            <a:custGeom>
              <a:avLst/>
              <a:gdLst/>
              <a:ahLst/>
              <a:cxnLst/>
              <a:rect l="l" t="t" r="r" b="b"/>
              <a:pathLst>
                <a:path w="76660" h="79080">
                  <a:moveTo>
                    <a:pt x="0" y="0"/>
                  </a:moveTo>
                  <a:lnTo>
                    <a:pt x="76660" y="0"/>
                  </a:lnTo>
                  <a:lnTo>
                    <a:pt x="76660" y="79080"/>
                  </a:lnTo>
                  <a:lnTo>
                    <a:pt x="0" y="79080"/>
                  </a:lnTo>
                  <a:close/>
                </a:path>
              </a:pathLst>
            </a:custGeom>
            <a:ln w="38100" cap="sq">
              <a:solidFill>
                <a:srgbClr val="000000"/>
              </a:solidFill>
              <a:prstDash val="sysDot"/>
              <a:miter/>
            </a:ln>
          </p:spPr>
          <p:txBody>
            <a:bodyPr/>
            <a:lstStyle/>
            <a:p>
              <a:endParaRPr lang="en-IT"/>
            </a:p>
          </p:txBody>
        </p:sp>
        <p:sp>
          <p:nvSpPr>
            <p:cNvPr id="56" name="TextBox 56"/>
            <p:cNvSpPr txBox="1"/>
            <p:nvPr/>
          </p:nvSpPr>
          <p:spPr>
            <a:xfrm>
              <a:off x="0" y="-47625"/>
              <a:ext cx="76660" cy="126705"/>
            </a:xfrm>
            <a:prstGeom prst="rect">
              <a:avLst/>
            </a:prstGeom>
          </p:spPr>
          <p:txBody>
            <a:bodyPr lIns="56780" tIns="56780" rIns="56780" bIns="56780" rtlCol="0" anchor="ctr"/>
            <a:lstStyle/>
            <a:p>
              <a:pPr algn="ctr">
                <a:lnSpc>
                  <a:spcPts val="2939"/>
                </a:lnSpc>
              </a:pPr>
              <a:endParaRPr/>
            </a:p>
          </p:txBody>
        </p:sp>
      </p:grpSp>
      <p:grpSp>
        <p:nvGrpSpPr>
          <p:cNvPr id="57" name="Group 57"/>
          <p:cNvGrpSpPr/>
          <p:nvPr/>
        </p:nvGrpSpPr>
        <p:grpSpPr>
          <a:xfrm>
            <a:off x="10789237" y="4727365"/>
            <a:ext cx="2468504" cy="1304502"/>
            <a:chOff x="0" y="0"/>
            <a:chExt cx="581671" cy="307389"/>
          </a:xfrm>
        </p:grpSpPr>
        <p:sp>
          <p:nvSpPr>
            <p:cNvPr id="58" name="Freeform 58"/>
            <p:cNvSpPr/>
            <p:nvPr/>
          </p:nvSpPr>
          <p:spPr>
            <a:xfrm>
              <a:off x="0" y="0"/>
              <a:ext cx="581671" cy="307389"/>
            </a:xfrm>
            <a:custGeom>
              <a:avLst/>
              <a:gdLst/>
              <a:ahLst/>
              <a:cxnLst/>
              <a:rect l="l" t="t" r="r" b="b"/>
              <a:pathLst>
                <a:path w="581671" h="307389">
                  <a:moveTo>
                    <a:pt x="0" y="0"/>
                  </a:moveTo>
                  <a:lnTo>
                    <a:pt x="581671" y="0"/>
                  </a:lnTo>
                  <a:lnTo>
                    <a:pt x="581671" y="307389"/>
                  </a:lnTo>
                  <a:lnTo>
                    <a:pt x="0" y="307389"/>
                  </a:lnTo>
                  <a:close/>
                </a:path>
              </a:pathLst>
            </a:custGeom>
            <a:ln w="57150" cap="sq">
              <a:solidFill>
                <a:srgbClr val="000000"/>
              </a:solidFill>
              <a:prstDash val="dash"/>
              <a:miter/>
            </a:ln>
          </p:spPr>
          <p:txBody>
            <a:bodyPr/>
            <a:lstStyle/>
            <a:p>
              <a:endParaRPr lang="en-IT"/>
            </a:p>
          </p:txBody>
        </p:sp>
        <p:sp>
          <p:nvSpPr>
            <p:cNvPr id="59" name="TextBox 59"/>
            <p:cNvSpPr txBox="1"/>
            <p:nvPr/>
          </p:nvSpPr>
          <p:spPr>
            <a:xfrm>
              <a:off x="0" y="-47625"/>
              <a:ext cx="581671" cy="355014"/>
            </a:xfrm>
            <a:prstGeom prst="rect">
              <a:avLst/>
            </a:prstGeom>
          </p:spPr>
          <p:txBody>
            <a:bodyPr lIns="56780" tIns="56780" rIns="56780" bIns="56780" rtlCol="0" anchor="ctr"/>
            <a:lstStyle/>
            <a:p>
              <a:pPr algn="ctr">
                <a:lnSpc>
                  <a:spcPts val="2939"/>
                </a:lnSpc>
              </a:pPr>
              <a:endParaRPr/>
            </a:p>
          </p:txBody>
        </p:sp>
      </p:grpSp>
      <p:grpSp>
        <p:nvGrpSpPr>
          <p:cNvPr id="60" name="Group 60"/>
          <p:cNvGrpSpPr/>
          <p:nvPr/>
        </p:nvGrpSpPr>
        <p:grpSpPr>
          <a:xfrm>
            <a:off x="10863247" y="3720820"/>
            <a:ext cx="923387" cy="870840"/>
            <a:chOff x="0" y="0"/>
            <a:chExt cx="217584" cy="205202"/>
          </a:xfrm>
        </p:grpSpPr>
        <p:sp>
          <p:nvSpPr>
            <p:cNvPr id="61" name="Freeform 61"/>
            <p:cNvSpPr/>
            <p:nvPr/>
          </p:nvSpPr>
          <p:spPr>
            <a:xfrm>
              <a:off x="0" y="0"/>
              <a:ext cx="217584" cy="205202"/>
            </a:xfrm>
            <a:custGeom>
              <a:avLst/>
              <a:gdLst/>
              <a:ahLst/>
              <a:cxnLst/>
              <a:rect l="l" t="t" r="r" b="b"/>
              <a:pathLst>
                <a:path w="217584" h="205202">
                  <a:moveTo>
                    <a:pt x="0" y="0"/>
                  </a:moveTo>
                  <a:lnTo>
                    <a:pt x="217584" y="0"/>
                  </a:lnTo>
                  <a:lnTo>
                    <a:pt x="217584" y="205202"/>
                  </a:lnTo>
                  <a:lnTo>
                    <a:pt x="0" y="205202"/>
                  </a:lnTo>
                  <a:close/>
                </a:path>
              </a:pathLst>
            </a:custGeom>
            <a:ln w="57150" cap="sq">
              <a:solidFill>
                <a:srgbClr val="000000"/>
              </a:solidFill>
              <a:prstDash val="sysDot"/>
              <a:miter/>
            </a:ln>
          </p:spPr>
          <p:txBody>
            <a:bodyPr/>
            <a:lstStyle/>
            <a:p>
              <a:endParaRPr lang="en-IT"/>
            </a:p>
          </p:txBody>
        </p:sp>
        <p:sp>
          <p:nvSpPr>
            <p:cNvPr id="62" name="TextBox 62"/>
            <p:cNvSpPr txBox="1"/>
            <p:nvPr/>
          </p:nvSpPr>
          <p:spPr>
            <a:xfrm>
              <a:off x="0" y="-47625"/>
              <a:ext cx="217584" cy="252827"/>
            </a:xfrm>
            <a:prstGeom prst="rect">
              <a:avLst/>
            </a:prstGeom>
          </p:spPr>
          <p:txBody>
            <a:bodyPr lIns="56780" tIns="56780" rIns="56780" bIns="56780" rtlCol="0" anchor="ctr"/>
            <a:lstStyle/>
            <a:p>
              <a:pPr algn="ctr">
                <a:lnSpc>
                  <a:spcPts val="2939"/>
                </a:lnSpc>
              </a:pPr>
              <a:endParaRPr/>
            </a:p>
          </p:txBody>
        </p:sp>
      </p:grpSp>
      <p:grpSp>
        <p:nvGrpSpPr>
          <p:cNvPr id="63" name="Group 63"/>
          <p:cNvGrpSpPr/>
          <p:nvPr/>
        </p:nvGrpSpPr>
        <p:grpSpPr>
          <a:xfrm>
            <a:off x="892039" y="6587407"/>
            <a:ext cx="5199955" cy="1432560"/>
            <a:chOff x="0" y="0"/>
            <a:chExt cx="1369535" cy="377300"/>
          </a:xfrm>
        </p:grpSpPr>
        <p:sp>
          <p:nvSpPr>
            <p:cNvPr id="64" name="Freeform 64"/>
            <p:cNvSpPr/>
            <p:nvPr/>
          </p:nvSpPr>
          <p:spPr>
            <a:xfrm>
              <a:off x="0" y="0"/>
              <a:ext cx="1369535" cy="377300"/>
            </a:xfrm>
            <a:custGeom>
              <a:avLst/>
              <a:gdLst/>
              <a:ahLst/>
              <a:cxnLst/>
              <a:rect l="l" t="t" r="r" b="b"/>
              <a:pathLst>
                <a:path w="1369535" h="377300">
                  <a:moveTo>
                    <a:pt x="0" y="0"/>
                  </a:moveTo>
                  <a:lnTo>
                    <a:pt x="1369535" y="0"/>
                  </a:lnTo>
                  <a:lnTo>
                    <a:pt x="1369535" y="377300"/>
                  </a:lnTo>
                  <a:lnTo>
                    <a:pt x="0" y="377300"/>
                  </a:lnTo>
                  <a:close/>
                </a:path>
              </a:pathLst>
            </a:custGeom>
            <a:ln w="57150" cap="sq">
              <a:solidFill>
                <a:srgbClr val="000000"/>
              </a:solidFill>
              <a:prstDash val="lgDash"/>
              <a:miter/>
            </a:ln>
          </p:spPr>
          <p:txBody>
            <a:bodyPr/>
            <a:lstStyle/>
            <a:p>
              <a:endParaRPr lang="en-IT"/>
            </a:p>
          </p:txBody>
        </p:sp>
        <p:sp>
          <p:nvSpPr>
            <p:cNvPr id="65" name="TextBox 65"/>
            <p:cNvSpPr txBox="1"/>
            <p:nvPr/>
          </p:nvSpPr>
          <p:spPr>
            <a:xfrm>
              <a:off x="0" y="-47625"/>
              <a:ext cx="1369535" cy="424925"/>
            </a:xfrm>
            <a:prstGeom prst="rect">
              <a:avLst/>
            </a:prstGeom>
          </p:spPr>
          <p:txBody>
            <a:bodyPr lIns="50800" tIns="50800" rIns="50800" bIns="50800" rtlCol="0" anchor="ctr"/>
            <a:lstStyle/>
            <a:p>
              <a:pPr algn="ctr">
                <a:lnSpc>
                  <a:spcPts val="2940"/>
                </a:lnSpc>
              </a:pPr>
              <a:endParaRPr/>
            </a:p>
          </p:txBody>
        </p:sp>
      </p:grpSp>
      <p:grpSp>
        <p:nvGrpSpPr>
          <p:cNvPr id="66" name="Group 66"/>
          <p:cNvGrpSpPr/>
          <p:nvPr/>
        </p:nvGrpSpPr>
        <p:grpSpPr>
          <a:xfrm>
            <a:off x="7495045" y="895431"/>
            <a:ext cx="10620880" cy="133269"/>
            <a:chOff x="0" y="0"/>
            <a:chExt cx="2797269" cy="35100"/>
          </a:xfrm>
        </p:grpSpPr>
        <p:sp>
          <p:nvSpPr>
            <p:cNvPr id="67" name="Freeform 67"/>
            <p:cNvSpPr/>
            <p:nvPr/>
          </p:nvSpPr>
          <p:spPr>
            <a:xfrm>
              <a:off x="0" y="0"/>
              <a:ext cx="2797269" cy="35100"/>
            </a:xfrm>
            <a:custGeom>
              <a:avLst/>
              <a:gdLst/>
              <a:ahLst/>
              <a:cxnLst/>
              <a:rect l="l" t="t" r="r" b="b"/>
              <a:pathLst>
                <a:path w="2797269" h="35100">
                  <a:moveTo>
                    <a:pt x="0" y="0"/>
                  </a:moveTo>
                  <a:lnTo>
                    <a:pt x="2797269" y="0"/>
                  </a:lnTo>
                  <a:lnTo>
                    <a:pt x="2797269" y="35100"/>
                  </a:lnTo>
                  <a:lnTo>
                    <a:pt x="0" y="35100"/>
                  </a:lnTo>
                  <a:close/>
                </a:path>
              </a:pathLst>
            </a:custGeom>
            <a:solidFill>
              <a:srgbClr val="FEFEFE"/>
            </a:solidFill>
          </p:spPr>
          <p:txBody>
            <a:bodyPr/>
            <a:lstStyle/>
            <a:p>
              <a:endParaRPr lang="en-IT"/>
            </a:p>
          </p:txBody>
        </p:sp>
        <p:sp>
          <p:nvSpPr>
            <p:cNvPr id="68" name="TextBox 68"/>
            <p:cNvSpPr txBox="1"/>
            <p:nvPr/>
          </p:nvSpPr>
          <p:spPr>
            <a:xfrm>
              <a:off x="0" y="-47625"/>
              <a:ext cx="2797269" cy="82725"/>
            </a:xfrm>
            <a:prstGeom prst="rect">
              <a:avLst/>
            </a:prstGeom>
          </p:spPr>
          <p:txBody>
            <a:bodyPr lIns="50800" tIns="50800" rIns="50800" bIns="50800" rtlCol="0" anchor="ctr"/>
            <a:lstStyle/>
            <a:p>
              <a:pPr algn="ctr">
                <a:lnSpc>
                  <a:spcPts val="2940"/>
                </a:lnSpc>
              </a:pPr>
              <a:endParaRPr/>
            </a:p>
          </p:txBody>
        </p:sp>
      </p:grpSp>
      <p:sp>
        <p:nvSpPr>
          <p:cNvPr id="69" name="TextBox 69"/>
          <p:cNvSpPr txBox="1"/>
          <p:nvPr/>
        </p:nvSpPr>
        <p:spPr>
          <a:xfrm>
            <a:off x="1012993" y="3952030"/>
            <a:ext cx="4848793" cy="737235"/>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FFE2B0"/>
                </a:solidFill>
                <a:latin typeface="Articulat Bold"/>
                <a:ea typeface="Articulat Bold"/>
                <a:cs typeface="Articulat Bold"/>
                <a:sym typeface="Articulat Bold"/>
              </a:rPr>
              <a:t>5</a:t>
            </a:r>
            <a:r>
              <a:rPr lang="en-US" sz="2100">
                <a:solidFill>
                  <a:srgbClr val="000000"/>
                </a:solidFill>
                <a:latin typeface="Articulat"/>
                <a:ea typeface="Articulat"/>
                <a:cs typeface="Articulat"/>
                <a:sym typeface="Articulat"/>
              </a:rPr>
              <a:t> is </a:t>
            </a:r>
            <a:r>
              <a:rPr lang="en-US" sz="2100" b="1">
                <a:solidFill>
                  <a:srgbClr val="000000"/>
                </a:solidFill>
                <a:latin typeface="Articulat Bold"/>
                <a:ea typeface="Articulat Bold"/>
                <a:cs typeface="Articulat Bold"/>
                <a:sym typeface="Articulat Bold"/>
              </a:rPr>
              <a:t>convection growing</a:t>
            </a:r>
            <a:r>
              <a:rPr lang="en-US" sz="2100">
                <a:solidFill>
                  <a:srgbClr val="000000"/>
                </a:solidFill>
                <a:latin typeface="Articulat"/>
                <a:ea typeface="Articulat"/>
                <a:cs typeface="Articulat"/>
                <a:sym typeface="Articulat"/>
              </a:rPr>
              <a:t> and class </a:t>
            </a:r>
            <a:r>
              <a:rPr lang="en-US" sz="2100" b="1">
                <a:solidFill>
                  <a:srgbClr val="DA70D6"/>
                </a:solidFill>
                <a:latin typeface="Articulat Bold"/>
                <a:ea typeface="Articulat Bold"/>
                <a:cs typeface="Articulat Bold"/>
                <a:sym typeface="Articulat Bold"/>
              </a:rPr>
              <a:t>6</a:t>
            </a:r>
            <a:r>
              <a:rPr lang="en-US" sz="2100">
                <a:solidFill>
                  <a:srgbClr val="000000"/>
                </a:solidFill>
                <a:latin typeface="Articulat"/>
                <a:ea typeface="Articulat"/>
                <a:cs typeface="Articulat"/>
                <a:sym typeface="Articulat"/>
              </a:rPr>
              <a:t> and </a:t>
            </a:r>
            <a:r>
              <a:rPr lang="en-US" sz="2100" b="1">
                <a:solidFill>
                  <a:srgbClr val="436CE9"/>
                </a:solidFill>
                <a:latin typeface="Articulat Bold"/>
                <a:ea typeface="Articulat Bold"/>
                <a:cs typeface="Articulat Bold"/>
                <a:sym typeface="Articulat Bold"/>
              </a:rPr>
              <a:t>7</a:t>
            </a:r>
            <a:r>
              <a:rPr lang="en-US" sz="2100">
                <a:solidFill>
                  <a:srgbClr val="000000"/>
                </a:solidFill>
                <a:latin typeface="Articulat"/>
                <a:ea typeface="Articulat"/>
                <a:cs typeface="Articulat"/>
                <a:sym typeface="Articulat"/>
              </a:rPr>
              <a:t> have grad CTH &gt; 0</a:t>
            </a:r>
          </a:p>
        </p:txBody>
      </p:sp>
      <p:sp>
        <p:nvSpPr>
          <p:cNvPr id="70" name="TextBox 70"/>
          <p:cNvSpPr txBox="1"/>
          <p:nvPr/>
        </p:nvSpPr>
        <p:spPr>
          <a:xfrm>
            <a:off x="409893" y="990600"/>
            <a:ext cx="4228983" cy="298270"/>
          </a:xfrm>
          <a:prstGeom prst="rect">
            <a:avLst/>
          </a:prstGeom>
        </p:spPr>
        <p:txBody>
          <a:bodyPr lIns="0" tIns="0" rIns="0" bIns="0" rtlCol="0" anchor="t">
            <a:spAutoFit/>
          </a:bodyPr>
          <a:lstStyle/>
          <a:p>
            <a:pPr algn="ctr">
              <a:lnSpc>
                <a:spcPts val="2459"/>
              </a:lnSpc>
              <a:spcBef>
                <a:spcPct val="0"/>
              </a:spcBef>
            </a:pPr>
            <a:r>
              <a:rPr lang="en-US" sz="1757" b="1">
                <a:solidFill>
                  <a:srgbClr val="FEFEFE"/>
                </a:solidFill>
                <a:latin typeface="Articulat Bold"/>
                <a:ea typeface="Articulat Bold"/>
                <a:cs typeface="Articulat Bold"/>
                <a:sym typeface="Articulat Bold"/>
              </a:rPr>
              <a:t>convection growing: </a:t>
            </a:r>
            <a:r>
              <a:rPr lang="en-US" sz="1757">
                <a:solidFill>
                  <a:srgbClr val="FEFEFE"/>
                </a:solidFill>
                <a:latin typeface="Articulat"/>
                <a:ea typeface="Articulat"/>
                <a:cs typeface="Articulat"/>
                <a:sym typeface="Articulat"/>
              </a:rPr>
              <a:t>grad CTH &gt; 0, </a:t>
            </a:r>
          </a:p>
        </p:txBody>
      </p:sp>
      <p:sp>
        <p:nvSpPr>
          <p:cNvPr id="71" name="TextBox 71"/>
          <p:cNvSpPr txBox="1"/>
          <p:nvPr/>
        </p:nvSpPr>
        <p:spPr>
          <a:xfrm>
            <a:off x="311280" y="2033352"/>
            <a:ext cx="4327596" cy="298270"/>
          </a:xfrm>
          <a:prstGeom prst="rect">
            <a:avLst/>
          </a:prstGeom>
        </p:spPr>
        <p:txBody>
          <a:bodyPr lIns="0" tIns="0" rIns="0" bIns="0" rtlCol="0" anchor="t">
            <a:spAutoFit/>
          </a:bodyPr>
          <a:lstStyle/>
          <a:p>
            <a:pPr algn="ctr">
              <a:lnSpc>
                <a:spcPts val="2459"/>
              </a:lnSpc>
              <a:spcBef>
                <a:spcPct val="0"/>
              </a:spcBef>
            </a:pPr>
            <a:r>
              <a:rPr lang="en-US" sz="1757" b="1">
                <a:solidFill>
                  <a:srgbClr val="FEFEFE"/>
                </a:solidFill>
                <a:latin typeface="Articulat Bold"/>
                <a:ea typeface="Articulat Bold"/>
                <a:cs typeface="Articulat Bold"/>
                <a:sym typeface="Articulat Bold"/>
              </a:rPr>
              <a:t>convection decaying </a:t>
            </a:r>
            <a:r>
              <a:rPr lang="en-US" sz="1757">
                <a:solidFill>
                  <a:srgbClr val="FEFEFE"/>
                </a:solidFill>
                <a:latin typeface="Articulat"/>
                <a:ea typeface="Articulat"/>
                <a:cs typeface="Articulat"/>
                <a:sym typeface="Articulat"/>
              </a:rPr>
              <a:t>gradients &lt; 0</a:t>
            </a:r>
          </a:p>
        </p:txBody>
      </p:sp>
      <p:sp>
        <p:nvSpPr>
          <p:cNvPr id="72" name="TextBox 72"/>
          <p:cNvSpPr txBox="1"/>
          <p:nvPr/>
        </p:nvSpPr>
        <p:spPr>
          <a:xfrm>
            <a:off x="1093651" y="5339069"/>
            <a:ext cx="4999353" cy="737235"/>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008000"/>
                </a:solidFill>
                <a:latin typeface="Articulat Bold"/>
                <a:ea typeface="Articulat Bold"/>
                <a:cs typeface="Articulat Bold"/>
                <a:sym typeface="Articulat Bold"/>
              </a:rPr>
              <a:t>0</a:t>
            </a:r>
            <a:r>
              <a:rPr lang="en-US" sz="2100">
                <a:solidFill>
                  <a:srgbClr val="000000"/>
                </a:solidFill>
                <a:latin typeface="Articulat"/>
                <a:ea typeface="Articulat"/>
                <a:cs typeface="Articulat"/>
                <a:sym typeface="Articulat"/>
              </a:rPr>
              <a:t>, </a:t>
            </a:r>
            <a:r>
              <a:rPr lang="en-US" sz="2100" b="1">
                <a:solidFill>
                  <a:srgbClr val="DEA820"/>
                </a:solidFill>
                <a:latin typeface="Articulat Bold"/>
                <a:ea typeface="Articulat Bold"/>
                <a:cs typeface="Articulat Bold"/>
                <a:sym typeface="Articulat Bold"/>
              </a:rPr>
              <a:t>9</a:t>
            </a:r>
            <a:r>
              <a:rPr lang="en-US" sz="2100">
                <a:solidFill>
                  <a:srgbClr val="000000"/>
                </a:solidFill>
                <a:latin typeface="Articulat"/>
                <a:ea typeface="Articulat"/>
                <a:cs typeface="Articulat"/>
                <a:sym typeface="Articulat"/>
              </a:rPr>
              <a:t>, </a:t>
            </a:r>
            <a:r>
              <a:rPr lang="en-US" sz="2100" b="1">
                <a:solidFill>
                  <a:srgbClr val="DD143C"/>
                </a:solidFill>
                <a:latin typeface="Articulat Bold"/>
                <a:ea typeface="Articulat Bold"/>
                <a:cs typeface="Articulat Bold"/>
                <a:sym typeface="Articulat Bold"/>
              </a:rPr>
              <a:t>8</a:t>
            </a:r>
            <a:r>
              <a:rPr lang="en-US" sz="2100">
                <a:solidFill>
                  <a:srgbClr val="000000"/>
                </a:solidFill>
                <a:latin typeface="Articulat"/>
                <a:ea typeface="Articulat"/>
                <a:cs typeface="Articulat"/>
                <a:sym typeface="Articulat"/>
              </a:rPr>
              <a:t> and </a:t>
            </a:r>
            <a:r>
              <a:rPr lang="en-US" sz="2100" b="1">
                <a:solidFill>
                  <a:srgbClr val="FFA800"/>
                </a:solidFill>
                <a:latin typeface="Articulat Bold"/>
                <a:ea typeface="Articulat Bold"/>
                <a:cs typeface="Articulat Bold"/>
                <a:sym typeface="Articulat Bold"/>
              </a:rPr>
              <a:t>3</a:t>
            </a:r>
            <a:r>
              <a:rPr lang="en-US" sz="2100">
                <a:solidFill>
                  <a:srgbClr val="000000"/>
                </a:solidFill>
                <a:latin typeface="Articulat"/>
                <a:ea typeface="Articulat"/>
                <a:cs typeface="Articulat"/>
                <a:sym typeface="Articulat"/>
              </a:rPr>
              <a:t> are </a:t>
            </a:r>
            <a:r>
              <a:rPr lang="en-US" sz="2100" b="1">
                <a:solidFill>
                  <a:srgbClr val="000000"/>
                </a:solidFill>
                <a:latin typeface="Articulat Bold"/>
                <a:ea typeface="Articulat Bold"/>
                <a:cs typeface="Articulat Bold"/>
                <a:sym typeface="Articulat Bold"/>
              </a:rPr>
              <a:t>convection decaying</a:t>
            </a:r>
            <a:r>
              <a:rPr lang="en-US" sz="2100">
                <a:solidFill>
                  <a:srgbClr val="000000"/>
                </a:solidFill>
                <a:latin typeface="Articulat"/>
                <a:ea typeface="Articulat"/>
                <a:cs typeface="Articulat"/>
                <a:sym typeface="Articulat"/>
              </a:rPr>
              <a:t>.</a:t>
            </a:r>
          </a:p>
        </p:txBody>
      </p:sp>
      <p:sp>
        <p:nvSpPr>
          <p:cNvPr id="73" name="TextBox 73"/>
          <p:cNvSpPr txBox="1"/>
          <p:nvPr/>
        </p:nvSpPr>
        <p:spPr>
          <a:xfrm>
            <a:off x="1173145" y="8429542"/>
            <a:ext cx="4753494" cy="737235"/>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FF4700"/>
                </a:solidFill>
                <a:latin typeface="Articulat Bold"/>
                <a:ea typeface="Articulat Bold"/>
                <a:cs typeface="Articulat Bold"/>
                <a:sym typeface="Articulat Bold"/>
              </a:rPr>
              <a:t>1</a:t>
            </a:r>
            <a:r>
              <a:rPr lang="en-US" sz="2100">
                <a:solidFill>
                  <a:srgbClr val="000000"/>
                </a:solidFill>
                <a:latin typeface="Articulat"/>
                <a:ea typeface="Articulat"/>
                <a:cs typeface="Articulat"/>
                <a:sym typeface="Articulat"/>
              </a:rPr>
              <a:t> is </a:t>
            </a:r>
            <a:r>
              <a:rPr lang="en-US" sz="2100" b="1">
                <a:solidFill>
                  <a:srgbClr val="000000"/>
                </a:solidFill>
                <a:latin typeface="Articulat Bold"/>
                <a:ea typeface="Articulat Bold"/>
                <a:cs typeface="Articulat Bold"/>
                <a:sym typeface="Articulat Bold"/>
              </a:rPr>
              <a:t>dissipating</a:t>
            </a:r>
            <a:r>
              <a:rPr lang="en-US" sz="2100">
                <a:solidFill>
                  <a:srgbClr val="000000"/>
                </a:solidFill>
                <a:latin typeface="Articulat"/>
                <a:ea typeface="Articulat"/>
                <a:cs typeface="Articulat"/>
                <a:sym typeface="Articulat"/>
              </a:rPr>
              <a:t> grad cloud cover &lt;&lt; 0, gradCTH very uncertain </a:t>
            </a:r>
          </a:p>
        </p:txBody>
      </p:sp>
      <p:sp>
        <p:nvSpPr>
          <p:cNvPr id="74" name="TextBox 74"/>
          <p:cNvSpPr txBox="1"/>
          <p:nvPr/>
        </p:nvSpPr>
        <p:spPr>
          <a:xfrm>
            <a:off x="9074392" y="1236618"/>
            <a:ext cx="1714845" cy="244619"/>
          </a:xfrm>
          <a:prstGeom prst="rect">
            <a:avLst/>
          </a:prstGeom>
        </p:spPr>
        <p:txBody>
          <a:bodyPr wrap="square" lIns="0" tIns="0" rIns="0" bIns="0" rtlCol="0" anchor="t">
            <a:spAutoFit/>
          </a:bodyPr>
          <a:lstStyle/>
          <a:p>
            <a:pPr algn="ctr">
              <a:lnSpc>
                <a:spcPts val="2116"/>
              </a:lnSpc>
              <a:spcBef>
                <a:spcPct val="0"/>
              </a:spcBef>
            </a:pPr>
            <a:r>
              <a:rPr lang="en-US" sz="1512" dirty="0">
                <a:solidFill>
                  <a:srgbClr val="000000"/>
                </a:solidFill>
                <a:latin typeface="Articulat"/>
                <a:ea typeface="Articulat"/>
                <a:cs typeface="Articulat"/>
                <a:sym typeface="Articulat"/>
              </a:rPr>
              <a:t>nighttime classes</a:t>
            </a:r>
          </a:p>
        </p:txBody>
      </p:sp>
      <p:sp>
        <p:nvSpPr>
          <p:cNvPr id="75" name="TextBox 75"/>
          <p:cNvSpPr txBox="1"/>
          <p:nvPr/>
        </p:nvSpPr>
        <p:spPr>
          <a:xfrm>
            <a:off x="7964816" y="1949976"/>
            <a:ext cx="1472813" cy="802111"/>
          </a:xfrm>
          <a:prstGeom prst="rect">
            <a:avLst/>
          </a:prstGeom>
        </p:spPr>
        <p:txBody>
          <a:bodyPr lIns="0" tIns="0" rIns="0" bIns="0" rtlCol="0" anchor="t">
            <a:spAutoFit/>
          </a:bodyPr>
          <a:lstStyle/>
          <a:p>
            <a:pPr algn="ctr">
              <a:lnSpc>
                <a:spcPts val="2116"/>
              </a:lnSpc>
              <a:spcBef>
                <a:spcPct val="0"/>
              </a:spcBef>
            </a:pPr>
            <a:r>
              <a:rPr lang="en-US" sz="1512" dirty="0">
                <a:solidFill>
                  <a:srgbClr val="000000"/>
                </a:solidFill>
                <a:latin typeface="Articulat"/>
                <a:ea typeface="Articulat"/>
                <a:cs typeface="Articulat"/>
                <a:sym typeface="Articulat"/>
              </a:rPr>
              <a:t>uncertainty bars are 25th and 75th percentiles</a:t>
            </a:r>
          </a:p>
        </p:txBody>
      </p:sp>
      <p:sp>
        <p:nvSpPr>
          <p:cNvPr id="76" name="TextBox 76"/>
          <p:cNvSpPr txBox="1"/>
          <p:nvPr/>
        </p:nvSpPr>
        <p:spPr>
          <a:xfrm>
            <a:off x="17623932" y="9867855"/>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13</a:t>
            </a:r>
          </a:p>
        </p:txBody>
      </p:sp>
    </p:spTree>
  </p:cSld>
  <p:clrMapOvr>
    <a:masterClrMapping/>
  </p:clrMapOvr>
  <p:transition spd="med">
    <p:fade/>
  </p:transition>
  <p:timing>
    <p:tnLst>
      <p:par>
        <p:cTn id="1" dur="indefinite" restart="never" nodeType="tmRoot">
          <p:childTnLst>
            <p:video>
              <p:cMediaNode vol="100000">
                <p:cTn id="2" repeatCount="indefinite" fill="hold" display="0">
                  <p:stCondLst>
                    <p:cond delay="indefinite"/>
                  </p:stCondLst>
                </p:cTn>
                <p:tgtEl>
                  <p:spTgt spid="9"/>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training: identify convection in spacetime evolution</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grpSp>
        <p:nvGrpSpPr>
          <p:cNvPr id="6" name="Group 6"/>
          <p:cNvGrpSpPr/>
          <p:nvPr/>
        </p:nvGrpSpPr>
        <p:grpSpPr>
          <a:xfrm>
            <a:off x="149246" y="6107255"/>
            <a:ext cx="17966680" cy="3879909"/>
            <a:chOff x="0" y="0"/>
            <a:chExt cx="4731965" cy="1021869"/>
          </a:xfrm>
        </p:grpSpPr>
        <p:sp>
          <p:nvSpPr>
            <p:cNvPr id="7" name="Freeform 7"/>
            <p:cNvSpPr/>
            <p:nvPr/>
          </p:nvSpPr>
          <p:spPr>
            <a:xfrm>
              <a:off x="0" y="0"/>
              <a:ext cx="4731965" cy="1021869"/>
            </a:xfrm>
            <a:custGeom>
              <a:avLst/>
              <a:gdLst/>
              <a:ahLst/>
              <a:cxnLst/>
              <a:rect l="l" t="t" r="r" b="b"/>
              <a:pathLst>
                <a:path w="4731965" h="1021869">
                  <a:moveTo>
                    <a:pt x="0" y="0"/>
                  </a:moveTo>
                  <a:lnTo>
                    <a:pt x="4731965" y="0"/>
                  </a:lnTo>
                  <a:lnTo>
                    <a:pt x="4731965" y="1021869"/>
                  </a:lnTo>
                  <a:lnTo>
                    <a:pt x="0" y="1021869"/>
                  </a:lnTo>
                  <a:close/>
                </a:path>
              </a:pathLst>
            </a:custGeom>
            <a:ln w="76200" cap="sq">
              <a:solidFill>
                <a:srgbClr val="000000"/>
              </a:solidFill>
              <a:prstDash val="solid"/>
              <a:miter/>
            </a:ln>
          </p:spPr>
          <p:txBody>
            <a:bodyPr/>
            <a:lstStyle/>
            <a:p>
              <a:endParaRPr lang="en-IT"/>
            </a:p>
          </p:txBody>
        </p:sp>
        <p:sp>
          <p:nvSpPr>
            <p:cNvPr id="8" name="TextBox 8"/>
            <p:cNvSpPr txBox="1"/>
            <p:nvPr/>
          </p:nvSpPr>
          <p:spPr>
            <a:xfrm>
              <a:off x="0" y="-47625"/>
              <a:ext cx="4731965" cy="1069494"/>
            </a:xfrm>
            <a:prstGeom prst="rect">
              <a:avLst/>
            </a:prstGeom>
          </p:spPr>
          <p:txBody>
            <a:bodyPr lIns="50800" tIns="50800" rIns="50800" bIns="50800" rtlCol="0" anchor="ctr"/>
            <a:lstStyle/>
            <a:p>
              <a:pPr algn="ctr">
                <a:lnSpc>
                  <a:spcPts val="2940"/>
                </a:lnSpc>
              </a:pPr>
              <a:endParaRPr/>
            </a:p>
          </p:txBody>
        </p:sp>
      </p:grpSp>
      <p:sp>
        <p:nvSpPr>
          <p:cNvPr id="9" name="Freeform 9"/>
          <p:cNvSpPr/>
          <p:nvPr/>
        </p:nvSpPr>
        <p:spPr>
          <a:xfrm>
            <a:off x="414673" y="6363718"/>
            <a:ext cx="5601251" cy="3469460"/>
          </a:xfrm>
          <a:custGeom>
            <a:avLst/>
            <a:gdLst/>
            <a:ahLst/>
            <a:cxnLst/>
            <a:rect l="l" t="t" r="r" b="b"/>
            <a:pathLst>
              <a:path w="5601251" h="3469460">
                <a:moveTo>
                  <a:pt x="0" y="0"/>
                </a:moveTo>
                <a:lnTo>
                  <a:pt x="5601250" y="0"/>
                </a:lnTo>
                <a:lnTo>
                  <a:pt x="5601250" y="3469460"/>
                </a:lnTo>
                <a:lnTo>
                  <a:pt x="0" y="3469460"/>
                </a:lnTo>
                <a:lnTo>
                  <a:pt x="0" y="0"/>
                </a:lnTo>
                <a:close/>
              </a:path>
            </a:pathLst>
          </a:custGeom>
          <a:blipFill>
            <a:blip r:embed="rId3"/>
            <a:stretch>
              <a:fillRect r="-33418"/>
            </a:stretch>
          </a:blipFill>
        </p:spPr>
        <p:txBody>
          <a:bodyPr/>
          <a:lstStyle/>
          <a:p>
            <a:endParaRPr lang="en-IT"/>
          </a:p>
        </p:txBody>
      </p:sp>
      <p:sp>
        <p:nvSpPr>
          <p:cNvPr id="10" name="Freeform 10"/>
          <p:cNvSpPr/>
          <p:nvPr/>
        </p:nvSpPr>
        <p:spPr>
          <a:xfrm>
            <a:off x="6190447" y="6259655"/>
            <a:ext cx="5940682" cy="3587138"/>
          </a:xfrm>
          <a:custGeom>
            <a:avLst/>
            <a:gdLst/>
            <a:ahLst/>
            <a:cxnLst/>
            <a:rect l="l" t="t" r="r" b="b"/>
            <a:pathLst>
              <a:path w="5940682" h="3587138">
                <a:moveTo>
                  <a:pt x="0" y="0"/>
                </a:moveTo>
                <a:lnTo>
                  <a:pt x="5940682" y="0"/>
                </a:lnTo>
                <a:lnTo>
                  <a:pt x="5940682" y="3587137"/>
                </a:lnTo>
                <a:lnTo>
                  <a:pt x="0" y="3587137"/>
                </a:lnTo>
                <a:lnTo>
                  <a:pt x="0" y="0"/>
                </a:lnTo>
                <a:close/>
              </a:path>
            </a:pathLst>
          </a:custGeom>
          <a:blipFill>
            <a:blip r:embed="rId4"/>
            <a:stretch>
              <a:fillRect r="-25910"/>
            </a:stretch>
          </a:blipFill>
        </p:spPr>
        <p:txBody>
          <a:bodyPr/>
          <a:lstStyle/>
          <a:p>
            <a:endParaRPr lang="en-IT"/>
          </a:p>
        </p:txBody>
      </p:sp>
      <p:grpSp>
        <p:nvGrpSpPr>
          <p:cNvPr id="11" name="Group 11"/>
          <p:cNvGrpSpPr/>
          <p:nvPr/>
        </p:nvGrpSpPr>
        <p:grpSpPr>
          <a:xfrm>
            <a:off x="149246" y="1809215"/>
            <a:ext cx="17966680" cy="3993239"/>
            <a:chOff x="0" y="0"/>
            <a:chExt cx="4731965" cy="1051717"/>
          </a:xfrm>
        </p:grpSpPr>
        <p:sp>
          <p:nvSpPr>
            <p:cNvPr id="12" name="Freeform 12"/>
            <p:cNvSpPr/>
            <p:nvPr/>
          </p:nvSpPr>
          <p:spPr>
            <a:xfrm>
              <a:off x="0" y="0"/>
              <a:ext cx="4731965" cy="1051717"/>
            </a:xfrm>
            <a:custGeom>
              <a:avLst/>
              <a:gdLst/>
              <a:ahLst/>
              <a:cxnLst/>
              <a:rect l="l" t="t" r="r" b="b"/>
              <a:pathLst>
                <a:path w="4731965" h="1051717">
                  <a:moveTo>
                    <a:pt x="0" y="0"/>
                  </a:moveTo>
                  <a:lnTo>
                    <a:pt x="4731965" y="0"/>
                  </a:lnTo>
                  <a:lnTo>
                    <a:pt x="4731965" y="1051717"/>
                  </a:lnTo>
                  <a:lnTo>
                    <a:pt x="0" y="1051717"/>
                  </a:lnTo>
                  <a:close/>
                </a:path>
              </a:pathLst>
            </a:custGeom>
            <a:ln w="76200" cap="sq">
              <a:solidFill>
                <a:srgbClr val="000000"/>
              </a:solidFill>
              <a:prstDash val="solid"/>
              <a:miter/>
            </a:ln>
          </p:spPr>
          <p:txBody>
            <a:bodyPr/>
            <a:lstStyle/>
            <a:p>
              <a:endParaRPr lang="en-IT"/>
            </a:p>
          </p:txBody>
        </p:sp>
        <p:sp>
          <p:nvSpPr>
            <p:cNvPr id="13" name="TextBox 13"/>
            <p:cNvSpPr txBox="1"/>
            <p:nvPr/>
          </p:nvSpPr>
          <p:spPr>
            <a:xfrm>
              <a:off x="0" y="-47625"/>
              <a:ext cx="4731965" cy="1099342"/>
            </a:xfrm>
            <a:prstGeom prst="rect">
              <a:avLst/>
            </a:prstGeom>
          </p:spPr>
          <p:txBody>
            <a:bodyPr lIns="50800" tIns="50800" rIns="50800" bIns="50800" rtlCol="0" anchor="ctr"/>
            <a:lstStyle/>
            <a:p>
              <a:pPr algn="ctr">
                <a:lnSpc>
                  <a:spcPts val="2940"/>
                </a:lnSpc>
              </a:pPr>
              <a:endParaRPr/>
            </a:p>
          </p:txBody>
        </p:sp>
      </p:grpSp>
      <p:sp>
        <p:nvSpPr>
          <p:cNvPr id="14" name="Freeform 14"/>
          <p:cNvSpPr/>
          <p:nvPr/>
        </p:nvSpPr>
        <p:spPr>
          <a:xfrm>
            <a:off x="160660" y="2161608"/>
            <a:ext cx="5786398" cy="3584142"/>
          </a:xfrm>
          <a:custGeom>
            <a:avLst/>
            <a:gdLst/>
            <a:ahLst/>
            <a:cxnLst/>
            <a:rect l="l" t="t" r="r" b="b"/>
            <a:pathLst>
              <a:path w="5786398" h="3584142">
                <a:moveTo>
                  <a:pt x="0" y="0"/>
                </a:moveTo>
                <a:lnTo>
                  <a:pt x="5786398" y="0"/>
                </a:lnTo>
                <a:lnTo>
                  <a:pt x="5786398" y="3584141"/>
                </a:lnTo>
                <a:lnTo>
                  <a:pt x="0" y="3584141"/>
                </a:lnTo>
                <a:lnTo>
                  <a:pt x="0" y="0"/>
                </a:lnTo>
                <a:close/>
              </a:path>
            </a:pathLst>
          </a:custGeom>
          <a:blipFill>
            <a:blip r:embed="rId5"/>
            <a:stretch>
              <a:fillRect r="-33418"/>
            </a:stretch>
          </a:blipFill>
        </p:spPr>
        <p:txBody>
          <a:bodyPr/>
          <a:lstStyle/>
          <a:p>
            <a:endParaRPr lang="en-IT"/>
          </a:p>
        </p:txBody>
      </p:sp>
      <p:sp>
        <p:nvSpPr>
          <p:cNvPr id="15" name="Freeform 15"/>
          <p:cNvSpPr/>
          <p:nvPr/>
        </p:nvSpPr>
        <p:spPr>
          <a:xfrm>
            <a:off x="6263753" y="2091735"/>
            <a:ext cx="5880237" cy="3697171"/>
          </a:xfrm>
          <a:custGeom>
            <a:avLst/>
            <a:gdLst/>
            <a:ahLst/>
            <a:cxnLst/>
            <a:rect l="l" t="t" r="r" b="b"/>
            <a:pathLst>
              <a:path w="5880237" h="3697171">
                <a:moveTo>
                  <a:pt x="0" y="0"/>
                </a:moveTo>
                <a:lnTo>
                  <a:pt x="5880236" y="0"/>
                </a:lnTo>
                <a:lnTo>
                  <a:pt x="5880236" y="3697171"/>
                </a:lnTo>
                <a:lnTo>
                  <a:pt x="0" y="3697171"/>
                </a:lnTo>
                <a:lnTo>
                  <a:pt x="0" y="0"/>
                </a:lnTo>
                <a:close/>
              </a:path>
            </a:pathLst>
          </a:custGeom>
          <a:blipFill>
            <a:blip r:embed="rId6"/>
            <a:stretch>
              <a:fillRect r="-29792"/>
            </a:stretch>
          </a:blipFill>
        </p:spPr>
        <p:txBody>
          <a:bodyPr/>
          <a:lstStyle/>
          <a:p>
            <a:endParaRPr lang="en-IT"/>
          </a:p>
        </p:txBody>
      </p:sp>
      <p:grpSp>
        <p:nvGrpSpPr>
          <p:cNvPr id="16" name="Group 16"/>
          <p:cNvGrpSpPr/>
          <p:nvPr/>
        </p:nvGrpSpPr>
        <p:grpSpPr>
          <a:xfrm>
            <a:off x="160660" y="1607070"/>
            <a:ext cx="2748368" cy="581482"/>
            <a:chOff x="0" y="0"/>
            <a:chExt cx="723850" cy="153148"/>
          </a:xfrm>
        </p:grpSpPr>
        <p:sp>
          <p:nvSpPr>
            <p:cNvPr id="17" name="Freeform 17"/>
            <p:cNvSpPr/>
            <p:nvPr/>
          </p:nvSpPr>
          <p:spPr>
            <a:xfrm>
              <a:off x="0" y="0"/>
              <a:ext cx="723850" cy="153148"/>
            </a:xfrm>
            <a:custGeom>
              <a:avLst/>
              <a:gdLst/>
              <a:ahLst/>
              <a:cxnLst/>
              <a:rect l="l" t="t" r="r" b="b"/>
              <a:pathLst>
                <a:path w="723850" h="153148">
                  <a:moveTo>
                    <a:pt x="0" y="0"/>
                  </a:moveTo>
                  <a:lnTo>
                    <a:pt x="723850" y="0"/>
                  </a:lnTo>
                  <a:lnTo>
                    <a:pt x="723850" y="153148"/>
                  </a:lnTo>
                  <a:lnTo>
                    <a:pt x="0" y="153148"/>
                  </a:lnTo>
                  <a:close/>
                </a:path>
              </a:pathLst>
            </a:custGeom>
            <a:solidFill>
              <a:srgbClr val="FFAB00"/>
            </a:solidFill>
            <a:ln w="38100" cap="sq">
              <a:solidFill>
                <a:srgbClr val="000000"/>
              </a:solidFill>
              <a:prstDash val="solid"/>
              <a:miter/>
            </a:ln>
          </p:spPr>
          <p:txBody>
            <a:bodyPr/>
            <a:lstStyle/>
            <a:p>
              <a:endParaRPr lang="en-IT"/>
            </a:p>
          </p:txBody>
        </p:sp>
        <p:sp>
          <p:nvSpPr>
            <p:cNvPr id="18" name="TextBox 18"/>
            <p:cNvSpPr txBox="1"/>
            <p:nvPr/>
          </p:nvSpPr>
          <p:spPr>
            <a:xfrm>
              <a:off x="0" y="-47625"/>
              <a:ext cx="723850" cy="200773"/>
            </a:xfrm>
            <a:prstGeom prst="rect">
              <a:avLst/>
            </a:prstGeom>
          </p:spPr>
          <p:txBody>
            <a:bodyPr lIns="50800" tIns="50800" rIns="50800" bIns="50800" rtlCol="0" anchor="ctr"/>
            <a:lstStyle/>
            <a:p>
              <a:pPr algn="ctr">
                <a:lnSpc>
                  <a:spcPts val="2940"/>
                </a:lnSpc>
              </a:pPr>
              <a:r>
                <a:rPr lang="en-US" sz="2100" b="1">
                  <a:solidFill>
                    <a:srgbClr val="FFFFFF"/>
                  </a:solidFill>
                  <a:latin typeface="Articulat Bold"/>
                  <a:ea typeface="Articulat Bold"/>
                  <a:cs typeface="Articulat Bold"/>
                  <a:sym typeface="Articulat Bold"/>
                </a:rPr>
                <a:t>convection growing </a:t>
              </a:r>
            </a:p>
          </p:txBody>
        </p:sp>
      </p:grpSp>
      <p:grpSp>
        <p:nvGrpSpPr>
          <p:cNvPr id="19" name="Group 19"/>
          <p:cNvGrpSpPr/>
          <p:nvPr/>
        </p:nvGrpSpPr>
        <p:grpSpPr>
          <a:xfrm>
            <a:off x="149246" y="5850080"/>
            <a:ext cx="2748368" cy="581482"/>
            <a:chOff x="0" y="0"/>
            <a:chExt cx="723850" cy="153148"/>
          </a:xfrm>
        </p:grpSpPr>
        <p:sp>
          <p:nvSpPr>
            <p:cNvPr id="20" name="Freeform 20"/>
            <p:cNvSpPr/>
            <p:nvPr/>
          </p:nvSpPr>
          <p:spPr>
            <a:xfrm>
              <a:off x="0" y="0"/>
              <a:ext cx="723850" cy="153148"/>
            </a:xfrm>
            <a:custGeom>
              <a:avLst/>
              <a:gdLst/>
              <a:ahLst/>
              <a:cxnLst/>
              <a:rect l="l" t="t" r="r" b="b"/>
              <a:pathLst>
                <a:path w="723850" h="153148">
                  <a:moveTo>
                    <a:pt x="0" y="0"/>
                  </a:moveTo>
                  <a:lnTo>
                    <a:pt x="723850" y="0"/>
                  </a:lnTo>
                  <a:lnTo>
                    <a:pt x="723850" y="153148"/>
                  </a:lnTo>
                  <a:lnTo>
                    <a:pt x="0" y="153148"/>
                  </a:lnTo>
                  <a:close/>
                </a:path>
              </a:pathLst>
            </a:custGeom>
            <a:solidFill>
              <a:srgbClr val="457B9D"/>
            </a:solidFill>
            <a:ln w="38100" cap="sq">
              <a:solidFill>
                <a:srgbClr val="000000"/>
              </a:solidFill>
              <a:prstDash val="solid"/>
              <a:miter/>
            </a:ln>
          </p:spPr>
          <p:txBody>
            <a:bodyPr/>
            <a:lstStyle/>
            <a:p>
              <a:endParaRPr lang="en-IT"/>
            </a:p>
          </p:txBody>
        </p:sp>
        <p:sp>
          <p:nvSpPr>
            <p:cNvPr id="21" name="TextBox 21"/>
            <p:cNvSpPr txBox="1"/>
            <p:nvPr/>
          </p:nvSpPr>
          <p:spPr>
            <a:xfrm>
              <a:off x="0" y="-47625"/>
              <a:ext cx="723850" cy="200773"/>
            </a:xfrm>
            <a:prstGeom prst="rect">
              <a:avLst/>
            </a:prstGeom>
          </p:spPr>
          <p:txBody>
            <a:bodyPr lIns="50800" tIns="50800" rIns="50800" bIns="50800" rtlCol="0" anchor="ctr"/>
            <a:lstStyle/>
            <a:p>
              <a:pPr algn="ctr">
                <a:lnSpc>
                  <a:spcPts val="2940"/>
                </a:lnSpc>
              </a:pPr>
              <a:r>
                <a:rPr lang="en-US" sz="2100" b="1">
                  <a:solidFill>
                    <a:srgbClr val="FFFFFF"/>
                  </a:solidFill>
                  <a:latin typeface="Articulat Bold"/>
                  <a:ea typeface="Articulat Bold"/>
                  <a:cs typeface="Articulat Bold"/>
                  <a:sym typeface="Articulat Bold"/>
                </a:rPr>
                <a:t>convection decaying </a:t>
              </a:r>
            </a:p>
          </p:txBody>
        </p:sp>
      </p:grpSp>
      <p:sp>
        <p:nvSpPr>
          <p:cNvPr id="22" name="Freeform 22"/>
          <p:cNvSpPr/>
          <p:nvPr/>
        </p:nvSpPr>
        <p:spPr>
          <a:xfrm>
            <a:off x="16022462" y="6259655"/>
            <a:ext cx="1960394" cy="1649070"/>
          </a:xfrm>
          <a:custGeom>
            <a:avLst/>
            <a:gdLst/>
            <a:ahLst/>
            <a:cxnLst/>
            <a:rect l="l" t="t" r="r" b="b"/>
            <a:pathLst>
              <a:path w="1960394" h="1649070">
                <a:moveTo>
                  <a:pt x="0" y="0"/>
                </a:moveTo>
                <a:lnTo>
                  <a:pt x="1960394" y="0"/>
                </a:lnTo>
                <a:lnTo>
                  <a:pt x="1960394" y="1649069"/>
                </a:lnTo>
                <a:lnTo>
                  <a:pt x="0" y="1649069"/>
                </a:lnTo>
                <a:lnTo>
                  <a:pt x="0" y="0"/>
                </a:lnTo>
                <a:close/>
              </a:path>
            </a:pathLst>
          </a:custGeom>
          <a:blipFill>
            <a:blip r:embed="rId7"/>
            <a:stretch>
              <a:fillRect l="-546277" r="-59688" b="-301460"/>
            </a:stretch>
          </a:blipFill>
        </p:spPr>
        <p:txBody>
          <a:bodyPr/>
          <a:lstStyle/>
          <a:p>
            <a:endParaRPr lang="en-IT"/>
          </a:p>
        </p:txBody>
      </p:sp>
      <p:grpSp>
        <p:nvGrpSpPr>
          <p:cNvPr id="23" name="Group 23"/>
          <p:cNvGrpSpPr/>
          <p:nvPr/>
        </p:nvGrpSpPr>
        <p:grpSpPr>
          <a:xfrm>
            <a:off x="149246" y="1580125"/>
            <a:ext cx="2748368" cy="581482"/>
            <a:chOff x="0" y="0"/>
            <a:chExt cx="723850" cy="153148"/>
          </a:xfrm>
        </p:grpSpPr>
        <p:sp>
          <p:nvSpPr>
            <p:cNvPr id="24" name="Freeform 24"/>
            <p:cNvSpPr/>
            <p:nvPr/>
          </p:nvSpPr>
          <p:spPr>
            <a:xfrm>
              <a:off x="0" y="0"/>
              <a:ext cx="723850" cy="153148"/>
            </a:xfrm>
            <a:custGeom>
              <a:avLst/>
              <a:gdLst/>
              <a:ahLst/>
              <a:cxnLst/>
              <a:rect l="l" t="t" r="r" b="b"/>
              <a:pathLst>
                <a:path w="723850" h="153148">
                  <a:moveTo>
                    <a:pt x="0" y="0"/>
                  </a:moveTo>
                  <a:lnTo>
                    <a:pt x="723850" y="0"/>
                  </a:lnTo>
                  <a:lnTo>
                    <a:pt x="723850" y="153148"/>
                  </a:lnTo>
                  <a:lnTo>
                    <a:pt x="0" y="153148"/>
                  </a:lnTo>
                  <a:close/>
                </a:path>
              </a:pathLst>
            </a:custGeom>
            <a:solidFill>
              <a:srgbClr val="FFAB00"/>
            </a:solidFill>
            <a:ln w="38100" cap="sq">
              <a:solidFill>
                <a:srgbClr val="000000"/>
              </a:solidFill>
              <a:prstDash val="solid"/>
              <a:miter/>
            </a:ln>
          </p:spPr>
          <p:txBody>
            <a:bodyPr/>
            <a:lstStyle/>
            <a:p>
              <a:endParaRPr lang="en-IT"/>
            </a:p>
          </p:txBody>
        </p:sp>
        <p:sp>
          <p:nvSpPr>
            <p:cNvPr id="25" name="TextBox 25"/>
            <p:cNvSpPr txBox="1"/>
            <p:nvPr/>
          </p:nvSpPr>
          <p:spPr>
            <a:xfrm>
              <a:off x="0" y="-47625"/>
              <a:ext cx="723850" cy="200773"/>
            </a:xfrm>
            <a:prstGeom prst="rect">
              <a:avLst/>
            </a:prstGeom>
          </p:spPr>
          <p:txBody>
            <a:bodyPr lIns="50800" tIns="50800" rIns="50800" bIns="50800" rtlCol="0" anchor="ctr"/>
            <a:lstStyle/>
            <a:p>
              <a:pPr algn="ctr">
                <a:lnSpc>
                  <a:spcPts val="2940"/>
                </a:lnSpc>
              </a:pPr>
              <a:r>
                <a:rPr lang="en-US" sz="2100" b="1">
                  <a:solidFill>
                    <a:srgbClr val="FFFFFF"/>
                  </a:solidFill>
                  <a:latin typeface="Articulat Bold"/>
                  <a:ea typeface="Articulat Bold"/>
                  <a:cs typeface="Articulat Bold"/>
                  <a:sym typeface="Articulat Bold"/>
                </a:rPr>
                <a:t>convection growing </a:t>
              </a:r>
            </a:p>
          </p:txBody>
        </p:sp>
      </p:grpSp>
      <p:sp>
        <p:nvSpPr>
          <p:cNvPr id="26" name="Freeform 26"/>
          <p:cNvSpPr/>
          <p:nvPr/>
        </p:nvSpPr>
        <p:spPr>
          <a:xfrm>
            <a:off x="6781881" y="6259655"/>
            <a:ext cx="2761290" cy="1105973"/>
          </a:xfrm>
          <a:custGeom>
            <a:avLst/>
            <a:gdLst/>
            <a:ahLst/>
            <a:cxnLst/>
            <a:rect l="l" t="t" r="r" b="b"/>
            <a:pathLst>
              <a:path w="2761290" h="1105973">
                <a:moveTo>
                  <a:pt x="0" y="0"/>
                </a:moveTo>
                <a:lnTo>
                  <a:pt x="2761290" y="0"/>
                </a:lnTo>
                <a:lnTo>
                  <a:pt x="2761290" y="1105973"/>
                </a:lnTo>
                <a:lnTo>
                  <a:pt x="0" y="1105973"/>
                </a:lnTo>
                <a:lnTo>
                  <a:pt x="0" y="0"/>
                </a:lnTo>
                <a:close/>
              </a:path>
            </a:pathLst>
          </a:custGeom>
          <a:blipFill>
            <a:blip r:embed="rId7"/>
            <a:stretch>
              <a:fillRect l="-342088" t="-207276" b="-220721"/>
            </a:stretch>
          </a:blipFill>
        </p:spPr>
        <p:txBody>
          <a:bodyPr/>
          <a:lstStyle/>
          <a:p>
            <a:endParaRPr lang="en-IT"/>
          </a:p>
        </p:txBody>
      </p:sp>
      <p:sp>
        <p:nvSpPr>
          <p:cNvPr id="27" name="Freeform 27"/>
          <p:cNvSpPr/>
          <p:nvPr/>
        </p:nvSpPr>
        <p:spPr>
          <a:xfrm>
            <a:off x="16162662" y="1899285"/>
            <a:ext cx="1953264" cy="1373625"/>
          </a:xfrm>
          <a:custGeom>
            <a:avLst/>
            <a:gdLst/>
            <a:ahLst/>
            <a:cxnLst/>
            <a:rect l="l" t="t" r="r" b="b"/>
            <a:pathLst>
              <a:path w="1953264" h="1373625">
                <a:moveTo>
                  <a:pt x="0" y="0"/>
                </a:moveTo>
                <a:lnTo>
                  <a:pt x="1953264" y="0"/>
                </a:lnTo>
                <a:lnTo>
                  <a:pt x="1953264" y="1373625"/>
                </a:lnTo>
                <a:lnTo>
                  <a:pt x="0" y="1373625"/>
                </a:lnTo>
                <a:lnTo>
                  <a:pt x="0" y="0"/>
                </a:lnTo>
                <a:close/>
              </a:path>
            </a:pathLst>
          </a:custGeom>
          <a:blipFill>
            <a:blip r:embed="rId8"/>
            <a:stretch>
              <a:fillRect l="-559200" r="-56305" b="-386699"/>
            </a:stretch>
          </a:blipFill>
        </p:spPr>
        <p:txBody>
          <a:bodyPr/>
          <a:lstStyle/>
          <a:p>
            <a:endParaRPr lang="en-IT"/>
          </a:p>
        </p:txBody>
      </p:sp>
      <p:sp>
        <p:nvSpPr>
          <p:cNvPr id="28" name="Freeform 28"/>
          <p:cNvSpPr/>
          <p:nvPr/>
        </p:nvSpPr>
        <p:spPr>
          <a:xfrm>
            <a:off x="7056778" y="1809215"/>
            <a:ext cx="2761290" cy="1105973"/>
          </a:xfrm>
          <a:custGeom>
            <a:avLst/>
            <a:gdLst/>
            <a:ahLst/>
            <a:cxnLst/>
            <a:rect l="l" t="t" r="r" b="b"/>
            <a:pathLst>
              <a:path w="2761290" h="1105973">
                <a:moveTo>
                  <a:pt x="0" y="0"/>
                </a:moveTo>
                <a:lnTo>
                  <a:pt x="2761290" y="0"/>
                </a:lnTo>
                <a:lnTo>
                  <a:pt x="2761290" y="1105973"/>
                </a:lnTo>
                <a:lnTo>
                  <a:pt x="0" y="1105973"/>
                </a:lnTo>
                <a:lnTo>
                  <a:pt x="0" y="0"/>
                </a:lnTo>
                <a:close/>
              </a:path>
            </a:pathLst>
          </a:custGeom>
          <a:blipFill>
            <a:blip r:embed="rId7"/>
            <a:stretch>
              <a:fillRect l="-342088" t="-207276" b="-220721"/>
            </a:stretch>
          </a:blipFill>
        </p:spPr>
        <p:txBody>
          <a:bodyPr/>
          <a:lstStyle/>
          <a:p>
            <a:endParaRPr lang="en-IT"/>
          </a:p>
        </p:txBody>
      </p:sp>
      <p:sp>
        <p:nvSpPr>
          <p:cNvPr id="29" name="Freeform 29"/>
          <p:cNvSpPr/>
          <p:nvPr/>
        </p:nvSpPr>
        <p:spPr>
          <a:xfrm>
            <a:off x="12166533" y="6363718"/>
            <a:ext cx="5743811" cy="3420098"/>
          </a:xfrm>
          <a:custGeom>
            <a:avLst/>
            <a:gdLst/>
            <a:ahLst/>
            <a:cxnLst/>
            <a:rect l="l" t="t" r="r" b="b"/>
            <a:pathLst>
              <a:path w="5743811" h="3420098">
                <a:moveTo>
                  <a:pt x="0" y="0"/>
                </a:moveTo>
                <a:lnTo>
                  <a:pt x="5743812" y="0"/>
                </a:lnTo>
                <a:lnTo>
                  <a:pt x="5743812" y="3420098"/>
                </a:lnTo>
                <a:lnTo>
                  <a:pt x="0" y="3420098"/>
                </a:lnTo>
                <a:lnTo>
                  <a:pt x="0" y="0"/>
                </a:lnTo>
                <a:close/>
              </a:path>
            </a:pathLst>
          </a:custGeom>
          <a:blipFill>
            <a:blip r:embed="rId9"/>
            <a:stretch>
              <a:fillRect l="-619" r="-25456"/>
            </a:stretch>
          </a:blipFill>
        </p:spPr>
        <p:txBody>
          <a:bodyPr/>
          <a:lstStyle/>
          <a:p>
            <a:endParaRPr lang="en-IT"/>
          </a:p>
        </p:txBody>
      </p:sp>
      <p:sp>
        <p:nvSpPr>
          <p:cNvPr id="30" name="Freeform 30"/>
          <p:cNvSpPr/>
          <p:nvPr/>
        </p:nvSpPr>
        <p:spPr>
          <a:xfrm>
            <a:off x="12112702" y="2143537"/>
            <a:ext cx="5984084" cy="3579544"/>
          </a:xfrm>
          <a:custGeom>
            <a:avLst/>
            <a:gdLst/>
            <a:ahLst/>
            <a:cxnLst/>
            <a:rect l="l" t="t" r="r" b="b"/>
            <a:pathLst>
              <a:path w="5984084" h="3579544">
                <a:moveTo>
                  <a:pt x="0" y="0"/>
                </a:moveTo>
                <a:lnTo>
                  <a:pt x="5984084" y="0"/>
                </a:lnTo>
                <a:lnTo>
                  <a:pt x="5984084" y="3579545"/>
                </a:lnTo>
                <a:lnTo>
                  <a:pt x="0" y="3579545"/>
                </a:lnTo>
                <a:lnTo>
                  <a:pt x="0" y="0"/>
                </a:lnTo>
                <a:close/>
              </a:path>
            </a:pathLst>
          </a:custGeom>
          <a:blipFill>
            <a:blip r:embed="rId10"/>
            <a:stretch>
              <a:fillRect l="-1661" r="-24994"/>
            </a:stretch>
          </a:blipFill>
        </p:spPr>
        <p:txBody>
          <a:bodyPr/>
          <a:lstStyle/>
          <a:p>
            <a:endParaRPr lang="en-IT"/>
          </a:p>
        </p:txBody>
      </p:sp>
      <p:sp>
        <p:nvSpPr>
          <p:cNvPr id="31" name="TextBox 31"/>
          <p:cNvSpPr txBox="1"/>
          <p:nvPr/>
        </p:nvSpPr>
        <p:spPr>
          <a:xfrm>
            <a:off x="15614562" y="9175852"/>
            <a:ext cx="200718" cy="236319"/>
          </a:xfrm>
          <a:prstGeom prst="rect">
            <a:avLst/>
          </a:prstGeom>
        </p:spPr>
        <p:txBody>
          <a:bodyPr wrap="none" lIns="0" tIns="0" rIns="0" bIns="0" rtlCol="0" anchor="t">
            <a:spAutoFit/>
          </a:bodyPr>
          <a:lstStyle/>
          <a:p>
            <a:pPr algn="ctr">
              <a:lnSpc>
                <a:spcPts val="2030"/>
              </a:lnSpc>
              <a:spcBef>
                <a:spcPct val="0"/>
              </a:spcBef>
            </a:pPr>
            <a:r>
              <a:rPr lang="en-US" sz="1450">
                <a:solidFill>
                  <a:srgbClr val="000000"/>
                </a:solidFill>
                <a:latin typeface="Helvetica Now"/>
                <a:ea typeface="Helvetica Now"/>
                <a:cs typeface="Helvetica Now"/>
                <a:sym typeface="Helvetica Now"/>
              </a:rPr>
              <a:t>14</a:t>
            </a:r>
          </a:p>
        </p:txBody>
      </p:sp>
      <p:sp>
        <p:nvSpPr>
          <p:cNvPr id="32" name="TextBox 32"/>
          <p:cNvSpPr txBox="1"/>
          <p:nvPr/>
        </p:nvSpPr>
        <p:spPr>
          <a:xfrm>
            <a:off x="2205748" y="1082318"/>
            <a:ext cx="2748368" cy="338169"/>
          </a:xfrm>
          <a:prstGeom prst="rect">
            <a:avLst/>
          </a:prstGeom>
        </p:spPr>
        <p:txBody>
          <a:bodyPr wrap="square" lIns="0" tIns="0" rIns="0" bIns="0" rtlCol="0" anchor="t">
            <a:spAutoFit/>
          </a:bodyPr>
          <a:lstStyle/>
          <a:p>
            <a:pPr algn="ctr">
              <a:lnSpc>
                <a:spcPts val="2940"/>
              </a:lnSpc>
              <a:spcBef>
                <a:spcPct val="0"/>
              </a:spcBef>
            </a:pPr>
            <a:r>
              <a:rPr lang="en-US" sz="2100" b="1" dirty="0">
                <a:solidFill>
                  <a:srgbClr val="000000"/>
                </a:solidFill>
                <a:latin typeface="Articulat Bold"/>
                <a:ea typeface="Articulat Bold"/>
                <a:cs typeface="Articulat Bold"/>
                <a:sym typeface="Articulat Bold"/>
              </a:rPr>
              <a:t>cloud top height [m]</a:t>
            </a:r>
          </a:p>
        </p:txBody>
      </p:sp>
      <p:sp>
        <p:nvSpPr>
          <p:cNvPr id="33" name="TextBox 33"/>
          <p:cNvSpPr txBox="1"/>
          <p:nvPr/>
        </p:nvSpPr>
        <p:spPr>
          <a:xfrm>
            <a:off x="8407733" y="1082318"/>
            <a:ext cx="2761290" cy="338169"/>
          </a:xfrm>
          <a:prstGeom prst="rect">
            <a:avLst/>
          </a:prstGeom>
        </p:spPr>
        <p:txBody>
          <a:bodyPr wrap="square" lIns="0" tIns="0" rIns="0" bIns="0" rtlCol="0" anchor="t">
            <a:spAutoFit/>
          </a:bodyPr>
          <a:lstStyle/>
          <a:p>
            <a:pPr algn="ctr">
              <a:lnSpc>
                <a:spcPts val="2940"/>
              </a:lnSpc>
              <a:spcBef>
                <a:spcPct val="0"/>
              </a:spcBef>
            </a:pPr>
            <a:r>
              <a:rPr lang="en-US" sz="2100" b="1" dirty="0">
                <a:solidFill>
                  <a:srgbClr val="000000"/>
                </a:solidFill>
                <a:latin typeface="Articulat Bold"/>
                <a:ea typeface="Articulat Bold"/>
                <a:cs typeface="Articulat Bold"/>
                <a:sym typeface="Articulat Bold"/>
              </a:rPr>
              <a:t>cloud cover [%]</a:t>
            </a:r>
          </a:p>
        </p:txBody>
      </p:sp>
      <p:sp>
        <p:nvSpPr>
          <p:cNvPr id="34" name="TextBox 34"/>
          <p:cNvSpPr txBox="1"/>
          <p:nvPr/>
        </p:nvSpPr>
        <p:spPr>
          <a:xfrm>
            <a:off x="14031670" y="1047577"/>
            <a:ext cx="2960930" cy="338169"/>
          </a:xfrm>
          <a:prstGeom prst="rect">
            <a:avLst/>
          </a:prstGeom>
        </p:spPr>
        <p:txBody>
          <a:bodyPr wrap="square" lIns="0" tIns="0" rIns="0" bIns="0" rtlCol="0" anchor="t">
            <a:spAutoFit/>
          </a:bodyPr>
          <a:lstStyle/>
          <a:p>
            <a:pPr algn="ctr">
              <a:lnSpc>
                <a:spcPts val="2940"/>
              </a:lnSpc>
              <a:spcBef>
                <a:spcPct val="0"/>
              </a:spcBef>
            </a:pPr>
            <a:r>
              <a:rPr lang="en-US" sz="2100" b="1" dirty="0">
                <a:solidFill>
                  <a:srgbClr val="000000"/>
                </a:solidFill>
                <a:latin typeface="Articulat Bold"/>
                <a:ea typeface="Articulat Bold"/>
                <a:cs typeface="Articulat Bold"/>
                <a:sym typeface="Articulat Bold"/>
              </a:rPr>
              <a:t>lightning (EUCLID) [#]</a:t>
            </a:r>
          </a:p>
        </p:txBody>
      </p:sp>
      <p:sp>
        <p:nvSpPr>
          <p:cNvPr id="35" name="TextBox 35"/>
          <p:cNvSpPr txBox="1"/>
          <p:nvPr/>
        </p:nvSpPr>
        <p:spPr>
          <a:xfrm>
            <a:off x="17624439" y="9618398"/>
            <a:ext cx="226060" cy="283210"/>
          </a:xfrm>
          <a:prstGeom prst="rect">
            <a:avLst/>
          </a:prstGeom>
        </p:spPr>
        <p:txBody>
          <a:bodyPr lIns="0" tIns="0" rIns="0" bIns="0" rtlCol="0" anchor="t">
            <a:spAutoFit/>
          </a:bodyPr>
          <a:lstStyle/>
          <a:p>
            <a:pPr algn="ctr">
              <a:lnSpc>
                <a:spcPts val="2239"/>
              </a:lnSpc>
              <a:spcBef>
                <a:spcPct val="0"/>
              </a:spcBef>
            </a:pPr>
            <a:r>
              <a:rPr lang="en-US" sz="1599">
                <a:solidFill>
                  <a:srgbClr val="000000"/>
                </a:solidFill>
                <a:latin typeface="Helvetica"/>
                <a:ea typeface="Helvetica"/>
                <a:cs typeface="Helvetica"/>
                <a:sym typeface="Helvetica"/>
              </a:rPr>
              <a:t>14</a:t>
            </a: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Occurrence of classes during the events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6" name="Freeform 6"/>
          <p:cNvSpPr/>
          <p:nvPr/>
        </p:nvSpPr>
        <p:spPr>
          <a:xfrm>
            <a:off x="6812818" y="7005494"/>
            <a:ext cx="4432947" cy="707738"/>
          </a:xfrm>
          <a:custGeom>
            <a:avLst/>
            <a:gdLst/>
            <a:ahLst/>
            <a:cxnLst/>
            <a:rect l="l" t="t" r="r" b="b"/>
            <a:pathLst>
              <a:path w="4432947" h="707738">
                <a:moveTo>
                  <a:pt x="0" y="0"/>
                </a:moveTo>
                <a:lnTo>
                  <a:pt x="4432947" y="0"/>
                </a:lnTo>
                <a:lnTo>
                  <a:pt x="4432947" y="707738"/>
                </a:lnTo>
                <a:lnTo>
                  <a:pt x="0" y="707738"/>
                </a:lnTo>
                <a:lnTo>
                  <a:pt x="0" y="0"/>
                </a:lnTo>
                <a:close/>
              </a:path>
            </a:pathLst>
          </a:custGeom>
          <a:blipFill>
            <a:blip r:embed="rId3"/>
            <a:stretch>
              <a:fillRect l="-21111" t="-421052" r="-17535"/>
            </a:stretch>
          </a:blipFill>
        </p:spPr>
        <p:txBody>
          <a:bodyPr/>
          <a:lstStyle/>
          <a:p>
            <a:endParaRPr lang="en-IT"/>
          </a:p>
        </p:txBody>
      </p:sp>
      <p:sp>
        <p:nvSpPr>
          <p:cNvPr id="7" name="Freeform 7"/>
          <p:cNvSpPr/>
          <p:nvPr/>
        </p:nvSpPr>
        <p:spPr>
          <a:xfrm>
            <a:off x="6696802" y="3367231"/>
            <a:ext cx="4548963" cy="3552538"/>
          </a:xfrm>
          <a:custGeom>
            <a:avLst/>
            <a:gdLst/>
            <a:ahLst/>
            <a:cxnLst/>
            <a:rect l="l" t="t" r="r" b="b"/>
            <a:pathLst>
              <a:path w="4548963" h="3552538">
                <a:moveTo>
                  <a:pt x="0" y="0"/>
                </a:moveTo>
                <a:lnTo>
                  <a:pt x="4548963" y="0"/>
                </a:lnTo>
                <a:lnTo>
                  <a:pt x="4548963" y="3552538"/>
                </a:lnTo>
                <a:lnTo>
                  <a:pt x="0" y="3552538"/>
                </a:lnTo>
                <a:lnTo>
                  <a:pt x="0" y="0"/>
                </a:lnTo>
                <a:close/>
              </a:path>
            </a:pathLst>
          </a:custGeom>
          <a:blipFill>
            <a:blip r:embed="rId4"/>
            <a:stretch>
              <a:fillRect t="-2198"/>
            </a:stretch>
          </a:blipFill>
        </p:spPr>
        <p:txBody>
          <a:bodyPr/>
          <a:lstStyle/>
          <a:p>
            <a:endParaRPr lang="en-IT"/>
          </a:p>
        </p:txBody>
      </p:sp>
      <p:sp>
        <p:nvSpPr>
          <p:cNvPr id="8" name="Freeform 8"/>
          <p:cNvSpPr/>
          <p:nvPr/>
        </p:nvSpPr>
        <p:spPr>
          <a:xfrm>
            <a:off x="0" y="6323605"/>
            <a:ext cx="6533917" cy="3662039"/>
          </a:xfrm>
          <a:custGeom>
            <a:avLst/>
            <a:gdLst/>
            <a:ahLst/>
            <a:cxnLst/>
            <a:rect l="l" t="t" r="r" b="b"/>
            <a:pathLst>
              <a:path w="6533917" h="3662039">
                <a:moveTo>
                  <a:pt x="0" y="0"/>
                </a:moveTo>
                <a:lnTo>
                  <a:pt x="6533917" y="0"/>
                </a:lnTo>
                <a:lnTo>
                  <a:pt x="6533917" y="3662040"/>
                </a:lnTo>
                <a:lnTo>
                  <a:pt x="0" y="3662040"/>
                </a:lnTo>
                <a:lnTo>
                  <a:pt x="0" y="0"/>
                </a:lnTo>
                <a:close/>
              </a:path>
            </a:pathLst>
          </a:custGeom>
          <a:blipFill>
            <a:blip r:embed="rId5"/>
            <a:stretch>
              <a:fillRect r="-20835" b="-6586"/>
            </a:stretch>
          </a:blipFill>
        </p:spPr>
        <p:txBody>
          <a:bodyPr/>
          <a:lstStyle/>
          <a:p>
            <a:endParaRPr lang="en-IT"/>
          </a:p>
        </p:txBody>
      </p:sp>
      <p:sp>
        <p:nvSpPr>
          <p:cNvPr id="9" name="Freeform 9"/>
          <p:cNvSpPr/>
          <p:nvPr/>
        </p:nvSpPr>
        <p:spPr>
          <a:xfrm>
            <a:off x="11474341" y="6211261"/>
            <a:ext cx="6736216" cy="3776384"/>
          </a:xfrm>
          <a:custGeom>
            <a:avLst/>
            <a:gdLst/>
            <a:ahLst/>
            <a:cxnLst/>
            <a:rect l="l" t="t" r="r" b="b"/>
            <a:pathLst>
              <a:path w="6736216" h="3776384">
                <a:moveTo>
                  <a:pt x="0" y="0"/>
                </a:moveTo>
                <a:lnTo>
                  <a:pt x="6736217" y="0"/>
                </a:lnTo>
                <a:lnTo>
                  <a:pt x="6736217" y="3776383"/>
                </a:lnTo>
                <a:lnTo>
                  <a:pt x="0" y="3776383"/>
                </a:lnTo>
                <a:lnTo>
                  <a:pt x="0" y="0"/>
                </a:lnTo>
                <a:close/>
              </a:path>
            </a:pathLst>
          </a:custGeom>
          <a:blipFill>
            <a:blip r:embed="rId6"/>
            <a:stretch>
              <a:fillRect r="-20324" b="-6108"/>
            </a:stretch>
          </a:blipFill>
        </p:spPr>
        <p:txBody>
          <a:bodyPr/>
          <a:lstStyle/>
          <a:p>
            <a:endParaRPr lang="en-IT"/>
          </a:p>
        </p:txBody>
      </p:sp>
      <p:grpSp>
        <p:nvGrpSpPr>
          <p:cNvPr id="10" name="Group 10"/>
          <p:cNvGrpSpPr/>
          <p:nvPr/>
        </p:nvGrpSpPr>
        <p:grpSpPr>
          <a:xfrm>
            <a:off x="6961191" y="5010352"/>
            <a:ext cx="4210193" cy="1653618"/>
            <a:chOff x="0" y="0"/>
            <a:chExt cx="1169621" cy="459386"/>
          </a:xfrm>
        </p:grpSpPr>
        <p:sp>
          <p:nvSpPr>
            <p:cNvPr id="11" name="Freeform 11"/>
            <p:cNvSpPr/>
            <p:nvPr/>
          </p:nvSpPr>
          <p:spPr>
            <a:xfrm>
              <a:off x="0" y="0"/>
              <a:ext cx="1169621" cy="459386"/>
            </a:xfrm>
            <a:custGeom>
              <a:avLst/>
              <a:gdLst/>
              <a:ahLst/>
              <a:cxnLst/>
              <a:rect l="l" t="t" r="r" b="b"/>
              <a:pathLst>
                <a:path w="1169621" h="459386">
                  <a:moveTo>
                    <a:pt x="0" y="0"/>
                  </a:moveTo>
                  <a:lnTo>
                    <a:pt x="1169621" y="0"/>
                  </a:lnTo>
                  <a:lnTo>
                    <a:pt x="1169621" y="459386"/>
                  </a:lnTo>
                  <a:lnTo>
                    <a:pt x="0" y="459386"/>
                  </a:lnTo>
                  <a:close/>
                </a:path>
              </a:pathLst>
            </a:custGeom>
            <a:ln w="180975" cap="sq">
              <a:solidFill>
                <a:srgbClr val="FF914D"/>
              </a:solidFill>
              <a:prstDash val="solid"/>
              <a:miter/>
            </a:ln>
          </p:spPr>
          <p:txBody>
            <a:bodyPr/>
            <a:lstStyle/>
            <a:p>
              <a:endParaRPr lang="en-IT"/>
            </a:p>
          </p:txBody>
        </p:sp>
        <p:sp>
          <p:nvSpPr>
            <p:cNvPr id="12" name="TextBox 12"/>
            <p:cNvSpPr txBox="1"/>
            <p:nvPr/>
          </p:nvSpPr>
          <p:spPr>
            <a:xfrm>
              <a:off x="0" y="-38100"/>
              <a:ext cx="1169621" cy="497486"/>
            </a:xfrm>
            <a:prstGeom prst="rect">
              <a:avLst/>
            </a:prstGeom>
          </p:spPr>
          <p:txBody>
            <a:bodyPr lIns="48435" tIns="48435" rIns="48435" bIns="48435" rtlCol="0" anchor="ctr"/>
            <a:lstStyle/>
            <a:p>
              <a:pPr algn="ctr">
                <a:lnSpc>
                  <a:spcPts val="2240"/>
                </a:lnSpc>
              </a:pPr>
              <a:endParaRPr/>
            </a:p>
          </p:txBody>
        </p:sp>
      </p:grpSp>
      <p:grpSp>
        <p:nvGrpSpPr>
          <p:cNvPr id="13" name="Group 13"/>
          <p:cNvGrpSpPr/>
          <p:nvPr/>
        </p:nvGrpSpPr>
        <p:grpSpPr>
          <a:xfrm>
            <a:off x="6961191" y="3367231"/>
            <a:ext cx="4210193" cy="1643121"/>
            <a:chOff x="0" y="0"/>
            <a:chExt cx="1169621" cy="456470"/>
          </a:xfrm>
        </p:grpSpPr>
        <p:sp>
          <p:nvSpPr>
            <p:cNvPr id="14" name="Freeform 14"/>
            <p:cNvSpPr/>
            <p:nvPr/>
          </p:nvSpPr>
          <p:spPr>
            <a:xfrm>
              <a:off x="0" y="0"/>
              <a:ext cx="1169621" cy="456470"/>
            </a:xfrm>
            <a:custGeom>
              <a:avLst/>
              <a:gdLst/>
              <a:ahLst/>
              <a:cxnLst/>
              <a:rect l="l" t="t" r="r" b="b"/>
              <a:pathLst>
                <a:path w="1169621" h="456470">
                  <a:moveTo>
                    <a:pt x="0" y="0"/>
                  </a:moveTo>
                  <a:lnTo>
                    <a:pt x="1169621" y="0"/>
                  </a:lnTo>
                  <a:lnTo>
                    <a:pt x="1169621" y="456470"/>
                  </a:lnTo>
                  <a:lnTo>
                    <a:pt x="0" y="456470"/>
                  </a:lnTo>
                  <a:close/>
                </a:path>
              </a:pathLst>
            </a:custGeom>
            <a:ln w="180975" cap="sq">
              <a:solidFill>
                <a:srgbClr val="0097B2"/>
              </a:solidFill>
              <a:prstDash val="solid"/>
              <a:miter/>
            </a:ln>
          </p:spPr>
          <p:txBody>
            <a:bodyPr/>
            <a:lstStyle/>
            <a:p>
              <a:endParaRPr lang="en-IT"/>
            </a:p>
          </p:txBody>
        </p:sp>
        <p:sp>
          <p:nvSpPr>
            <p:cNvPr id="15" name="TextBox 15"/>
            <p:cNvSpPr txBox="1"/>
            <p:nvPr/>
          </p:nvSpPr>
          <p:spPr>
            <a:xfrm>
              <a:off x="0" y="-38100"/>
              <a:ext cx="1169621" cy="494570"/>
            </a:xfrm>
            <a:prstGeom prst="rect">
              <a:avLst/>
            </a:prstGeom>
          </p:spPr>
          <p:txBody>
            <a:bodyPr lIns="48435" tIns="48435" rIns="48435" bIns="48435" rtlCol="0" anchor="ctr"/>
            <a:lstStyle/>
            <a:p>
              <a:pPr algn="ctr">
                <a:lnSpc>
                  <a:spcPts val="2240"/>
                </a:lnSpc>
              </a:pPr>
              <a:endParaRPr/>
            </a:p>
          </p:txBody>
        </p:sp>
      </p:grpSp>
      <p:sp>
        <p:nvSpPr>
          <p:cNvPr id="16" name="Freeform 16"/>
          <p:cNvSpPr/>
          <p:nvPr/>
        </p:nvSpPr>
        <p:spPr>
          <a:xfrm>
            <a:off x="11407690" y="1718826"/>
            <a:ext cx="6869519" cy="3913157"/>
          </a:xfrm>
          <a:custGeom>
            <a:avLst/>
            <a:gdLst/>
            <a:ahLst/>
            <a:cxnLst/>
            <a:rect l="l" t="t" r="r" b="b"/>
            <a:pathLst>
              <a:path w="6869519" h="3913157">
                <a:moveTo>
                  <a:pt x="0" y="0"/>
                </a:moveTo>
                <a:lnTo>
                  <a:pt x="6869519" y="0"/>
                </a:lnTo>
                <a:lnTo>
                  <a:pt x="6869519" y="3913157"/>
                </a:lnTo>
                <a:lnTo>
                  <a:pt x="0" y="3913157"/>
                </a:lnTo>
                <a:lnTo>
                  <a:pt x="0" y="0"/>
                </a:lnTo>
                <a:close/>
              </a:path>
            </a:pathLst>
          </a:custGeom>
          <a:blipFill>
            <a:blip r:embed="rId7"/>
            <a:stretch>
              <a:fillRect r="-21265" b="-5243"/>
            </a:stretch>
          </a:blipFill>
        </p:spPr>
        <p:txBody>
          <a:bodyPr/>
          <a:lstStyle/>
          <a:p>
            <a:endParaRPr lang="en-IT"/>
          </a:p>
        </p:txBody>
      </p:sp>
      <p:sp>
        <p:nvSpPr>
          <p:cNvPr id="17" name="Freeform 17"/>
          <p:cNvSpPr/>
          <p:nvPr/>
        </p:nvSpPr>
        <p:spPr>
          <a:xfrm>
            <a:off x="0" y="1718826"/>
            <a:ext cx="6533917" cy="3692946"/>
          </a:xfrm>
          <a:custGeom>
            <a:avLst/>
            <a:gdLst/>
            <a:ahLst/>
            <a:cxnLst/>
            <a:rect l="l" t="t" r="r" b="b"/>
            <a:pathLst>
              <a:path w="6533917" h="3692946">
                <a:moveTo>
                  <a:pt x="0" y="0"/>
                </a:moveTo>
                <a:lnTo>
                  <a:pt x="6533917" y="0"/>
                </a:lnTo>
                <a:lnTo>
                  <a:pt x="6533917" y="3692946"/>
                </a:lnTo>
                <a:lnTo>
                  <a:pt x="0" y="3692946"/>
                </a:lnTo>
                <a:lnTo>
                  <a:pt x="0" y="0"/>
                </a:lnTo>
                <a:close/>
              </a:path>
            </a:pathLst>
          </a:custGeom>
          <a:blipFill>
            <a:blip r:embed="rId8"/>
            <a:stretch>
              <a:fillRect r="-21142" b="-5963"/>
            </a:stretch>
          </a:blipFill>
        </p:spPr>
        <p:txBody>
          <a:bodyPr/>
          <a:lstStyle/>
          <a:p>
            <a:endParaRPr lang="en-IT"/>
          </a:p>
        </p:txBody>
      </p:sp>
      <p:grpSp>
        <p:nvGrpSpPr>
          <p:cNvPr id="18" name="Group 18"/>
          <p:cNvGrpSpPr/>
          <p:nvPr/>
        </p:nvGrpSpPr>
        <p:grpSpPr>
          <a:xfrm>
            <a:off x="13679735" y="1187477"/>
            <a:ext cx="571500" cy="571500"/>
            <a:chOff x="0" y="0"/>
            <a:chExt cx="762000" cy="762000"/>
          </a:xfrm>
        </p:grpSpPr>
        <p:grpSp>
          <p:nvGrpSpPr>
            <p:cNvPr id="19" name="Group 19"/>
            <p:cNvGrpSpPr/>
            <p:nvPr/>
          </p:nvGrpSpPr>
          <p:grpSpPr>
            <a:xfrm>
              <a:off x="0" y="0"/>
              <a:ext cx="762000" cy="762000"/>
              <a:chOff x="0" y="0"/>
              <a:chExt cx="762000" cy="762000"/>
            </a:xfrm>
          </p:grpSpPr>
          <p:sp>
            <p:nvSpPr>
              <p:cNvPr id="20" name="Freeform 20"/>
              <p:cNvSpPr/>
              <p:nvPr/>
            </p:nvSpPr>
            <p:spPr>
              <a:xfrm>
                <a:off x="0" y="0"/>
                <a:ext cx="762000" cy="762000"/>
              </a:xfrm>
              <a:custGeom>
                <a:avLst/>
                <a:gdLst/>
                <a:ahLst/>
                <a:cxnLst/>
                <a:rect l="l" t="t" r="r" b="b"/>
                <a:pathLst>
                  <a:path w="762000" h="762000">
                    <a:moveTo>
                      <a:pt x="381000" y="0"/>
                    </a:moveTo>
                    <a:cubicBezTo>
                      <a:pt x="170580" y="0"/>
                      <a:pt x="0" y="170580"/>
                      <a:pt x="0" y="381000"/>
                    </a:cubicBezTo>
                    <a:cubicBezTo>
                      <a:pt x="0" y="591420"/>
                      <a:pt x="170580" y="762000"/>
                      <a:pt x="381000" y="762000"/>
                    </a:cubicBezTo>
                    <a:cubicBezTo>
                      <a:pt x="591420" y="762000"/>
                      <a:pt x="762000" y="591420"/>
                      <a:pt x="762000" y="381000"/>
                    </a:cubicBezTo>
                    <a:cubicBezTo>
                      <a:pt x="762000" y="170580"/>
                      <a:pt x="591420" y="0"/>
                      <a:pt x="381000" y="0"/>
                    </a:cubicBezTo>
                    <a:close/>
                  </a:path>
                </a:pathLst>
              </a:custGeom>
              <a:solidFill>
                <a:srgbClr val="1A1A4E"/>
              </a:solidFill>
            </p:spPr>
            <p:txBody>
              <a:bodyPr/>
              <a:lstStyle/>
              <a:p>
                <a:endParaRPr lang="en-IT"/>
              </a:p>
            </p:txBody>
          </p:sp>
          <p:sp>
            <p:nvSpPr>
              <p:cNvPr id="21" name="TextBox 21"/>
              <p:cNvSpPr txBox="1"/>
              <p:nvPr/>
            </p:nvSpPr>
            <p:spPr>
              <a:xfrm>
                <a:off x="0" y="-38100"/>
                <a:ext cx="762000" cy="800100"/>
              </a:xfrm>
              <a:prstGeom prst="rect">
                <a:avLst/>
              </a:prstGeom>
            </p:spPr>
            <p:txBody>
              <a:bodyPr lIns="50800" tIns="50800" rIns="50800" bIns="50800" rtlCol="0" anchor="ctr"/>
              <a:lstStyle/>
              <a:p>
                <a:pPr algn="l">
                  <a:lnSpc>
                    <a:spcPts val="1679"/>
                  </a:lnSpc>
                </a:pPr>
                <a:endParaRPr/>
              </a:p>
            </p:txBody>
          </p:sp>
        </p:grpSp>
        <p:sp>
          <p:nvSpPr>
            <p:cNvPr id="22" name="TextBox 22"/>
            <p:cNvSpPr txBox="1"/>
            <p:nvPr/>
          </p:nvSpPr>
          <p:spPr>
            <a:xfrm>
              <a:off x="0" y="-28734"/>
              <a:ext cx="762000" cy="707602"/>
            </a:xfrm>
            <a:prstGeom prst="rect">
              <a:avLst/>
            </a:prstGeom>
          </p:spPr>
          <p:txBody>
            <a:bodyPr lIns="0" tIns="0" rIns="0" bIns="0" rtlCol="0" anchor="t">
              <a:spAutoFit/>
            </a:bodyPr>
            <a:lstStyle/>
            <a:p>
              <a:pPr marL="0" lvl="0" indent="0" algn="ctr">
                <a:lnSpc>
                  <a:spcPts val="4480"/>
                </a:lnSpc>
                <a:spcBef>
                  <a:spcPct val="0"/>
                </a:spcBef>
              </a:pPr>
              <a:r>
                <a:rPr lang="en-US" sz="3200" u="none" strike="noStrike">
                  <a:solidFill>
                    <a:srgbClr val="F5C542"/>
                  </a:solidFill>
                  <a:latin typeface="Inter"/>
                  <a:ea typeface="Inter"/>
                  <a:cs typeface="Inter"/>
                  <a:sym typeface="Inter"/>
                </a:rPr>
                <a:t>🌙</a:t>
              </a:r>
            </a:p>
          </p:txBody>
        </p:sp>
      </p:grpSp>
      <p:grpSp>
        <p:nvGrpSpPr>
          <p:cNvPr id="23" name="Group 23"/>
          <p:cNvGrpSpPr/>
          <p:nvPr/>
        </p:nvGrpSpPr>
        <p:grpSpPr>
          <a:xfrm>
            <a:off x="13763625" y="5674214"/>
            <a:ext cx="571500" cy="571500"/>
            <a:chOff x="0" y="0"/>
            <a:chExt cx="762000" cy="762000"/>
          </a:xfrm>
        </p:grpSpPr>
        <p:grpSp>
          <p:nvGrpSpPr>
            <p:cNvPr id="24" name="Group 24"/>
            <p:cNvGrpSpPr/>
            <p:nvPr/>
          </p:nvGrpSpPr>
          <p:grpSpPr>
            <a:xfrm>
              <a:off x="0" y="0"/>
              <a:ext cx="762000" cy="762000"/>
              <a:chOff x="0" y="0"/>
              <a:chExt cx="762000" cy="762000"/>
            </a:xfrm>
          </p:grpSpPr>
          <p:sp>
            <p:nvSpPr>
              <p:cNvPr id="25" name="Freeform 25"/>
              <p:cNvSpPr/>
              <p:nvPr/>
            </p:nvSpPr>
            <p:spPr>
              <a:xfrm>
                <a:off x="0" y="0"/>
                <a:ext cx="762000" cy="762000"/>
              </a:xfrm>
              <a:custGeom>
                <a:avLst/>
                <a:gdLst/>
                <a:ahLst/>
                <a:cxnLst/>
                <a:rect l="l" t="t" r="r" b="b"/>
                <a:pathLst>
                  <a:path w="762000" h="762000">
                    <a:moveTo>
                      <a:pt x="381000" y="0"/>
                    </a:moveTo>
                    <a:cubicBezTo>
                      <a:pt x="170580" y="0"/>
                      <a:pt x="0" y="170580"/>
                      <a:pt x="0" y="381000"/>
                    </a:cubicBezTo>
                    <a:cubicBezTo>
                      <a:pt x="0" y="591420"/>
                      <a:pt x="170580" y="762000"/>
                      <a:pt x="381000" y="762000"/>
                    </a:cubicBezTo>
                    <a:cubicBezTo>
                      <a:pt x="591420" y="762000"/>
                      <a:pt x="762000" y="591420"/>
                      <a:pt x="762000" y="381000"/>
                    </a:cubicBezTo>
                    <a:cubicBezTo>
                      <a:pt x="762000" y="170580"/>
                      <a:pt x="591420" y="0"/>
                      <a:pt x="381000" y="0"/>
                    </a:cubicBezTo>
                    <a:close/>
                  </a:path>
                </a:pathLst>
              </a:custGeom>
              <a:solidFill>
                <a:srgbClr val="1A1A4E"/>
              </a:solidFill>
            </p:spPr>
            <p:txBody>
              <a:bodyPr/>
              <a:lstStyle/>
              <a:p>
                <a:endParaRPr lang="en-IT"/>
              </a:p>
            </p:txBody>
          </p:sp>
          <p:sp>
            <p:nvSpPr>
              <p:cNvPr id="26" name="TextBox 26"/>
              <p:cNvSpPr txBox="1"/>
              <p:nvPr/>
            </p:nvSpPr>
            <p:spPr>
              <a:xfrm>
                <a:off x="0" y="-38100"/>
                <a:ext cx="762000" cy="800100"/>
              </a:xfrm>
              <a:prstGeom prst="rect">
                <a:avLst/>
              </a:prstGeom>
            </p:spPr>
            <p:txBody>
              <a:bodyPr lIns="50800" tIns="50800" rIns="50800" bIns="50800" rtlCol="0" anchor="ctr"/>
              <a:lstStyle/>
              <a:p>
                <a:pPr algn="l">
                  <a:lnSpc>
                    <a:spcPts val="1679"/>
                  </a:lnSpc>
                </a:pPr>
                <a:endParaRPr/>
              </a:p>
            </p:txBody>
          </p:sp>
        </p:grpSp>
        <p:sp>
          <p:nvSpPr>
            <p:cNvPr id="27" name="TextBox 27"/>
            <p:cNvSpPr txBox="1"/>
            <p:nvPr/>
          </p:nvSpPr>
          <p:spPr>
            <a:xfrm>
              <a:off x="0" y="-15875"/>
              <a:ext cx="762000" cy="707602"/>
            </a:xfrm>
            <a:prstGeom prst="rect">
              <a:avLst/>
            </a:prstGeom>
          </p:spPr>
          <p:txBody>
            <a:bodyPr lIns="0" tIns="0" rIns="0" bIns="0" rtlCol="0" anchor="t">
              <a:spAutoFit/>
            </a:bodyPr>
            <a:lstStyle/>
            <a:p>
              <a:pPr marL="0" lvl="0" indent="0" algn="ctr">
                <a:lnSpc>
                  <a:spcPts val="4480"/>
                </a:lnSpc>
                <a:spcBef>
                  <a:spcPct val="0"/>
                </a:spcBef>
              </a:pPr>
              <a:r>
                <a:rPr lang="en-US" sz="3200" u="none" strike="noStrike">
                  <a:solidFill>
                    <a:srgbClr val="F5C542"/>
                  </a:solidFill>
                  <a:latin typeface="Inter"/>
                  <a:ea typeface="Inter"/>
                  <a:cs typeface="Inter"/>
                  <a:sym typeface="Inter"/>
                </a:rPr>
                <a:t>🌙</a:t>
              </a:r>
            </a:p>
          </p:txBody>
        </p:sp>
      </p:grpSp>
      <p:sp>
        <p:nvSpPr>
          <p:cNvPr id="28" name="TextBox 28"/>
          <p:cNvSpPr txBox="1"/>
          <p:nvPr/>
        </p:nvSpPr>
        <p:spPr>
          <a:xfrm>
            <a:off x="2818821" y="1276523"/>
            <a:ext cx="1497530" cy="356577"/>
          </a:xfrm>
          <a:prstGeom prst="rect">
            <a:avLst/>
          </a:prstGeom>
        </p:spPr>
        <p:txBody>
          <a:bodyPr lIns="0" tIns="0" rIns="0" bIns="0" rtlCol="0" anchor="t">
            <a:spAutoFit/>
          </a:bodyPr>
          <a:lstStyle/>
          <a:p>
            <a:pPr algn="ctr">
              <a:lnSpc>
                <a:spcPts val="3028"/>
              </a:lnSpc>
              <a:spcBef>
                <a:spcPct val="0"/>
              </a:spcBef>
            </a:pPr>
            <a:r>
              <a:rPr lang="en-US" sz="2162" b="1">
                <a:solidFill>
                  <a:srgbClr val="008080"/>
                </a:solidFill>
                <a:latin typeface="Helvetica Now Bold"/>
                <a:ea typeface="Helvetica Now Bold"/>
                <a:cs typeface="Helvetica Now Bold"/>
                <a:sym typeface="Helvetica Now Bold"/>
              </a:rPr>
              <a:t>North - day </a:t>
            </a:r>
          </a:p>
        </p:txBody>
      </p:sp>
      <p:sp>
        <p:nvSpPr>
          <p:cNvPr id="29" name="TextBox 29"/>
          <p:cNvSpPr txBox="1"/>
          <p:nvPr/>
        </p:nvSpPr>
        <p:spPr>
          <a:xfrm>
            <a:off x="14335125" y="1276523"/>
            <a:ext cx="1676298" cy="356577"/>
          </a:xfrm>
          <a:prstGeom prst="rect">
            <a:avLst/>
          </a:prstGeom>
        </p:spPr>
        <p:txBody>
          <a:bodyPr lIns="0" tIns="0" rIns="0" bIns="0" rtlCol="0" anchor="t">
            <a:spAutoFit/>
          </a:bodyPr>
          <a:lstStyle/>
          <a:p>
            <a:pPr algn="ctr">
              <a:lnSpc>
                <a:spcPts val="3028"/>
              </a:lnSpc>
              <a:spcBef>
                <a:spcPct val="0"/>
              </a:spcBef>
            </a:pPr>
            <a:r>
              <a:rPr lang="en-US" sz="2162" b="1">
                <a:solidFill>
                  <a:srgbClr val="008080"/>
                </a:solidFill>
                <a:latin typeface="Helvetica Now Bold"/>
                <a:ea typeface="Helvetica Now Bold"/>
                <a:cs typeface="Helvetica Now Bold"/>
                <a:sym typeface="Helvetica Now Bold"/>
              </a:rPr>
              <a:t>North - night </a:t>
            </a:r>
          </a:p>
        </p:txBody>
      </p:sp>
      <p:sp>
        <p:nvSpPr>
          <p:cNvPr id="30" name="TextBox 30"/>
          <p:cNvSpPr txBox="1"/>
          <p:nvPr/>
        </p:nvSpPr>
        <p:spPr>
          <a:xfrm>
            <a:off x="14481160" y="5854683"/>
            <a:ext cx="1710206" cy="356577"/>
          </a:xfrm>
          <a:prstGeom prst="rect">
            <a:avLst/>
          </a:prstGeom>
        </p:spPr>
        <p:txBody>
          <a:bodyPr lIns="0" tIns="0" rIns="0" bIns="0" rtlCol="0" anchor="t">
            <a:spAutoFit/>
          </a:bodyPr>
          <a:lstStyle/>
          <a:p>
            <a:pPr algn="ctr">
              <a:lnSpc>
                <a:spcPts val="3028"/>
              </a:lnSpc>
              <a:spcBef>
                <a:spcPct val="0"/>
              </a:spcBef>
            </a:pPr>
            <a:r>
              <a:rPr lang="en-US" sz="2162" b="1">
                <a:solidFill>
                  <a:srgbClr val="E0761D"/>
                </a:solidFill>
                <a:latin typeface="Helvetica Now Bold"/>
                <a:ea typeface="Helvetica Now Bold"/>
                <a:cs typeface="Helvetica Now Bold"/>
                <a:sym typeface="Helvetica Now Bold"/>
              </a:rPr>
              <a:t>South - night </a:t>
            </a:r>
          </a:p>
        </p:txBody>
      </p:sp>
      <p:sp>
        <p:nvSpPr>
          <p:cNvPr id="31" name="TextBox 31"/>
          <p:cNvSpPr txBox="1"/>
          <p:nvPr/>
        </p:nvSpPr>
        <p:spPr>
          <a:xfrm>
            <a:off x="2784913" y="5854683"/>
            <a:ext cx="1531438" cy="356577"/>
          </a:xfrm>
          <a:prstGeom prst="rect">
            <a:avLst/>
          </a:prstGeom>
        </p:spPr>
        <p:txBody>
          <a:bodyPr lIns="0" tIns="0" rIns="0" bIns="0" rtlCol="0" anchor="t">
            <a:spAutoFit/>
          </a:bodyPr>
          <a:lstStyle/>
          <a:p>
            <a:pPr algn="ctr">
              <a:lnSpc>
                <a:spcPts val="3028"/>
              </a:lnSpc>
              <a:spcBef>
                <a:spcPct val="0"/>
              </a:spcBef>
            </a:pPr>
            <a:r>
              <a:rPr lang="en-US" sz="2162" b="1">
                <a:solidFill>
                  <a:srgbClr val="E0761D"/>
                </a:solidFill>
                <a:latin typeface="Helvetica Now Bold"/>
                <a:ea typeface="Helvetica Now Bold"/>
                <a:cs typeface="Helvetica Now Bold"/>
                <a:sym typeface="Helvetica Now Bold"/>
              </a:rPr>
              <a:t>South - day </a:t>
            </a:r>
          </a:p>
        </p:txBody>
      </p:sp>
      <p:sp>
        <p:nvSpPr>
          <p:cNvPr id="32" name="TextBox 32"/>
          <p:cNvSpPr txBox="1"/>
          <p:nvPr/>
        </p:nvSpPr>
        <p:spPr>
          <a:xfrm>
            <a:off x="2209800" y="1103022"/>
            <a:ext cx="571500" cy="655955"/>
          </a:xfrm>
          <a:prstGeom prst="rect">
            <a:avLst/>
          </a:prstGeom>
        </p:spPr>
        <p:txBody>
          <a:bodyPr lIns="0" tIns="0" rIns="0" bIns="0" rtlCol="0" anchor="t">
            <a:spAutoFit/>
          </a:bodyPr>
          <a:lstStyle/>
          <a:p>
            <a:pPr marL="0" lvl="0" indent="0" algn="ctr">
              <a:lnSpc>
                <a:spcPts val="5320"/>
              </a:lnSpc>
              <a:spcBef>
                <a:spcPct val="0"/>
              </a:spcBef>
            </a:pPr>
            <a:r>
              <a:rPr lang="en-US" sz="3800" u="none" strike="noStrike">
                <a:solidFill>
                  <a:srgbClr val="F5C542"/>
                </a:solidFill>
                <a:latin typeface="Inter"/>
                <a:ea typeface="Inter"/>
                <a:cs typeface="Inter"/>
                <a:sym typeface="Inter"/>
              </a:rPr>
              <a:t>☀️</a:t>
            </a:r>
          </a:p>
        </p:txBody>
      </p:sp>
      <p:sp>
        <p:nvSpPr>
          <p:cNvPr id="33" name="TextBox 33"/>
          <p:cNvSpPr txBox="1"/>
          <p:nvPr/>
        </p:nvSpPr>
        <p:spPr>
          <a:xfrm>
            <a:off x="2209800" y="5734050"/>
            <a:ext cx="571500" cy="655955"/>
          </a:xfrm>
          <a:prstGeom prst="rect">
            <a:avLst/>
          </a:prstGeom>
        </p:spPr>
        <p:txBody>
          <a:bodyPr lIns="0" tIns="0" rIns="0" bIns="0" rtlCol="0" anchor="t">
            <a:spAutoFit/>
          </a:bodyPr>
          <a:lstStyle/>
          <a:p>
            <a:pPr marL="0" lvl="0" indent="0" algn="ctr">
              <a:lnSpc>
                <a:spcPts val="5320"/>
              </a:lnSpc>
              <a:spcBef>
                <a:spcPct val="0"/>
              </a:spcBef>
            </a:pPr>
            <a:r>
              <a:rPr lang="en-US" sz="3800" u="none" strike="noStrike">
                <a:solidFill>
                  <a:srgbClr val="F5C542"/>
                </a:solidFill>
                <a:latin typeface="Inter"/>
                <a:ea typeface="Inter"/>
                <a:cs typeface="Inter"/>
                <a:sym typeface="Inter"/>
              </a:rPr>
              <a:t>☀️</a:t>
            </a:r>
          </a:p>
        </p:txBody>
      </p:sp>
      <p:sp>
        <p:nvSpPr>
          <p:cNvPr id="34" name="TextBox 34"/>
          <p:cNvSpPr txBox="1"/>
          <p:nvPr/>
        </p:nvSpPr>
        <p:spPr>
          <a:xfrm>
            <a:off x="6961191" y="1585476"/>
            <a:ext cx="4284574" cy="1108710"/>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Articulat"/>
                <a:ea typeface="Articulat"/>
                <a:cs typeface="Articulat"/>
                <a:sym typeface="Articulat"/>
              </a:rPr>
              <a:t>The occurrence of cloud patterns depends on the </a:t>
            </a:r>
            <a:r>
              <a:rPr lang="en-US" sz="2100" b="1">
                <a:solidFill>
                  <a:srgbClr val="000000"/>
                </a:solidFill>
                <a:latin typeface="Articulat Bold"/>
                <a:ea typeface="Articulat Bold"/>
                <a:cs typeface="Articulat Bold"/>
                <a:sym typeface="Articulat Bold"/>
              </a:rPr>
              <a:t>region</a:t>
            </a:r>
            <a:r>
              <a:rPr lang="en-US" sz="2100">
                <a:solidFill>
                  <a:srgbClr val="000000"/>
                </a:solidFill>
                <a:latin typeface="Articulat"/>
                <a:ea typeface="Articulat"/>
                <a:cs typeface="Articulat"/>
                <a:sym typeface="Articulat"/>
              </a:rPr>
              <a:t> and on the </a:t>
            </a:r>
            <a:r>
              <a:rPr lang="en-US" sz="2100" b="1">
                <a:solidFill>
                  <a:srgbClr val="000000"/>
                </a:solidFill>
                <a:latin typeface="Articulat Bold"/>
                <a:ea typeface="Articulat Bold"/>
                <a:cs typeface="Articulat Bold"/>
                <a:sym typeface="Articulat Bold"/>
              </a:rPr>
              <a:t>time of the day</a:t>
            </a:r>
          </a:p>
        </p:txBody>
      </p:sp>
      <p:sp>
        <p:nvSpPr>
          <p:cNvPr id="35" name="TextBox 35"/>
          <p:cNvSpPr txBox="1"/>
          <p:nvPr/>
        </p:nvSpPr>
        <p:spPr>
          <a:xfrm>
            <a:off x="17423870" y="9435229"/>
            <a:ext cx="226060" cy="283210"/>
          </a:xfrm>
          <a:prstGeom prst="rect">
            <a:avLst/>
          </a:prstGeom>
        </p:spPr>
        <p:txBody>
          <a:bodyPr lIns="0" tIns="0" rIns="0" bIns="0" rtlCol="0" anchor="t">
            <a:spAutoFit/>
          </a:bodyPr>
          <a:lstStyle/>
          <a:p>
            <a:pPr algn="ctr">
              <a:lnSpc>
                <a:spcPts val="2239"/>
              </a:lnSpc>
              <a:spcBef>
                <a:spcPct val="0"/>
              </a:spcBef>
            </a:pPr>
            <a:r>
              <a:rPr lang="en-US" sz="1599">
                <a:solidFill>
                  <a:srgbClr val="000000"/>
                </a:solidFill>
                <a:latin typeface="Helvetica"/>
                <a:ea typeface="Helvetica"/>
                <a:cs typeface="Helvetica"/>
                <a:sym typeface="Helvetica"/>
              </a:rPr>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Occurrence of classes during the events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6" name="Freeform 6"/>
          <p:cNvSpPr/>
          <p:nvPr/>
        </p:nvSpPr>
        <p:spPr>
          <a:xfrm>
            <a:off x="6812818" y="7005494"/>
            <a:ext cx="4432947" cy="707738"/>
          </a:xfrm>
          <a:custGeom>
            <a:avLst/>
            <a:gdLst/>
            <a:ahLst/>
            <a:cxnLst/>
            <a:rect l="l" t="t" r="r" b="b"/>
            <a:pathLst>
              <a:path w="4432947" h="707738">
                <a:moveTo>
                  <a:pt x="0" y="0"/>
                </a:moveTo>
                <a:lnTo>
                  <a:pt x="4432947" y="0"/>
                </a:lnTo>
                <a:lnTo>
                  <a:pt x="4432947" y="707738"/>
                </a:lnTo>
                <a:lnTo>
                  <a:pt x="0" y="707738"/>
                </a:lnTo>
                <a:lnTo>
                  <a:pt x="0" y="0"/>
                </a:lnTo>
                <a:close/>
              </a:path>
            </a:pathLst>
          </a:custGeom>
          <a:blipFill>
            <a:blip r:embed="rId3"/>
            <a:stretch>
              <a:fillRect l="-21111" t="-421052" r="-17535"/>
            </a:stretch>
          </a:blipFill>
        </p:spPr>
        <p:txBody>
          <a:bodyPr/>
          <a:lstStyle/>
          <a:p>
            <a:endParaRPr lang="en-IT"/>
          </a:p>
        </p:txBody>
      </p:sp>
      <p:sp>
        <p:nvSpPr>
          <p:cNvPr id="7" name="Freeform 7"/>
          <p:cNvSpPr/>
          <p:nvPr/>
        </p:nvSpPr>
        <p:spPr>
          <a:xfrm>
            <a:off x="6696802" y="3367231"/>
            <a:ext cx="4548963" cy="3552538"/>
          </a:xfrm>
          <a:custGeom>
            <a:avLst/>
            <a:gdLst/>
            <a:ahLst/>
            <a:cxnLst/>
            <a:rect l="l" t="t" r="r" b="b"/>
            <a:pathLst>
              <a:path w="4548963" h="3552538">
                <a:moveTo>
                  <a:pt x="0" y="0"/>
                </a:moveTo>
                <a:lnTo>
                  <a:pt x="4548963" y="0"/>
                </a:lnTo>
                <a:lnTo>
                  <a:pt x="4548963" y="3552538"/>
                </a:lnTo>
                <a:lnTo>
                  <a:pt x="0" y="3552538"/>
                </a:lnTo>
                <a:lnTo>
                  <a:pt x="0" y="0"/>
                </a:lnTo>
                <a:close/>
              </a:path>
            </a:pathLst>
          </a:custGeom>
          <a:blipFill>
            <a:blip r:embed="rId4"/>
            <a:stretch>
              <a:fillRect t="-2198"/>
            </a:stretch>
          </a:blipFill>
        </p:spPr>
        <p:txBody>
          <a:bodyPr/>
          <a:lstStyle/>
          <a:p>
            <a:endParaRPr lang="en-IT"/>
          </a:p>
        </p:txBody>
      </p:sp>
      <p:sp>
        <p:nvSpPr>
          <p:cNvPr id="8" name="Freeform 8"/>
          <p:cNvSpPr/>
          <p:nvPr/>
        </p:nvSpPr>
        <p:spPr>
          <a:xfrm>
            <a:off x="11551784" y="6323605"/>
            <a:ext cx="6736216" cy="3776384"/>
          </a:xfrm>
          <a:custGeom>
            <a:avLst/>
            <a:gdLst/>
            <a:ahLst/>
            <a:cxnLst/>
            <a:rect l="l" t="t" r="r" b="b"/>
            <a:pathLst>
              <a:path w="6736216" h="3776384">
                <a:moveTo>
                  <a:pt x="0" y="0"/>
                </a:moveTo>
                <a:lnTo>
                  <a:pt x="6736216" y="0"/>
                </a:lnTo>
                <a:lnTo>
                  <a:pt x="6736216" y="3776384"/>
                </a:lnTo>
                <a:lnTo>
                  <a:pt x="0" y="3776384"/>
                </a:lnTo>
                <a:lnTo>
                  <a:pt x="0" y="0"/>
                </a:lnTo>
                <a:close/>
              </a:path>
            </a:pathLst>
          </a:custGeom>
          <a:blipFill>
            <a:blip r:embed="rId5"/>
            <a:stretch>
              <a:fillRect r="-20324" b="-6108"/>
            </a:stretch>
          </a:blipFill>
        </p:spPr>
        <p:txBody>
          <a:bodyPr/>
          <a:lstStyle/>
          <a:p>
            <a:endParaRPr lang="en-IT"/>
          </a:p>
        </p:txBody>
      </p:sp>
      <p:grpSp>
        <p:nvGrpSpPr>
          <p:cNvPr id="9" name="Group 9"/>
          <p:cNvGrpSpPr/>
          <p:nvPr/>
        </p:nvGrpSpPr>
        <p:grpSpPr>
          <a:xfrm>
            <a:off x="6961191" y="5010352"/>
            <a:ext cx="4210193" cy="1653618"/>
            <a:chOff x="0" y="0"/>
            <a:chExt cx="1169621" cy="459386"/>
          </a:xfrm>
        </p:grpSpPr>
        <p:sp>
          <p:nvSpPr>
            <p:cNvPr id="10" name="Freeform 10"/>
            <p:cNvSpPr/>
            <p:nvPr/>
          </p:nvSpPr>
          <p:spPr>
            <a:xfrm>
              <a:off x="0" y="0"/>
              <a:ext cx="1169621" cy="459386"/>
            </a:xfrm>
            <a:custGeom>
              <a:avLst/>
              <a:gdLst/>
              <a:ahLst/>
              <a:cxnLst/>
              <a:rect l="l" t="t" r="r" b="b"/>
              <a:pathLst>
                <a:path w="1169621" h="459386">
                  <a:moveTo>
                    <a:pt x="0" y="0"/>
                  </a:moveTo>
                  <a:lnTo>
                    <a:pt x="1169621" y="0"/>
                  </a:lnTo>
                  <a:lnTo>
                    <a:pt x="1169621" y="459386"/>
                  </a:lnTo>
                  <a:lnTo>
                    <a:pt x="0" y="459386"/>
                  </a:lnTo>
                  <a:close/>
                </a:path>
              </a:pathLst>
            </a:custGeom>
            <a:ln w="180975" cap="sq">
              <a:solidFill>
                <a:srgbClr val="FF914D"/>
              </a:solidFill>
              <a:prstDash val="solid"/>
              <a:miter/>
            </a:ln>
          </p:spPr>
          <p:txBody>
            <a:bodyPr/>
            <a:lstStyle/>
            <a:p>
              <a:endParaRPr lang="en-IT"/>
            </a:p>
          </p:txBody>
        </p:sp>
        <p:sp>
          <p:nvSpPr>
            <p:cNvPr id="11" name="TextBox 11"/>
            <p:cNvSpPr txBox="1"/>
            <p:nvPr/>
          </p:nvSpPr>
          <p:spPr>
            <a:xfrm>
              <a:off x="0" y="-38100"/>
              <a:ext cx="1169621" cy="497486"/>
            </a:xfrm>
            <a:prstGeom prst="rect">
              <a:avLst/>
            </a:prstGeom>
          </p:spPr>
          <p:txBody>
            <a:bodyPr lIns="48435" tIns="48435" rIns="48435" bIns="48435" rtlCol="0" anchor="ctr"/>
            <a:lstStyle/>
            <a:p>
              <a:pPr algn="ctr">
                <a:lnSpc>
                  <a:spcPts val="2240"/>
                </a:lnSpc>
              </a:pPr>
              <a:endParaRPr/>
            </a:p>
          </p:txBody>
        </p:sp>
      </p:grpSp>
      <p:grpSp>
        <p:nvGrpSpPr>
          <p:cNvPr id="12" name="Group 12"/>
          <p:cNvGrpSpPr/>
          <p:nvPr/>
        </p:nvGrpSpPr>
        <p:grpSpPr>
          <a:xfrm>
            <a:off x="6961191" y="3367231"/>
            <a:ext cx="4210193" cy="1643121"/>
            <a:chOff x="0" y="0"/>
            <a:chExt cx="1169621" cy="456470"/>
          </a:xfrm>
        </p:grpSpPr>
        <p:sp>
          <p:nvSpPr>
            <p:cNvPr id="13" name="Freeform 13"/>
            <p:cNvSpPr/>
            <p:nvPr/>
          </p:nvSpPr>
          <p:spPr>
            <a:xfrm>
              <a:off x="0" y="0"/>
              <a:ext cx="1169621" cy="456470"/>
            </a:xfrm>
            <a:custGeom>
              <a:avLst/>
              <a:gdLst/>
              <a:ahLst/>
              <a:cxnLst/>
              <a:rect l="l" t="t" r="r" b="b"/>
              <a:pathLst>
                <a:path w="1169621" h="456470">
                  <a:moveTo>
                    <a:pt x="0" y="0"/>
                  </a:moveTo>
                  <a:lnTo>
                    <a:pt x="1169621" y="0"/>
                  </a:lnTo>
                  <a:lnTo>
                    <a:pt x="1169621" y="456470"/>
                  </a:lnTo>
                  <a:lnTo>
                    <a:pt x="0" y="456470"/>
                  </a:lnTo>
                  <a:close/>
                </a:path>
              </a:pathLst>
            </a:custGeom>
            <a:ln w="180975" cap="sq">
              <a:solidFill>
                <a:srgbClr val="0097B2"/>
              </a:solidFill>
              <a:prstDash val="solid"/>
              <a:miter/>
            </a:ln>
          </p:spPr>
          <p:txBody>
            <a:bodyPr/>
            <a:lstStyle/>
            <a:p>
              <a:endParaRPr lang="en-IT"/>
            </a:p>
          </p:txBody>
        </p:sp>
        <p:sp>
          <p:nvSpPr>
            <p:cNvPr id="14" name="TextBox 14"/>
            <p:cNvSpPr txBox="1"/>
            <p:nvPr/>
          </p:nvSpPr>
          <p:spPr>
            <a:xfrm>
              <a:off x="0" y="-38100"/>
              <a:ext cx="1169621" cy="494570"/>
            </a:xfrm>
            <a:prstGeom prst="rect">
              <a:avLst/>
            </a:prstGeom>
          </p:spPr>
          <p:txBody>
            <a:bodyPr lIns="48435" tIns="48435" rIns="48435" bIns="48435" rtlCol="0" anchor="ctr"/>
            <a:lstStyle/>
            <a:p>
              <a:pPr algn="ctr">
                <a:lnSpc>
                  <a:spcPts val="2240"/>
                </a:lnSpc>
              </a:pPr>
              <a:endParaRPr/>
            </a:p>
          </p:txBody>
        </p:sp>
      </p:grpSp>
      <p:sp>
        <p:nvSpPr>
          <p:cNvPr id="15" name="Freeform 15"/>
          <p:cNvSpPr/>
          <p:nvPr/>
        </p:nvSpPr>
        <p:spPr>
          <a:xfrm>
            <a:off x="11407690" y="1718826"/>
            <a:ext cx="6869519" cy="3913157"/>
          </a:xfrm>
          <a:custGeom>
            <a:avLst/>
            <a:gdLst/>
            <a:ahLst/>
            <a:cxnLst/>
            <a:rect l="l" t="t" r="r" b="b"/>
            <a:pathLst>
              <a:path w="6869519" h="3913157">
                <a:moveTo>
                  <a:pt x="0" y="0"/>
                </a:moveTo>
                <a:lnTo>
                  <a:pt x="6869519" y="0"/>
                </a:lnTo>
                <a:lnTo>
                  <a:pt x="6869519" y="3913157"/>
                </a:lnTo>
                <a:lnTo>
                  <a:pt x="0" y="3913157"/>
                </a:lnTo>
                <a:lnTo>
                  <a:pt x="0" y="0"/>
                </a:lnTo>
                <a:close/>
              </a:path>
            </a:pathLst>
          </a:custGeom>
          <a:blipFill>
            <a:blip r:embed="rId6"/>
            <a:stretch>
              <a:fillRect r="-21265" b="-5243"/>
            </a:stretch>
          </a:blipFill>
        </p:spPr>
        <p:txBody>
          <a:bodyPr/>
          <a:lstStyle/>
          <a:p>
            <a:endParaRPr lang="en-IT"/>
          </a:p>
        </p:txBody>
      </p:sp>
      <p:sp>
        <p:nvSpPr>
          <p:cNvPr id="16" name="Freeform 16"/>
          <p:cNvSpPr/>
          <p:nvPr/>
        </p:nvSpPr>
        <p:spPr>
          <a:xfrm>
            <a:off x="0" y="1718826"/>
            <a:ext cx="6533917" cy="3692946"/>
          </a:xfrm>
          <a:custGeom>
            <a:avLst/>
            <a:gdLst/>
            <a:ahLst/>
            <a:cxnLst/>
            <a:rect l="l" t="t" r="r" b="b"/>
            <a:pathLst>
              <a:path w="6533917" h="3692946">
                <a:moveTo>
                  <a:pt x="0" y="0"/>
                </a:moveTo>
                <a:lnTo>
                  <a:pt x="6533917" y="0"/>
                </a:lnTo>
                <a:lnTo>
                  <a:pt x="6533917" y="3692946"/>
                </a:lnTo>
                <a:lnTo>
                  <a:pt x="0" y="3692946"/>
                </a:lnTo>
                <a:lnTo>
                  <a:pt x="0" y="0"/>
                </a:lnTo>
                <a:close/>
              </a:path>
            </a:pathLst>
          </a:custGeom>
          <a:blipFill>
            <a:blip r:embed="rId7"/>
            <a:stretch>
              <a:fillRect r="-21142" b="-5963"/>
            </a:stretch>
          </a:blipFill>
        </p:spPr>
        <p:txBody>
          <a:bodyPr/>
          <a:lstStyle/>
          <a:p>
            <a:endParaRPr lang="en-IT"/>
          </a:p>
        </p:txBody>
      </p:sp>
      <p:grpSp>
        <p:nvGrpSpPr>
          <p:cNvPr id="17" name="Group 17"/>
          <p:cNvGrpSpPr/>
          <p:nvPr/>
        </p:nvGrpSpPr>
        <p:grpSpPr>
          <a:xfrm>
            <a:off x="13679735" y="1187477"/>
            <a:ext cx="571500" cy="571500"/>
            <a:chOff x="0" y="0"/>
            <a:chExt cx="762000" cy="762000"/>
          </a:xfrm>
        </p:grpSpPr>
        <p:grpSp>
          <p:nvGrpSpPr>
            <p:cNvPr id="18" name="Group 18"/>
            <p:cNvGrpSpPr/>
            <p:nvPr/>
          </p:nvGrpSpPr>
          <p:grpSpPr>
            <a:xfrm>
              <a:off x="0" y="0"/>
              <a:ext cx="762000" cy="762000"/>
              <a:chOff x="0" y="0"/>
              <a:chExt cx="762000" cy="762000"/>
            </a:xfrm>
          </p:grpSpPr>
          <p:sp>
            <p:nvSpPr>
              <p:cNvPr id="19" name="Freeform 19"/>
              <p:cNvSpPr/>
              <p:nvPr/>
            </p:nvSpPr>
            <p:spPr>
              <a:xfrm>
                <a:off x="0" y="0"/>
                <a:ext cx="762000" cy="762000"/>
              </a:xfrm>
              <a:custGeom>
                <a:avLst/>
                <a:gdLst/>
                <a:ahLst/>
                <a:cxnLst/>
                <a:rect l="l" t="t" r="r" b="b"/>
                <a:pathLst>
                  <a:path w="762000" h="762000">
                    <a:moveTo>
                      <a:pt x="381000" y="0"/>
                    </a:moveTo>
                    <a:cubicBezTo>
                      <a:pt x="170580" y="0"/>
                      <a:pt x="0" y="170580"/>
                      <a:pt x="0" y="381000"/>
                    </a:cubicBezTo>
                    <a:cubicBezTo>
                      <a:pt x="0" y="591420"/>
                      <a:pt x="170580" y="762000"/>
                      <a:pt x="381000" y="762000"/>
                    </a:cubicBezTo>
                    <a:cubicBezTo>
                      <a:pt x="591420" y="762000"/>
                      <a:pt x="762000" y="591420"/>
                      <a:pt x="762000" y="381000"/>
                    </a:cubicBezTo>
                    <a:cubicBezTo>
                      <a:pt x="762000" y="170580"/>
                      <a:pt x="591420" y="0"/>
                      <a:pt x="381000" y="0"/>
                    </a:cubicBezTo>
                    <a:close/>
                  </a:path>
                </a:pathLst>
              </a:custGeom>
              <a:solidFill>
                <a:srgbClr val="1A1A4E"/>
              </a:solidFill>
            </p:spPr>
            <p:txBody>
              <a:bodyPr/>
              <a:lstStyle/>
              <a:p>
                <a:endParaRPr lang="en-IT"/>
              </a:p>
            </p:txBody>
          </p:sp>
          <p:sp>
            <p:nvSpPr>
              <p:cNvPr id="20" name="TextBox 20"/>
              <p:cNvSpPr txBox="1"/>
              <p:nvPr/>
            </p:nvSpPr>
            <p:spPr>
              <a:xfrm>
                <a:off x="0" y="-38100"/>
                <a:ext cx="762000" cy="800100"/>
              </a:xfrm>
              <a:prstGeom prst="rect">
                <a:avLst/>
              </a:prstGeom>
            </p:spPr>
            <p:txBody>
              <a:bodyPr lIns="50800" tIns="50800" rIns="50800" bIns="50800" rtlCol="0" anchor="ctr"/>
              <a:lstStyle/>
              <a:p>
                <a:pPr algn="l">
                  <a:lnSpc>
                    <a:spcPts val="1679"/>
                  </a:lnSpc>
                </a:pPr>
                <a:endParaRPr/>
              </a:p>
            </p:txBody>
          </p:sp>
        </p:grpSp>
        <p:sp>
          <p:nvSpPr>
            <p:cNvPr id="21" name="TextBox 21"/>
            <p:cNvSpPr txBox="1"/>
            <p:nvPr/>
          </p:nvSpPr>
          <p:spPr>
            <a:xfrm>
              <a:off x="0" y="-28734"/>
              <a:ext cx="762000" cy="707602"/>
            </a:xfrm>
            <a:prstGeom prst="rect">
              <a:avLst/>
            </a:prstGeom>
          </p:spPr>
          <p:txBody>
            <a:bodyPr lIns="0" tIns="0" rIns="0" bIns="0" rtlCol="0" anchor="t">
              <a:spAutoFit/>
            </a:bodyPr>
            <a:lstStyle/>
            <a:p>
              <a:pPr marL="0" lvl="0" indent="0" algn="ctr">
                <a:lnSpc>
                  <a:spcPts val="4480"/>
                </a:lnSpc>
                <a:spcBef>
                  <a:spcPct val="0"/>
                </a:spcBef>
              </a:pPr>
              <a:r>
                <a:rPr lang="en-US" sz="3200" u="none" strike="noStrike">
                  <a:solidFill>
                    <a:srgbClr val="F5C542"/>
                  </a:solidFill>
                  <a:latin typeface="Inter"/>
                  <a:ea typeface="Inter"/>
                  <a:cs typeface="Inter"/>
                  <a:sym typeface="Inter"/>
                </a:rPr>
                <a:t>🌙</a:t>
              </a:r>
            </a:p>
          </p:txBody>
        </p:sp>
      </p:grpSp>
      <p:grpSp>
        <p:nvGrpSpPr>
          <p:cNvPr id="22" name="Group 22"/>
          <p:cNvGrpSpPr/>
          <p:nvPr/>
        </p:nvGrpSpPr>
        <p:grpSpPr>
          <a:xfrm>
            <a:off x="13763625" y="5674214"/>
            <a:ext cx="571500" cy="571500"/>
            <a:chOff x="0" y="0"/>
            <a:chExt cx="762000" cy="762000"/>
          </a:xfrm>
        </p:grpSpPr>
        <p:grpSp>
          <p:nvGrpSpPr>
            <p:cNvPr id="23" name="Group 23"/>
            <p:cNvGrpSpPr/>
            <p:nvPr/>
          </p:nvGrpSpPr>
          <p:grpSpPr>
            <a:xfrm>
              <a:off x="0" y="0"/>
              <a:ext cx="762000" cy="762000"/>
              <a:chOff x="0" y="0"/>
              <a:chExt cx="762000" cy="762000"/>
            </a:xfrm>
          </p:grpSpPr>
          <p:sp>
            <p:nvSpPr>
              <p:cNvPr id="24" name="Freeform 24"/>
              <p:cNvSpPr/>
              <p:nvPr/>
            </p:nvSpPr>
            <p:spPr>
              <a:xfrm>
                <a:off x="0" y="0"/>
                <a:ext cx="762000" cy="762000"/>
              </a:xfrm>
              <a:custGeom>
                <a:avLst/>
                <a:gdLst/>
                <a:ahLst/>
                <a:cxnLst/>
                <a:rect l="l" t="t" r="r" b="b"/>
                <a:pathLst>
                  <a:path w="762000" h="762000">
                    <a:moveTo>
                      <a:pt x="381000" y="0"/>
                    </a:moveTo>
                    <a:cubicBezTo>
                      <a:pt x="170580" y="0"/>
                      <a:pt x="0" y="170580"/>
                      <a:pt x="0" y="381000"/>
                    </a:cubicBezTo>
                    <a:cubicBezTo>
                      <a:pt x="0" y="591420"/>
                      <a:pt x="170580" y="762000"/>
                      <a:pt x="381000" y="762000"/>
                    </a:cubicBezTo>
                    <a:cubicBezTo>
                      <a:pt x="591420" y="762000"/>
                      <a:pt x="762000" y="591420"/>
                      <a:pt x="762000" y="381000"/>
                    </a:cubicBezTo>
                    <a:cubicBezTo>
                      <a:pt x="762000" y="170580"/>
                      <a:pt x="591420" y="0"/>
                      <a:pt x="381000" y="0"/>
                    </a:cubicBezTo>
                    <a:close/>
                  </a:path>
                </a:pathLst>
              </a:custGeom>
              <a:solidFill>
                <a:srgbClr val="1A1A4E"/>
              </a:solidFill>
            </p:spPr>
            <p:txBody>
              <a:bodyPr/>
              <a:lstStyle/>
              <a:p>
                <a:endParaRPr lang="en-IT"/>
              </a:p>
            </p:txBody>
          </p:sp>
          <p:sp>
            <p:nvSpPr>
              <p:cNvPr id="25" name="TextBox 25"/>
              <p:cNvSpPr txBox="1"/>
              <p:nvPr/>
            </p:nvSpPr>
            <p:spPr>
              <a:xfrm>
                <a:off x="0" y="-38100"/>
                <a:ext cx="762000" cy="800100"/>
              </a:xfrm>
              <a:prstGeom prst="rect">
                <a:avLst/>
              </a:prstGeom>
            </p:spPr>
            <p:txBody>
              <a:bodyPr lIns="50800" tIns="50800" rIns="50800" bIns="50800" rtlCol="0" anchor="ctr"/>
              <a:lstStyle/>
              <a:p>
                <a:pPr algn="l">
                  <a:lnSpc>
                    <a:spcPts val="1679"/>
                  </a:lnSpc>
                </a:pPr>
                <a:endParaRPr/>
              </a:p>
            </p:txBody>
          </p:sp>
        </p:grpSp>
        <p:sp>
          <p:nvSpPr>
            <p:cNvPr id="26" name="TextBox 26"/>
            <p:cNvSpPr txBox="1"/>
            <p:nvPr/>
          </p:nvSpPr>
          <p:spPr>
            <a:xfrm>
              <a:off x="0" y="-15875"/>
              <a:ext cx="762000" cy="707602"/>
            </a:xfrm>
            <a:prstGeom prst="rect">
              <a:avLst/>
            </a:prstGeom>
          </p:spPr>
          <p:txBody>
            <a:bodyPr lIns="0" tIns="0" rIns="0" bIns="0" rtlCol="0" anchor="t">
              <a:spAutoFit/>
            </a:bodyPr>
            <a:lstStyle/>
            <a:p>
              <a:pPr marL="0" lvl="0" indent="0" algn="ctr">
                <a:lnSpc>
                  <a:spcPts val="4480"/>
                </a:lnSpc>
                <a:spcBef>
                  <a:spcPct val="0"/>
                </a:spcBef>
              </a:pPr>
              <a:r>
                <a:rPr lang="en-US" sz="3200" u="none" strike="noStrike">
                  <a:solidFill>
                    <a:srgbClr val="F5C542"/>
                  </a:solidFill>
                  <a:latin typeface="Inter"/>
                  <a:ea typeface="Inter"/>
                  <a:cs typeface="Inter"/>
                  <a:sym typeface="Inter"/>
                </a:rPr>
                <a:t>🌙</a:t>
              </a:r>
            </a:p>
          </p:txBody>
        </p:sp>
      </p:grpSp>
      <p:sp>
        <p:nvSpPr>
          <p:cNvPr id="27" name="TextBox 27"/>
          <p:cNvSpPr txBox="1"/>
          <p:nvPr/>
        </p:nvSpPr>
        <p:spPr>
          <a:xfrm>
            <a:off x="14481160" y="5854683"/>
            <a:ext cx="1710206" cy="356577"/>
          </a:xfrm>
          <a:prstGeom prst="rect">
            <a:avLst/>
          </a:prstGeom>
        </p:spPr>
        <p:txBody>
          <a:bodyPr lIns="0" tIns="0" rIns="0" bIns="0" rtlCol="0" anchor="t">
            <a:spAutoFit/>
          </a:bodyPr>
          <a:lstStyle/>
          <a:p>
            <a:pPr algn="ctr">
              <a:lnSpc>
                <a:spcPts val="3028"/>
              </a:lnSpc>
              <a:spcBef>
                <a:spcPct val="0"/>
              </a:spcBef>
            </a:pPr>
            <a:r>
              <a:rPr lang="en-US" sz="2162" b="1">
                <a:solidFill>
                  <a:srgbClr val="E0761D"/>
                </a:solidFill>
                <a:latin typeface="Helvetica Now Bold"/>
                <a:ea typeface="Helvetica Now Bold"/>
                <a:cs typeface="Helvetica Now Bold"/>
                <a:sym typeface="Helvetica Now Bold"/>
              </a:rPr>
              <a:t>South - night </a:t>
            </a:r>
          </a:p>
        </p:txBody>
      </p:sp>
      <p:sp>
        <p:nvSpPr>
          <p:cNvPr id="28" name="TextBox 28"/>
          <p:cNvSpPr txBox="1"/>
          <p:nvPr/>
        </p:nvSpPr>
        <p:spPr>
          <a:xfrm>
            <a:off x="14335125" y="1276523"/>
            <a:ext cx="1676298" cy="356577"/>
          </a:xfrm>
          <a:prstGeom prst="rect">
            <a:avLst/>
          </a:prstGeom>
        </p:spPr>
        <p:txBody>
          <a:bodyPr lIns="0" tIns="0" rIns="0" bIns="0" rtlCol="0" anchor="t">
            <a:spAutoFit/>
          </a:bodyPr>
          <a:lstStyle/>
          <a:p>
            <a:pPr algn="ctr">
              <a:lnSpc>
                <a:spcPts val="3028"/>
              </a:lnSpc>
              <a:spcBef>
                <a:spcPct val="0"/>
              </a:spcBef>
            </a:pPr>
            <a:r>
              <a:rPr lang="en-US" sz="2162" b="1">
                <a:solidFill>
                  <a:srgbClr val="008080"/>
                </a:solidFill>
                <a:latin typeface="Helvetica Now Bold"/>
                <a:ea typeface="Helvetica Now Bold"/>
                <a:cs typeface="Helvetica Now Bold"/>
                <a:sym typeface="Helvetica Now Bold"/>
              </a:rPr>
              <a:t>North - night </a:t>
            </a:r>
          </a:p>
        </p:txBody>
      </p:sp>
      <p:sp>
        <p:nvSpPr>
          <p:cNvPr id="29" name="TextBox 29"/>
          <p:cNvSpPr txBox="1"/>
          <p:nvPr/>
        </p:nvSpPr>
        <p:spPr>
          <a:xfrm>
            <a:off x="2209800" y="1103022"/>
            <a:ext cx="571500" cy="655955"/>
          </a:xfrm>
          <a:prstGeom prst="rect">
            <a:avLst/>
          </a:prstGeom>
        </p:spPr>
        <p:txBody>
          <a:bodyPr lIns="0" tIns="0" rIns="0" bIns="0" rtlCol="0" anchor="t">
            <a:spAutoFit/>
          </a:bodyPr>
          <a:lstStyle/>
          <a:p>
            <a:pPr marL="0" lvl="0" indent="0" algn="ctr">
              <a:lnSpc>
                <a:spcPts val="5320"/>
              </a:lnSpc>
              <a:spcBef>
                <a:spcPct val="0"/>
              </a:spcBef>
            </a:pPr>
            <a:r>
              <a:rPr lang="en-US" sz="3800" u="none" strike="noStrike">
                <a:solidFill>
                  <a:srgbClr val="F5C542"/>
                </a:solidFill>
                <a:latin typeface="Inter"/>
                <a:ea typeface="Inter"/>
                <a:cs typeface="Inter"/>
                <a:sym typeface="Inter"/>
              </a:rPr>
              <a:t>☀️</a:t>
            </a:r>
          </a:p>
        </p:txBody>
      </p:sp>
      <p:sp>
        <p:nvSpPr>
          <p:cNvPr id="30" name="TextBox 30"/>
          <p:cNvSpPr txBox="1"/>
          <p:nvPr/>
        </p:nvSpPr>
        <p:spPr>
          <a:xfrm>
            <a:off x="2818821" y="1276523"/>
            <a:ext cx="1497530" cy="356577"/>
          </a:xfrm>
          <a:prstGeom prst="rect">
            <a:avLst/>
          </a:prstGeom>
        </p:spPr>
        <p:txBody>
          <a:bodyPr lIns="0" tIns="0" rIns="0" bIns="0" rtlCol="0" anchor="t">
            <a:spAutoFit/>
          </a:bodyPr>
          <a:lstStyle/>
          <a:p>
            <a:pPr algn="ctr">
              <a:lnSpc>
                <a:spcPts val="3028"/>
              </a:lnSpc>
              <a:spcBef>
                <a:spcPct val="0"/>
              </a:spcBef>
            </a:pPr>
            <a:r>
              <a:rPr lang="en-US" sz="2162" b="1">
                <a:solidFill>
                  <a:srgbClr val="008080"/>
                </a:solidFill>
                <a:latin typeface="Helvetica Now Bold"/>
                <a:ea typeface="Helvetica Now Bold"/>
                <a:cs typeface="Helvetica Now Bold"/>
                <a:sym typeface="Helvetica Now Bold"/>
              </a:rPr>
              <a:t>North - day </a:t>
            </a:r>
          </a:p>
        </p:txBody>
      </p:sp>
      <p:grpSp>
        <p:nvGrpSpPr>
          <p:cNvPr id="31" name="Group 31"/>
          <p:cNvGrpSpPr/>
          <p:nvPr/>
        </p:nvGrpSpPr>
        <p:grpSpPr>
          <a:xfrm>
            <a:off x="0" y="850011"/>
            <a:ext cx="18288000" cy="9436989"/>
            <a:chOff x="0" y="0"/>
            <a:chExt cx="4816593" cy="2485462"/>
          </a:xfrm>
        </p:grpSpPr>
        <p:sp>
          <p:nvSpPr>
            <p:cNvPr id="32" name="Freeform 32"/>
            <p:cNvSpPr/>
            <p:nvPr/>
          </p:nvSpPr>
          <p:spPr>
            <a:xfrm>
              <a:off x="0" y="0"/>
              <a:ext cx="4816592" cy="2485462"/>
            </a:xfrm>
            <a:custGeom>
              <a:avLst/>
              <a:gdLst/>
              <a:ahLst/>
              <a:cxnLst/>
              <a:rect l="l" t="t" r="r" b="b"/>
              <a:pathLst>
                <a:path w="4816592" h="2485462">
                  <a:moveTo>
                    <a:pt x="0" y="0"/>
                  </a:moveTo>
                  <a:lnTo>
                    <a:pt x="4816592" y="0"/>
                  </a:lnTo>
                  <a:lnTo>
                    <a:pt x="4816592" y="2485462"/>
                  </a:lnTo>
                  <a:lnTo>
                    <a:pt x="0" y="2485462"/>
                  </a:lnTo>
                  <a:close/>
                </a:path>
              </a:pathLst>
            </a:custGeom>
            <a:solidFill>
              <a:srgbClr val="1D3557">
                <a:alpha val="80000"/>
              </a:srgbClr>
            </a:solidFill>
          </p:spPr>
          <p:txBody>
            <a:bodyPr/>
            <a:lstStyle/>
            <a:p>
              <a:endParaRPr lang="en-IT"/>
            </a:p>
          </p:txBody>
        </p:sp>
        <p:sp>
          <p:nvSpPr>
            <p:cNvPr id="33" name="TextBox 33"/>
            <p:cNvSpPr txBox="1"/>
            <p:nvPr/>
          </p:nvSpPr>
          <p:spPr>
            <a:xfrm>
              <a:off x="0" y="-47625"/>
              <a:ext cx="4816593" cy="2533087"/>
            </a:xfrm>
            <a:prstGeom prst="rect">
              <a:avLst/>
            </a:prstGeom>
          </p:spPr>
          <p:txBody>
            <a:bodyPr lIns="50800" tIns="50800" rIns="50800" bIns="50800" rtlCol="0" anchor="ctr"/>
            <a:lstStyle/>
            <a:p>
              <a:pPr algn="ctr">
                <a:lnSpc>
                  <a:spcPts val="2940"/>
                </a:lnSpc>
              </a:pPr>
              <a:endParaRPr/>
            </a:p>
          </p:txBody>
        </p:sp>
      </p:grpSp>
      <p:grpSp>
        <p:nvGrpSpPr>
          <p:cNvPr id="34" name="Group 34"/>
          <p:cNvGrpSpPr/>
          <p:nvPr/>
        </p:nvGrpSpPr>
        <p:grpSpPr>
          <a:xfrm>
            <a:off x="6858951" y="7798957"/>
            <a:ext cx="1115273" cy="1093015"/>
            <a:chOff x="0" y="0"/>
            <a:chExt cx="544262" cy="533400"/>
          </a:xfrm>
        </p:grpSpPr>
        <p:sp>
          <p:nvSpPr>
            <p:cNvPr id="35" name="Freeform 35"/>
            <p:cNvSpPr/>
            <p:nvPr/>
          </p:nvSpPr>
          <p:spPr>
            <a:xfrm>
              <a:off x="0" y="0"/>
              <a:ext cx="544262" cy="533400"/>
            </a:xfrm>
            <a:custGeom>
              <a:avLst/>
              <a:gdLst/>
              <a:ahLst/>
              <a:cxnLst/>
              <a:rect l="l" t="t" r="r" b="b"/>
              <a:pathLst>
                <a:path w="544262" h="533400">
                  <a:moveTo>
                    <a:pt x="239386" y="166418"/>
                  </a:moveTo>
                  <a:lnTo>
                    <a:pt x="544262" y="166418"/>
                  </a:lnTo>
                  <a:lnTo>
                    <a:pt x="544262" y="366942"/>
                  </a:lnTo>
                  <a:lnTo>
                    <a:pt x="239373" y="366942"/>
                  </a:lnTo>
                  <a:lnTo>
                    <a:pt x="302255" y="533400"/>
                  </a:lnTo>
                  <a:lnTo>
                    <a:pt x="0" y="266700"/>
                  </a:lnTo>
                  <a:lnTo>
                    <a:pt x="302255" y="0"/>
                  </a:lnTo>
                  <a:lnTo>
                    <a:pt x="239386" y="166418"/>
                  </a:lnTo>
                  <a:close/>
                </a:path>
              </a:pathLst>
            </a:custGeom>
            <a:solidFill>
              <a:srgbClr val="FCFCFC"/>
            </a:solidFill>
          </p:spPr>
          <p:txBody>
            <a:bodyPr/>
            <a:lstStyle/>
            <a:p>
              <a:endParaRPr lang="en-IT"/>
            </a:p>
          </p:txBody>
        </p:sp>
        <p:sp>
          <p:nvSpPr>
            <p:cNvPr id="36" name="TextBox 36"/>
            <p:cNvSpPr txBox="1"/>
            <p:nvPr/>
          </p:nvSpPr>
          <p:spPr>
            <a:xfrm>
              <a:off x="120650" y="117475"/>
              <a:ext cx="423612" cy="250825"/>
            </a:xfrm>
            <a:prstGeom prst="rect">
              <a:avLst/>
            </a:prstGeom>
          </p:spPr>
          <p:txBody>
            <a:bodyPr lIns="50800" tIns="50800" rIns="50800" bIns="50800" rtlCol="0" anchor="ctr"/>
            <a:lstStyle/>
            <a:p>
              <a:pPr algn="ctr">
                <a:lnSpc>
                  <a:spcPts val="2940"/>
                </a:lnSpc>
              </a:pPr>
              <a:endParaRPr/>
            </a:p>
          </p:txBody>
        </p:sp>
      </p:grpSp>
      <p:sp>
        <p:nvSpPr>
          <p:cNvPr id="37" name="Freeform 37"/>
          <p:cNvSpPr/>
          <p:nvPr/>
        </p:nvSpPr>
        <p:spPr>
          <a:xfrm>
            <a:off x="94376" y="6296986"/>
            <a:ext cx="6533917" cy="3662039"/>
          </a:xfrm>
          <a:custGeom>
            <a:avLst/>
            <a:gdLst/>
            <a:ahLst/>
            <a:cxnLst/>
            <a:rect l="l" t="t" r="r" b="b"/>
            <a:pathLst>
              <a:path w="6533917" h="3662039">
                <a:moveTo>
                  <a:pt x="0" y="0"/>
                </a:moveTo>
                <a:lnTo>
                  <a:pt x="6533918" y="0"/>
                </a:lnTo>
                <a:lnTo>
                  <a:pt x="6533918" y="3662039"/>
                </a:lnTo>
                <a:lnTo>
                  <a:pt x="0" y="3662039"/>
                </a:lnTo>
                <a:lnTo>
                  <a:pt x="0" y="0"/>
                </a:lnTo>
                <a:close/>
              </a:path>
            </a:pathLst>
          </a:custGeom>
          <a:blipFill>
            <a:blip r:embed="rId8"/>
            <a:stretch>
              <a:fillRect r="-20835" b="-6586"/>
            </a:stretch>
          </a:blipFill>
        </p:spPr>
        <p:txBody>
          <a:bodyPr/>
          <a:lstStyle/>
          <a:p>
            <a:endParaRPr lang="en-IT"/>
          </a:p>
        </p:txBody>
      </p:sp>
      <p:sp>
        <p:nvSpPr>
          <p:cNvPr id="38" name="TextBox 38"/>
          <p:cNvSpPr txBox="1"/>
          <p:nvPr/>
        </p:nvSpPr>
        <p:spPr>
          <a:xfrm>
            <a:off x="2784913" y="5854683"/>
            <a:ext cx="1531438" cy="356577"/>
          </a:xfrm>
          <a:prstGeom prst="rect">
            <a:avLst/>
          </a:prstGeom>
        </p:spPr>
        <p:txBody>
          <a:bodyPr lIns="0" tIns="0" rIns="0" bIns="0" rtlCol="0" anchor="t">
            <a:spAutoFit/>
          </a:bodyPr>
          <a:lstStyle/>
          <a:p>
            <a:pPr algn="ctr">
              <a:lnSpc>
                <a:spcPts val="3028"/>
              </a:lnSpc>
              <a:spcBef>
                <a:spcPct val="0"/>
              </a:spcBef>
            </a:pPr>
            <a:r>
              <a:rPr lang="en-US" sz="2162" b="1">
                <a:solidFill>
                  <a:srgbClr val="E0761D"/>
                </a:solidFill>
                <a:latin typeface="Helvetica Now Bold"/>
                <a:ea typeface="Helvetica Now Bold"/>
                <a:cs typeface="Helvetica Now Bold"/>
                <a:sym typeface="Helvetica Now Bold"/>
              </a:rPr>
              <a:t>South - day </a:t>
            </a:r>
          </a:p>
        </p:txBody>
      </p:sp>
      <p:sp>
        <p:nvSpPr>
          <p:cNvPr id="39" name="TextBox 39"/>
          <p:cNvSpPr txBox="1"/>
          <p:nvPr/>
        </p:nvSpPr>
        <p:spPr>
          <a:xfrm>
            <a:off x="2209800" y="5734050"/>
            <a:ext cx="571500" cy="655955"/>
          </a:xfrm>
          <a:prstGeom prst="rect">
            <a:avLst/>
          </a:prstGeom>
        </p:spPr>
        <p:txBody>
          <a:bodyPr lIns="0" tIns="0" rIns="0" bIns="0" rtlCol="0" anchor="t">
            <a:spAutoFit/>
          </a:bodyPr>
          <a:lstStyle/>
          <a:p>
            <a:pPr marL="0" lvl="0" indent="0" algn="ctr">
              <a:lnSpc>
                <a:spcPts val="5320"/>
              </a:lnSpc>
              <a:spcBef>
                <a:spcPct val="0"/>
              </a:spcBef>
            </a:pPr>
            <a:r>
              <a:rPr lang="en-US" sz="3800" u="none" strike="noStrike">
                <a:solidFill>
                  <a:srgbClr val="F5C542"/>
                </a:solidFill>
                <a:latin typeface="Inter"/>
                <a:ea typeface="Inter"/>
                <a:cs typeface="Inter"/>
                <a:sym typeface="Inter"/>
              </a:rPr>
              <a:t>☀️</a:t>
            </a:r>
          </a:p>
        </p:txBody>
      </p:sp>
      <p:sp>
        <p:nvSpPr>
          <p:cNvPr id="40" name="TextBox 40"/>
          <p:cNvSpPr txBox="1"/>
          <p:nvPr/>
        </p:nvSpPr>
        <p:spPr>
          <a:xfrm>
            <a:off x="6961191" y="1585476"/>
            <a:ext cx="4284574" cy="1108710"/>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Articulat"/>
                <a:ea typeface="Articulat"/>
                <a:cs typeface="Articulat"/>
                <a:sym typeface="Articulat"/>
              </a:rPr>
              <a:t>The occurrence of cloud patterns depends on the </a:t>
            </a:r>
            <a:r>
              <a:rPr lang="en-US" sz="2100" b="1">
                <a:solidFill>
                  <a:srgbClr val="000000"/>
                </a:solidFill>
                <a:latin typeface="Articulat Bold"/>
                <a:ea typeface="Articulat Bold"/>
                <a:cs typeface="Articulat Bold"/>
                <a:sym typeface="Articulat Bold"/>
              </a:rPr>
              <a:t>region</a:t>
            </a:r>
            <a:r>
              <a:rPr lang="en-US" sz="2100">
                <a:solidFill>
                  <a:srgbClr val="000000"/>
                </a:solidFill>
                <a:latin typeface="Articulat"/>
                <a:ea typeface="Articulat"/>
                <a:cs typeface="Articulat"/>
                <a:sym typeface="Articulat"/>
              </a:rPr>
              <a:t> and on the </a:t>
            </a:r>
            <a:r>
              <a:rPr lang="en-US" sz="2100" b="1">
                <a:solidFill>
                  <a:srgbClr val="000000"/>
                </a:solidFill>
                <a:latin typeface="Articulat Bold"/>
                <a:ea typeface="Articulat Bold"/>
                <a:cs typeface="Articulat Bold"/>
                <a:sym typeface="Articulat Bold"/>
              </a:rPr>
              <a:t>time of the day</a:t>
            </a:r>
          </a:p>
        </p:txBody>
      </p:sp>
      <p:sp>
        <p:nvSpPr>
          <p:cNvPr id="41" name="TextBox 41"/>
          <p:cNvSpPr txBox="1"/>
          <p:nvPr/>
        </p:nvSpPr>
        <p:spPr>
          <a:xfrm>
            <a:off x="8136148" y="7778115"/>
            <a:ext cx="2946509" cy="1480185"/>
          </a:xfrm>
          <a:prstGeom prst="rect">
            <a:avLst/>
          </a:prstGeom>
        </p:spPr>
        <p:txBody>
          <a:bodyPr lIns="0" tIns="0" rIns="0" bIns="0" rtlCol="0" anchor="t">
            <a:spAutoFit/>
          </a:bodyPr>
          <a:lstStyle/>
          <a:p>
            <a:pPr algn="ctr">
              <a:lnSpc>
                <a:spcPts val="2940"/>
              </a:lnSpc>
            </a:pPr>
            <a:r>
              <a:rPr lang="en-US" sz="2100">
                <a:solidFill>
                  <a:srgbClr val="FCFCFC"/>
                </a:solidFill>
                <a:latin typeface="Articulat"/>
                <a:ea typeface="Articulat"/>
                <a:cs typeface="Articulat"/>
                <a:sym typeface="Articulat"/>
              </a:rPr>
              <a:t>f</a:t>
            </a:r>
            <a:r>
              <a:rPr lang="en-US" sz="2100">
                <a:solidFill>
                  <a:srgbClr val="FEFEFE"/>
                </a:solidFill>
                <a:latin typeface="Articulat"/>
                <a:ea typeface="Articulat"/>
                <a:cs typeface="Articulat"/>
                <a:sym typeface="Articulat"/>
              </a:rPr>
              <a:t>or now we just focus on</a:t>
            </a:r>
            <a:r>
              <a:rPr lang="en-US" sz="2100">
                <a:solidFill>
                  <a:srgbClr val="000000"/>
                </a:solidFill>
                <a:latin typeface="Articulat"/>
                <a:ea typeface="Articulat"/>
                <a:cs typeface="Articulat"/>
                <a:sym typeface="Articulat"/>
              </a:rPr>
              <a:t> </a:t>
            </a:r>
            <a:r>
              <a:rPr lang="en-US" sz="2100" b="1">
                <a:solidFill>
                  <a:srgbClr val="D12429"/>
                </a:solidFill>
                <a:latin typeface="Articulat Bold"/>
                <a:ea typeface="Articulat Bold"/>
                <a:cs typeface="Articulat Bold"/>
                <a:sym typeface="Articulat Bold"/>
              </a:rPr>
              <a:t>South-day</a:t>
            </a:r>
            <a:r>
              <a:rPr lang="en-US" sz="2100">
                <a:solidFill>
                  <a:srgbClr val="000000"/>
                </a:solidFill>
                <a:latin typeface="Articulat"/>
                <a:ea typeface="Articulat"/>
                <a:cs typeface="Articulat"/>
                <a:sym typeface="Articulat"/>
              </a:rPr>
              <a:t> </a:t>
            </a:r>
            <a:r>
              <a:rPr lang="en-US" sz="2100">
                <a:solidFill>
                  <a:srgbClr val="FEFDFB"/>
                </a:solidFill>
                <a:latin typeface="Articulat"/>
                <a:ea typeface="Articulat"/>
                <a:cs typeface="Articulat"/>
                <a:sym typeface="Articulat"/>
              </a:rPr>
              <a:t>and look at main classes present:</a:t>
            </a:r>
            <a:r>
              <a:rPr lang="en-US" sz="2100">
                <a:solidFill>
                  <a:srgbClr val="000000"/>
                </a:solidFill>
                <a:latin typeface="Articulat"/>
                <a:ea typeface="Articulat"/>
                <a:cs typeface="Articulat"/>
                <a:sym typeface="Articulat"/>
              </a:rPr>
              <a:t>  </a:t>
            </a:r>
          </a:p>
          <a:p>
            <a:pPr algn="ctr">
              <a:lnSpc>
                <a:spcPts val="2940"/>
              </a:lnSpc>
              <a:spcBef>
                <a:spcPct val="0"/>
              </a:spcBef>
            </a:pPr>
            <a:r>
              <a:rPr lang="en-US" sz="2100" b="1">
                <a:solidFill>
                  <a:srgbClr val="FFE6B3"/>
                </a:solidFill>
                <a:latin typeface="Articulat Bold"/>
                <a:ea typeface="Articulat Bold"/>
                <a:cs typeface="Articulat Bold"/>
                <a:sym typeface="Articulat Bold"/>
              </a:rPr>
              <a:t>5</a:t>
            </a:r>
            <a:r>
              <a:rPr lang="en-US" sz="2100">
                <a:solidFill>
                  <a:srgbClr val="FCFCFC"/>
                </a:solidFill>
                <a:latin typeface="Articulat"/>
                <a:ea typeface="Articulat"/>
                <a:cs typeface="Articulat"/>
                <a:sym typeface="Articulat"/>
              </a:rPr>
              <a:t>,</a:t>
            </a:r>
            <a:r>
              <a:rPr lang="en-US" sz="2100" b="1">
                <a:solidFill>
                  <a:srgbClr val="E073DC"/>
                </a:solidFill>
                <a:latin typeface="Articulat Bold"/>
                <a:ea typeface="Articulat Bold"/>
                <a:cs typeface="Articulat Bold"/>
                <a:sym typeface="Articulat Bold"/>
              </a:rPr>
              <a:t>6</a:t>
            </a:r>
            <a:r>
              <a:rPr lang="en-US" sz="2100">
                <a:solidFill>
                  <a:srgbClr val="FCFCFC"/>
                </a:solidFill>
                <a:latin typeface="Articulat"/>
                <a:ea typeface="Articulat"/>
                <a:cs typeface="Articulat"/>
                <a:sym typeface="Articulat"/>
              </a:rPr>
              <a:t>,</a:t>
            </a:r>
            <a:r>
              <a:rPr lang="en-US" sz="2100" b="1">
                <a:solidFill>
                  <a:srgbClr val="426AE3"/>
                </a:solidFill>
                <a:latin typeface="Articulat Bold"/>
                <a:ea typeface="Articulat Bold"/>
                <a:cs typeface="Articulat Bold"/>
                <a:sym typeface="Articulat Bold"/>
              </a:rPr>
              <a:t>7</a:t>
            </a:r>
            <a:r>
              <a:rPr lang="en-US" sz="2100">
                <a:solidFill>
                  <a:srgbClr val="FCFCFC"/>
                </a:solidFill>
                <a:latin typeface="Articulat"/>
                <a:ea typeface="Articulat"/>
                <a:cs typeface="Articulat"/>
                <a:sym typeface="Articulat"/>
              </a:rPr>
              <a:t>,</a:t>
            </a:r>
            <a:r>
              <a:rPr lang="en-US" sz="2100" b="1">
                <a:solidFill>
                  <a:srgbClr val="FFA800"/>
                </a:solidFill>
                <a:latin typeface="Articulat Bold"/>
                <a:ea typeface="Articulat Bold"/>
                <a:cs typeface="Articulat Bold"/>
                <a:sym typeface="Articulat Bold"/>
              </a:rPr>
              <a:t>3</a:t>
            </a:r>
            <a:r>
              <a:rPr lang="en-US" sz="2100">
                <a:solidFill>
                  <a:srgbClr val="FEFDFB"/>
                </a:solidFill>
                <a:latin typeface="Articulat"/>
                <a:ea typeface="Articulat"/>
                <a:cs typeface="Articulat"/>
                <a:sym typeface="Articulat"/>
              </a:rPr>
              <a:t>,</a:t>
            </a:r>
            <a:r>
              <a:rPr lang="en-US" sz="2100">
                <a:solidFill>
                  <a:srgbClr val="000000"/>
                </a:solidFill>
                <a:latin typeface="Articulat"/>
                <a:ea typeface="Articulat"/>
                <a:cs typeface="Articulat"/>
                <a:sym typeface="Articulat"/>
              </a:rPr>
              <a:t> </a:t>
            </a:r>
            <a:r>
              <a:rPr lang="en-US" sz="2100" b="1">
                <a:solidFill>
                  <a:srgbClr val="00C0FF"/>
                </a:solidFill>
                <a:latin typeface="Articulat Bold"/>
                <a:ea typeface="Articulat Bold"/>
                <a:cs typeface="Articulat Bold"/>
                <a:sym typeface="Articulat Bold"/>
              </a:rPr>
              <a:t>4</a:t>
            </a:r>
            <a:r>
              <a:rPr lang="en-US" sz="2100">
                <a:solidFill>
                  <a:srgbClr val="000000"/>
                </a:solidFill>
                <a:latin typeface="Articulat"/>
                <a:ea typeface="Articulat"/>
                <a:cs typeface="Articulat"/>
                <a:sym typeface="Articulat"/>
              </a:rPr>
              <a:t> </a:t>
            </a:r>
            <a:r>
              <a:rPr lang="en-US" sz="2100">
                <a:solidFill>
                  <a:srgbClr val="FEFDFB"/>
                </a:solidFill>
                <a:latin typeface="Articulat"/>
                <a:ea typeface="Articulat"/>
                <a:cs typeface="Articulat"/>
                <a:sym typeface="Articulat"/>
              </a:rPr>
              <a:t>and</a:t>
            </a:r>
            <a:r>
              <a:rPr lang="en-US" sz="2100">
                <a:solidFill>
                  <a:srgbClr val="000000"/>
                </a:solidFill>
                <a:latin typeface="Articulat"/>
                <a:ea typeface="Articulat"/>
                <a:cs typeface="Articulat"/>
                <a:sym typeface="Articulat"/>
              </a:rPr>
              <a:t> </a:t>
            </a:r>
            <a:r>
              <a:rPr lang="en-US" sz="2100" b="1">
                <a:solidFill>
                  <a:srgbClr val="DAA520"/>
                </a:solidFill>
                <a:latin typeface="Articulat Bold"/>
                <a:ea typeface="Articulat Bold"/>
                <a:cs typeface="Articulat Bold"/>
                <a:sym typeface="Articulat Bold"/>
              </a:rPr>
              <a:t>9</a:t>
            </a:r>
            <a:r>
              <a:rPr lang="en-US" sz="2100">
                <a:solidFill>
                  <a:srgbClr val="000000"/>
                </a:solidFill>
                <a:latin typeface="Articulat"/>
                <a:ea typeface="Articulat"/>
                <a:cs typeface="Articulat"/>
                <a:sym typeface="Articulat"/>
              </a:rPr>
              <a:t>.</a:t>
            </a: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identify precursors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grpSp>
        <p:nvGrpSpPr>
          <p:cNvPr id="6" name="Group 6"/>
          <p:cNvGrpSpPr/>
          <p:nvPr/>
        </p:nvGrpSpPr>
        <p:grpSpPr>
          <a:xfrm>
            <a:off x="1783332" y="1270430"/>
            <a:ext cx="5947852" cy="1192480"/>
            <a:chOff x="0" y="0"/>
            <a:chExt cx="7930470" cy="1589974"/>
          </a:xfrm>
        </p:grpSpPr>
        <p:grpSp>
          <p:nvGrpSpPr>
            <p:cNvPr id="7" name="Group 7"/>
            <p:cNvGrpSpPr/>
            <p:nvPr/>
          </p:nvGrpSpPr>
          <p:grpSpPr>
            <a:xfrm>
              <a:off x="0" y="0"/>
              <a:ext cx="7930470" cy="1589974"/>
              <a:chOff x="0" y="0"/>
              <a:chExt cx="1552964" cy="311353"/>
            </a:xfrm>
          </p:grpSpPr>
          <p:sp>
            <p:nvSpPr>
              <p:cNvPr id="8" name="Freeform 8"/>
              <p:cNvSpPr/>
              <p:nvPr/>
            </p:nvSpPr>
            <p:spPr>
              <a:xfrm>
                <a:off x="0" y="0"/>
                <a:ext cx="1552964" cy="311353"/>
              </a:xfrm>
              <a:custGeom>
                <a:avLst/>
                <a:gdLst/>
                <a:ahLst/>
                <a:cxnLst/>
                <a:rect l="l" t="t" r="r" b="b"/>
                <a:pathLst>
                  <a:path w="1552964" h="311353">
                    <a:moveTo>
                      <a:pt x="0" y="0"/>
                    </a:moveTo>
                    <a:lnTo>
                      <a:pt x="1552964" y="0"/>
                    </a:lnTo>
                    <a:lnTo>
                      <a:pt x="1552964" y="311353"/>
                    </a:lnTo>
                    <a:lnTo>
                      <a:pt x="0" y="311353"/>
                    </a:lnTo>
                    <a:close/>
                  </a:path>
                </a:pathLst>
              </a:custGeom>
              <a:solidFill>
                <a:srgbClr val="008080"/>
              </a:solidFill>
              <a:ln w="38100" cap="sq">
                <a:solidFill>
                  <a:srgbClr val="000000"/>
                </a:solidFill>
                <a:prstDash val="solid"/>
                <a:miter/>
              </a:ln>
            </p:spPr>
            <p:txBody>
              <a:bodyPr/>
              <a:lstStyle/>
              <a:p>
                <a:endParaRPr lang="en-IT"/>
              </a:p>
            </p:txBody>
          </p:sp>
          <p:sp>
            <p:nvSpPr>
              <p:cNvPr id="9" name="TextBox 9"/>
              <p:cNvSpPr txBox="1"/>
              <p:nvPr/>
            </p:nvSpPr>
            <p:spPr>
              <a:xfrm>
                <a:off x="0" y="-47625"/>
                <a:ext cx="1552964" cy="358978"/>
              </a:xfrm>
              <a:prstGeom prst="rect">
                <a:avLst/>
              </a:prstGeom>
            </p:spPr>
            <p:txBody>
              <a:bodyPr lIns="51243" tIns="51243" rIns="51243" bIns="51243" rtlCol="0" anchor="ctr"/>
              <a:lstStyle/>
              <a:p>
                <a:pPr algn="ctr">
                  <a:lnSpc>
                    <a:spcPts val="2940"/>
                  </a:lnSpc>
                </a:pPr>
                <a:endParaRPr/>
              </a:p>
            </p:txBody>
          </p:sp>
        </p:grpSp>
        <p:sp>
          <p:nvSpPr>
            <p:cNvPr id="10" name="Freeform 10"/>
            <p:cNvSpPr/>
            <p:nvPr/>
          </p:nvSpPr>
          <p:spPr>
            <a:xfrm>
              <a:off x="3857107" y="733342"/>
              <a:ext cx="811939" cy="126865"/>
            </a:xfrm>
            <a:custGeom>
              <a:avLst/>
              <a:gdLst/>
              <a:ahLst/>
              <a:cxnLst/>
              <a:rect l="l" t="t" r="r" b="b"/>
              <a:pathLst>
                <a:path w="811939" h="126865">
                  <a:moveTo>
                    <a:pt x="0" y="0"/>
                  </a:moveTo>
                  <a:lnTo>
                    <a:pt x="811939" y="0"/>
                  </a:lnTo>
                  <a:lnTo>
                    <a:pt x="811939" y="126865"/>
                  </a:lnTo>
                  <a:lnTo>
                    <a:pt x="0" y="126865"/>
                  </a:lnTo>
                  <a:lnTo>
                    <a:pt x="0" y="0"/>
                  </a:lnTo>
                  <a:close/>
                </a:path>
              </a:pathLst>
            </a:custGeom>
            <a:blipFill>
              <a:blip r:embed="rId3">
                <a:extLst>
                  <a:ext uri="{96DAC541-7B7A-43D3-8B79-37D633B846F1}">
                    <asvg:svgBlip xmlns:asvg="http://schemas.microsoft.com/office/drawing/2016/SVG/main" r:embed="rId4"/>
                  </a:ext>
                </a:extLst>
              </a:blip>
              <a:stretch>
                <a:fillRect/>
              </a:stretch>
            </a:blipFill>
            <a:ln w="142875" cap="sq">
              <a:solidFill>
                <a:srgbClr val="FFFFFF"/>
              </a:solidFill>
              <a:prstDash val="solid"/>
              <a:miter/>
            </a:ln>
          </p:spPr>
          <p:txBody>
            <a:bodyPr/>
            <a:lstStyle/>
            <a:p>
              <a:endParaRPr lang="en-IT"/>
            </a:p>
          </p:txBody>
        </p:sp>
        <p:sp>
          <p:nvSpPr>
            <p:cNvPr id="11" name="TextBox 11"/>
            <p:cNvSpPr txBox="1"/>
            <p:nvPr/>
          </p:nvSpPr>
          <p:spPr>
            <a:xfrm>
              <a:off x="107128" y="419615"/>
              <a:ext cx="1966870" cy="377159"/>
            </a:xfrm>
            <a:prstGeom prst="rect">
              <a:avLst/>
            </a:prstGeom>
          </p:spPr>
          <p:txBody>
            <a:bodyPr lIns="0" tIns="0" rIns="0" bIns="0" rtlCol="0" anchor="t">
              <a:spAutoFit/>
            </a:bodyPr>
            <a:lstStyle/>
            <a:p>
              <a:pPr algn="ctr">
                <a:lnSpc>
                  <a:spcPts val="2400"/>
                </a:lnSpc>
                <a:spcBef>
                  <a:spcPct val="0"/>
                </a:spcBef>
              </a:pPr>
              <a:r>
                <a:rPr lang="en-US" sz="1714" b="1">
                  <a:solidFill>
                    <a:srgbClr val="F1FAEE"/>
                  </a:solidFill>
                  <a:latin typeface="Tahoma Bold"/>
                  <a:ea typeface="Tahoma Bold"/>
                  <a:cs typeface="Tahoma Bold"/>
                  <a:sym typeface="Tahoma Bold"/>
                </a:rPr>
                <a:t>anomaly = </a:t>
              </a:r>
            </a:p>
          </p:txBody>
        </p:sp>
        <p:sp>
          <p:nvSpPr>
            <p:cNvPr id="12" name="TextBox 12"/>
            <p:cNvSpPr txBox="1"/>
            <p:nvPr/>
          </p:nvSpPr>
          <p:spPr>
            <a:xfrm>
              <a:off x="1799033" y="275489"/>
              <a:ext cx="1829809" cy="783818"/>
            </a:xfrm>
            <a:prstGeom prst="rect">
              <a:avLst/>
            </a:prstGeom>
          </p:spPr>
          <p:txBody>
            <a:bodyPr lIns="0" tIns="0" rIns="0" bIns="0" rtlCol="0" anchor="t">
              <a:spAutoFit/>
            </a:bodyPr>
            <a:lstStyle/>
            <a:p>
              <a:pPr algn="ctr">
                <a:lnSpc>
                  <a:spcPts val="2400"/>
                </a:lnSpc>
                <a:spcBef>
                  <a:spcPct val="0"/>
                </a:spcBef>
              </a:pPr>
              <a:r>
                <a:rPr lang="en-US" sz="1714" b="1">
                  <a:solidFill>
                    <a:srgbClr val="FFFFFF"/>
                  </a:solidFill>
                  <a:latin typeface="Articulat Bold"/>
                  <a:ea typeface="Articulat Bold"/>
                  <a:cs typeface="Articulat Bold"/>
                  <a:sym typeface="Articulat Bold"/>
                </a:rPr>
                <a:t>mean var from training</a:t>
              </a:r>
            </a:p>
          </p:txBody>
        </p:sp>
        <p:sp>
          <p:nvSpPr>
            <p:cNvPr id="13" name="TextBox 13"/>
            <p:cNvSpPr txBox="1"/>
            <p:nvPr/>
          </p:nvSpPr>
          <p:spPr>
            <a:xfrm>
              <a:off x="4857265" y="190020"/>
              <a:ext cx="2893751" cy="1161627"/>
            </a:xfrm>
            <a:prstGeom prst="rect">
              <a:avLst/>
            </a:prstGeom>
          </p:spPr>
          <p:txBody>
            <a:bodyPr lIns="0" tIns="0" rIns="0" bIns="0" rtlCol="0" anchor="t">
              <a:spAutoFit/>
            </a:bodyPr>
            <a:lstStyle/>
            <a:p>
              <a:pPr algn="ctr">
                <a:lnSpc>
                  <a:spcPts val="2380"/>
                </a:lnSpc>
                <a:spcBef>
                  <a:spcPct val="0"/>
                </a:spcBef>
              </a:pPr>
              <a:r>
                <a:rPr lang="en-US" sz="1700" b="1">
                  <a:solidFill>
                    <a:srgbClr val="FFFFFF"/>
                  </a:solidFill>
                  <a:latin typeface="Articulat Bold"/>
                  <a:ea typeface="Articulat Bold"/>
                  <a:cs typeface="Articulat Bold"/>
                  <a:sym typeface="Articulat Bold"/>
                </a:rPr>
                <a:t>mean over test dataset calculated on each time interval </a:t>
              </a:r>
            </a:p>
          </p:txBody>
        </p:sp>
      </p:grpSp>
      <p:sp>
        <p:nvSpPr>
          <p:cNvPr id="14" name="Freeform 14"/>
          <p:cNvSpPr/>
          <p:nvPr/>
        </p:nvSpPr>
        <p:spPr>
          <a:xfrm>
            <a:off x="291297" y="4031620"/>
            <a:ext cx="8349651" cy="5883734"/>
          </a:xfrm>
          <a:custGeom>
            <a:avLst/>
            <a:gdLst/>
            <a:ahLst/>
            <a:cxnLst/>
            <a:rect l="l" t="t" r="r" b="b"/>
            <a:pathLst>
              <a:path w="8349651" h="5883734">
                <a:moveTo>
                  <a:pt x="0" y="0"/>
                </a:moveTo>
                <a:lnTo>
                  <a:pt x="8349651" y="0"/>
                </a:lnTo>
                <a:lnTo>
                  <a:pt x="8349651" y="5883734"/>
                </a:lnTo>
                <a:lnTo>
                  <a:pt x="0" y="5883734"/>
                </a:lnTo>
                <a:lnTo>
                  <a:pt x="0" y="0"/>
                </a:lnTo>
                <a:close/>
              </a:path>
            </a:pathLst>
          </a:custGeom>
          <a:blipFill>
            <a:blip r:embed="rId5"/>
            <a:stretch>
              <a:fillRect r="-18556"/>
            </a:stretch>
          </a:blipFill>
        </p:spPr>
        <p:txBody>
          <a:bodyPr/>
          <a:lstStyle/>
          <a:p>
            <a:endParaRPr lang="en-IT"/>
          </a:p>
        </p:txBody>
      </p:sp>
      <p:sp>
        <p:nvSpPr>
          <p:cNvPr id="15" name="TextBox 15"/>
          <p:cNvSpPr txBox="1"/>
          <p:nvPr/>
        </p:nvSpPr>
        <p:spPr>
          <a:xfrm>
            <a:off x="370517" y="2835704"/>
            <a:ext cx="8773483" cy="86042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Articulat"/>
                <a:ea typeface="Articulat"/>
                <a:cs typeface="Articulat"/>
                <a:sym typeface="Articulat"/>
              </a:rPr>
              <a:t>1) </a:t>
            </a:r>
            <a:r>
              <a:rPr lang="en-US" sz="2499" b="1">
                <a:solidFill>
                  <a:srgbClr val="000000"/>
                </a:solidFill>
                <a:latin typeface="Articulat Bold"/>
                <a:ea typeface="Articulat Bold"/>
                <a:cs typeface="Articulat Bold"/>
                <a:sym typeface="Articulat Bold"/>
              </a:rPr>
              <a:t>Search for precursor anomalies</a:t>
            </a:r>
            <a:r>
              <a:rPr lang="en-US" sz="2499">
                <a:solidFill>
                  <a:srgbClr val="000000"/>
                </a:solidFill>
                <a:latin typeface="Articulat"/>
                <a:ea typeface="Articulat"/>
                <a:cs typeface="Articulat"/>
                <a:sym typeface="Articulat"/>
              </a:rPr>
              <a:t>, i.e. variables that show significative anomalies if compared to the classes mean</a:t>
            </a:r>
          </a:p>
        </p:txBody>
      </p:sp>
      <p:sp>
        <p:nvSpPr>
          <p:cNvPr id="16" name="TextBox 16"/>
          <p:cNvSpPr txBox="1"/>
          <p:nvPr/>
        </p:nvSpPr>
        <p:spPr>
          <a:xfrm>
            <a:off x="17271470" y="9282829"/>
            <a:ext cx="226060" cy="283210"/>
          </a:xfrm>
          <a:prstGeom prst="rect">
            <a:avLst/>
          </a:prstGeom>
        </p:spPr>
        <p:txBody>
          <a:bodyPr lIns="0" tIns="0" rIns="0" bIns="0" rtlCol="0" anchor="t">
            <a:spAutoFit/>
          </a:bodyPr>
          <a:lstStyle/>
          <a:p>
            <a:pPr algn="ctr">
              <a:lnSpc>
                <a:spcPts val="2239"/>
              </a:lnSpc>
              <a:spcBef>
                <a:spcPct val="0"/>
              </a:spcBef>
            </a:pPr>
            <a:r>
              <a:rPr lang="en-US" sz="1599">
                <a:solidFill>
                  <a:srgbClr val="000000"/>
                </a:solidFill>
                <a:latin typeface="Helvetica"/>
                <a:ea typeface="Helvetica"/>
                <a:cs typeface="Helvetica"/>
                <a:sym typeface="Helvetica"/>
              </a:rPr>
              <a:t>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identify precursors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grpSp>
        <p:nvGrpSpPr>
          <p:cNvPr id="6" name="Group 6"/>
          <p:cNvGrpSpPr/>
          <p:nvPr/>
        </p:nvGrpSpPr>
        <p:grpSpPr>
          <a:xfrm>
            <a:off x="1783332" y="1270430"/>
            <a:ext cx="5947852" cy="1192480"/>
            <a:chOff x="0" y="0"/>
            <a:chExt cx="7930470" cy="1589974"/>
          </a:xfrm>
        </p:grpSpPr>
        <p:grpSp>
          <p:nvGrpSpPr>
            <p:cNvPr id="7" name="Group 7"/>
            <p:cNvGrpSpPr/>
            <p:nvPr/>
          </p:nvGrpSpPr>
          <p:grpSpPr>
            <a:xfrm>
              <a:off x="0" y="0"/>
              <a:ext cx="7930470" cy="1589974"/>
              <a:chOff x="0" y="0"/>
              <a:chExt cx="1552964" cy="311353"/>
            </a:xfrm>
          </p:grpSpPr>
          <p:sp>
            <p:nvSpPr>
              <p:cNvPr id="8" name="Freeform 8"/>
              <p:cNvSpPr/>
              <p:nvPr/>
            </p:nvSpPr>
            <p:spPr>
              <a:xfrm>
                <a:off x="0" y="0"/>
                <a:ext cx="1552964" cy="311353"/>
              </a:xfrm>
              <a:custGeom>
                <a:avLst/>
                <a:gdLst/>
                <a:ahLst/>
                <a:cxnLst/>
                <a:rect l="l" t="t" r="r" b="b"/>
                <a:pathLst>
                  <a:path w="1552964" h="311353">
                    <a:moveTo>
                      <a:pt x="0" y="0"/>
                    </a:moveTo>
                    <a:lnTo>
                      <a:pt x="1552964" y="0"/>
                    </a:lnTo>
                    <a:lnTo>
                      <a:pt x="1552964" y="311353"/>
                    </a:lnTo>
                    <a:lnTo>
                      <a:pt x="0" y="311353"/>
                    </a:lnTo>
                    <a:close/>
                  </a:path>
                </a:pathLst>
              </a:custGeom>
              <a:solidFill>
                <a:srgbClr val="008080"/>
              </a:solidFill>
              <a:ln w="38100" cap="sq">
                <a:solidFill>
                  <a:srgbClr val="000000"/>
                </a:solidFill>
                <a:prstDash val="solid"/>
                <a:miter/>
              </a:ln>
            </p:spPr>
            <p:txBody>
              <a:bodyPr/>
              <a:lstStyle/>
              <a:p>
                <a:endParaRPr lang="en-IT"/>
              </a:p>
            </p:txBody>
          </p:sp>
          <p:sp>
            <p:nvSpPr>
              <p:cNvPr id="9" name="TextBox 9"/>
              <p:cNvSpPr txBox="1"/>
              <p:nvPr/>
            </p:nvSpPr>
            <p:spPr>
              <a:xfrm>
                <a:off x="0" y="-47625"/>
                <a:ext cx="1552964" cy="358978"/>
              </a:xfrm>
              <a:prstGeom prst="rect">
                <a:avLst/>
              </a:prstGeom>
            </p:spPr>
            <p:txBody>
              <a:bodyPr lIns="51243" tIns="51243" rIns="51243" bIns="51243" rtlCol="0" anchor="ctr"/>
              <a:lstStyle/>
              <a:p>
                <a:pPr algn="ctr">
                  <a:lnSpc>
                    <a:spcPts val="2940"/>
                  </a:lnSpc>
                </a:pPr>
                <a:endParaRPr/>
              </a:p>
            </p:txBody>
          </p:sp>
        </p:grpSp>
        <p:sp>
          <p:nvSpPr>
            <p:cNvPr id="10" name="Freeform 10"/>
            <p:cNvSpPr/>
            <p:nvPr/>
          </p:nvSpPr>
          <p:spPr>
            <a:xfrm>
              <a:off x="3857107" y="733342"/>
              <a:ext cx="811939" cy="126865"/>
            </a:xfrm>
            <a:custGeom>
              <a:avLst/>
              <a:gdLst/>
              <a:ahLst/>
              <a:cxnLst/>
              <a:rect l="l" t="t" r="r" b="b"/>
              <a:pathLst>
                <a:path w="811939" h="126865">
                  <a:moveTo>
                    <a:pt x="0" y="0"/>
                  </a:moveTo>
                  <a:lnTo>
                    <a:pt x="811939" y="0"/>
                  </a:lnTo>
                  <a:lnTo>
                    <a:pt x="811939" y="126865"/>
                  </a:lnTo>
                  <a:lnTo>
                    <a:pt x="0" y="126865"/>
                  </a:lnTo>
                  <a:lnTo>
                    <a:pt x="0" y="0"/>
                  </a:lnTo>
                  <a:close/>
                </a:path>
              </a:pathLst>
            </a:custGeom>
            <a:blipFill>
              <a:blip r:embed="rId3">
                <a:extLst>
                  <a:ext uri="{96DAC541-7B7A-43D3-8B79-37D633B846F1}">
                    <asvg:svgBlip xmlns:asvg="http://schemas.microsoft.com/office/drawing/2016/SVG/main" r:embed="rId4"/>
                  </a:ext>
                </a:extLst>
              </a:blip>
              <a:stretch>
                <a:fillRect/>
              </a:stretch>
            </a:blipFill>
            <a:ln w="142875" cap="sq">
              <a:solidFill>
                <a:srgbClr val="FFFFFF"/>
              </a:solidFill>
              <a:prstDash val="solid"/>
              <a:miter/>
            </a:ln>
          </p:spPr>
          <p:txBody>
            <a:bodyPr/>
            <a:lstStyle/>
            <a:p>
              <a:endParaRPr lang="en-IT"/>
            </a:p>
          </p:txBody>
        </p:sp>
        <p:sp>
          <p:nvSpPr>
            <p:cNvPr id="11" name="TextBox 11"/>
            <p:cNvSpPr txBox="1"/>
            <p:nvPr/>
          </p:nvSpPr>
          <p:spPr>
            <a:xfrm>
              <a:off x="107128" y="419615"/>
              <a:ext cx="1966870" cy="377159"/>
            </a:xfrm>
            <a:prstGeom prst="rect">
              <a:avLst/>
            </a:prstGeom>
          </p:spPr>
          <p:txBody>
            <a:bodyPr lIns="0" tIns="0" rIns="0" bIns="0" rtlCol="0" anchor="t">
              <a:spAutoFit/>
            </a:bodyPr>
            <a:lstStyle/>
            <a:p>
              <a:pPr algn="ctr">
                <a:lnSpc>
                  <a:spcPts val="2400"/>
                </a:lnSpc>
                <a:spcBef>
                  <a:spcPct val="0"/>
                </a:spcBef>
              </a:pPr>
              <a:r>
                <a:rPr lang="en-US" sz="1714" b="1">
                  <a:solidFill>
                    <a:srgbClr val="F1FAEE"/>
                  </a:solidFill>
                  <a:latin typeface="Tahoma Bold"/>
                  <a:ea typeface="Tahoma Bold"/>
                  <a:cs typeface="Tahoma Bold"/>
                  <a:sym typeface="Tahoma Bold"/>
                </a:rPr>
                <a:t>anomaly = </a:t>
              </a:r>
            </a:p>
          </p:txBody>
        </p:sp>
        <p:sp>
          <p:nvSpPr>
            <p:cNvPr id="12" name="TextBox 12"/>
            <p:cNvSpPr txBox="1"/>
            <p:nvPr/>
          </p:nvSpPr>
          <p:spPr>
            <a:xfrm>
              <a:off x="1799033" y="275489"/>
              <a:ext cx="1829809" cy="783818"/>
            </a:xfrm>
            <a:prstGeom prst="rect">
              <a:avLst/>
            </a:prstGeom>
          </p:spPr>
          <p:txBody>
            <a:bodyPr lIns="0" tIns="0" rIns="0" bIns="0" rtlCol="0" anchor="t">
              <a:spAutoFit/>
            </a:bodyPr>
            <a:lstStyle/>
            <a:p>
              <a:pPr algn="ctr">
                <a:lnSpc>
                  <a:spcPts val="2400"/>
                </a:lnSpc>
                <a:spcBef>
                  <a:spcPct val="0"/>
                </a:spcBef>
              </a:pPr>
              <a:r>
                <a:rPr lang="en-US" sz="1714" b="1">
                  <a:solidFill>
                    <a:srgbClr val="FFFFFF"/>
                  </a:solidFill>
                  <a:latin typeface="Articulat Bold"/>
                  <a:ea typeface="Articulat Bold"/>
                  <a:cs typeface="Articulat Bold"/>
                  <a:sym typeface="Articulat Bold"/>
                </a:rPr>
                <a:t>mean var from training</a:t>
              </a:r>
            </a:p>
          </p:txBody>
        </p:sp>
        <p:sp>
          <p:nvSpPr>
            <p:cNvPr id="13" name="TextBox 13"/>
            <p:cNvSpPr txBox="1"/>
            <p:nvPr/>
          </p:nvSpPr>
          <p:spPr>
            <a:xfrm>
              <a:off x="4857265" y="190020"/>
              <a:ext cx="2893751" cy="1161627"/>
            </a:xfrm>
            <a:prstGeom prst="rect">
              <a:avLst/>
            </a:prstGeom>
          </p:spPr>
          <p:txBody>
            <a:bodyPr lIns="0" tIns="0" rIns="0" bIns="0" rtlCol="0" anchor="t">
              <a:spAutoFit/>
            </a:bodyPr>
            <a:lstStyle/>
            <a:p>
              <a:pPr algn="ctr">
                <a:lnSpc>
                  <a:spcPts val="2380"/>
                </a:lnSpc>
                <a:spcBef>
                  <a:spcPct val="0"/>
                </a:spcBef>
              </a:pPr>
              <a:r>
                <a:rPr lang="en-US" sz="1700" b="1">
                  <a:solidFill>
                    <a:srgbClr val="FFFFFF"/>
                  </a:solidFill>
                  <a:latin typeface="Articulat Bold"/>
                  <a:ea typeface="Articulat Bold"/>
                  <a:cs typeface="Articulat Bold"/>
                  <a:sym typeface="Articulat Bold"/>
                </a:rPr>
                <a:t>mean over test dataset calculated on each time interval </a:t>
              </a:r>
            </a:p>
          </p:txBody>
        </p:sp>
      </p:grpSp>
      <p:grpSp>
        <p:nvGrpSpPr>
          <p:cNvPr id="14" name="Group 14"/>
          <p:cNvGrpSpPr/>
          <p:nvPr/>
        </p:nvGrpSpPr>
        <p:grpSpPr>
          <a:xfrm rot="-10800000">
            <a:off x="8840973" y="3829033"/>
            <a:ext cx="902920" cy="1068060"/>
            <a:chOff x="0" y="0"/>
            <a:chExt cx="450927" cy="533400"/>
          </a:xfrm>
        </p:grpSpPr>
        <p:sp>
          <p:nvSpPr>
            <p:cNvPr id="15" name="Freeform 15"/>
            <p:cNvSpPr/>
            <p:nvPr/>
          </p:nvSpPr>
          <p:spPr>
            <a:xfrm>
              <a:off x="0" y="0"/>
              <a:ext cx="450927" cy="533400"/>
            </a:xfrm>
            <a:custGeom>
              <a:avLst/>
              <a:gdLst/>
              <a:ahLst/>
              <a:cxnLst/>
              <a:rect l="l" t="t" r="r" b="b"/>
              <a:pathLst>
                <a:path w="450927" h="533400">
                  <a:moveTo>
                    <a:pt x="239386" y="166418"/>
                  </a:moveTo>
                  <a:lnTo>
                    <a:pt x="450927" y="166418"/>
                  </a:lnTo>
                  <a:lnTo>
                    <a:pt x="450927" y="366942"/>
                  </a:lnTo>
                  <a:lnTo>
                    <a:pt x="239373" y="366942"/>
                  </a:lnTo>
                  <a:lnTo>
                    <a:pt x="302255" y="533400"/>
                  </a:lnTo>
                  <a:lnTo>
                    <a:pt x="0" y="266700"/>
                  </a:lnTo>
                  <a:lnTo>
                    <a:pt x="302255" y="0"/>
                  </a:lnTo>
                  <a:lnTo>
                    <a:pt x="239386" y="166418"/>
                  </a:lnTo>
                  <a:close/>
                </a:path>
              </a:pathLst>
            </a:custGeom>
            <a:solidFill>
              <a:srgbClr val="375B76"/>
            </a:solidFill>
          </p:spPr>
          <p:txBody>
            <a:bodyPr/>
            <a:lstStyle/>
            <a:p>
              <a:endParaRPr lang="en-IT"/>
            </a:p>
          </p:txBody>
        </p:sp>
        <p:sp>
          <p:nvSpPr>
            <p:cNvPr id="16" name="TextBox 16"/>
            <p:cNvSpPr txBox="1"/>
            <p:nvPr/>
          </p:nvSpPr>
          <p:spPr>
            <a:xfrm>
              <a:off x="120650" y="117475"/>
              <a:ext cx="330277" cy="250825"/>
            </a:xfrm>
            <a:prstGeom prst="rect">
              <a:avLst/>
            </a:prstGeom>
          </p:spPr>
          <p:txBody>
            <a:bodyPr lIns="50800" tIns="50800" rIns="50800" bIns="50800" rtlCol="0" anchor="ctr"/>
            <a:lstStyle/>
            <a:p>
              <a:pPr algn="ctr">
                <a:lnSpc>
                  <a:spcPts val="2940"/>
                </a:lnSpc>
              </a:pPr>
              <a:endParaRPr/>
            </a:p>
          </p:txBody>
        </p:sp>
      </p:grpSp>
      <p:sp>
        <p:nvSpPr>
          <p:cNvPr id="17" name="Freeform 17"/>
          <p:cNvSpPr/>
          <p:nvPr/>
        </p:nvSpPr>
        <p:spPr>
          <a:xfrm>
            <a:off x="291297" y="4031620"/>
            <a:ext cx="8349651" cy="5883734"/>
          </a:xfrm>
          <a:custGeom>
            <a:avLst/>
            <a:gdLst/>
            <a:ahLst/>
            <a:cxnLst/>
            <a:rect l="l" t="t" r="r" b="b"/>
            <a:pathLst>
              <a:path w="8349651" h="5883734">
                <a:moveTo>
                  <a:pt x="0" y="0"/>
                </a:moveTo>
                <a:lnTo>
                  <a:pt x="8349651" y="0"/>
                </a:lnTo>
                <a:lnTo>
                  <a:pt x="8349651" y="5883734"/>
                </a:lnTo>
                <a:lnTo>
                  <a:pt x="0" y="5883734"/>
                </a:lnTo>
                <a:lnTo>
                  <a:pt x="0" y="0"/>
                </a:lnTo>
                <a:close/>
              </a:path>
            </a:pathLst>
          </a:custGeom>
          <a:blipFill>
            <a:blip r:embed="rId5"/>
            <a:stretch>
              <a:fillRect r="-18556"/>
            </a:stretch>
          </a:blipFill>
        </p:spPr>
        <p:txBody>
          <a:bodyPr/>
          <a:lstStyle/>
          <a:p>
            <a:endParaRPr lang="en-IT"/>
          </a:p>
        </p:txBody>
      </p:sp>
      <p:sp>
        <p:nvSpPr>
          <p:cNvPr id="18" name="Freeform 18"/>
          <p:cNvSpPr/>
          <p:nvPr/>
        </p:nvSpPr>
        <p:spPr>
          <a:xfrm>
            <a:off x="10200018" y="2203530"/>
            <a:ext cx="7646127" cy="5165915"/>
          </a:xfrm>
          <a:custGeom>
            <a:avLst/>
            <a:gdLst/>
            <a:ahLst/>
            <a:cxnLst/>
            <a:rect l="l" t="t" r="r" b="b"/>
            <a:pathLst>
              <a:path w="7646127" h="5165915">
                <a:moveTo>
                  <a:pt x="0" y="0"/>
                </a:moveTo>
                <a:lnTo>
                  <a:pt x="7646127" y="0"/>
                </a:lnTo>
                <a:lnTo>
                  <a:pt x="7646127" y="5165914"/>
                </a:lnTo>
                <a:lnTo>
                  <a:pt x="0" y="5165914"/>
                </a:lnTo>
                <a:lnTo>
                  <a:pt x="0" y="0"/>
                </a:lnTo>
                <a:close/>
              </a:path>
            </a:pathLst>
          </a:custGeom>
          <a:blipFill>
            <a:blip r:embed="rId6"/>
            <a:stretch>
              <a:fillRect/>
            </a:stretch>
          </a:blipFill>
        </p:spPr>
        <p:txBody>
          <a:bodyPr/>
          <a:lstStyle/>
          <a:p>
            <a:endParaRPr lang="en-IT"/>
          </a:p>
        </p:txBody>
      </p:sp>
      <p:sp>
        <p:nvSpPr>
          <p:cNvPr id="19" name="TextBox 19"/>
          <p:cNvSpPr txBox="1"/>
          <p:nvPr/>
        </p:nvSpPr>
        <p:spPr>
          <a:xfrm>
            <a:off x="370517" y="2835704"/>
            <a:ext cx="8773483" cy="86042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Articulat"/>
                <a:ea typeface="Articulat"/>
                <a:cs typeface="Articulat"/>
                <a:sym typeface="Articulat"/>
              </a:rPr>
              <a:t>1) </a:t>
            </a:r>
            <a:r>
              <a:rPr lang="en-US" sz="2499" b="1">
                <a:solidFill>
                  <a:srgbClr val="000000"/>
                </a:solidFill>
                <a:latin typeface="Articulat Bold"/>
                <a:ea typeface="Articulat Bold"/>
                <a:cs typeface="Articulat Bold"/>
                <a:sym typeface="Articulat Bold"/>
              </a:rPr>
              <a:t>Search for precursor anomalies</a:t>
            </a:r>
            <a:r>
              <a:rPr lang="en-US" sz="2499">
                <a:solidFill>
                  <a:srgbClr val="000000"/>
                </a:solidFill>
                <a:latin typeface="Articulat"/>
                <a:ea typeface="Articulat"/>
                <a:cs typeface="Articulat"/>
                <a:sym typeface="Articulat"/>
              </a:rPr>
              <a:t>, i.e. variables that show significative anomalies if compared to the classes mean</a:t>
            </a:r>
          </a:p>
        </p:txBody>
      </p:sp>
      <p:sp>
        <p:nvSpPr>
          <p:cNvPr id="20" name="TextBox 20"/>
          <p:cNvSpPr txBox="1"/>
          <p:nvPr/>
        </p:nvSpPr>
        <p:spPr>
          <a:xfrm>
            <a:off x="9415033" y="981075"/>
            <a:ext cx="8700892" cy="86042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Articulat"/>
                <a:ea typeface="Articulat"/>
                <a:cs typeface="Articulat"/>
                <a:sym typeface="Articulat"/>
              </a:rPr>
              <a:t>2) </a:t>
            </a:r>
            <a:r>
              <a:rPr lang="en-US" sz="2499" b="1">
                <a:solidFill>
                  <a:srgbClr val="000000"/>
                </a:solidFill>
                <a:latin typeface="Articulat Bold"/>
                <a:ea typeface="Articulat Bold"/>
                <a:cs typeface="Articulat Bold"/>
                <a:sym typeface="Articulat Bold"/>
              </a:rPr>
              <a:t>Identify warning thresholds </a:t>
            </a:r>
            <a:r>
              <a:rPr lang="en-US" sz="2499">
                <a:solidFill>
                  <a:srgbClr val="000000"/>
                </a:solidFill>
                <a:latin typeface="Articulat"/>
                <a:ea typeface="Articulat"/>
                <a:cs typeface="Articulat"/>
                <a:sym typeface="Articulat"/>
              </a:rPr>
              <a:t>for the predictor time series by calculating finite differences along the anomaly time series</a:t>
            </a:r>
          </a:p>
        </p:txBody>
      </p:sp>
      <p:sp>
        <p:nvSpPr>
          <p:cNvPr id="21" name="TextBox 21"/>
          <p:cNvSpPr txBox="1"/>
          <p:nvPr/>
        </p:nvSpPr>
        <p:spPr>
          <a:xfrm>
            <a:off x="10734352" y="8507649"/>
            <a:ext cx="1704468" cy="750651"/>
          </a:xfrm>
          <a:prstGeom prst="rect">
            <a:avLst/>
          </a:prstGeom>
        </p:spPr>
        <p:txBody>
          <a:bodyPr lIns="0" tIns="0" rIns="0" bIns="0" rtlCol="0" anchor="t">
            <a:spAutoFit/>
          </a:bodyPr>
          <a:lstStyle/>
          <a:p>
            <a:pPr algn="ctr">
              <a:lnSpc>
                <a:spcPts val="2981"/>
              </a:lnSpc>
              <a:spcBef>
                <a:spcPct val="0"/>
              </a:spcBef>
            </a:pPr>
            <a:r>
              <a:rPr lang="en-US" sz="2129" b="1">
                <a:solidFill>
                  <a:srgbClr val="D12429"/>
                </a:solidFill>
                <a:latin typeface="Articulat Bold"/>
                <a:ea typeface="Articulat Bold"/>
                <a:cs typeface="Articulat Bold"/>
                <a:sym typeface="Articulat Bold"/>
              </a:rPr>
              <a:t>identified precursors: </a:t>
            </a:r>
          </a:p>
        </p:txBody>
      </p:sp>
      <p:sp>
        <p:nvSpPr>
          <p:cNvPr id="22" name="TextBox 22"/>
          <p:cNvSpPr txBox="1"/>
          <p:nvPr/>
        </p:nvSpPr>
        <p:spPr>
          <a:xfrm>
            <a:off x="13064133" y="8077667"/>
            <a:ext cx="4005464" cy="1888530"/>
          </a:xfrm>
          <a:prstGeom prst="rect">
            <a:avLst/>
          </a:prstGeom>
        </p:spPr>
        <p:txBody>
          <a:bodyPr lIns="0" tIns="0" rIns="0" bIns="0" rtlCol="0" anchor="t">
            <a:spAutoFit/>
          </a:bodyPr>
          <a:lstStyle/>
          <a:p>
            <a:pPr algn="ctr">
              <a:lnSpc>
                <a:spcPts val="3033"/>
              </a:lnSpc>
            </a:pPr>
            <a:r>
              <a:rPr lang="en-US" sz="2166" b="1" dirty="0">
                <a:solidFill>
                  <a:srgbClr val="000000"/>
                </a:solidFill>
                <a:latin typeface="Articulat Bold"/>
                <a:ea typeface="Articulat Bold"/>
                <a:cs typeface="Articulat Bold"/>
                <a:sym typeface="Articulat Bold"/>
              </a:rPr>
              <a:t>COT mean anomaly</a:t>
            </a:r>
          </a:p>
          <a:p>
            <a:pPr algn="ctr">
              <a:lnSpc>
                <a:spcPts val="3033"/>
              </a:lnSpc>
            </a:pPr>
            <a:r>
              <a:rPr lang="en-US" sz="2166" b="1" dirty="0">
                <a:solidFill>
                  <a:srgbClr val="000000"/>
                </a:solidFill>
                <a:latin typeface="Articulat Bold"/>
                <a:ea typeface="Articulat Bold"/>
                <a:cs typeface="Articulat Bold"/>
                <a:sym typeface="Articulat Bold"/>
              </a:rPr>
              <a:t>COT 30+ mean anomaly</a:t>
            </a:r>
          </a:p>
          <a:p>
            <a:pPr algn="ctr">
              <a:lnSpc>
                <a:spcPts val="3033"/>
              </a:lnSpc>
            </a:pPr>
            <a:r>
              <a:rPr lang="en-US" sz="2166" b="1" dirty="0">
                <a:solidFill>
                  <a:srgbClr val="000000"/>
                </a:solidFill>
                <a:latin typeface="Articulat Bold"/>
                <a:ea typeface="Articulat Bold"/>
                <a:cs typeface="Articulat Bold"/>
                <a:sym typeface="Articulat Bold"/>
              </a:rPr>
              <a:t>grad(CTH) anomaly</a:t>
            </a:r>
          </a:p>
          <a:p>
            <a:pPr algn="ctr">
              <a:lnSpc>
                <a:spcPts val="3033"/>
              </a:lnSpc>
            </a:pPr>
            <a:r>
              <a:rPr lang="en-US" sz="2166" b="1" dirty="0">
                <a:solidFill>
                  <a:srgbClr val="000000"/>
                </a:solidFill>
                <a:latin typeface="Articulat Bold"/>
                <a:ea typeface="Articulat Bold"/>
                <a:cs typeface="Articulat Bold"/>
                <a:sym typeface="Articulat Bold"/>
              </a:rPr>
              <a:t>Euclid mean count anomaly</a:t>
            </a:r>
          </a:p>
          <a:p>
            <a:pPr algn="ctr">
              <a:lnSpc>
                <a:spcPts val="3033"/>
              </a:lnSpc>
              <a:spcBef>
                <a:spcPct val="0"/>
              </a:spcBef>
            </a:pPr>
            <a:r>
              <a:rPr lang="en-US" sz="2166" b="1" dirty="0">
                <a:solidFill>
                  <a:srgbClr val="000000"/>
                </a:solidFill>
                <a:latin typeface="Articulat Bold"/>
                <a:ea typeface="Articulat Bold"/>
                <a:cs typeface="Articulat Bold"/>
                <a:sym typeface="Articulat Bold"/>
              </a:rPr>
              <a:t>precipitation mean anomaly</a:t>
            </a:r>
          </a:p>
        </p:txBody>
      </p:sp>
      <p:sp>
        <p:nvSpPr>
          <p:cNvPr id="23" name="TextBox 23"/>
          <p:cNvSpPr txBox="1"/>
          <p:nvPr/>
        </p:nvSpPr>
        <p:spPr>
          <a:xfrm>
            <a:off x="10537874" y="7540457"/>
            <a:ext cx="7578052" cy="422275"/>
          </a:xfrm>
          <a:prstGeom prst="rect">
            <a:avLst/>
          </a:prstGeom>
        </p:spPr>
        <p:txBody>
          <a:bodyPr lIns="0" tIns="0" rIns="0" bIns="0" rtlCol="0" anchor="t">
            <a:spAutoFit/>
          </a:bodyPr>
          <a:lstStyle/>
          <a:p>
            <a:pPr algn="l">
              <a:lnSpc>
                <a:spcPts val="3499"/>
              </a:lnSpc>
              <a:spcBef>
                <a:spcPct val="0"/>
              </a:spcBef>
            </a:pPr>
            <a:r>
              <a:rPr lang="en-US" sz="2499">
                <a:solidFill>
                  <a:srgbClr val="000000"/>
                </a:solidFill>
                <a:latin typeface="Articulat"/>
                <a:ea typeface="Articulat"/>
                <a:cs typeface="Articulat"/>
                <a:sym typeface="Articulat"/>
              </a:rPr>
              <a:t>3) Select precursors with best performances</a:t>
            </a:r>
          </a:p>
        </p:txBody>
      </p:sp>
      <p:sp>
        <p:nvSpPr>
          <p:cNvPr id="24" name="TextBox 24"/>
          <p:cNvSpPr txBox="1"/>
          <p:nvPr/>
        </p:nvSpPr>
        <p:spPr>
          <a:xfrm>
            <a:off x="17271470" y="9282829"/>
            <a:ext cx="226060" cy="283210"/>
          </a:xfrm>
          <a:prstGeom prst="rect">
            <a:avLst/>
          </a:prstGeom>
        </p:spPr>
        <p:txBody>
          <a:bodyPr lIns="0" tIns="0" rIns="0" bIns="0" rtlCol="0" anchor="t">
            <a:spAutoFit/>
          </a:bodyPr>
          <a:lstStyle/>
          <a:p>
            <a:pPr algn="ctr">
              <a:lnSpc>
                <a:spcPts val="2239"/>
              </a:lnSpc>
              <a:spcBef>
                <a:spcPct val="0"/>
              </a:spcBef>
            </a:pPr>
            <a:r>
              <a:rPr lang="en-US" sz="1599">
                <a:solidFill>
                  <a:srgbClr val="000000"/>
                </a:solidFill>
                <a:latin typeface="Helvetica"/>
                <a:ea typeface="Helvetica"/>
                <a:cs typeface="Helvetica"/>
                <a:sym typeface="Helvetica"/>
              </a:rPr>
              <a:t>16</a:t>
            </a: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0" y="1028700"/>
            <a:ext cx="9244104" cy="9240660"/>
          </a:xfrm>
          <a:custGeom>
            <a:avLst/>
            <a:gdLst/>
            <a:ahLst/>
            <a:cxnLst/>
            <a:rect l="l" t="t" r="r" b="b"/>
            <a:pathLst>
              <a:path w="9244104" h="9240660">
                <a:moveTo>
                  <a:pt x="0" y="0"/>
                </a:moveTo>
                <a:lnTo>
                  <a:pt x="9244104" y="0"/>
                </a:lnTo>
                <a:lnTo>
                  <a:pt x="9244104" y="9240660"/>
                </a:lnTo>
                <a:lnTo>
                  <a:pt x="0" y="9240660"/>
                </a:lnTo>
                <a:lnTo>
                  <a:pt x="0" y="0"/>
                </a:lnTo>
                <a:close/>
              </a:path>
            </a:pathLst>
          </a:custGeom>
          <a:blipFill>
            <a:blip r:embed="rId4"/>
            <a:stretch>
              <a:fillRect t="-2514" r="-42451"/>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4"/>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on 20250616 (view 002)</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9729790" y="936238"/>
            <a:ext cx="8050326" cy="6900280"/>
          </a:xfrm>
          <a:prstGeom prst="rect">
            <a:avLst/>
          </a:prstGeom>
        </p:spPr>
      </p:pic>
      <p:sp>
        <p:nvSpPr>
          <p:cNvPr id="8" name="TextBox 8"/>
          <p:cNvSpPr txBox="1"/>
          <p:nvPr/>
        </p:nvSpPr>
        <p:spPr>
          <a:xfrm>
            <a:off x="10096047" y="7788893"/>
            <a:ext cx="7578052" cy="222313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71470" y="9282829"/>
            <a:ext cx="226060" cy="283210"/>
          </a:xfrm>
          <a:prstGeom prst="rect">
            <a:avLst/>
          </a:prstGeom>
        </p:spPr>
        <p:txBody>
          <a:bodyPr lIns="0" tIns="0" rIns="0" bIns="0" rtlCol="0" anchor="t">
            <a:spAutoFit/>
          </a:bodyPr>
          <a:lstStyle/>
          <a:p>
            <a:pPr algn="ctr">
              <a:lnSpc>
                <a:spcPts val="2239"/>
              </a:lnSpc>
              <a:spcBef>
                <a:spcPct val="0"/>
              </a:spcBef>
            </a:pPr>
            <a:r>
              <a:rPr lang="en-US" sz="1599">
                <a:solidFill>
                  <a:srgbClr val="000000"/>
                </a:solidFill>
                <a:latin typeface="Helvetica"/>
                <a:ea typeface="Helvetica"/>
                <a:cs typeface="Helvetica"/>
                <a:sym typeface="Helvetica"/>
              </a:rPr>
              <a:t>17</a:t>
            </a:r>
          </a:p>
        </p:txBody>
      </p:sp>
      <p:sp>
        <p:nvSpPr>
          <p:cNvPr id="10" name="Freeform 10"/>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6"/>
            <a:stretch>
              <a:fillRect/>
            </a:stretch>
          </a:blipFill>
        </p:spPr>
        <p:txBody>
          <a:bodyPr/>
          <a:lstStyle/>
          <a:p>
            <a:endParaRPr lang="en-IT"/>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AE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6824120" cy="10287000"/>
            <a:chOff x="0" y="0"/>
            <a:chExt cx="1797299" cy="2709333"/>
          </a:xfrm>
        </p:grpSpPr>
        <p:sp>
          <p:nvSpPr>
            <p:cNvPr id="3" name="Freeform 3"/>
            <p:cNvSpPr/>
            <p:nvPr/>
          </p:nvSpPr>
          <p:spPr>
            <a:xfrm>
              <a:off x="0" y="0"/>
              <a:ext cx="1797299" cy="2709333"/>
            </a:xfrm>
            <a:custGeom>
              <a:avLst/>
              <a:gdLst/>
              <a:ahLst/>
              <a:cxnLst/>
              <a:rect l="l" t="t" r="r" b="b"/>
              <a:pathLst>
                <a:path w="1797299" h="2709333">
                  <a:moveTo>
                    <a:pt x="0" y="0"/>
                  </a:moveTo>
                  <a:lnTo>
                    <a:pt x="1797299" y="0"/>
                  </a:lnTo>
                  <a:lnTo>
                    <a:pt x="1797299" y="2709333"/>
                  </a:lnTo>
                  <a:lnTo>
                    <a:pt x="0" y="2709333"/>
                  </a:lnTo>
                  <a:close/>
                </a:path>
              </a:pathLst>
            </a:custGeom>
            <a:solidFill>
              <a:srgbClr val="1D3557"/>
            </a:solidFill>
          </p:spPr>
          <p:txBody>
            <a:bodyPr/>
            <a:lstStyle/>
            <a:p>
              <a:endParaRPr lang="en-IT"/>
            </a:p>
          </p:txBody>
        </p:sp>
        <p:sp>
          <p:nvSpPr>
            <p:cNvPr id="4" name="TextBox 4"/>
            <p:cNvSpPr txBox="1"/>
            <p:nvPr/>
          </p:nvSpPr>
          <p:spPr>
            <a:xfrm>
              <a:off x="0" y="-38100"/>
              <a:ext cx="1797299" cy="27474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7004437" y="56056"/>
            <a:ext cx="11090627" cy="10174887"/>
          </a:xfrm>
          <a:custGeom>
            <a:avLst/>
            <a:gdLst/>
            <a:ahLst/>
            <a:cxnLst/>
            <a:rect l="l" t="t" r="r" b="b"/>
            <a:pathLst>
              <a:path w="11090627" h="10174887">
                <a:moveTo>
                  <a:pt x="0" y="0"/>
                </a:moveTo>
                <a:lnTo>
                  <a:pt x="11090627" y="0"/>
                </a:lnTo>
                <a:lnTo>
                  <a:pt x="11090627" y="10174888"/>
                </a:lnTo>
                <a:lnTo>
                  <a:pt x="0" y="10174888"/>
                </a:lnTo>
                <a:lnTo>
                  <a:pt x="0" y="0"/>
                </a:lnTo>
                <a:close/>
              </a:path>
            </a:pathLst>
          </a:custGeom>
          <a:blipFill>
            <a:blip r:embed="rId2"/>
            <a:stretch>
              <a:fillRect/>
            </a:stretch>
          </a:blipFill>
        </p:spPr>
        <p:txBody>
          <a:bodyPr/>
          <a:lstStyle/>
          <a:p>
            <a:endParaRPr lang="en-IT"/>
          </a:p>
        </p:txBody>
      </p:sp>
      <p:sp>
        <p:nvSpPr>
          <p:cNvPr id="7" name="TextBox 7"/>
          <p:cNvSpPr txBox="1"/>
          <p:nvPr/>
        </p:nvSpPr>
        <p:spPr>
          <a:xfrm>
            <a:off x="297850" y="4167310"/>
            <a:ext cx="6314423" cy="574675"/>
          </a:xfrm>
          <a:prstGeom prst="rect">
            <a:avLst/>
          </a:prstGeom>
        </p:spPr>
        <p:txBody>
          <a:bodyPr lIns="0" tIns="0" rIns="0" bIns="0" rtlCol="0" anchor="t">
            <a:spAutoFit/>
          </a:bodyPr>
          <a:lstStyle/>
          <a:p>
            <a:pPr algn="l">
              <a:lnSpc>
                <a:spcPts val="4760"/>
              </a:lnSpc>
            </a:pPr>
            <a:r>
              <a:rPr lang="en-US" sz="3400" b="1">
                <a:solidFill>
                  <a:srgbClr val="FFFFFF"/>
                </a:solidFill>
                <a:latin typeface="Articulat Bold"/>
                <a:ea typeface="Articulat Bold"/>
                <a:cs typeface="Articulat Bold"/>
                <a:sym typeface="Articulat Bold"/>
              </a:rPr>
              <a:t>Especially over the Alps</a:t>
            </a:r>
          </a:p>
        </p:txBody>
      </p:sp>
      <p:sp>
        <p:nvSpPr>
          <p:cNvPr id="8" name="TextBox 8"/>
          <p:cNvSpPr txBox="1"/>
          <p:nvPr/>
        </p:nvSpPr>
        <p:spPr>
          <a:xfrm>
            <a:off x="297850" y="615315"/>
            <a:ext cx="6314423" cy="788035"/>
          </a:xfrm>
          <a:prstGeom prst="rect">
            <a:avLst/>
          </a:prstGeom>
        </p:spPr>
        <p:txBody>
          <a:bodyPr lIns="0" tIns="0" rIns="0" bIns="0" rtlCol="0" anchor="t">
            <a:spAutoFit/>
          </a:bodyPr>
          <a:lstStyle/>
          <a:p>
            <a:pPr algn="l">
              <a:lnSpc>
                <a:spcPts val="6439"/>
              </a:lnSpc>
            </a:pPr>
            <a:r>
              <a:rPr lang="en-US" sz="4599">
                <a:solidFill>
                  <a:srgbClr val="F1FAEE"/>
                </a:solidFill>
                <a:latin typeface="Lovelo"/>
                <a:ea typeface="Lovelo"/>
                <a:cs typeface="Lovelo"/>
                <a:sym typeface="Lovelo"/>
              </a:rPr>
              <a:t>45 BILLIONS PER YEAR</a:t>
            </a:r>
          </a:p>
        </p:txBody>
      </p:sp>
      <p:sp>
        <p:nvSpPr>
          <p:cNvPr id="9" name="TextBox 9"/>
          <p:cNvSpPr txBox="1"/>
          <p:nvPr/>
        </p:nvSpPr>
        <p:spPr>
          <a:xfrm>
            <a:off x="461668" y="1411671"/>
            <a:ext cx="6249083" cy="772795"/>
          </a:xfrm>
          <a:prstGeom prst="rect">
            <a:avLst/>
          </a:prstGeom>
        </p:spPr>
        <p:txBody>
          <a:bodyPr lIns="0" tIns="0" rIns="0" bIns="0" rtlCol="0" anchor="t">
            <a:spAutoFit/>
          </a:bodyPr>
          <a:lstStyle/>
          <a:p>
            <a:pPr algn="l">
              <a:lnSpc>
                <a:spcPts val="3079"/>
              </a:lnSpc>
            </a:pPr>
            <a:r>
              <a:rPr lang="en-US" sz="2199" b="1">
                <a:solidFill>
                  <a:srgbClr val="F1FAEE"/>
                </a:solidFill>
                <a:latin typeface="Articulat Bold"/>
                <a:ea typeface="Articulat Bold"/>
                <a:cs typeface="Articulat Bold"/>
                <a:sym typeface="Articulat Bold"/>
              </a:rPr>
              <a:t>is what EU will spend in 2050 annually for climate change and floods (Rojas et al., 2013)</a:t>
            </a:r>
          </a:p>
        </p:txBody>
      </p:sp>
      <p:sp>
        <p:nvSpPr>
          <p:cNvPr id="10" name="TextBox 10"/>
          <p:cNvSpPr txBox="1"/>
          <p:nvPr/>
        </p:nvSpPr>
        <p:spPr>
          <a:xfrm>
            <a:off x="461668" y="4840528"/>
            <a:ext cx="6150606" cy="772795"/>
          </a:xfrm>
          <a:prstGeom prst="rect">
            <a:avLst/>
          </a:prstGeom>
        </p:spPr>
        <p:txBody>
          <a:bodyPr lIns="0" tIns="0" rIns="0" bIns="0" rtlCol="0" anchor="t">
            <a:spAutoFit/>
          </a:bodyPr>
          <a:lstStyle/>
          <a:p>
            <a:pPr algn="l">
              <a:lnSpc>
                <a:spcPts val="3079"/>
              </a:lnSpc>
            </a:pPr>
            <a:r>
              <a:rPr lang="en-US" sz="2199" b="1">
                <a:solidFill>
                  <a:srgbClr val="FFFFFF"/>
                </a:solidFill>
                <a:latin typeface="Articulat Bold"/>
                <a:ea typeface="Articulat Bold"/>
                <a:cs typeface="Articulat Bold"/>
                <a:sym typeface="Articulat Bold"/>
              </a:rPr>
              <a:t>severe storms can cause landslides and flash floods (Punge and Kunz, 2016)</a:t>
            </a:r>
          </a:p>
        </p:txBody>
      </p:sp>
      <p:sp>
        <p:nvSpPr>
          <p:cNvPr id="11" name="TextBox 11"/>
          <p:cNvSpPr txBox="1"/>
          <p:nvPr/>
        </p:nvSpPr>
        <p:spPr>
          <a:xfrm>
            <a:off x="297850" y="7749269"/>
            <a:ext cx="6314423" cy="580389"/>
          </a:xfrm>
          <a:prstGeom prst="rect">
            <a:avLst/>
          </a:prstGeom>
        </p:spPr>
        <p:txBody>
          <a:bodyPr lIns="0" tIns="0" rIns="0" bIns="0" rtlCol="0" anchor="t">
            <a:spAutoFit/>
          </a:bodyPr>
          <a:lstStyle/>
          <a:p>
            <a:pPr algn="l">
              <a:lnSpc>
                <a:spcPts val="4760"/>
              </a:lnSpc>
            </a:pPr>
            <a:r>
              <a:rPr lang="en-US" sz="3400" b="1">
                <a:solidFill>
                  <a:srgbClr val="FFFFFF"/>
                </a:solidFill>
                <a:latin typeface="Articulat Bold"/>
                <a:ea typeface="Articulat Bold"/>
                <a:cs typeface="Articulat Bold"/>
                <a:sym typeface="Articulat Bold"/>
              </a:rPr>
              <a:t>Orography triggers convection</a:t>
            </a:r>
          </a:p>
        </p:txBody>
      </p:sp>
      <p:sp>
        <p:nvSpPr>
          <p:cNvPr id="12" name="TextBox 12"/>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a:t>
            </a: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dirty="0">
                  <a:solidFill>
                    <a:srgbClr val="F1FAEE"/>
                  </a:solidFill>
                  <a:latin typeface="Tahoma Bold"/>
                  <a:ea typeface="Tahoma Bold"/>
                  <a:cs typeface="Tahoma Bold"/>
                  <a:sym typeface="Tahoma Bold"/>
                </a:rPr>
                <a:t> Conclusions and outlook</a:t>
              </a:r>
            </a:p>
          </p:txBody>
        </p:sp>
      </p:grpSp>
      <p:sp>
        <p:nvSpPr>
          <p:cNvPr id="5" name="TextBox 5"/>
          <p:cNvSpPr txBox="1"/>
          <p:nvPr/>
        </p:nvSpPr>
        <p:spPr>
          <a:xfrm>
            <a:off x="17271470" y="9282829"/>
            <a:ext cx="226060" cy="283210"/>
          </a:xfrm>
          <a:prstGeom prst="rect">
            <a:avLst/>
          </a:prstGeom>
        </p:spPr>
        <p:txBody>
          <a:bodyPr lIns="0" tIns="0" rIns="0" bIns="0" rtlCol="0" anchor="t">
            <a:spAutoFit/>
          </a:bodyPr>
          <a:lstStyle/>
          <a:p>
            <a:pPr algn="ctr">
              <a:lnSpc>
                <a:spcPts val="2239"/>
              </a:lnSpc>
              <a:spcBef>
                <a:spcPct val="0"/>
              </a:spcBef>
            </a:pPr>
            <a:r>
              <a:rPr lang="en-US" sz="1599">
                <a:solidFill>
                  <a:srgbClr val="000000"/>
                </a:solidFill>
                <a:latin typeface="Helvetica"/>
                <a:ea typeface="Helvetica"/>
                <a:cs typeface="Helvetica"/>
                <a:sym typeface="Helvetica"/>
              </a:rPr>
              <a:t>15</a:t>
            </a:r>
          </a:p>
        </p:txBody>
      </p:sp>
      <p:sp>
        <p:nvSpPr>
          <p:cNvPr id="6" name="TextBox 6"/>
          <p:cNvSpPr txBox="1"/>
          <p:nvPr/>
        </p:nvSpPr>
        <p:spPr>
          <a:xfrm>
            <a:off x="213043" y="5474826"/>
            <a:ext cx="12470411" cy="988153"/>
          </a:xfrm>
          <a:prstGeom prst="rect">
            <a:avLst/>
          </a:prstGeom>
        </p:spPr>
        <p:txBody>
          <a:bodyPr lIns="0" tIns="0" rIns="0" bIns="0" rtlCol="0" anchor="t">
            <a:spAutoFit/>
          </a:bodyPr>
          <a:lstStyle/>
          <a:p>
            <a:pPr algn="l">
              <a:lnSpc>
                <a:spcPts val="4036"/>
              </a:lnSpc>
              <a:spcBef>
                <a:spcPct val="0"/>
              </a:spcBef>
            </a:pPr>
            <a:r>
              <a:rPr lang="en-US" sz="2883" b="1">
                <a:solidFill>
                  <a:srgbClr val="000000"/>
                </a:solidFill>
                <a:latin typeface="Articulat Bold"/>
                <a:ea typeface="Articulat Bold"/>
                <a:cs typeface="Articulat Bold"/>
                <a:sym typeface="Articulat Bold"/>
              </a:rPr>
              <a:t>RQ2:</a:t>
            </a:r>
            <a:r>
              <a:rPr lang="en-US" sz="2883">
                <a:solidFill>
                  <a:srgbClr val="000000"/>
                </a:solidFill>
                <a:latin typeface="Articulat"/>
                <a:ea typeface="Articulat"/>
                <a:cs typeface="Articulat"/>
                <a:sym typeface="Articulat"/>
              </a:rPr>
              <a:t> Can we identify some </a:t>
            </a:r>
            <a:r>
              <a:rPr lang="en-US" sz="2883" b="1">
                <a:solidFill>
                  <a:srgbClr val="000000"/>
                </a:solidFill>
                <a:latin typeface="Articulat Bold"/>
                <a:ea typeface="Articulat Bold"/>
                <a:cs typeface="Articulat Bold"/>
                <a:sym typeface="Articulat Bold"/>
              </a:rPr>
              <a:t>precursors</a:t>
            </a:r>
            <a:r>
              <a:rPr lang="en-US" sz="2883">
                <a:solidFill>
                  <a:srgbClr val="000000"/>
                </a:solidFill>
                <a:latin typeface="Articulat"/>
                <a:ea typeface="Articulat"/>
                <a:cs typeface="Articulat"/>
                <a:sym typeface="Articulat"/>
              </a:rPr>
              <a:t> able to </a:t>
            </a:r>
            <a:r>
              <a:rPr lang="en-US" sz="2883" b="1">
                <a:solidFill>
                  <a:srgbClr val="000000"/>
                </a:solidFill>
                <a:latin typeface="Articulat Bold"/>
                <a:ea typeface="Articulat Bold"/>
                <a:cs typeface="Articulat Bold"/>
                <a:sym typeface="Articulat Bold"/>
              </a:rPr>
              <a:t>detect extreme events before they happen</a:t>
            </a:r>
            <a:r>
              <a:rPr lang="en-US" sz="2883">
                <a:solidFill>
                  <a:srgbClr val="000000"/>
                </a:solidFill>
                <a:latin typeface="Articulat"/>
                <a:ea typeface="Articulat"/>
                <a:cs typeface="Articulat"/>
                <a:sym typeface="Articulat"/>
              </a:rPr>
              <a:t>, compared to other convective storms?</a:t>
            </a:r>
          </a:p>
        </p:txBody>
      </p:sp>
      <p:sp>
        <p:nvSpPr>
          <p:cNvPr id="7" name="TextBox 7"/>
          <p:cNvSpPr txBox="1"/>
          <p:nvPr/>
        </p:nvSpPr>
        <p:spPr>
          <a:xfrm>
            <a:off x="1871967" y="1784245"/>
            <a:ext cx="11221521" cy="1363415"/>
          </a:xfrm>
          <a:prstGeom prst="rect">
            <a:avLst/>
          </a:prstGeom>
        </p:spPr>
        <p:txBody>
          <a:bodyPr lIns="0" tIns="0" rIns="0" bIns="0" rtlCol="0" anchor="t">
            <a:spAutoFit/>
          </a:bodyPr>
          <a:lstStyle/>
          <a:p>
            <a:pPr marL="555351" lvl="1" indent="-277675" algn="l">
              <a:lnSpc>
                <a:spcPts val="3601"/>
              </a:lnSpc>
              <a:buFont typeface="Arial"/>
              <a:buChar char="•"/>
            </a:pPr>
            <a:r>
              <a:rPr lang="en-US" sz="2572" b="1" i="1">
                <a:solidFill>
                  <a:srgbClr val="000000"/>
                </a:solidFill>
                <a:latin typeface="Articulat Bold Italics"/>
                <a:ea typeface="Articulat Bold Italics"/>
                <a:cs typeface="Articulat Bold Italics"/>
                <a:sym typeface="Articulat Bold Italics"/>
              </a:rPr>
              <a:t>VISSL identifies semantically different convective classes</a:t>
            </a:r>
            <a:r>
              <a:rPr lang="en-US" sz="2572" i="1">
                <a:solidFill>
                  <a:srgbClr val="000000"/>
                </a:solidFill>
                <a:latin typeface="Articulat Italics"/>
                <a:ea typeface="Articulat Italics"/>
                <a:cs typeface="Articulat Italics"/>
                <a:sym typeface="Articulat Italics"/>
              </a:rPr>
              <a:t> using </a:t>
            </a:r>
            <a:r>
              <a:rPr lang="en-US" sz="2572" b="1" i="1">
                <a:solidFill>
                  <a:srgbClr val="000000"/>
                </a:solidFill>
                <a:latin typeface="Articulat Bold Italics"/>
                <a:ea typeface="Articulat Bold Italics"/>
                <a:cs typeface="Articulat Bold Italics"/>
                <a:sym typeface="Articulat Bold Italics"/>
              </a:rPr>
              <a:t>spatial</a:t>
            </a:r>
            <a:r>
              <a:rPr lang="en-US" sz="2572" i="1">
                <a:solidFill>
                  <a:srgbClr val="000000"/>
                </a:solidFill>
                <a:latin typeface="Articulat Italics"/>
                <a:ea typeface="Articulat Italics"/>
                <a:cs typeface="Articulat Italics"/>
                <a:sym typeface="Articulat Italics"/>
              </a:rPr>
              <a:t> and </a:t>
            </a:r>
            <a:r>
              <a:rPr lang="en-US" sz="2572" b="1" i="1">
                <a:solidFill>
                  <a:srgbClr val="000000"/>
                </a:solidFill>
                <a:latin typeface="Articulat Bold Italics"/>
                <a:ea typeface="Articulat Bold Italics"/>
                <a:cs typeface="Articulat Bold Italics"/>
                <a:sym typeface="Articulat Bold Italics"/>
              </a:rPr>
              <a:t>temporal</a:t>
            </a:r>
            <a:r>
              <a:rPr lang="en-US" sz="2572" i="1">
                <a:solidFill>
                  <a:srgbClr val="000000"/>
                </a:solidFill>
                <a:latin typeface="Articulat Italics"/>
                <a:ea typeface="Articulat Italics"/>
                <a:cs typeface="Articulat Italics"/>
                <a:sym typeface="Articulat Italics"/>
              </a:rPr>
              <a:t> </a:t>
            </a:r>
            <a:r>
              <a:rPr lang="en-US" sz="2572" b="1" i="1">
                <a:solidFill>
                  <a:srgbClr val="000000"/>
                </a:solidFill>
                <a:latin typeface="Articulat Bold Italics"/>
                <a:ea typeface="Articulat Bold Italics"/>
                <a:cs typeface="Articulat Bold Italics"/>
                <a:sym typeface="Articulat Bold Italics"/>
              </a:rPr>
              <a:t>low-level features </a:t>
            </a:r>
            <a:r>
              <a:rPr lang="en-US" sz="2572" i="1">
                <a:solidFill>
                  <a:srgbClr val="000000"/>
                </a:solidFill>
                <a:latin typeface="Articulat Italics"/>
                <a:ea typeface="Articulat Italics"/>
                <a:cs typeface="Articulat Italics"/>
                <a:sym typeface="Articulat Italics"/>
              </a:rPr>
              <a:t>learned through self-supervision; some classes might need further investigation (1, 4, 8, 0)</a:t>
            </a:r>
          </a:p>
        </p:txBody>
      </p:sp>
      <p:pic>
        <p:nvPicPr>
          <p:cNvPr id="8" name="Picture 8">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6"/>
          <a:srcRect t="4293"/>
          <a:stretch>
            <a:fillRect/>
          </a:stretch>
        </p:blipFill>
        <p:spPr>
          <a:xfrm>
            <a:off x="12930723" y="1028700"/>
            <a:ext cx="2401597" cy="2318937"/>
          </a:xfrm>
          <a:prstGeom prst="rect">
            <a:avLst/>
          </a:prstGeom>
        </p:spPr>
      </p:pic>
      <p:sp>
        <p:nvSpPr>
          <p:cNvPr id="9" name="Freeform 9"/>
          <p:cNvSpPr/>
          <p:nvPr/>
        </p:nvSpPr>
        <p:spPr>
          <a:xfrm>
            <a:off x="15429648" y="1547316"/>
            <a:ext cx="2564745" cy="1743219"/>
          </a:xfrm>
          <a:custGeom>
            <a:avLst/>
            <a:gdLst/>
            <a:ahLst/>
            <a:cxnLst/>
            <a:rect l="l" t="t" r="r" b="b"/>
            <a:pathLst>
              <a:path w="2564745" h="1743219">
                <a:moveTo>
                  <a:pt x="0" y="0"/>
                </a:moveTo>
                <a:lnTo>
                  <a:pt x="2564745" y="0"/>
                </a:lnTo>
                <a:lnTo>
                  <a:pt x="2564745" y="1743219"/>
                </a:lnTo>
                <a:lnTo>
                  <a:pt x="0" y="1743219"/>
                </a:lnTo>
                <a:lnTo>
                  <a:pt x="0" y="0"/>
                </a:lnTo>
                <a:close/>
              </a:path>
            </a:pathLst>
          </a:custGeom>
          <a:blipFill>
            <a:blip r:embed="rId7"/>
            <a:stretch>
              <a:fillRect l="-11908" t="-7402" r="-9757"/>
            </a:stretch>
          </a:blipFill>
        </p:spPr>
        <p:txBody>
          <a:bodyPr/>
          <a:lstStyle/>
          <a:p>
            <a:endParaRPr lang="en-IT"/>
          </a:p>
        </p:txBody>
      </p:sp>
      <p:sp>
        <p:nvSpPr>
          <p:cNvPr id="10" name="Freeform 10"/>
          <p:cNvSpPr/>
          <p:nvPr/>
        </p:nvSpPr>
        <p:spPr>
          <a:xfrm>
            <a:off x="12666501" y="3586285"/>
            <a:ext cx="5002474" cy="2803717"/>
          </a:xfrm>
          <a:custGeom>
            <a:avLst/>
            <a:gdLst/>
            <a:ahLst/>
            <a:cxnLst/>
            <a:rect l="l" t="t" r="r" b="b"/>
            <a:pathLst>
              <a:path w="5002474" h="2803717">
                <a:moveTo>
                  <a:pt x="0" y="0"/>
                </a:moveTo>
                <a:lnTo>
                  <a:pt x="5002474" y="0"/>
                </a:lnTo>
                <a:lnTo>
                  <a:pt x="5002474" y="2803718"/>
                </a:lnTo>
                <a:lnTo>
                  <a:pt x="0" y="2803718"/>
                </a:lnTo>
                <a:lnTo>
                  <a:pt x="0" y="0"/>
                </a:lnTo>
                <a:close/>
              </a:path>
            </a:pathLst>
          </a:custGeom>
          <a:blipFill>
            <a:blip r:embed="rId8"/>
            <a:stretch>
              <a:fillRect r="-20835" b="-6586"/>
            </a:stretch>
          </a:blipFill>
        </p:spPr>
        <p:txBody>
          <a:bodyPr/>
          <a:lstStyle/>
          <a:p>
            <a:endParaRPr lang="en-IT"/>
          </a:p>
        </p:txBody>
      </p:sp>
      <p:sp>
        <p:nvSpPr>
          <p:cNvPr id="11" name="Freeform 11"/>
          <p:cNvSpPr/>
          <p:nvPr/>
        </p:nvSpPr>
        <p:spPr>
          <a:xfrm>
            <a:off x="11882728" y="6594694"/>
            <a:ext cx="2421520" cy="1706369"/>
          </a:xfrm>
          <a:custGeom>
            <a:avLst/>
            <a:gdLst/>
            <a:ahLst/>
            <a:cxnLst/>
            <a:rect l="l" t="t" r="r" b="b"/>
            <a:pathLst>
              <a:path w="2421520" h="1706369">
                <a:moveTo>
                  <a:pt x="0" y="0"/>
                </a:moveTo>
                <a:lnTo>
                  <a:pt x="2421521" y="0"/>
                </a:lnTo>
                <a:lnTo>
                  <a:pt x="2421521" y="1706369"/>
                </a:lnTo>
                <a:lnTo>
                  <a:pt x="0" y="1706369"/>
                </a:lnTo>
                <a:lnTo>
                  <a:pt x="0" y="0"/>
                </a:lnTo>
                <a:close/>
              </a:path>
            </a:pathLst>
          </a:custGeom>
          <a:blipFill>
            <a:blip r:embed="rId9"/>
            <a:stretch>
              <a:fillRect r="-18556"/>
            </a:stretch>
          </a:blipFill>
        </p:spPr>
        <p:txBody>
          <a:bodyPr/>
          <a:lstStyle/>
          <a:p>
            <a:endParaRPr lang="en-IT"/>
          </a:p>
        </p:txBody>
      </p:sp>
      <p:sp>
        <p:nvSpPr>
          <p:cNvPr id="12" name="Freeform 12"/>
          <p:cNvSpPr/>
          <p:nvPr/>
        </p:nvSpPr>
        <p:spPr>
          <a:xfrm>
            <a:off x="12051687" y="8440363"/>
            <a:ext cx="2421275" cy="1635874"/>
          </a:xfrm>
          <a:custGeom>
            <a:avLst/>
            <a:gdLst/>
            <a:ahLst/>
            <a:cxnLst/>
            <a:rect l="l" t="t" r="r" b="b"/>
            <a:pathLst>
              <a:path w="2421275" h="1635874">
                <a:moveTo>
                  <a:pt x="0" y="0"/>
                </a:moveTo>
                <a:lnTo>
                  <a:pt x="2421275" y="0"/>
                </a:lnTo>
                <a:lnTo>
                  <a:pt x="2421275" y="1635874"/>
                </a:lnTo>
                <a:lnTo>
                  <a:pt x="0" y="1635874"/>
                </a:lnTo>
                <a:lnTo>
                  <a:pt x="0" y="0"/>
                </a:lnTo>
                <a:close/>
              </a:path>
            </a:pathLst>
          </a:custGeom>
          <a:blipFill>
            <a:blip r:embed="rId10"/>
            <a:stretch>
              <a:fillRect/>
            </a:stretch>
          </a:blipFill>
        </p:spPr>
        <p:txBody>
          <a:bodyPr/>
          <a:lstStyle/>
          <a:p>
            <a:endParaRPr lang="en-IT"/>
          </a:p>
        </p:txBody>
      </p:sp>
      <p:pic>
        <p:nvPicPr>
          <p:cNvPr id="13" name="Picture 1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1"/>
          <a:srcRect/>
          <a:stretch>
            <a:fillRect/>
          </a:stretch>
        </p:blipFill>
        <p:spPr>
          <a:xfrm>
            <a:off x="9144000" y="7943168"/>
            <a:ext cx="2569326" cy="2202280"/>
          </a:xfrm>
          <a:prstGeom prst="rect">
            <a:avLst/>
          </a:prstGeom>
        </p:spPr>
      </p:pic>
      <p:sp>
        <p:nvSpPr>
          <p:cNvPr id="14" name="Freeform 14"/>
          <p:cNvSpPr/>
          <p:nvPr/>
        </p:nvSpPr>
        <p:spPr>
          <a:xfrm>
            <a:off x="14304249" y="6456678"/>
            <a:ext cx="3690144" cy="3688770"/>
          </a:xfrm>
          <a:custGeom>
            <a:avLst/>
            <a:gdLst/>
            <a:ahLst/>
            <a:cxnLst/>
            <a:rect l="l" t="t" r="r" b="b"/>
            <a:pathLst>
              <a:path w="3690144" h="3688770">
                <a:moveTo>
                  <a:pt x="0" y="0"/>
                </a:moveTo>
                <a:lnTo>
                  <a:pt x="3690144" y="0"/>
                </a:lnTo>
                <a:lnTo>
                  <a:pt x="3690144" y="3688770"/>
                </a:lnTo>
                <a:lnTo>
                  <a:pt x="0" y="3688770"/>
                </a:lnTo>
                <a:lnTo>
                  <a:pt x="0" y="0"/>
                </a:lnTo>
                <a:close/>
              </a:path>
            </a:pathLst>
          </a:custGeom>
          <a:blipFill>
            <a:blip r:embed="rId12"/>
            <a:stretch>
              <a:fillRect t="-2514" r="-42451"/>
            </a:stretch>
          </a:blipFill>
        </p:spPr>
        <p:txBody>
          <a:bodyPr/>
          <a:lstStyle/>
          <a:p>
            <a:endParaRPr lang="en-IT"/>
          </a:p>
        </p:txBody>
      </p:sp>
      <p:sp>
        <p:nvSpPr>
          <p:cNvPr id="15" name="Freeform 1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13"/>
            <a:stretch>
              <a:fillRect/>
            </a:stretch>
          </a:blipFill>
        </p:spPr>
        <p:txBody>
          <a:bodyPr/>
          <a:lstStyle/>
          <a:p>
            <a:endParaRPr lang="en-IT"/>
          </a:p>
        </p:txBody>
      </p:sp>
      <p:grpSp>
        <p:nvGrpSpPr>
          <p:cNvPr id="16" name="Group 16"/>
          <p:cNvGrpSpPr/>
          <p:nvPr/>
        </p:nvGrpSpPr>
        <p:grpSpPr>
          <a:xfrm>
            <a:off x="196091" y="7737174"/>
            <a:ext cx="8605009" cy="2154805"/>
            <a:chOff x="0" y="0"/>
            <a:chExt cx="2266340" cy="567521"/>
          </a:xfrm>
        </p:grpSpPr>
        <p:sp>
          <p:nvSpPr>
            <p:cNvPr id="17" name="Freeform 17"/>
            <p:cNvSpPr/>
            <p:nvPr/>
          </p:nvSpPr>
          <p:spPr>
            <a:xfrm>
              <a:off x="0" y="0"/>
              <a:ext cx="2266340" cy="567521"/>
            </a:xfrm>
            <a:custGeom>
              <a:avLst/>
              <a:gdLst/>
              <a:ahLst/>
              <a:cxnLst/>
              <a:rect l="l" t="t" r="r" b="b"/>
              <a:pathLst>
                <a:path w="2266340" h="567521">
                  <a:moveTo>
                    <a:pt x="0" y="0"/>
                  </a:moveTo>
                  <a:lnTo>
                    <a:pt x="2266340" y="0"/>
                  </a:lnTo>
                  <a:lnTo>
                    <a:pt x="2266340" y="567521"/>
                  </a:lnTo>
                  <a:lnTo>
                    <a:pt x="0" y="567521"/>
                  </a:lnTo>
                  <a:close/>
                </a:path>
              </a:pathLst>
            </a:custGeom>
            <a:ln w="38100" cap="sq">
              <a:solidFill>
                <a:srgbClr val="000000"/>
              </a:solidFill>
              <a:prstDash val="solid"/>
              <a:miter/>
            </a:ln>
          </p:spPr>
          <p:txBody>
            <a:bodyPr/>
            <a:lstStyle/>
            <a:p>
              <a:endParaRPr lang="en-IT"/>
            </a:p>
          </p:txBody>
        </p:sp>
        <p:sp>
          <p:nvSpPr>
            <p:cNvPr id="18" name="TextBox 18"/>
            <p:cNvSpPr txBox="1"/>
            <p:nvPr/>
          </p:nvSpPr>
          <p:spPr>
            <a:xfrm>
              <a:off x="0" y="-47625"/>
              <a:ext cx="2266340" cy="615146"/>
            </a:xfrm>
            <a:prstGeom prst="rect">
              <a:avLst/>
            </a:prstGeom>
          </p:spPr>
          <p:txBody>
            <a:bodyPr lIns="50800" tIns="50800" rIns="50800" bIns="50800" rtlCol="0" anchor="ctr"/>
            <a:lstStyle/>
            <a:p>
              <a:pPr algn="ctr">
                <a:lnSpc>
                  <a:spcPts val="2239"/>
                </a:lnSpc>
              </a:pPr>
              <a:endParaRPr/>
            </a:p>
          </p:txBody>
        </p:sp>
      </p:grpSp>
      <p:sp>
        <p:nvSpPr>
          <p:cNvPr id="19" name="TextBox 19"/>
          <p:cNvSpPr txBox="1"/>
          <p:nvPr/>
        </p:nvSpPr>
        <p:spPr>
          <a:xfrm>
            <a:off x="1906613" y="4454311"/>
            <a:ext cx="10334630" cy="906215"/>
          </a:xfrm>
          <a:prstGeom prst="rect">
            <a:avLst/>
          </a:prstGeom>
        </p:spPr>
        <p:txBody>
          <a:bodyPr lIns="0" tIns="0" rIns="0" bIns="0" rtlCol="0" anchor="t">
            <a:spAutoFit/>
          </a:bodyPr>
          <a:lstStyle/>
          <a:p>
            <a:pPr marL="555351" lvl="1" indent="-277675" algn="l">
              <a:lnSpc>
                <a:spcPts val="3601"/>
              </a:lnSpc>
              <a:buFont typeface="Arial"/>
              <a:buChar char="•"/>
            </a:pPr>
            <a:r>
              <a:rPr lang="en-US" sz="2572" i="1">
                <a:solidFill>
                  <a:srgbClr val="000000"/>
                </a:solidFill>
                <a:latin typeface="Articulat Italics"/>
                <a:ea typeface="Articulat Italics"/>
                <a:cs typeface="Articulat Italics"/>
                <a:sym typeface="Articulat Italics"/>
              </a:rPr>
              <a:t>Convective development characterizes some classes, depending on the region and on the time of the day</a:t>
            </a:r>
          </a:p>
        </p:txBody>
      </p:sp>
      <p:sp>
        <p:nvSpPr>
          <p:cNvPr id="20" name="TextBox 20"/>
          <p:cNvSpPr txBox="1"/>
          <p:nvPr/>
        </p:nvSpPr>
        <p:spPr>
          <a:xfrm>
            <a:off x="213043" y="1137501"/>
            <a:ext cx="12282013" cy="993566"/>
          </a:xfrm>
          <a:prstGeom prst="rect">
            <a:avLst/>
          </a:prstGeom>
        </p:spPr>
        <p:txBody>
          <a:bodyPr lIns="0" tIns="0" rIns="0" bIns="0" rtlCol="0" anchor="t">
            <a:spAutoFit/>
          </a:bodyPr>
          <a:lstStyle/>
          <a:p>
            <a:pPr algn="l">
              <a:lnSpc>
                <a:spcPts val="4036"/>
              </a:lnSpc>
              <a:spcBef>
                <a:spcPct val="0"/>
              </a:spcBef>
            </a:pPr>
            <a:r>
              <a:rPr lang="en-US" sz="2883" b="1">
                <a:solidFill>
                  <a:srgbClr val="000000"/>
                </a:solidFill>
                <a:latin typeface="Articulat Bold"/>
                <a:ea typeface="Articulat Bold"/>
                <a:cs typeface="Articulat Bold"/>
                <a:sym typeface="Articulat Bold"/>
              </a:rPr>
              <a:t>RQ0: </a:t>
            </a:r>
            <a:r>
              <a:rPr lang="en-US" sz="2883">
                <a:solidFill>
                  <a:srgbClr val="000000"/>
                </a:solidFill>
                <a:latin typeface="Articulat"/>
                <a:ea typeface="Articulat"/>
                <a:cs typeface="Articulat"/>
                <a:sym typeface="Articulat"/>
              </a:rPr>
              <a:t>Can the time dimension add to our knowledge of convective storms?</a:t>
            </a:r>
          </a:p>
          <a:p>
            <a:pPr algn="l">
              <a:lnSpc>
                <a:spcPts val="4036"/>
              </a:lnSpc>
              <a:spcBef>
                <a:spcPct val="0"/>
              </a:spcBef>
            </a:pPr>
            <a:endParaRPr lang="en-US" sz="2883">
              <a:solidFill>
                <a:srgbClr val="000000"/>
              </a:solidFill>
              <a:latin typeface="Articulat"/>
              <a:ea typeface="Articulat"/>
              <a:cs typeface="Articulat"/>
              <a:sym typeface="Articulat"/>
            </a:endParaRPr>
          </a:p>
        </p:txBody>
      </p:sp>
      <p:sp>
        <p:nvSpPr>
          <p:cNvPr id="21" name="TextBox 21"/>
          <p:cNvSpPr txBox="1"/>
          <p:nvPr/>
        </p:nvSpPr>
        <p:spPr>
          <a:xfrm>
            <a:off x="1906613" y="6585157"/>
            <a:ext cx="9806713" cy="866267"/>
          </a:xfrm>
          <a:prstGeom prst="rect">
            <a:avLst/>
          </a:prstGeom>
        </p:spPr>
        <p:txBody>
          <a:bodyPr lIns="0" tIns="0" rIns="0" bIns="0" rtlCol="0" anchor="t">
            <a:spAutoFit/>
          </a:bodyPr>
          <a:lstStyle/>
          <a:p>
            <a:pPr marL="554864" lvl="1" indent="-277432" algn="l">
              <a:lnSpc>
                <a:spcPts val="3598"/>
              </a:lnSpc>
              <a:buFont typeface="Arial"/>
              <a:buChar char="•"/>
            </a:pPr>
            <a:r>
              <a:rPr lang="en-US" sz="2570" i="1">
                <a:solidFill>
                  <a:srgbClr val="000000"/>
                </a:solidFill>
                <a:latin typeface="Articulat Italics"/>
                <a:ea typeface="Articulat Italics"/>
                <a:cs typeface="Articulat Italics"/>
                <a:sym typeface="Articulat Italics"/>
              </a:rPr>
              <a:t>All </a:t>
            </a:r>
            <a:r>
              <a:rPr lang="en-US" sz="2570" b="1" i="1">
                <a:solidFill>
                  <a:srgbClr val="000000"/>
                </a:solidFill>
                <a:latin typeface="Articulat Bold Italics"/>
                <a:ea typeface="Articulat Bold Italics"/>
                <a:cs typeface="Articulat Bold Italics"/>
                <a:sym typeface="Articulat Bold Italics"/>
              </a:rPr>
              <a:t>selected precursors detect the extreme event 2 to 4 h in advance</a:t>
            </a:r>
            <a:r>
              <a:rPr lang="en-US" sz="2570" i="1">
                <a:solidFill>
                  <a:srgbClr val="000000"/>
                </a:solidFill>
                <a:latin typeface="Articulat Italics"/>
                <a:ea typeface="Articulat Italics"/>
                <a:cs typeface="Articulat Italics"/>
                <a:sym typeface="Articulat Italics"/>
              </a:rPr>
              <a:t> with respect to the reports, but more work is needed.</a:t>
            </a:r>
          </a:p>
        </p:txBody>
      </p:sp>
      <p:sp>
        <p:nvSpPr>
          <p:cNvPr id="22" name="TextBox 22"/>
          <p:cNvSpPr txBox="1"/>
          <p:nvPr/>
        </p:nvSpPr>
        <p:spPr>
          <a:xfrm>
            <a:off x="196091" y="3233385"/>
            <a:ext cx="12470411" cy="988153"/>
          </a:xfrm>
          <a:prstGeom prst="rect">
            <a:avLst/>
          </a:prstGeom>
        </p:spPr>
        <p:txBody>
          <a:bodyPr lIns="0" tIns="0" rIns="0" bIns="0" rtlCol="0" anchor="t">
            <a:spAutoFit/>
          </a:bodyPr>
          <a:lstStyle/>
          <a:p>
            <a:pPr algn="l">
              <a:lnSpc>
                <a:spcPts val="4036"/>
              </a:lnSpc>
              <a:spcBef>
                <a:spcPct val="0"/>
              </a:spcBef>
            </a:pPr>
            <a:r>
              <a:rPr lang="en-US" sz="2883" b="1">
                <a:solidFill>
                  <a:srgbClr val="000000"/>
                </a:solidFill>
                <a:latin typeface="Articulat Bold"/>
                <a:ea typeface="Articulat Bold"/>
                <a:cs typeface="Articulat Bold"/>
                <a:sym typeface="Articulat Bold"/>
              </a:rPr>
              <a:t>RQ1:</a:t>
            </a:r>
            <a:r>
              <a:rPr lang="en-US" sz="2883">
                <a:solidFill>
                  <a:srgbClr val="000000"/>
                </a:solidFill>
                <a:latin typeface="Articulat"/>
                <a:ea typeface="Articulat"/>
                <a:cs typeface="Articulat"/>
                <a:sym typeface="Articulat"/>
              </a:rPr>
              <a:t> Can we </a:t>
            </a:r>
            <a:r>
              <a:rPr lang="en-US" sz="2883" b="1">
                <a:solidFill>
                  <a:srgbClr val="000000"/>
                </a:solidFill>
                <a:latin typeface="Articulat Bold"/>
                <a:ea typeface="Articulat Bold"/>
                <a:cs typeface="Articulat Bold"/>
                <a:sym typeface="Articulat Bold"/>
              </a:rPr>
              <a:t>identify convective storm development</a:t>
            </a:r>
            <a:r>
              <a:rPr lang="en-US" sz="2883">
                <a:solidFill>
                  <a:srgbClr val="000000"/>
                </a:solidFill>
                <a:latin typeface="Articulat"/>
                <a:ea typeface="Articulat"/>
                <a:cs typeface="Articulat"/>
                <a:sym typeface="Articulat"/>
              </a:rPr>
              <a:t> based on </a:t>
            </a:r>
            <a:r>
              <a:rPr lang="en-US" sz="2883" b="1">
                <a:solidFill>
                  <a:srgbClr val="D12429"/>
                </a:solidFill>
                <a:latin typeface="Articulat Bold"/>
                <a:ea typeface="Articulat Bold"/>
                <a:cs typeface="Articulat Bold"/>
                <a:sym typeface="Articulat Bold"/>
              </a:rPr>
              <a:t>spatio-temporal evolution</a:t>
            </a:r>
            <a:r>
              <a:rPr lang="en-US" sz="2883">
                <a:solidFill>
                  <a:srgbClr val="000000"/>
                </a:solidFill>
                <a:latin typeface="Articulat"/>
                <a:ea typeface="Articulat"/>
                <a:cs typeface="Articulat"/>
                <a:sym typeface="Articulat"/>
              </a:rPr>
              <a:t> information?</a:t>
            </a:r>
          </a:p>
        </p:txBody>
      </p:sp>
      <p:sp>
        <p:nvSpPr>
          <p:cNvPr id="23" name="TextBox 23"/>
          <p:cNvSpPr txBox="1"/>
          <p:nvPr/>
        </p:nvSpPr>
        <p:spPr>
          <a:xfrm>
            <a:off x="229995" y="7822899"/>
            <a:ext cx="6218253" cy="318986"/>
          </a:xfrm>
          <a:prstGeom prst="rect">
            <a:avLst/>
          </a:prstGeom>
        </p:spPr>
        <p:txBody>
          <a:bodyPr lIns="0" tIns="0" rIns="0" bIns="0" rtlCol="0" anchor="t">
            <a:spAutoFit/>
          </a:bodyPr>
          <a:lstStyle/>
          <a:p>
            <a:pPr algn="ctr">
              <a:lnSpc>
                <a:spcPts val="2490"/>
              </a:lnSpc>
              <a:spcBef>
                <a:spcPct val="0"/>
              </a:spcBef>
            </a:pPr>
            <a:r>
              <a:rPr lang="en-US" sz="2305" b="1">
                <a:solidFill>
                  <a:srgbClr val="000000"/>
                </a:solidFill>
                <a:latin typeface="Tahoma Bold"/>
                <a:ea typeface="Tahoma Bold"/>
                <a:cs typeface="Tahoma Bold"/>
                <a:sym typeface="Tahoma Bold"/>
              </a:rPr>
              <a:t>Other </a:t>
            </a:r>
            <a:r>
              <a:rPr lang="en-US" sz="2305" b="1">
                <a:solidFill>
                  <a:srgbClr val="375B76"/>
                </a:solidFill>
                <a:latin typeface="Tahoma Bold"/>
                <a:ea typeface="Tahoma Bold"/>
                <a:cs typeface="Tahoma Bold"/>
                <a:sym typeface="Tahoma Bold"/>
              </a:rPr>
              <a:t>Applications</a:t>
            </a:r>
            <a:r>
              <a:rPr lang="en-US" sz="2305" b="1">
                <a:solidFill>
                  <a:srgbClr val="000000"/>
                </a:solidFill>
                <a:latin typeface="Tahoma Bold"/>
                <a:ea typeface="Tahoma Bold"/>
                <a:cs typeface="Tahoma Bold"/>
                <a:sym typeface="Tahoma Bold"/>
              </a:rPr>
              <a:t> and developments</a:t>
            </a:r>
          </a:p>
        </p:txBody>
      </p:sp>
      <p:sp>
        <p:nvSpPr>
          <p:cNvPr id="24" name="TextBox 24"/>
          <p:cNvSpPr txBox="1"/>
          <p:nvPr/>
        </p:nvSpPr>
        <p:spPr>
          <a:xfrm>
            <a:off x="613592" y="8244916"/>
            <a:ext cx="8358958" cy="1647064"/>
          </a:xfrm>
          <a:prstGeom prst="rect">
            <a:avLst/>
          </a:prstGeom>
        </p:spPr>
        <p:txBody>
          <a:bodyPr lIns="0" tIns="0" rIns="0" bIns="0" rtlCol="0" anchor="t">
            <a:spAutoFit/>
          </a:bodyPr>
          <a:lstStyle/>
          <a:p>
            <a:pPr marL="453398" lvl="1" indent="-226699" algn="l">
              <a:lnSpc>
                <a:spcPts val="2268"/>
              </a:lnSpc>
              <a:buFont typeface="Arial"/>
              <a:buChar char="•"/>
            </a:pPr>
            <a:r>
              <a:rPr lang="en-US" sz="2100">
                <a:solidFill>
                  <a:srgbClr val="000000"/>
                </a:solidFill>
                <a:latin typeface="Tahoma"/>
                <a:ea typeface="Tahoma"/>
                <a:cs typeface="Tahoma"/>
                <a:sym typeface="Tahoma"/>
              </a:rPr>
              <a:t>radar Ze and move soon to MTG as training data (in progress)</a:t>
            </a:r>
          </a:p>
          <a:p>
            <a:pPr marL="453398" lvl="1" indent="-226699" algn="l">
              <a:lnSpc>
                <a:spcPts val="2268"/>
              </a:lnSpc>
              <a:buFont typeface="Arial"/>
              <a:buChar char="•"/>
            </a:pPr>
            <a:r>
              <a:rPr lang="en-US" sz="2100">
                <a:solidFill>
                  <a:srgbClr val="000000"/>
                </a:solidFill>
                <a:latin typeface="Tahoma"/>
                <a:ea typeface="Tahoma"/>
                <a:cs typeface="Tahoma"/>
                <a:sym typeface="Tahoma"/>
              </a:rPr>
              <a:t>new deep learning model and cluster</a:t>
            </a:r>
          </a:p>
          <a:p>
            <a:pPr marL="453398" lvl="1" indent="-226699" algn="l">
              <a:lnSpc>
                <a:spcPts val="2268"/>
              </a:lnSpc>
              <a:buFont typeface="Arial"/>
              <a:buChar char="•"/>
            </a:pPr>
            <a:r>
              <a:rPr lang="en-US" sz="2100">
                <a:solidFill>
                  <a:srgbClr val="375B76"/>
                </a:solidFill>
                <a:latin typeface="Tahoma"/>
                <a:ea typeface="Tahoma"/>
                <a:cs typeface="Tahoma"/>
                <a:sym typeface="Tahoma"/>
              </a:rPr>
              <a:t>classification of prec type leveraged by mesoscale organization stats</a:t>
            </a:r>
          </a:p>
          <a:p>
            <a:pPr marL="453398" lvl="1" indent="-226699" algn="l">
              <a:lnSpc>
                <a:spcPts val="2268"/>
              </a:lnSpc>
              <a:buFont typeface="Arial"/>
              <a:buChar char="•"/>
            </a:pPr>
            <a:r>
              <a:rPr lang="en-US" sz="2100">
                <a:solidFill>
                  <a:srgbClr val="375B76"/>
                </a:solidFill>
                <a:latin typeface="Tahoma"/>
                <a:ea typeface="Tahoma"/>
                <a:cs typeface="Tahoma"/>
                <a:sym typeface="Tahoma"/>
              </a:rPr>
              <a:t>Model evaluation of cloud organization and growth rates</a:t>
            </a:r>
          </a:p>
          <a:p>
            <a:pPr algn="ctr">
              <a:lnSpc>
                <a:spcPts val="1944"/>
              </a:lnSpc>
              <a:spcBef>
                <a:spcPct val="0"/>
              </a:spcBef>
            </a:pPr>
            <a:endParaRPr lang="en-US" sz="2100">
              <a:solidFill>
                <a:srgbClr val="375B76"/>
              </a:solidFill>
              <a:latin typeface="Tahoma"/>
              <a:ea typeface="Tahoma"/>
              <a:cs typeface="Tahoma"/>
              <a:sym typeface="Tahoma"/>
            </a:endParaRP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8"/>
                </p:tgtEl>
              </p:cMediaNode>
            </p:video>
            <p:video>
              <p:cMediaNode vol="100000">
                <p:cTn id="3" fill="hold" display="0">
                  <p:stCondLst>
                    <p:cond delay="indefinite"/>
                  </p:stCondLst>
                </p:cTn>
                <p:tgtEl>
                  <p:spTgt spid="1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20</a:t>
            </a:r>
          </a:p>
        </p:txBody>
      </p:sp>
      <p:sp>
        <p:nvSpPr>
          <p:cNvPr id="3" name="TextBox 3"/>
          <p:cNvSpPr txBox="1"/>
          <p:nvPr/>
        </p:nvSpPr>
        <p:spPr>
          <a:xfrm>
            <a:off x="720569" y="923925"/>
            <a:ext cx="16760028" cy="7693024"/>
          </a:xfrm>
          <a:prstGeom prst="rect">
            <a:avLst/>
          </a:prstGeom>
        </p:spPr>
        <p:txBody>
          <a:bodyPr lIns="0" tIns="0" rIns="0" bIns="0" rtlCol="0" anchor="t">
            <a:spAutoFit/>
          </a:bodyPr>
          <a:lstStyle/>
          <a:p>
            <a:pPr algn="l">
              <a:lnSpc>
                <a:spcPts val="3400"/>
              </a:lnSpc>
            </a:pPr>
            <a:endParaRP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Caron, M., I. Misra, J. Mairal, P. Goyal, P. Bojanowski, and A. Joulin, 2020: Unsupervised learning of visual features by contrasting cluster assignments. arXiv, 2006.09882v5, </a:t>
            </a:r>
            <a:r>
              <a:rPr lang="en-US" sz="2000" u="sng">
                <a:solidFill>
                  <a:srgbClr val="484F5A"/>
                </a:solidFill>
                <a:latin typeface="Articulat"/>
                <a:ea typeface="Articulat"/>
                <a:cs typeface="Articulat"/>
                <a:sym typeface="Articulat"/>
                <a:hlinkClick r:id="rId2" tooltip="https://doi.org/10.48550/arXiv.2006.09882"/>
              </a:rPr>
              <a:t>https://doi.org/10.48550/arXiv.2006.09882</a:t>
            </a:r>
            <a:r>
              <a:rPr lang="en-US" sz="2000">
                <a:solidFill>
                  <a:srgbClr val="484F5A"/>
                </a:solidFill>
                <a:latin typeface="Articulat"/>
                <a:ea typeface="Articulat"/>
                <a:cs typeface="Articulat"/>
                <a:sym typeface="Articulat"/>
              </a:rPr>
              <a:t>.</a:t>
            </a: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Chatterjee. D., Acquistapace C., Deneke H., Crewell S., 2023: Understanding cloud systems structure and organization using a machine’s self-learning approach, Art. Int for Earth Sys., accepted.</a:t>
            </a: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Denby L. (2020). Exploring mesoscale cloud organisation through unsupervised classification. Geophysical Research Letters, 47. e2019GL085190</a:t>
            </a:r>
            <a:r>
              <a:rPr lang="en-US" sz="2000" u="sng">
                <a:solidFill>
                  <a:srgbClr val="484F5A"/>
                </a:solidFill>
                <a:latin typeface="Articulat"/>
                <a:ea typeface="Articulat"/>
                <a:cs typeface="Articulat"/>
                <a:sym typeface="Articulat"/>
                <a:hlinkClick r:id="rId3" tooltip="https://doi.org/10.1029/2019GL085190"/>
              </a:rPr>
              <a:t>https://doi.org/10.1029/2019GL085190</a:t>
            </a: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Goyal et al., 2021,VISSL, https://github.com/facebookresearch/vissl</a:t>
            </a: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He, K., Zhang X, Ren S., and Sun J., 2015: Deep residual learning for Image Recognition. http://arxiv.org/abs/1512.03385, arXiv:1512.03385</a:t>
            </a: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Hornik, K., Feinerer I., Kober M., and Buchta C., 2012: Spherical k-means clustering. Jour. Stat. Software. 50, (10), 1-22, </a:t>
            </a:r>
            <a:r>
              <a:rPr lang="en-US" sz="2000" u="sng">
                <a:solidFill>
                  <a:srgbClr val="484F5A"/>
                </a:solidFill>
                <a:latin typeface="Articulat"/>
                <a:ea typeface="Articulat"/>
                <a:cs typeface="Articulat"/>
                <a:sym typeface="Articulat"/>
                <a:hlinkClick r:id="rId4" tooltip="https://doi.org/10.18637/jss.v050.i10"/>
              </a:rPr>
              <a:t>https://doi.org/10.18637/jss.v050.i10</a:t>
            </a:r>
            <a:r>
              <a:rPr lang="en-US" sz="2000">
                <a:solidFill>
                  <a:srgbClr val="484F5A"/>
                </a:solidFill>
                <a:latin typeface="Articulat"/>
                <a:ea typeface="Articulat"/>
                <a:cs typeface="Articulat"/>
                <a:sym typeface="Articulat"/>
              </a:rPr>
              <a:t>, </a:t>
            </a: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Punge H.J., Kunz M., Reinbold A., 2017: Hail frequency estimation across Europe based on a combination of overshooting top detections and the ERA-INTERIM reanalysis, Atmospheric Research, Atmospheric Research, 198, 34-43, </a:t>
            </a:r>
            <a:r>
              <a:rPr lang="en-US" sz="2000" u="sng">
                <a:solidFill>
                  <a:srgbClr val="484F5A"/>
                </a:solidFill>
                <a:latin typeface="Articulat"/>
                <a:ea typeface="Articulat"/>
                <a:cs typeface="Articulat"/>
                <a:sym typeface="Articulat"/>
                <a:hlinkClick r:id="rId5" tooltip="https://doi.org/10.1016/j.atmosres.2017.07.025"/>
              </a:rPr>
              <a:t>https://doi.org/10.1016/j.atmosres.2017.07.025</a:t>
            </a:r>
          </a:p>
          <a:p>
            <a:pPr marL="431802" lvl="1" indent="-215901" algn="l">
              <a:lnSpc>
                <a:spcPts val="3400"/>
              </a:lnSpc>
              <a:buFont typeface="Arial"/>
              <a:buChar char="•"/>
            </a:pPr>
            <a:r>
              <a:rPr lang="en-US" sz="2000" u="sng">
                <a:solidFill>
                  <a:srgbClr val="484F5A"/>
                </a:solidFill>
                <a:latin typeface="Articulat"/>
                <a:ea typeface="Articulat"/>
                <a:cs typeface="Articulat"/>
                <a:sym typeface="Articulat"/>
              </a:rPr>
              <a:t>Stevens B, Bony S, Brogniez H, et al. Sugar, gravel, fish and flowers: Mesoscale cloud patterns in the trade winds. Q J R Meteorol Soc. 2020;146:141–152. </a:t>
            </a:r>
            <a:r>
              <a:rPr lang="en-US" sz="2000" u="sng">
                <a:solidFill>
                  <a:srgbClr val="484F5A"/>
                </a:solidFill>
                <a:latin typeface="Articulat"/>
                <a:ea typeface="Articulat"/>
                <a:cs typeface="Articulat"/>
                <a:sym typeface="Articulat"/>
                <a:hlinkClick r:id="rId6" tooltip="https://doi.org/10.1002/qj.3662"/>
              </a:rPr>
              <a:t>https://doi.org/10.1002/qj.3662</a:t>
            </a: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Rasp, S., Schulz, H., Bony, S., &amp; Stevens, B. (2020). Combining Crowdsourcing and Deep Learning to Explore the Mesoscale Organization of Shallow Convection. Bulletin of the American Meteorological Society, 101(11), E1980-E1995. </a:t>
            </a:r>
            <a:r>
              <a:rPr lang="en-US" sz="2000" u="sng">
                <a:solidFill>
                  <a:srgbClr val="484F5A"/>
                </a:solidFill>
                <a:latin typeface="Articulat"/>
                <a:ea typeface="Articulat"/>
                <a:cs typeface="Articulat"/>
                <a:sym typeface="Articulat"/>
                <a:hlinkClick r:id="rId7" tooltip="https://doi.org/10.1175/BAMS-D-19-0324.1"/>
              </a:rPr>
              <a:t>https://doi.org/10.1175/BAMS-D-19-0324.1</a:t>
            </a:r>
          </a:p>
          <a:p>
            <a:pPr marL="431802" lvl="1" indent="-215901" algn="l">
              <a:lnSpc>
                <a:spcPts val="3400"/>
              </a:lnSpc>
              <a:buFont typeface="Arial"/>
              <a:buChar char="•"/>
            </a:pPr>
            <a:r>
              <a:rPr lang="en-US" sz="2000">
                <a:solidFill>
                  <a:srgbClr val="484F5A"/>
                </a:solidFill>
                <a:latin typeface="Articulat"/>
                <a:ea typeface="Articulat"/>
                <a:cs typeface="Articulat"/>
                <a:sym typeface="Articulat"/>
              </a:rPr>
              <a:t>Tran et al. (2017) "A Closer Look at Spatiotemporal Convolutions for Action Recognition," doi: 10.1109/CVPR.2018.00675.</a:t>
            </a:r>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References</a:t>
              </a:r>
            </a:p>
          </p:txBody>
        </p:sp>
      </p:grpSp>
      <p:sp>
        <p:nvSpPr>
          <p:cNvPr id="7" name="Freeform 7"/>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8"/>
            <a:stretch>
              <a:fillRect/>
            </a:stretch>
          </a:blipFill>
        </p:spPr>
        <p:txBody>
          <a:bodyPr/>
          <a:lstStyle/>
          <a:p>
            <a:endParaRPr lang="en-IT"/>
          </a:p>
        </p:txBody>
      </p:sp>
      <p:sp>
        <p:nvSpPr>
          <p:cNvPr id="8" name="TextBox 8"/>
          <p:cNvSpPr txBox="1"/>
          <p:nvPr/>
        </p:nvSpPr>
        <p:spPr>
          <a:xfrm>
            <a:off x="5791200" y="9077132"/>
            <a:ext cx="6327117" cy="418128"/>
          </a:xfrm>
          <a:prstGeom prst="rect">
            <a:avLst/>
          </a:prstGeom>
        </p:spPr>
        <p:txBody>
          <a:bodyPr wrap="square" lIns="0" tIns="0" rIns="0" bIns="0" rtlCol="0" anchor="t">
            <a:spAutoFit/>
          </a:bodyPr>
          <a:lstStyle/>
          <a:p>
            <a:pPr algn="ctr">
              <a:lnSpc>
                <a:spcPts val="3567"/>
              </a:lnSpc>
              <a:spcBef>
                <a:spcPct val="0"/>
              </a:spcBef>
            </a:pPr>
            <a:r>
              <a:rPr lang="en-US" sz="2548" b="1" dirty="0">
                <a:solidFill>
                  <a:srgbClr val="000000"/>
                </a:solidFill>
                <a:latin typeface="Articulat Bold"/>
                <a:ea typeface="Articulat Bold"/>
                <a:cs typeface="Articulat Bold"/>
                <a:sym typeface="Articulat Bold"/>
              </a:rPr>
              <a:t>contact: </a:t>
            </a:r>
            <a:r>
              <a:rPr lang="en-US" sz="2548" b="1" dirty="0" err="1">
                <a:solidFill>
                  <a:srgbClr val="000000"/>
                </a:solidFill>
                <a:latin typeface="Articulat Bold"/>
                <a:ea typeface="Articulat Bold"/>
                <a:cs typeface="Articulat Bold"/>
                <a:sym typeface="Articulat Bold"/>
              </a:rPr>
              <a:t>claudia.acquistapace@unipd.it</a:t>
            </a:r>
            <a:endParaRPr lang="en-US" sz="2548" b="1" dirty="0">
              <a:solidFill>
                <a:srgbClr val="000000"/>
              </a:solidFill>
              <a:latin typeface="Articulat Bold"/>
              <a:ea typeface="Articulat Bold"/>
              <a:cs typeface="Articulat Bold"/>
              <a:sym typeface="Articulat Bold"/>
            </a:endParaRP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46900" y="4920805"/>
            <a:ext cx="4394200" cy="493014"/>
          </a:xfrm>
          <a:prstGeom prst="rect">
            <a:avLst/>
          </a:prstGeom>
        </p:spPr>
        <p:txBody>
          <a:bodyPr lIns="0" tIns="0" rIns="0" bIns="0" rtlCol="0" anchor="t">
            <a:spAutoFit/>
          </a:bodyPr>
          <a:lstStyle/>
          <a:p>
            <a:pPr algn="ctr">
              <a:lnSpc>
                <a:spcPts val="3888"/>
              </a:lnSpc>
              <a:spcBef>
                <a:spcPct val="0"/>
              </a:spcBef>
            </a:pPr>
            <a:r>
              <a:rPr lang="en-US" sz="3600" b="1">
                <a:solidFill>
                  <a:srgbClr val="000000"/>
                </a:solidFill>
                <a:latin typeface="Tahoma Bold"/>
                <a:ea typeface="Tahoma Bold"/>
                <a:cs typeface="Tahoma Bold"/>
                <a:sym typeface="Tahoma Bold"/>
              </a:rPr>
              <a:t>Additional material</a:t>
            </a:r>
          </a:p>
        </p:txBody>
      </p:sp>
      <p:sp>
        <p:nvSpPr>
          <p:cNvPr id="3" name="TextBox 3"/>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Characterizations of convective classes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8" name="TextBox 8"/>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22</a:t>
            </a: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Characterizations of convective classes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6" name="Freeform 6"/>
          <p:cNvSpPr/>
          <p:nvPr/>
        </p:nvSpPr>
        <p:spPr>
          <a:xfrm>
            <a:off x="94438" y="5530010"/>
            <a:ext cx="7703999" cy="4756990"/>
          </a:xfrm>
          <a:custGeom>
            <a:avLst/>
            <a:gdLst/>
            <a:ahLst/>
            <a:cxnLst/>
            <a:rect l="l" t="t" r="r" b="b"/>
            <a:pathLst>
              <a:path w="9819895" h="4756990">
                <a:moveTo>
                  <a:pt x="0" y="0"/>
                </a:moveTo>
                <a:lnTo>
                  <a:pt x="9819895" y="0"/>
                </a:lnTo>
                <a:lnTo>
                  <a:pt x="9819895" y="4756990"/>
                </a:lnTo>
                <a:lnTo>
                  <a:pt x="0" y="4756990"/>
                </a:lnTo>
                <a:lnTo>
                  <a:pt x="0" y="0"/>
                </a:lnTo>
                <a:close/>
              </a:path>
            </a:pathLst>
          </a:custGeom>
          <a:blipFill>
            <a:blip r:embed="rId3"/>
            <a:stretch>
              <a:fillRect l="6" r="-27472"/>
            </a:stretch>
          </a:blipFill>
        </p:spPr>
        <p:txBody>
          <a:bodyPr/>
          <a:lstStyle/>
          <a:p>
            <a:endParaRPr lang="en-IT"/>
          </a:p>
        </p:txBody>
      </p:sp>
      <p:sp>
        <p:nvSpPr>
          <p:cNvPr id="7" name="Freeform 7"/>
          <p:cNvSpPr/>
          <p:nvPr/>
        </p:nvSpPr>
        <p:spPr>
          <a:xfrm>
            <a:off x="0" y="850011"/>
            <a:ext cx="7920000" cy="4754599"/>
          </a:xfrm>
          <a:custGeom>
            <a:avLst/>
            <a:gdLst/>
            <a:ahLst/>
            <a:cxnLst/>
            <a:rect l="l" t="t" r="r" b="b"/>
            <a:pathLst>
              <a:path w="9914333" h="4754599">
                <a:moveTo>
                  <a:pt x="0" y="0"/>
                </a:moveTo>
                <a:lnTo>
                  <a:pt x="9914333" y="0"/>
                </a:lnTo>
                <a:lnTo>
                  <a:pt x="9914333" y="4754599"/>
                </a:lnTo>
                <a:lnTo>
                  <a:pt x="0" y="4754599"/>
                </a:lnTo>
                <a:lnTo>
                  <a:pt x="0" y="0"/>
                </a:lnTo>
                <a:close/>
              </a:path>
            </a:pathLst>
          </a:custGeom>
          <a:blipFill>
            <a:blip r:embed="rId4"/>
            <a:stretch>
              <a:fillRect l="-831" r="-25997"/>
            </a:stretch>
          </a:blipFill>
        </p:spPr>
        <p:txBody>
          <a:bodyPr/>
          <a:lstStyle/>
          <a:p>
            <a:endParaRPr lang="en-IT" dirty="0"/>
          </a:p>
        </p:txBody>
      </p:sp>
      <p:sp>
        <p:nvSpPr>
          <p:cNvPr id="8" name="TextBox 8"/>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23</a:t>
            </a:r>
          </a:p>
        </p:txBody>
      </p:sp>
      <p:sp>
        <p:nvSpPr>
          <p:cNvPr id="9" name="Freeform 6">
            <a:extLst>
              <a:ext uri="{FF2B5EF4-FFF2-40B4-BE49-F238E27FC236}">
                <a16:creationId xmlns:a16="http://schemas.microsoft.com/office/drawing/2014/main" id="{F6767581-684C-BB18-B19E-09F583CDEE10}"/>
              </a:ext>
            </a:extLst>
          </p:cNvPr>
          <p:cNvSpPr/>
          <p:nvPr/>
        </p:nvSpPr>
        <p:spPr>
          <a:xfrm>
            <a:off x="8157569" y="5619020"/>
            <a:ext cx="9958357" cy="4667980"/>
          </a:xfrm>
          <a:custGeom>
            <a:avLst/>
            <a:gdLst/>
            <a:ahLst/>
            <a:cxnLst/>
            <a:rect l="l" t="t" r="r" b="b"/>
            <a:pathLst>
              <a:path w="9958357" h="4667980">
                <a:moveTo>
                  <a:pt x="0" y="0"/>
                </a:moveTo>
                <a:lnTo>
                  <a:pt x="9958357" y="0"/>
                </a:lnTo>
                <a:lnTo>
                  <a:pt x="9958357" y="4667980"/>
                </a:lnTo>
                <a:lnTo>
                  <a:pt x="0" y="4667980"/>
                </a:lnTo>
                <a:lnTo>
                  <a:pt x="0" y="0"/>
                </a:lnTo>
                <a:close/>
              </a:path>
            </a:pathLst>
          </a:custGeom>
          <a:blipFill>
            <a:blip r:embed="rId5"/>
            <a:stretch>
              <a:fillRect/>
            </a:stretch>
          </a:blipFill>
        </p:spPr>
        <p:txBody>
          <a:bodyPr/>
          <a:lstStyle/>
          <a:p>
            <a:endParaRPr lang="en-IT"/>
          </a:p>
        </p:txBody>
      </p:sp>
      <p:sp>
        <p:nvSpPr>
          <p:cNvPr id="10" name="Freeform 7">
            <a:extLst>
              <a:ext uri="{FF2B5EF4-FFF2-40B4-BE49-F238E27FC236}">
                <a16:creationId xmlns:a16="http://schemas.microsoft.com/office/drawing/2014/main" id="{2F536355-9D3E-58C1-3899-8FF1F39D8018}"/>
              </a:ext>
            </a:extLst>
          </p:cNvPr>
          <p:cNvSpPr/>
          <p:nvPr/>
        </p:nvSpPr>
        <p:spPr>
          <a:xfrm>
            <a:off x="8157569" y="1257300"/>
            <a:ext cx="10089491" cy="4667980"/>
          </a:xfrm>
          <a:custGeom>
            <a:avLst/>
            <a:gdLst/>
            <a:ahLst/>
            <a:cxnLst/>
            <a:rect l="l" t="t" r="r" b="b"/>
            <a:pathLst>
              <a:path w="10639220" h="4987134">
                <a:moveTo>
                  <a:pt x="0" y="0"/>
                </a:moveTo>
                <a:lnTo>
                  <a:pt x="10639220" y="0"/>
                </a:lnTo>
                <a:lnTo>
                  <a:pt x="10639220" y="4987134"/>
                </a:lnTo>
                <a:lnTo>
                  <a:pt x="0" y="4987134"/>
                </a:lnTo>
                <a:lnTo>
                  <a:pt x="0" y="0"/>
                </a:lnTo>
                <a:close/>
              </a:path>
            </a:pathLst>
          </a:custGeom>
          <a:blipFill>
            <a:blip r:embed="rId6"/>
            <a:stretch>
              <a:fillRect/>
            </a:stretch>
          </a:blipFill>
        </p:spPr>
        <p:txBody>
          <a:bodyPr/>
          <a:lstStyle/>
          <a:p>
            <a:endParaRPr lang="en-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analysis of test dataset</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4"/>
            <a:stretch>
              <a:fillRect/>
            </a:stretch>
          </a:blipFill>
        </p:spPr>
        <p:txBody>
          <a:bodyPr/>
          <a:lstStyle/>
          <a:p>
            <a:endParaRPr lang="en-IT"/>
          </a:p>
        </p:txBody>
      </p:sp>
      <p:grpSp>
        <p:nvGrpSpPr>
          <p:cNvPr id="6" name="Group 6"/>
          <p:cNvGrpSpPr/>
          <p:nvPr/>
        </p:nvGrpSpPr>
        <p:grpSpPr>
          <a:xfrm>
            <a:off x="4390419" y="7636729"/>
            <a:ext cx="10030172" cy="2472323"/>
            <a:chOff x="0" y="0"/>
            <a:chExt cx="13373563" cy="3296430"/>
          </a:xfrm>
        </p:grpSpPr>
        <p:sp>
          <p:nvSpPr>
            <p:cNvPr id="7" name="Freeform 7"/>
            <p:cNvSpPr/>
            <p:nvPr/>
          </p:nvSpPr>
          <p:spPr>
            <a:xfrm>
              <a:off x="0" y="1573832"/>
              <a:ext cx="13373563" cy="1722599"/>
            </a:xfrm>
            <a:custGeom>
              <a:avLst/>
              <a:gdLst/>
              <a:ahLst/>
              <a:cxnLst/>
              <a:rect l="l" t="t" r="r" b="b"/>
              <a:pathLst>
                <a:path w="13373563" h="1722599">
                  <a:moveTo>
                    <a:pt x="0" y="0"/>
                  </a:moveTo>
                  <a:lnTo>
                    <a:pt x="13373563" y="0"/>
                  </a:lnTo>
                  <a:lnTo>
                    <a:pt x="13373563" y="1722598"/>
                  </a:lnTo>
                  <a:lnTo>
                    <a:pt x="0" y="1722598"/>
                  </a:lnTo>
                  <a:lnTo>
                    <a:pt x="0" y="0"/>
                  </a:lnTo>
                  <a:close/>
                </a:path>
              </a:pathLst>
            </a:custGeom>
            <a:blipFill>
              <a:blip r:embed="rId5"/>
              <a:stretch>
                <a:fillRect l="-21111" t="-521890" r="-17535" b="-23948"/>
              </a:stretch>
            </a:blipFill>
          </p:spPr>
          <p:txBody>
            <a:bodyPr/>
            <a:lstStyle/>
            <a:p>
              <a:endParaRPr lang="en-IT"/>
            </a:p>
          </p:txBody>
        </p:sp>
        <p:pic>
          <p:nvPicPr>
            <p:cNvPr id="8" name="Picture 8">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6"/>
            <a:srcRect t="4293" b="85059"/>
            <a:stretch>
              <a:fillRect/>
            </a:stretch>
          </p:blipFill>
          <p:spPr>
            <a:xfrm>
              <a:off x="45448" y="0"/>
              <a:ext cx="13282668" cy="1426835"/>
            </a:xfrm>
            <a:prstGeom prst="rect">
              <a:avLst/>
            </a:prstGeom>
          </p:spPr>
        </p:pic>
      </p:grpSp>
      <p:sp>
        <p:nvSpPr>
          <p:cNvPr id="9" name="Freeform 9"/>
          <p:cNvSpPr/>
          <p:nvPr/>
        </p:nvSpPr>
        <p:spPr>
          <a:xfrm>
            <a:off x="235267" y="2356621"/>
            <a:ext cx="9103038" cy="5266548"/>
          </a:xfrm>
          <a:custGeom>
            <a:avLst/>
            <a:gdLst/>
            <a:ahLst/>
            <a:cxnLst/>
            <a:rect l="l" t="t" r="r" b="b"/>
            <a:pathLst>
              <a:path w="9103038" h="5266548">
                <a:moveTo>
                  <a:pt x="0" y="0"/>
                </a:moveTo>
                <a:lnTo>
                  <a:pt x="9103038" y="0"/>
                </a:lnTo>
                <a:lnTo>
                  <a:pt x="9103038" y="5266549"/>
                </a:lnTo>
                <a:lnTo>
                  <a:pt x="0" y="5266549"/>
                </a:lnTo>
                <a:lnTo>
                  <a:pt x="0" y="0"/>
                </a:lnTo>
                <a:close/>
              </a:path>
            </a:pathLst>
          </a:custGeom>
          <a:blipFill>
            <a:blip r:embed="rId7"/>
            <a:stretch>
              <a:fillRect t="-6538" r="-38351"/>
            </a:stretch>
          </a:blipFill>
        </p:spPr>
        <p:txBody>
          <a:bodyPr/>
          <a:lstStyle/>
          <a:p>
            <a:endParaRPr lang="en-IT"/>
          </a:p>
        </p:txBody>
      </p:sp>
      <p:sp>
        <p:nvSpPr>
          <p:cNvPr id="10" name="Freeform 10"/>
          <p:cNvSpPr/>
          <p:nvPr/>
        </p:nvSpPr>
        <p:spPr>
          <a:xfrm>
            <a:off x="8777969" y="2356621"/>
            <a:ext cx="8997780" cy="5266548"/>
          </a:xfrm>
          <a:custGeom>
            <a:avLst/>
            <a:gdLst/>
            <a:ahLst/>
            <a:cxnLst/>
            <a:rect l="l" t="t" r="r" b="b"/>
            <a:pathLst>
              <a:path w="8997780" h="5266548">
                <a:moveTo>
                  <a:pt x="0" y="0"/>
                </a:moveTo>
                <a:lnTo>
                  <a:pt x="8997780" y="0"/>
                </a:lnTo>
                <a:lnTo>
                  <a:pt x="8997780" y="5266549"/>
                </a:lnTo>
                <a:lnTo>
                  <a:pt x="0" y="5266549"/>
                </a:lnTo>
                <a:lnTo>
                  <a:pt x="0" y="0"/>
                </a:lnTo>
                <a:close/>
              </a:path>
            </a:pathLst>
          </a:custGeom>
          <a:blipFill>
            <a:blip r:embed="rId8"/>
            <a:stretch>
              <a:fillRect t="-4927" r="-37852"/>
            </a:stretch>
          </a:blipFill>
        </p:spPr>
        <p:txBody>
          <a:bodyPr/>
          <a:lstStyle/>
          <a:p>
            <a:endParaRPr lang="en-IT"/>
          </a:p>
        </p:txBody>
      </p:sp>
      <p:sp>
        <p:nvSpPr>
          <p:cNvPr id="11" name="TextBox 11"/>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26</a:t>
            </a:r>
          </a:p>
        </p:txBody>
      </p:sp>
      <p:sp>
        <p:nvSpPr>
          <p:cNvPr id="12" name="TextBox 12"/>
          <p:cNvSpPr txBox="1"/>
          <p:nvPr/>
        </p:nvSpPr>
        <p:spPr>
          <a:xfrm>
            <a:off x="4786786" y="1323890"/>
            <a:ext cx="9383961" cy="365760"/>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In test dataset, all mean variables for cloud properties migrate to higher values.</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8"/>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analysis of test dataset</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4"/>
            <a:stretch>
              <a:fillRect/>
            </a:stretch>
          </a:blipFill>
        </p:spPr>
        <p:txBody>
          <a:bodyPr/>
          <a:lstStyle/>
          <a:p>
            <a:endParaRPr lang="en-IT"/>
          </a:p>
        </p:txBody>
      </p:sp>
      <p:grpSp>
        <p:nvGrpSpPr>
          <p:cNvPr id="6" name="Group 6"/>
          <p:cNvGrpSpPr/>
          <p:nvPr/>
        </p:nvGrpSpPr>
        <p:grpSpPr>
          <a:xfrm>
            <a:off x="1642843" y="7759324"/>
            <a:ext cx="10030172" cy="2472323"/>
            <a:chOff x="0" y="0"/>
            <a:chExt cx="13373563" cy="3296430"/>
          </a:xfrm>
        </p:grpSpPr>
        <p:sp>
          <p:nvSpPr>
            <p:cNvPr id="7" name="Freeform 7"/>
            <p:cNvSpPr/>
            <p:nvPr/>
          </p:nvSpPr>
          <p:spPr>
            <a:xfrm>
              <a:off x="0" y="1573832"/>
              <a:ext cx="13373563" cy="1722599"/>
            </a:xfrm>
            <a:custGeom>
              <a:avLst/>
              <a:gdLst/>
              <a:ahLst/>
              <a:cxnLst/>
              <a:rect l="l" t="t" r="r" b="b"/>
              <a:pathLst>
                <a:path w="13373563" h="1722599">
                  <a:moveTo>
                    <a:pt x="0" y="0"/>
                  </a:moveTo>
                  <a:lnTo>
                    <a:pt x="13373563" y="0"/>
                  </a:lnTo>
                  <a:lnTo>
                    <a:pt x="13373563" y="1722598"/>
                  </a:lnTo>
                  <a:lnTo>
                    <a:pt x="0" y="1722598"/>
                  </a:lnTo>
                  <a:lnTo>
                    <a:pt x="0" y="0"/>
                  </a:lnTo>
                  <a:close/>
                </a:path>
              </a:pathLst>
            </a:custGeom>
            <a:blipFill>
              <a:blip r:embed="rId5"/>
              <a:stretch>
                <a:fillRect l="-21111" t="-521890" r="-17535" b="-23948"/>
              </a:stretch>
            </a:blipFill>
          </p:spPr>
          <p:txBody>
            <a:bodyPr/>
            <a:lstStyle/>
            <a:p>
              <a:endParaRPr lang="en-IT"/>
            </a:p>
          </p:txBody>
        </p:sp>
        <p:pic>
          <p:nvPicPr>
            <p:cNvPr id="8" name="Picture 8">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6"/>
            <a:srcRect t="4293" b="85059"/>
            <a:stretch>
              <a:fillRect/>
            </a:stretch>
          </p:blipFill>
          <p:spPr>
            <a:xfrm>
              <a:off x="45448" y="0"/>
              <a:ext cx="13282668" cy="1426835"/>
            </a:xfrm>
            <a:prstGeom prst="rect">
              <a:avLst/>
            </a:prstGeom>
          </p:spPr>
        </p:pic>
      </p:grpSp>
      <p:sp>
        <p:nvSpPr>
          <p:cNvPr id="9" name="Freeform 9"/>
          <p:cNvSpPr/>
          <p:nvPr/>
        </p:nvSpPr>
        <p:spPr>
          <a:xfrm>
            <a:off x="297610" y="1032151"/>
            <a:ext cx="13221679" cy="6545032"/>
          </a:xfrm>
          <a:custGeom>
            <a:avLst/>
            <a:gdLst/>
            <a:ahLst/>
            <a:cxnLst/>
            <a:rect l="l" t="t" r="r" b="b"/>
            <a:pathLst>
              <a:path w="13221679" h="6545032">
                <a:moveTo>
                  <a:pt x="0" y="0"/>
                </a:moveTo>
                <a:lnTo>
                  <a:pt x="13221680" y="0"/>
                </a:lnTo>
                <a:lnTo>
                  <a:pt x="13221680" y="6545032"/>
                </a:lnTo>
                <a:lnTo>
                  <a:pt x="0" y="6545032"/>
                </a:lnTo>
                <a:lnTo>
                  <a:pt x="0" y="0"/>
                </a:lnTo>
                <a:close/>
              </a:path>
            </a:pathLst>
          </a:custGeom>
          <a:blipFill>
            <a:blip r:embed="rId7"/>
            <a:stretch>
              <a:fillRect t="-27331" r="-39236"/>
            </a:stretch>
          </a:blipFill>
        </p:spPr>
        <p:txBody>
          <a:bodyPr/>
          <a:lstStyle/>
          <a:p>
            <a:endParaRPr lang="en-IT"/>
          </a:p>
        </p:txBody>
      </p:sp>
      <p:sp>
        <p:nvSpPr>
          <p:cNvPr id="10" name="TextBox 10"/>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27</a:t>
            </a:r>
          </a:p>
        </p:txBody>
      </p:sp>
      <p:sp>
        <p:nvSpPr>
          <p:cNvPr id="11" name="TextBox 11"/>
          <p:cNvSpPr txBox="1"/>
          <p:nvPr/>
        </p:nvSpPr>
        <p:spPr>
          <a:xfrm>
            <a:off x="13980637" y="4536758"/>
            <a:ext cx="3661481" cy="2782141"/>
          </a:xfrm>
          <a:prstGeom prst="rect">
            <a:avLst/>
          </a:prstGeom>
        </p:spPr>
        <p:txBody>
          <a:bodyPr lIns="0" tIns="0" rIns="0" bIns="0" rtlCol="0" anchor="t">
            <a:spAutoFit/>
          </a:bodyPr>
          <a:lstStyle/>
          <a:p>
            <a:pPr algn="l">
              <a:lnSpc>
                <a:spcPts val="4409"/>
              </a:lnSpc>
            </a:pPr>
            <a:r>
              <a:rPr lang="en-US" sz="3149">
                <a:solidFill>
                  <a:srgbClr val="000000"/>
                </a:solidFill>
                <a:latin typeface="Articulat"/>
                <a:ea typeface="Articulat"/>
                <a:cs typeface="Articulat"/>
                <a:sym typeface="Articulat"/>
              </a:rPr>
              <a:t>In test dataset, all mean variables for cloud properties migrate to higher values.</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8"/>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Overview of predictor anomalies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6" name="Freeform 6"/>
          <p:cNvSpPr/>
          <p:nvPr/>
        </p:nvSpPr>
        <p:spPr>
          <a:xfrm>
            <a:off x="0" y="3955639"/>
            <a:ext cx="6079454" cy="3613475"/>
          </a:xfrm>
          <a:custGeom>
            <a:avLst/>
            <a:gdLst/>
            <a:ahLst/>
            <a:cxnLst/>
            <a:rect l="l" t="t" r="r" b="b"/>
            <a:pathLst>
              <a:path w="6079454" h="3613475">
                <a:moveTo>
                  <a:pt x="0" y="0"/>
                </a:moveTo>
                <a:lnTo>
                  <a:pt x="6079454" y="0"/>
                </a:lnTo>
                <a:lnTo>
                  <a:pt x="6079454" y="3613476"/>
                </a:lnTo>
                <a:lnTo>
                  <a:pt x="0" y="3613476"/>
                </a:lnTo>
                <a:lnTo>
                  <a:pt x="0" y="0"/>
                </a:lnTo>
                <a:close/>
              </a:path>
            </a:pathLst>
          </a:custGeom>
          <a:blipFill>
            <a:blip r:embed="rId3"/>
            <a:stretch>
              <a:fillRect/>
            </a:stretch>
          </a:blipFill>
        </p:spPr>
        <p:txBody>
          <a:bodyPr/>
          <a:lstStyle/>
          <a:p>
            <a:endParaRPr lang="en-IT"/>
          </a:p>
        </p:txBody>
      </p:sp>
      <p:sp>
        <p:nvSpPr>
          <p:cNvPr id="7" name="Freeform 7"/>
          <p:cNvSpPr/>
          <p:nvPr/>
        </p:nvSpPr>
        <p:spPr>
          <a:xfrm>
            <a:off x="5996481" y="5722967"/>
            <a:ext cx="6212065" cy="3692296"/>
          </a:xfrm>
          <a:custGeom>
            <a:avLst/>
            <a:gdLst/>
            <a:ahLst/>
            <a:cxnLst/>
            <a:rect l="l" t="t" r="r" b="b"/>
            <a:pathLst>
              <a:path w="6212065" h="3692296">
                <a:moveTo>
                  <a:pt x="0" y="0"/>
                </a:moveTo>
                <a:lnTo>
                  <a:pt x="6212065" y="0"/>
                </a:lnTo>
                <a:lnTo>
                  <a:pt x="6212065" y="3692295"/>
                </a:lnTo>
                <a:lnTo>
                  <a:pt x="0" y="3692295"/>
                </a:lnTo>
                <a:lnTo>
                  <a:pt x="0" y="0"/>
                </a:lnTo>
                <a:close/>
              </a:path>
            </a:pathLst>
          </a:custGeom>
          <a:blipFill>
            <a:blip r:embed="rId4"/>
            <a:stretch>
              <a:fillRect/>
            </a:stretch>
          </a:blipFill>
        </p:spPr>
        <p:txBody>
          <a:bodyPr/>
          <a:lstStyle/>
          <a:p>
            <a:endParaRPr lang="en-IT"/>
          </a:p>
        </p:txBody>
      </p:sp>
      <p:sp>
        <p:nvSpPr>
          <p:cNvPr id="8" name="Freeform 8"/>
          <p:cNvSpPr/>
          <p:nvPr/>
        </p:nvSpPr>
        <p:spPr>
          <a:xfrm>
            <a:off x="5996481" y="2109491"/>
            <a:ext cx="6073068" cy="3613475"/>
          </a:xfrm>
          <a:custGeom>
            <a:avLst/>
            <a:gdLst/>
            <a:ahLst/>
            <a:cxnLst/>
            <a:rect l="l" t="t" r="r" b="b"/>
            <a:pathLst>
              <a:path w="6073068" h="3613475">
                <a:moveTo>
                  <a:pt x="0" y="0"/>
                </a:moveTo>
                <a:lnTo>
                  <a:pt x="6073068" y="0"/>
                </a:lnTo>
                <a:lnTo>
                  <a:pt x="6073068" y="3613476"/>
                </a:lnTo>
                <a:lnTo>
                  <a:pt x="0" y="3613476"/>
                </a:lnTo>
                <a:lnTo>
                  <a:pt x="0" y="0"/>
                </a:lnTo>
                <a:close/>
              </a:path>
            </a:pathLst>
          </a:custGeom>
          <a:blipFill>
            <a:blip r:embed="rId5"/>
            <a:stretch>
              <a:fillRect/>
            </a:stretch>
          </a:blipFill>
        </p:spPr>
        <p:txBody>
          <a:bodyPr/>
          <a:lstStyle/>
          <a:p>
            <a:endParaRPr lang="en-IT"/>
          </a:p>
        </p:txBody>
      </p:sp>
      <p:sp>
        <p:nvSpPr>
          <p:cNvPr id="9" name="Freeform 9"/>
          <p:cNvSpPr/>
          <p:nvPr/>
        </p:nvSpPr>
        <p:spPr>
          <a:xfrm>
            <a:off x="12208546" y="5762377"/>
            <a:ext cx="6079454" cy="3613475"/>
          </a:xfrm>
          <a:custGeom>
            <a:avLst/>
            <a:gdLst/>
            <a:ahLst/>
            <a:cxnLst/>
            <a:rect l="l" t="t" r="r" b="b"/>
            <a:pathLst>
              <a:path w="6079454" h="3613475">
                <a:moveTo>
                  <a:pt x="0" y="0"/>
                </a:moveTo>
                <a:lnTo>
                  <a:pt x="6079454" y="0"/>
                </a:lnTo>
                <a:lnTo>
                  <a:pt x="6079454" y="3613475"/>
                </a:lnTo>
                <a:lnTo>
                  <a:pt x="0" y="3613475"/>
                </a:lnTo>
                <a:lnTo>
                  <a:pt x="0" y="0"/>
                </a:lnTo>
                <a:close/>
              </a:path>
            </a:pathLst>
          </a:custGeom>
          <a:blipFill>
            <a:blip r:embed="rId6"/>
            <a:stretch>
              <a:fillRect/>
            </a:stretch>
          </a:blipFill>
        </p:spPr>
        <p:txBody>
          <a:bodyPr/>
          <a:lstStyle/>
          <a:p>
            <a:endParaRPr lang="en-IT"/>
          </a:p>
        </p:txBody>
      </p:sp>
      <p:sp>
        <p:nvSpPr>
          <p:cNvPr id="10" name="Freeform 10"/>
          <p:cNvSpPr/>
          <p:nvPr/>
        </p:nvSpPr>
        <p:spPr>
          <a:xfrm>
            <a:off x="12208546" y="2071320"/>
            <a:ext cx="6079454" cy="3613475"/>
          </a:xfrm>
          <a:custGeom>
            <a:avLst/>
            <a:gdLst/>
            <a:ahLst/>
            <a:cxnLst/>
            <a:rect l="l" t="t" r="r" b="b"/>
            <a:pathLst>
              <a:path w="6079454" h="3613475">
                <a:moveTo>
                  <a:pt x="0" y="0"/>
                </a:moveTo>
                <a:lnTo>
                  <a:pt x="6079454" y="0"/>
                </a:lnTo>
                <a:lnTo>
                  <a:pt x="6079454" y="3613476"/>
                </a:lnTo>
                <a:lnTo>
                  <a:pt x="0" y="3613476"/>
                </a:lnTo>
                <a:lnTo>
                  <a:pt x="0" y="0"/>
                </a:lnTo>
                <a:close/>
              </a:path>
            </a:pathLst>
          </a:custGeom>
          <a:blipFill>
            <a:blip r:embed="rId7"/>
            <a:stretch>
              <a:fillRect/>
            </a:stretch>
          </a:blipFill>
        </p:spPr>
        <p:txBody>
          <a:bodyPr/>
          <a:lstStyle/>
          <a:p>
            <a:endParaRPr lang="en-IT"/>
          </a:p>
        </p:txBody>
      </p:sp>
      <p:sp>
        <p:nvSpPr>
          <p:cNvPr id="11" name="TextBox 11"/>
          <p:cNvSpPr txBox="1"/>
          <p:nvPr/>
        </p:nvSpPr>
        <p:spPr>
          <a:xfrm>
            <a:off x="1554423" y="1067385"/>
            <a:ext cx="14867301" cy="737235"/>
          </a:xfrm>
          <a:prstGeom prst="rect">
            <a:avLst/>
          </a:prstGeom>
        </p:spPr>
        <p:txBody>
          <a:bodyPr lIns="0" tIns="0" rIns="0" bIns="0" rtlCol="0" anchor="t">
            <a:spAutoFit/>
          </a:bodyPr>
          <a:lstStyle/>
          <a:p>
            <a:pPr algn="ctr">
              <a:lnSpc>
                <a:spcPts val="2940"/>
              </a:lnSpc>
            </a:pPr>
            <a:r>
              <a:rPr lang="en-US" sz="2100">
                <a:solidFill>
                  <a:srgbClr val="000000"/>
                </a:solidFill>
                <a:latin typeface="Articulat"/>
                <a:ea typeface="Articulat"/>
                <a:cs typeface="Articulat"/>
                <a:sym typeface="Articulat"/>
              </a:rPr>
              <a:t>anomaly = mean var from training - mean over test dataset calculated on each interval before, during and after the event</a:t>
            </a:r>
          </a:p>
          <a:p>
            <a:pPr algn="ctr">
              <a:lnSpc>
                <a:spcPts val="2940"/>
              </a:lnSpc>
              <a:spcBef>
                <a:spcPct val="0"/>
              </a:spcBef>
            </a:pPr>
            <a:r>
              <a:rPr lang="en-US" sz="2100">
                <a:solidFill>
                  <a:srgbClr val="000000"/>
                </a:solidFill>
                <a:latin typeface="Articulat"/>
                <a:ea typeface="Articulat"/>
                <a:cs typeface="Articulat"/>
                <a:sym typeface="Articulat"/>
              </a:rPr>
              <a:t>goal: identify variables that contain early indication of the risk associated to the event</a:t>
            </a:r>
          </a:p>
        </p:txBody>
      </p:sp>
      <p:sp>
        <p:nvSpPr>
          <p:cNvPr id="12" name="TextBox 12"/>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28</a:t>
            </a: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 and of the corresponding thresholds </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6" name="Freeform 6"/>
          <p:cNvSpPr/>
          <p:nvPr/>
        </p:nvSpPr>
        <p:spPr>
          <a:xfrm>
            <a:off x="9144000" y="1158880"/>
            <a:ext cx="6098822" cy="4120517"/>
          </a:xfrm>
          <a:custGeom>
            <a:avLst/>
            <a:gdLst/>
            <a:ahLst/>
            <a:cxnLst/>
            <a:rect l="l" t="t" r="r" b="b"/>
            <a:pathLst>
              <a:path w="6098822" h="4120517">
                <a:moveTo>
                  <a:pt x="0" y="0"/>
                </a:moveTo>
                <a:lnTo>
                  <a:pt x="6098822" y="0"/>
                </a:lnTo>
                <a:lnTo>
                  <a:pt x="6098822" y="4120517"/>
                </a:lnTo>
                <a:lnTo>
                  <a:pt x="0" y="4120517"/>
                </a:lnTo>
                <a:lnTo>
                  <a:pt x="0" y="0"/>
                </a:lnTo>
                <a:close/>
              </a:path>
            </a:pathLst>
          </a:custGeom>
          <a:blipFill>
            <a:blip r:embed="rId3"/>
            <a:stretch>
              <a:fillRect/>
            </a:stretch>
          </a:blipFill>
        </p:spPr>
        <p:txBody>
          <a:bodyPr/>
          <a:lstStyle/>
          <a:p>
            <a:endParaRPr lang="en-IT"/>
          </a:p>
        </p:txBody>
      </p:sp>
      <p:sp>
        <p:nvSpPr>
          <p:cNvPr id="7" name="Freeform 7"/>
          <p:cNvSpPr/>
          <p:nvPr/>
        </p:nvSpPr>
        <p:spPr>
          <a:xfrm>
            <a:off x="3045178" y="1158880"/>
            <a:ext cx="6098822" cy="4120517"/>
          </a:xfrm>
          <a:custGeom>
            <a:avLst/>
            <a:gdLst/>
            <a:ahLst/>
            <a:cxnLst/>
            <a:rect l="l" t="t" r="r" b="b"/>
            <a:pathLst>
              <a:path w="6098822" h="4120517">
                <a:moveTo>
                  <a:pt x="0" y="0"/>
                </a:moveTo>
                <a:lnTo>
                  <a:pt x="6098822" y="0"/>
                </a:lnTo>
                <a:lnTo>
                  <a:pt x="6098822" y="4120517"/>
                </a:lnTo>
                <a:lnTo>
                  <a:pt x="0" y="4120517"/>
                </a:lnTo>
                <a:lnTo>
                  <a:pt x="0" y="0"/>
                </a:lnTo>
                <a:close/>
              </a:path>
            </a:pathLst>
          </a:custGeom>
          <a:blipFill>
            <a:blip r:embed="rId4"/>
            <a:stretch>
              <a:fillRect/>
            </a:stretch>
          </a:blipFill>
        </p:spPr>
        <p:txBody>
          <a:bodyPr/>
          <a:lstStyle/>
          <a:p>
            <a:endParaRPr lang="en-IT"/>
          </a:p>
        </p:txBody>
      </p:sp>
      <p:sp>
        <p:nvSpPr>
          <p:cNvPr id="8" name="Freeform 8"/>
          <p:cNvSpPr/>
          <p:nvPr/>
        </p:nvSpPr>
        <p:spPr>
          <a:xfrm>
            <a:off x="0" y="5279397"/>
            <a:ext cx="6090356" cy="4118603"/>
          </a:xfrm>
          <a:custGeom>
            <a:avLst/>
            <a:gdLst/>
            <a:ahLst/>
            <a:cxnLst/>
            <a:rect l="l" t="t" r="r" b="b"/>
            <a:pathLst>
              <a:path w="6090356" h="4118603">
                <a:moveTo>
                  <a:pt x="0" y="0"/>
                </a:moveTo>
                <a:lnTo>
                  <a:pt x="6090356" y="0"/>
                </a:lnTo>
                <a:lnTo>
                  <a:pt x="6090356" y="4118603"/>
                </a:lnTo>
                <a:lnTo>
                  <a:pt x="0" y="4118603"/>
                </a:lnTo>
                <a:lnTo>
                  <a:pt x="0" y="0"/>
                </a:lnTo>
                <a:close/>
              </a:path>
            </a:pathLst>
          </a:custGeom>
          <a:blipFill>
            <a:blip r:embed="rId5"/>
            <a:stretch>
              <a:fillRect/>
            </a:stretch>
          </a:blipFill>
        </p:spPr>
        <p:txBody>
          <a:bodyPr/>
          <a:lstStyle/>
          <a:p>
            <a:endParaRPr lang="en-IT"/>
          </a:p>
        </p:txBody>
      </p:sp>
      <p:sp>
        <p:nvSpPr>
          <p:cNvPr id="9" name="Freeform 9"/>
          <p:cNvSpPr/>
          <p:nvPr/>
        </p:nvSpPr>
        <p:spPr>
          <a:xfrm>
            <a:off x="6090356" y="5279397"/>
            <a:ext cx="6090356" cy="4118603"/>
          </a:xfrm>
          <a:custGeom>
            <a:avLst/>
            <a:gdLst/>
            <a:ahLst/>
            <a:cxnLst/>
            <a:rect l="l" t="t" r="r" b="b"/>
            <a:pathLst>
              <a:path w="6090356" h="4118603">
                <a:moveTo>
                  <a:pt x="0" y="0"/>
                </a:moveTo>
                <a:lnTo>
                  <a:pt x="6090355" y="0"/>
                </a:lnTo>
                <a:lnTo>
                  <a:pt x="6090355" y="4118603"/>
                </a:lnTo>
                <a:lnTo>
                  <a:pt x="0" y="4118603"/>
                </a:lnTo>
                <a:lnTo>
                  <a:pt x="0" y="0"/>
                </a:lnTo>
                <a:close/>
              </a:path>
            </a:pathLst>
          </a:custGeom>
          <a:blipFill>
            <a:blip r:embed="rId6"/>
            <a:stretch>
              <a:fillRect/>
            </a:stretch>
          </a:blipFill>
        </p:spPr>
        <p:txBody>
          <a:bodyPr/>
          <a:lstStyle/>
          <a:p>
            <a:endParaRPr lang="en-IT"/>
          </a:p>
        </p:txBody>
      </p:sp>
      <p:sp>
        <p:nvSpPr>
          <p:cNvPr id="10" name="Freeform 10"/>
          <p:cNvSpPr/>
          <p:nvPr/>
        </p:nvSpPr>
        <p:spPr>
          <a:xfrm>
            <a:off x="12180711" y="5279397"/>
            <a:ext cx="6107289" cy="4118603"/>
          </a:xfrm>
          <a:custGeom>
            <a:avLst/>
            <a:gdLst/>
            <a:ahLst/>
            <a:cxnLst/>
            <a:rect l="l" t="t" r="r" b="b"/>
            <a:pathLst>
              <a:path w="6107289" h="4118603">
                <a:moveTo>
                  <a:pt x="0" y="0"/>
                </a:moveTo>
                <a:lnTo>
                  <a:pt x="6107289" y="0"/>
                </a:lnTo>
                <a:lnTo>
                  <a:pt x="6107289" y="4118603"/>
                </a:lnTo>
                <a:lnTo>
                  <a:pt x="0" y="4118603"/>
                </a:lnTo>
                <a:lnTo>
                  <a:pt x="0" y="0"/>
                </a:lnTo>
                <a:close/>
              </a:path>
            </a:pathLst>
          </a:custGeom>
          <a:blipFill>
            <a:blip r:embed="rId7"/>
            <a:stretch>
              <a:fillRect/>
            </a:stretch>
          </a:blipFill>
        </p:spPr>
        <p:txBody>
          <a:bodyPr/>
          <a:lstStyle/>
          <a:p>
            <a:endParaRPr lang="en-IT"/>
          </a:p>
        </p:txBody>
      </p:sp>
      <p:sp>
        <p:nvSpPr>
          <p:cNvPr id="11" name="TextBox 11"/>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29</a:t>
            </a:r>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Searching for precursors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6" name="TextBox 6"/>
          <p:cNvSpPr txBox="1"/>
          <p:nvPr/>
        </p:nvSpPr>
        <p:spPr>
          <a:xfrm>
            <a:off x="17816714" y="8435922"/>
            <a:ext cx="205508" cy="248670"/>
          </a:xfrm>
          <a:prstGeom prst="rect">
            <a:avLst/>
          </a:prstGeom>
        </p:spPr>
        <p:txBody>
          <a:bodyPr wrap="none" lIns="0" tIns="0" rIns="0" bIns="0" rtlCol="0" anchor="t">
            <a:spAutoFit/>
          </a:bodyPr>
          <a:lstStyle/>
          <a:p>
            <a:pPr algn="ctr">
              <a:lnSpc>
                <a:spcPts val="2078"/>
              </a:lnSpc>
              <a:spcBef>
                <a:spcPct val="0"/>
              </a:spcBef>
            </a:pPr>
            <a:r>
              <a:rPr lang="en-US" sz="1484">
                <a:solidFill>
                  <a:srgbClr val="000000"/>
                </a:solidFill>
                <a:latin typeface="Helvetica Now"/>
                <a:ea typeface="Helvetica Now"/>
                <a:cs typeface="Helvetica Now"/>
                <a:sym typeface="Helvetica Now"/>
              </a:rPr>
              <a:t>30</a:t>
            </a:r>
          </a:p>
        </p:txBody>
      </p:sp>
      <p:sp>
        <p:nvSpPr>
          <p:cNvPr id="7" name="Freeform 7"/>
          <p:cNvSpPr/>
          <p:nvPr/>
        </p:nvSpPr>
        <p:spPr>
          <a:xfrm>
            <a:off x="9182178" y="1359083"/>
            <a:ext cx="9465237" cy="7433489"/>
          </a:xfrm>
          <a:custGeom>
            <a:avLst/>
            <a:gdLst/>
            <a:ahLst/>
            <a:cxnLst/>
            <a:rect l="l" t="t" r="r" b="b"/>
            <a:pathLst>
              <a:path w="9465237" h="7433489">
                <a:moveTo>
                  <a:pt x="0" y="0"/>
                </a:moveTo>
                <a:lnTo>
                  <a:pt x="9465237" y="0"/>
                </a:lnTo>
                <a:lnTo>
                  <a:pt x="9465237" y="7433489"/>
                </a:lnTo>
                <a:lnTo>
                  <a:pt x="0" y="7433489"/>
                </a:lnTo>
                <a:lnTo>
                  <a:pt x="0" y="0"/>
                </a:lnTo>
                <a:close/>
              </a:path>
            </a:pathLst>
          </a:custGeom>
          <a:blipFill>
            <a:blip r:embed="rId3"/>
            <a:stretch>
              <a:fillRect t="-932" b="-932"/>
            </a:stretch>
          </a:blipFill>
        </p:spPr>
        <p:txBody>
          <a:bodyPr/>
          <a:lstStyle/>
          <a:p>
            <a:endParaRPr lang="en-IT"/>
          </a:p>
        </p:txBody>
      </p:sp>
      <p:sp>
        <p:nvSpPr>
          <p:cNvPr id="8" name="Freeform 8"/>
          <p:cNvSpPr/>
          <p:nvPr/>
        </p:nvSpPr>
        <p:spPr>
          <a:xfrm>
            <a:off x="9743415" y="8929981"/>
            <a:ext cx="7404058" cy="1182088"/>
          </a:xfrm>
          <a:custGeom>
            <a:avLst/>
            <a:gdLst/>
            <a:ahLst/>
            <a:cxnLst/>
            <a:rect l="l" t="t" r="r" b="b"/>
            <a:pathLst>
              <a:path w="7404058" h="1182088">
                <a:moveTo>
                  <a:pt x="0" y="0"/>
                </a:moveTo>
                <a:lnTo>
                  <a:pt x="7404058" y="0"/>
                </a:lnTo>
                <a:lnTo>
                  <a:pt x="7404058" y="1182088"/>
                </a:lnTo>
                <a:lnTo>
                  <a:pt x="0" y="1182088"/>
                </a:lnTo>
                <a:lnTo>
                  <a:pt x="0" y="0"/>
                </a:lnTo>
                <a:close/>
              </a:path>
            </a:pathLst>
          </a:custGeom>
          <a:blipFill>
            <a:blip r:embed="rId4"/>
            <a:stretch>
              <a:fillRect l="-21111" t="-421052" r="-17535"/>
            </a:stretch>
          </a:blipFill>
        </p:spPr>
        <p:txBody>
          <a:bodyPr/>
          <a:lstStyle/>
          <a:p>
            <a:endParaRPr lang="en-IT"/>
          </a:p>
        </p:txBody>
      </p:sp>
      <p:sp>
        <p:nvSpPr>
          <p:cNvPr id="9" name="Freeform 9"/>
          <p:cNvSpPr/>
          <p:nvPr/>
        </p:nvSpPr>
        <p:spPr>
          <a:xfrm>
            <a:off x="70875" y="2679215"/>
            <a:ext cx="9182178" cy="5445418"/>
          </a:xfrm>
          <a:custGeom>
            <a:avLst/>
            <a:gdLst/>
            <a:ahLst/>
            <a:cxnLst/>
            <a:rect l="l" t="t" r="r" b="b"/>
            <a:pathLst>
              <a:path w="9182178" h="5445418">
                <a:moveTo>
                  <a:pt x="0" y="0"/>
                </a:moveTo>
                <a:lnTo>
                  <a:pt x="9182178" y="0"/>
                </a:lnTo>
                <a:lnTo>
                  <a:pt x="9182178" y="5445417"/>
                </a:lnTo>
                <a:lnTo>
                  <a:pt x="0" y="5445417"/>
                </a:lnTo>
                <a:lnTo>
                  <a:pt x="0" y="0"/>
                </a:lnTo>
                <a:close/>
              </a:path>
            </a:pathLst>
          </a:custGeom>
          <a:blipFill>
            <a:blip r:embed="rId5"/>
            <a:stretch>
              <a:fillRect r="-19957"/>
            </a:stretch>
          </a:blipFill>
        </p:spPr>
        <p:txBody>
          <a:bodyPr/>
          <a:lstStyle/>
          <a:p>
            <a:endParaRPr lang="en-IT"/>
          </a:p>
        </p:txBody>
      </p:sp>
      <p:sp>
        <p:nvSpPr>
          <p:cNvPr id="10" name="TextBox 10"/>
          <p:cNvSpPr txBox="1"/>
          <p:nvPr/>
        </p:nvSpPr>
        <p:spPr>
          <a:xfrm>
            <a:off x="3992665" y="908496"/>
            <a:ext cx="10805589" cy="354002"/>
          </a:xfrm>
          <a:prstGeom prst="rect">
            <a:avLst/>
          </a:prstGeom>
        </p:spPr>
        <p:txBody>
          <a:bodyPr lIns="0" tIns="0" rIns="0" bIns="0" rtlCol="0" anchor="t">
            <a:spAutoFit/>
          </a:bodyPr>
          <a:lstStyle/>
          <a:p>
            <a:pPr algn="ctr">
              <a:lnSpc>
                <a:spcPts val="3028"/>
              </a:lnSpc>
              <a:spcBef>
                <a:spcPct val="0"/>
              </a:spcBef>
            </a:pPr>
            <a:r>
              <a:rPr lang="en-US" sz="2162" b="1">
                <a:solidFill>
                  <a:srgbClr val="000000"/>
                </a:solidFill>
                <a:latin typeface="Helvetica Now Bold"/>
                <a:ea typeface="Helvetica Now Bold"/>
                <a:cs typeface="Helvetica Now Bold"/>
                <a:sym typeface="Helvetica Now Bold"/>
              </a:rPr>
              <a:t>Occurrence of classes before and after the events over different areas of the domain</a:t>
            </a: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505200" y="7516248"/>
            <a:ext cx="10941461" cy="1808353"/>
          </a:xfrm>
          <a:prstGeom prst="rect">
            <a:avLst/>
          </a:prstGeom>
        </p:spPr>
        <p:txBody>
          <a:bodyPr wrap="square" lIns="0" tIns="0" rIns="0" bIns="0" rtlCol="0" anchor="t">
            <a:spAutoFit/>
          </a:bodyPr>
          <a:lstStyle/>
          <a:p>
            <a:pPr algn="ctr">
              <a:lnSpc>
                <a:spcPts val="4801"/>
              </a:lnSpc>
            </a:pPr>
            <a:r>
              <a:rPr lang="en-US" sz="3429" dirty="0">
                <a:solidFill>
                  <a:srgbClr val="E63946"/>
                </a:solidFill>
                <a:latin typeface="Tahoma"/>
                <a:ea typeface="Tahoma"/>
                <a:cs typeface="Tahoma"/>
                <a:sym typeface="Tahoma"/>
              </a:rPr>
              <a:t> </a:t>
            </a:r>
          </a:p>
          <a:p>
            <a:pPr algn="ctr">
              <a:lnSpc>
                <a:spcPts val="4801"/>
              </a:lnSpc>
            </a:pPr>
            <a:r>
              <a:rPr lang="en-US" sz="3429" dirty="0">
                <a:solidFill>
                  <a:srgbClr val="E63946"/>
                </a:solidFill>
                <a:latin typeface="Tahoma"/>
                <a:ea typeface="Tahoma"/>
                <a:cs typeface="Tahoma"/>
                <a:sym typeface="Tahoma"/>
              </a:rPr>
              <a:t>Cloud organization is key for convective </a:t>
            </a:r>
            <a:r>
              <a:rPr lang="en-US" sz="3429" b="1" dirty="0">
                <a:solidFill>
                  <a:srgbClr val="E63946"/>
                </a:solidFill>
                <a:latin typeface="Tahoma Bold"/>
                <a:ea typeface="Tahoma Bold"/>
                <a:cs typeface="Tahoma Bold"/>
                <a:sym typeface="Tahoma Bold"/>
              </a:rPr>
              <a:t>aggregation</a:t>
            </a:r>
          </a:p>
          <a:p>
            <a:pPr algn="ctr">
              <a:lnSpc>
                <a:spcPts val="4801"/>
              </a:lnSpc>
            </a:pPr>
            <a:endParaRPr lang="en-US" sz="3429" b="1" dirty="0">
              <a:solidFill>
                <a:srgbClr val="E63946"/>
              </a:solidFill>
              <a:latin typeface="Tahoma Bold"/>
              <a:ea typeface="Tahoma Bold"/>
              <a:cs typeface="Tahoma Bold"/>
              <a:sym typeface="Tahoma Bold"/>
            </a:endParaRPr>
          </a:p>
        </p:txBody>
      </p:sp>
      <p:grpSp>
        <p:nvGrpSpPr>
          <p:cNvPr id="3" name="Group 3"/>
          <p:cNvGrpSpPr/>
          <p:nvPr/>
        </p:nvGrpSpPr>
        <p:grpSpPr>
          <a:xfrm>
            <a:off x="0" y="0"/>
            <a:ext cx="18288000" cy="850011"/>
            <a:chOff x="0" y="0"/>
            <a:chExt cx="4816593" cy="223871"/>
          </a:xfrm>
        </p:grpSpPr>
        <p:sp>
          <p:nvSpPr>
            <p:cNvPr id="4" name="Freeform 4"/>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5" name="TextBox 5"/>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Mesoscale cloud organization matters?</a:t>
              </a:r>
            </a:p>
          </p:txBody>
        </p:sp>
      </p:grpSp>
      <p:sp>
        <p:nvSpPr>
          <p:cNvPr id="6" name="Freeform 6"/>
          <p:cNvSpPr/>
          <p:nvPr/>
        </p:nvSpPr>
        <p:spPr>
          <a:xfrm>
            <a:off x="16412199"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3"/>
            <a:stretch>
              <a:fillRect/>
            </a:stretch>
          </a:blipFill>
        </p:spPr>
        <p:txBody>
          <a:bodyPr/>
          <a:lstStyle/>
          <a:p>
            <a:endParaRPr lang="en-IT"/>
          </a:p>
        </p:txBody>
      </p:sp>
      <p:sp>
        <p:nvSpPr>
          <p:cNvPr id="7" name="TextBox 7"/>
          <p:cNvSpPr txBox="1"/>
          <p:nvPr/>
        </p:nvSpPr>
        <p:spPr>
          <a:xfrm>
            <a:off x="255992" y="1196200"/>
            <a:ext cx="17003308" cy="1756912"/>
          </a:xfrm>
          <a:prstGeom prst="rect">
            <a:avLst/>
          </a:prstGeom>
        </p:spPr>
        <p:txBody>
          <a:bodyPr lIns="0" tIns="0" rIns="0" bIns="0" rtlCol="0" anchor="t">
            <a:spAutoFit/>
          </a:bodyPr>
          <a:lstStyle/>
          <a:p>
            <a:pPr algn="l">
              <a:lnSpc>
                <a:spcPts val="4768"/>
              </a:lnSpc>
            </a:pPr>
            <a:r>
              <a:rPr lang="en-US" sz="3200">
                <a:solidFill>
                  <a:srgbClr val="1D3557"/>
                </a:solidFill>
                <a:latin typeface="Tahoma"/>
                <a:ea typeface="Tahoma"/>
                <a:cs typeface="Tahoma"/>
                <a:sym typeface="Tahoma"/>
              </a:rPr>
              <a:t> Cloud patterns have </a:t>
            </a:r>
            <a:r>
              <a:rPr lang="en-US" sz="3200" b="1">
                <a:solidFill>
                  <a:srgbClr val="1D3557"/>
                </a:solidFill>
                <a:latin typeface="Tahoma Bold"/>
                <a:ea typeface="Tahoma Bold"/>
                <a:cs typeface="Tahoma Bold"/>
                <a:sym typeface="Tahoma Bold"/>
              </a:rPr>
              <a:t>scales</a:t>
            </a:r>
            <a:r>
              <a:rPr lang="en-US" sz="3200">
                <a:solidFill>
                  <a:srgbClr val="1D3557"/>
                </a:solidFill>
                <a:latin typeface="Tahoma"/>
                <a:ea typeface="Tahoma"/>
                <a:cs typeface="Tahoma"/>
                <a:sym typeface="Tahoma"/>
              </a:rPr>
              <a:t> ranging from </a:t>
            </a:r>
            <a:r>
              <a:rPr lang="en-US" sz="3200" b="1">
                <a:solidFill>
                  <a:srgbClr val="1D3557"/>
                </a:solidFill>
                <a:latin typeface="Tahoma Bold"/>
                <a:ea typeface="Tahoma Bold"/>
                <a:cs typeface="Tahoma Bold"/>
                <a:sym typeface="Tahoma Bold"/>
              </a:rPr>
              <a:t>20</a:t>
            </a:r>
            <a:r>
              <a:rPr lang="en-US" sz="3200">
                <a:solidFill>
                  <a:srgbClr val="1D3557"/>
                </a:solidFill>
                <a:latin typeface="Tahoma"/>
                <a:ea typeface="Tahoma"/>
                <a:cs typeface="Tahoma"/>
                <a:sym typeface="Tahoma"/>
              </a:rPr>
              <a:t> to </a:t>
            </a:r>
            <a:r>
              <a:rPr lang="en-US" sz="3200" b="1">
                <a:solidFill>
                  <a:srgbClr val="1D3557"/>
                </a:solidFill>
                <a:latin typeface="Tahoma Bold"/>
                <a:ea typeface="Tahoma Bold"/>
                <a:cs typeface="Tahoma Bold"/>
                <a:sym typeface="Tahoma Bold"/>
              </a:rPr>
              <a:t>2,000 km</a:t>
            </a:r>
            <a:r>
              <a:rPr lang="en-US" sz="3200">
                <a:solidFill>
                  <a:srgbClr val="1D3557"/>
                </a:solidFill>
                <a:latin typeface="Tahoma"/>
                <a:ea typeface="Tahoma"/>
                <a:cs typeface="Tahoma"/>
                <a:sym typeface="Tahoma"/>
              </a:rPr>
              <a:t>. </a:t>
            </a:r>
          </a:p>
          <a:p>
            <a:pPr algn="l">
              <a:lnSpc>
                <a:spcPts val="4768"/>
              </a:lnSpc>
            </a:pPr>
            <a:r>
              <a:rPr lang="en-US" sz="3200">
                <a:solidFill>
                  <a:srgbClr val="1D3557"/>
                </a:solidFill>
                <a:latin typeface="Tahoma"/>
                <a:ea typeface="Tahoma"/>
                <a:cs typeface="Tahoma"/>
                <a:sym typeface="Tahoma"/>
              </a:rPr>
              <a:t>---- &gt;  </a:t>
            </a:r>
            <a:r>
              <a:rPr lang="en-US" sz="3200" b="1">
                <a:solidFill>
                  <a:srgbClr val="1D3557"/>
                </a:solidFill>
                <a:latin typeface="Tahoma Bold"/>
                <a:ea typeface="Tahoma Bold"/>
                <a:cs typeface="Tahoma Bold"/>
                <a:sym typeface="Tahoma Bold"/>
              </a:rPr>
              <a:t>Mesoscale </a:t>
            </a:r>
            <a:r>
              <a:rPr lang="en-US" sz="3200">
                <a:solidFill>
                  <a:srgbClr val="1D3557"/>
                </a:solidFill>
                <a:latin typeface="Tahoma"/>
                <a:ea typeface="Tahoma"/>
                <a:cs typeface="Tahoma"/>
                <a:sym typeface="Tahoma"/>
              </a:rPr>
              <a:t>cloud organization </a:t>
            </a:r>
            <a:r>
              <a:rPr lang="en-US" sz="3200" b="1">
                <a:solidFill>
                  <a:srgbClr val="1D3557"/>
                </a:solidFill>
                <a:latin typeface="Tahoma Bold"/>
                <a:ea typeface="Tahoma Bold"/>
                <a:cs typeface="Tahoma Bold"/>
                <a:sym typeface="Tahoma Bold"/>
              </a:rPr>
              <a:t>not</a:t>
            </a:r>
            <a:r>
              <a:rPr lang="en-US" sz="3200">
                <a:solidFill>
                  <a:srgbClr val="1D3557"/>
                </a:solidFill>
                <a:latin typeface="Tahoma"/>
                <a:ea typeface="Tahoma"/>
                <a:cs typeface="Tahoma"/>
                <a:sym typeface="Tahoma"/>
              </a:rPr>
              <a:t> in </a:t>
            </a:r>
            <a:r>
              <a:rPr lang="en-US" sz="3200" b="1">
                <a:solidFill>
                  <a:srgbClr val="1D3557"/>
                </a:solidFill>
                <a:latin typeface="Tahoma Bold"/>
                <a:ea typeface="Tahoma Bold"/>
                <a:cs typeface="Tahoma Bold"/>
                <a:sym typeface="Tahoma Bold"/>
              </a:rPr>
              <a:t>GCM</a:t>
            </a:r>
            <a:r>
              <a:rPr lang="en-US" sz="3200">
                <a:solidFill>
                  <a:srgbClr val="1D3557"/>
                </a:solidFill>
                <a:latin typeface="Tahoma"/>
                <a:ea typeface="Tahoma"/>
                <a:cs typeface="Tahoma"/>
                <a:sym typeface="Tahoma"/>
              </a:rPr>
              <a:t> parametrizations, </a:t>
            </a:r>
          </a:p>
          <a:p>
            <a:pPr algn="l">
              <a:lnSpc>
                <a:spcPts val="4768"/>
              </a:lnSpc>
            </a:pPr>
            <a:r>
              <a:rPr lang="en-US" sz="3200">
                <a:solidFill>
                  <a:srgbClr val="1D3557"/>
                </a:solidFill>
                <a:latin typeface="Tahoma"/>
                <a:ea typeface="Tahoma"/>
                <a:cs typeface="Tahoma"/>
                <a:sym typeface="Tahoma"/>
              </a:rPr>
              <a:t>---- &gt;  </a:t>
            </a:r>
            <a:r>
              <a:rPr lang="en-US" sz="3200" b="1">
                <a:solidFill>
                  <a:srgbClr val="1D3557"/>
                </a:solidFill>
                <a:latin typeface="Tahoma Bold"/>
                <a:ea typeface="Tahoma Bold"/>
                <a:cs typeface="Tahoma Bold"/>
                <a:sym typeface="Tahoma Bold"/>
              </a:rPr>
              <a:t>LES</a:t>
            </a:r>
            <a:r>
              <a:rPr lang="en-US" sz="3200">
                <a:solidFill>
                  <a:srgbClr val="1D3557"/>
                </a:solidFill>
                <a:latin typeface="Tahoma"/>
                <a:ea typeface="Tahoma"/>
                <a:cs typeface="Tahoma"/>
                <a:sym typeface="Tahoma"/>
              </a:rPr>
              <a:t> domains </a:t>
            </a:r>
            <a:r>
              <a:rPr lang="en-US" sz="3200" b="1">
                <a:solidFill>
                  <a:srgbClr val="1D3557"/>
                </a:solidFill>
                <a:latin typeface="Tahoma Bold"/>
                <a:ea typeface="Tahoma Bold"/>
                <a:cs typeface="Tahoma Bold"/>
                <a:sym typeface="Tahoma Bold"/>
              </a:rPr>
              <a:t>too small</a:t>
            </a:r>
            <a:r>
              <a:rPr lang="en-US" sz="3200">
                <a:solidFill>
                  <a:srgbClr val="1D3557"/>
                </a:solidFill>
                <a:latin typeface="Tahoma"/>
                <a:ea typeface="Tahoma"/>
                <a:cs typeface="Tahoma"/>
                <a:sym typeface="Tahoma"/>
              </a:rPr>
              <a:t> to represent it.</a:t>
            </a:r>
          </a:p>
        </p:txBody>
      </p:sp>
      <p:pic>
        <p:nvPicPr>
          <p:cNvPr id="8" name="Picture 8"/>
          <p:cNvPicPr>
            <a:picLocks noChangeAspect="1"/>
          </p:cNvPicPr>
          <p:nvPr/>
        </p:nvPicPr>
        <p:blipFill>
          <a:blip r:embed="rId4"/>
          <a:srcRect l="5110" t="81149" r="79004" b="2965"/>
          <a:stretch>
            <a:fillRect/>
          </a:stretch>
        </p:blipFill>
        <p:spPr>
          <a:xfrm>
            <a:off x="13706201" y="3421449"/>
            <a:ext cx="4400200" cy="4400200"/>
          </a:xfrm>
          <a:prstGeom prst="rect">
            <a:avLst/>
          </a:prstGeom>
        </p:spPr>
      </p:pic>
      <p:pic>
        <p:nvPicPr>
          <p:cNvPr id="9" name="Picture 9"/>
          <p:cNvPicPr>
            <a:picLocks noChangeAspect="1"/>
          </p:cNvPicPr>
          <p:nvPr/>
        </p:nvPicPr>
        <p:blipFill>
          <a:blip r:embed="rId4"/>
          <a:srcRect l="83177" t="2900" r="784" b="81061"/>
          <a:stretch>
            <a:fillRect/>
          </a:stretch>
        </p:blipFill>
        <p:spPr>
          <a:xfrm>
            <a:off x="99774" y="3392919"/>
            <a:ext cx="4490729" cy="4490729"/>
          </a:xfrm>
          <a:prstGeom prst="rect">
            <a:avLst/>
          </a:prstGeom>
        </p:spPr>
      </p:pic>
      <p:pic>
        <p:nvPicPr>
          <p:cNvPr id="10" name="Picture 10"/>
          <p:cNvPicPr>
            <a:picLocks noChangeAspect="1"/>
          </p:cNvPicPr>
          <p:nvPr/>
        </p:nvPicPr>
        <p:blipFill>
          <a:blip r:embed="rId4"/>
          <a:srcRect l="83141" t="22458" r="764" b="61540"/>
          <a:stretch>
            <a:fillRect/>
          </a:stretch>
        </p:blipFill>
        <p:spPr>
          <a:xfrm>
            <a:off x="4658782" y="3396174"/>
            <a:ext cx="4513871" cy="4487474"/>
          </a:xfrm>
          <a:prstGeom prst="rect">
            <a:avLst/>
          </a:prstGeom>
        </p:spPr>
      </p:pic>
      <p:pic>
        <p:nvPicPr>
          <p:cNvPr id="11" name="Picture 11"/>
          <p:cNvPicPr>
            <a:picLocks noChangeAspect="1"/>
          </p:cNvPicPr>
          <p:nvPr/>
        </p:nvPicPr>
        <p:blipFill>
          <a:blip r:embed="rId4"/>
          <a:srcRect l="44210" t="22480" r="39894" b="61624"/>
          <a:stretch>
            <a:fillRect/>
          </a:stretch>
        </p:blipFill>
        <p:spPr>
          <a:xfrm>
            <a:off x="9240931" y="3421449"/>
            <a:ext cx="4395299" cy="4395299"/>
          </a:xfrm>
          <a:prstGeom prst="rect">
            <a:avLst/>
          </a:prstGeom>
        </p:spPr>
      </p:pic>
      <p:sp>
        <p:nvSpPr>
          <p:cNvPr id="12" name="TextBox 12"/>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a:t>
            </a:r>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Searching for precursors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6" name="TextBox 6"/>
          <p:cNvSpPr txBox="1"/>
          <p:nvPr/>
        </p:nvSpPr>
        <p:spPr>
          <a:xfrm>
            <a:off x="17816714" y="8435922"/>
            <a:ext cx="205508" cy="248670"/>
          </a:xfrm>
          <a:prstGeom prst="rect">
            <a:avLst/>
          </a:prstGeom>
        </p:spPr>
        <p:txBody>
          <a:bodyPr wrap="none" lIns="0" tIns="0" rIns="0" bIns="0" rtlCol="0" anchor="t">
            <a:spAutoFit/>
          </a:bodyPr>
          <a:lstStyle/>
          <a:p>
            <a:pPr algn="ctr">
              <a:lnSpc>
                <a:spcPts val="2078"/>
              </a:lnSpc>
              <a:spcBef>
                <a:spcPct val="0"/>
              </a:spcBef>
            </a:pPr>
            <a:r>
              <a:rPr lang="en-US" sz="1484">
                <a:solidFill>
                  <a:srgbClr val="000000"/>
                </a:solidFill>
                <a:latin typeface="Helvetica Now"/>
                <a:ea typeface="Helvetica Now"/>
                <a:cs typeface="Helvetica Now"/>
                <a:sym typeface="Helvetica Now"/>
              </a:rPr>
              <a:t>31</a:t>
            </a:r>
          </a:p>
        </p:txBody>
      </p:sp>
      <p:sp>
        <p:nvSpPr>
          <p:cNvPr id="7" name="Freeform 7"/>
          <p:cNvSpPr/>
          <p:nvPr/>
        </p:nvSpPr>
        <p:spPr>
          <a:xfrm>
            <a:off x="9182178" y="1359083"/>
            <a:ext cx="9465237" cy="7433489"/>
          </a:xfrm>
          <a:custGeom>
            <a:avLst/>
            <a:gdLst/>
            <a:ahLst/>
            <a:cxnLst/>
            <a:rect l="l" t="t" r="r" b="b"/>
            <a:pathLst>
              <a:path w="9465237" h="7433489">
                <a:moveTo>
                  <a:pt x="0" y="0"/>
                </a:moveTo>
                <a:lnTo>
                  <a:pt x="9465237" y="0"/>
                </a:lnTo>
                <a:lnTo>
                  <a:pt x="9465237" y="7433489"/>
                </a:lnTo>
                <a:lnTo>
                  <a:pt x="0" y="7433489"/>
                </a:lnTo>
                <a:lnTo>
                  <a:pt x="0" y="0"/>
                </a:lnTo>
                <a:close/>
              </a:path>
            </a:pathLst>
          </a:custGeom>
          <a:blipFill>
            <a:blip r:embed="rId3"/>
            <a:stretch>
              <a:fillRect t="-932" b="-932"/>
            </a:stretch>
          </a:blipFill>
        </p:spPr>
        <p:txBody>
          <a:bodyPr/>
          <a:lstStyle/>
          <a:p>
            <a:endParaRPr lang="en-IT"/>
          </a:p>
        </p:txBody>
      </p:sp>
      <p:grpSp>
        <p:nvGrpSpPr>
          <p:cNvPr id="8" name="Group 8"/>
          <p:cNvGrpSpPr/>
          <p:nvPr/>
        </p:nvGrpSpPr>
        <p:grpSpPr>
          <a:xfrm>
            <a:off x="9743415" y="1359083"/>
            <a:ext cx="7297591" cy="3815086"/>
            <a:chOff x="0" y="0"/>
            <a:chExt cx="2070980" cy="1082682"/>
          </a:xfrm>
        </p:grpSpPr>
        <p:sp>
          <p:nvSpPr>
            <p:cNvPr id="9" name="Freeform 9"/>
            <p:cNvSpPr/>
            <p:nvPr/>
          </p:nvSpPr>
          <p:spPr>
            <a:xfrm>
              <a:off x="0" y="0"/>
              <a:ext cx="2070980" cy="1082682"/>
            </a:xfrm>
            <a:custGeom>
              <a:avLst/>
              <a:gdLst/>
              <a:ahLst/>
              <a:cxnLst/>
              <a:rect l="l" t="t" r="r" b="b"/>
              <a:pathLst>
                <a:path w="2070980" h="1082682">
                  <a:moveTo>
                    <a:pt x="0" y="0"/>
                  </a:moveTo>
                  <a:lnTo>
                    <a:pt x="2070980" y="0"/>
                  </a:lnTo>
                  <a:lnTo>
                    <a:pt x="2070980" y="1082682"/>
                  </a:lnTo>
                  <a:lnTo>
                    <a:pt x="0" y="1082682"/>
                  </a:lnTo>
                  <a:close/>
                </a:path>
              </a:pathLst>
            </a:custGeom>
            <a:ln w="266700" cap="sq">
              <a:solidFill>
                <a:srgbClr val="008080"/>
              </a:solidFill>
              <a:prstDash val="solid"/>
              <a:miter/>
            </a:ln>
          </p:spPr>
          <p:txBody>
            <a:bodyPr/>
            <a:lstStyle/>
            <a:p>
              <a:endParaRPr lang="en-IT"/>
            </a:p>
          </p:txBody>
        </p:sp>
        <p:sp>
          <p:nvSpPr>
            <p:cNvPr id="10" name="TextBox 10"/>
            <p:cNvSpPr txBox="1"/>
            <p:nvPr/>
          </p:nvSpPr>
          <p:spPr>
            <a:xfrm>
              <a:off x="0" y="-38100"/>
              <a:ext cx="2070980" cy="1120782"/>
            </a:xfrm>
            <a:prstGeom prst="rect">
              <a:avLst/>
            </a:prstGeom>
          </p:spPr>
          <p:txBody>
            <a:bodyPr lIns="50800" tIns="50800" rIns="50800" bIns="50800" rtlCol="0" anchor="ctr"/>
            <a:lstStyle/>
            <a:p>
              <a:pPr algn="ctr">
                <a:lnSpc>
                  <a:spcPts val="2239"/>
                </a:lnSpc>
              </a:pPr>
              <a:endParaRPr/>
            </a:p>
          </p:txBody>
        </p:sp>
      </p:grpSp>
      <p:grpSp>
        <p:nvGrpSpPr>
          <p:cNvPr id="11" name="Group 11"/>
          <p:cNvGrpSpPr/>
          <p:nvPr/>
        </p:nvGrpSpPr>
        <p:grpSpPr>
          <a:xfrm>
            <a:off x="9743415" y="5174169"/>
            <a:ext cx="7297591" cy="3186539"/>
            <a:chOff x="0" y="0"/>
            <a:chExt cx="2070980" cy="904307"/>
          </a:xfrm>
        </p:grpSpPr>
        <p:sp>
          <p:nvSpPr>
            <p:cNvPr id="12" name="Freeform 12"/>
            <p:cNvSpPr/>
            <p:nvPr/>
          </p:nvSpPr>
          <p:spPr>
            <a:xfrm>
              <a:off x="0" y="0"/>
              <a:ext cx="2070980" cy="904307"/>
            </a:xfrm>
            <a:custGeom>
              <a:avLst/>
              <a:gdLst/>
              <a:ahLst/>
              <a:cxnLst/>
              <a:rect l="l" t="t" r="r" b="b"/>
              <a:pathLst>
                <a:path w="2070980" h="904307">
                  <a:moveTo>
                    <a:pt x="0" y="0"/>
                  </a:moveTo>
                  <a:lnTo>
                    <a:pt x="2070980" y="0"/>
                  </a:lnTo>
                  <a:lnTo>
                    <a:pt x="2070980" y="904307"/>
                  </a:lnTo>
                  <a:lnTo>
                    <a:pt x="0" y="904307"/>
                  </a:lnTo>
                  <a:close/>
                </a:path>
              </a:pathLst>
            </a:custGeom>
            <a:ln w="266700" cap="sq">
              <a:solidFill>
                <a:srgbClr val="FF914D"/>
              </a:solidFill>
              <a:prstDash val="solid"/>
              <a:miter/>
            </a:ln>
          </p:spPr>
          <p:txBody>
            <a:bodyPr/>
            <a:lstStyle/>
            <a:p>
              <a:endParaRPr lang="en-IT"/>
            </a:p>
          </p:txBody>
        </p:sp>
        <p:sp>
          <p:nvSpPr>
            <p:cNvPr id="13" name="TextBox 13"/>
            <p:cNvSpPr txBox="1"/>
            <p:nvPr/>
          </p:nvSpPr>
          <p:spPr>
            <a:xfrm>
              <a:off x="0" y="-38100"/>
              <a:ext cx="2070980" cy="942407"/>
            </a:xfrm>
            <a:prstGeom prst="rect">
              <a:avLst/>
            </a:prstGeom>
          </p:spPr>
          <p:txBody>
            <a:bodyPr lIns="50800" tIns="50800" rIns="50800" bIns="50800" rtlCol="0" anchor="ctr"/>
            <a:lstStyle/>
            <a:p>
              <a:pPr algn="ctr">
                <a:lnSpc>
                  <a:spcPts val="2239"/>
                </a:lnSpc>
              </a:pPr>
              <a:endParaRPr/>
            </a:p>
          </p:txBody>
        </p:sp>
      </p:grpSp>
      <p:sp>
        <p:nvSpPr>
          <p:cNvPr id="14" name="Freeform 14"/>
          <p:cNvSpPr/>
          <p:nvPr/>
        </p:nvSpPr>
        <p:spPr>
          <a:xfrm>
            <a:off x="9743415" y="8929981"/>
            <a:ext cx="7404058" cy="1182088"/>
          </a:xfrm>
          <a:custGeom>
            <a:avLst/>
            <a:gdLst/>
            <a:ahLst/>
            <a:cxnLst/>
            <a:rect l="l" t="t" r="r" b="b"/>
            <a:pathLst>
              <a:path w="7404058" h="1182088">
                <a:moveTo>
                  <a:pt x="0" y="0"/>
                </a:moveTo>
                <a:lnTo>
                  <a:pt x="7404058" y="0"/>
                </a:lnTo>
                <a:lnTo>
                  <a:pt x="7404058" y="1182088"/>
                </a:lnTo>
                <a:lnTo>
                  <a:pt x="0" y="1182088"/>
                </a:lnTo>
                <a:lnTo>
                  <a:pt x="0" y="0"/>
                </a:lnTo>
                <a:close/>
              </a:path>
            </a:pathLst>
          </a:custGeom>
          <a:blipFill>
            <a:blip r:embed="rId4"/>
            <a:stretch>
              <a:fillRect l="-21111" t="-421052" r="-17535"/>
            </a:stretch>
          </a:blipFill>
        </p:spPr>
        <p:txBody>
          <a:bodyPr/>
          <a:lstStyle/>
          <a:p>
            <a:endParaRPr lang="en-IT"/>
          </a:p>
        </p:txBody>
      </p:sp>
      <p:sp>
        <p:nvSpPr>
          <p:cNvPr id="15" name="Freeform 15"/>
          <p:cNvSpPr/>
          <p:nvPr/>
        </p:nvSpPr>
        <p:spPr>
          <a:xfrm>
            <a:off x="550873" y="4993028"/>
            <a:ext cx="9192541" cy="5293972"/>
          </a:xfrm>
          <a:custGeom>
            <a:avLst/>
            <a:gdLst/>
            <a:ahLst/>
            <a:cxnLst/>
            <a:rect l="l" t="t" r="r" b="b"/>
            <a:pathLst>
              <a:path w="9192541" h="5293972">
                <a:moveTo>
                  <a:pt x="0" y="0"/>
                </a:moveTo>
                <a:lnTo>
                  <a:pt x="9192542" y="0"/>
                </a:lnTo>
                <a:lnTo>
                  <a:pt x="9192542" y="5293972"/>
                </a:lnTo>
                <a:lnTo>
                  <a:pt x="0" y="5293972"/>
                </a:lnTo>
                <a:lnTo>
                  <a:pt x="0" y="0"/>
                </a:lnTo>
                <a:close/>
              </a:path>
            </a:pathLst>
          </a:custGeom>
          <a:blipFill>
            <a:blip r:embed="rId5"/>
            <a:stretch>
              <a:fillRect r="-16490"/>
            </a:stretch>
          </a:blipFill>
        </p:spPr>
        <p:txBody>
          <a:bodyPr/>
          <a:lstStyle/>
          <a:p>
            <a:endParaRPr lang="en-IT"/>
          </a:p>
        </p:txBody>
      </p:sp>
      <p:sp>
        <p:nvSpPr>
          <p:cNvPr id="16" name="Freeform 16"/>
          <p:cNvSpPr/>
          <p:nvPr/>
        </p:nvSpPr>
        <p:spPr>
          <a:xfrm>
            <a:off x="550873" y="1359083"/>
            <a:ext cx="8814559" cy="3450486"/>
          </a:xfrm>
          <a:custGeom>
            <a:avLst/>
            <a:gdLst/>
            <a:ahLst/>
            <a:cxnLst/>
            <a:rect l="l" t="t" r="r" b="b"/>
            <a:pathLst>
              <a:path w="8814559" h="3450486">
                <a:moveTo>
                  <a:pt x="0" y="0"/>
                </a:moveTo>
                <a:lnTo>
                  <a:pt x="8814559" y="0"/>
                </a:lnTo>
                <a:lnTo>
                  <a:pt x="8814559" y="3450486"/>
                </a:lnTo>
                <a:lnTo>
                  <a:pt x="0" y="3450486"/>
                </a:lnTo>
                <a:lnTo>
                  <a:pt x="0" y="0"/>
                </a:lnTo>
                <a:close/>
              </a:path>
            </a:pathLst>
          </a:custGeom>
          <a:blipFill>
            <a:blip r:embed="rId6"/>
            <a:stretch>
              <a:fillRect r="-21912" b="-53965"/>
            </a:stretch>
          </a:blipFill>
        </p:spPr>
        <p:txBody>
          <a:bodyPr/>
          <a:lstStyle/>
          <a:p>
            <a:endParaRPr lang="en-IT"/>
          </a:p>
        </p:txBody>
      </p:sp>
      <p:sp>
        <p:nvSpPr>
          <p:cNvPr id="17" name="TextBox 17"/>
          <p:cNvSpPr txBox="1"/>
          <p:nvPr/>
        </p:nvSpPr>
        <p:spPr>
          <a:xfrm>
            <a:off x="3992665" y="908496"/>
            <a:ext cx="10805589" cy="354002"/>
          </a:xfrm>
          <a:prstGeom prst="rect">
            <a:avLst/>
          </a:prstGeom>
        </p:spPr>
        <p:txBody>
          <a:bodyPr lIns="0" tIns="0" rIns="0" bIns="0" rtlCol="0" anchor="t">
            <a:spAutoFit/>
          </a:bodyPr>
          <a:lstStyle/>
          <a:p>
            <a:pPr algn="ctr">
              <a:lnSpc>
                <a:spcPts val="3028"/>
              </a:lnSpc>
              <a:spcBef>
                <a:spcPct val="0"/>
              </a:spcBef>
            </a:pPr>
            <a:r>
              <a:rPr lang="en-US" sz="2162" b="1">
                <a:solidFill>
                  <a:srgbClr val="000000"/>
                </a:solidFill>
                <a:latin typeface="Helvetica Now Bold"/>
                <a:ea typeface="Helvetica Now Bold"/>
                <a:cs typeface="Helvetica Now Bold"/>
                <a:sym typeface="Helvetica Now Bold"/>
              </a:rPr>
              <a:t>Occurrence of classes before and after the events over different areas of the domain</a:t>
            </a:r>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236697" y="1028700"/>
            <a:ext cx="9186875" cy="9258300"/>
          </a:xfrm>
          <a:custGeom>
            <a:avLst/>
            <a:gdLst/>
            <a:ahLst/>
            <a:cxnLst/>
            <a:rect l="l" t="t" r="r" b="b"/>
            <a:pathLst>
              <a:path w="9186875" h="9258300">
                <a:moveTo>
                  <a:pt x="0" y="0"/>
                </a:moveTo>
                <a:lnTo>
                  <a:pt x="9186875" y="0"/>
                </a:lnTo>
                <a:lnTo>
                  <a:pt x="9186875" y="9258300"/>
                </a:lnTo>
                <a:lnTo>
                  <a:pt x="0" y="9258300"/>
                </a:lnTo>
                <a:lnTo>
                  <a:pt x="0" y="0"/>
                </a:lnTo>
                <a:close/>
              </a:path>
            </a:pathLst>
          </a:custGeom>
          <a:blipFill>
            <a:blip r:embed="rId4"/>
            <a:stretch>
              <a:fillRect r="-40334"/>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5"/>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for 20260616 (view001)</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10096047" y="1014847"/>
            <a:ext cx="7766306" cy="6656834"/>
          </a:xfrm>
          <a:prstGeom prst="rect">
            <a:avLst/>
          </a:prstGeom>
        </p:spPr>
      </p:pic>
      <p:sp>
        <p:nvSpPr>
          <p:cNvPr id="8" name="TextBox 8"/>
          <p:cNvSpPr txBox="1"/>
          <p:nvPr/>
        </p:nvSpPr>
        <p:spPr>
          <a:xfrm>
            <a:off x="10096047" y="7788893"/>
            <a:ext cx="7578052" cy="218884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32</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training: quantitative evidence of model capabilities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5"/>
            <a:stretch>
              <a:fillRect/>
            </a:stretch>
          </a:blipFill>
        </p:spPr>
        <p:txBody>
          <a:bodyPr/>
          <a:lstStyle/>
          <a:p>
            <a:endParaRPr lang="en-IT"/>
          </a:p>
        </p:txBody>
      </p:sp>
      <p:sp>
        <p:nvSpPr>
          <p:cNvPr id="6" name="Freeform 6"/>
          <p:cNvSpPr/>
          <p:nvPr/>
        </p:nvSpPr>
        <p:spPr>
          <a:xfrm>
            <a:off x="591860" y="3269255"/>
            <a:ext cx="7597119" cy="4518564"/>
          </a:xfrm>
          <a:custGeom>
            <a:avLst/>
            <a:gdLst/>
            <a:ahLst/>
            <a:cxnLst/>
            <a:rect l="l" t="t" r="r" b="b"/>
            <a:pathLst>
              <a:path w="7597119" h="4518564">
                <a:moveTo>
                  <a:pt x="0" y="0"/>
                </a:moveTo>
                <a:lnTo>
                  <a:pt x="7597119" y="0"/>
                </a:lnTo>
                <a:lnTo>
                  <a:pt x="7597119" y="4518565"/>
                </a:lnTo>
                <a:lnTo>
                  <a:pt x="0" y="4518565"/>
                </a:lnTo>
                <a:lnTo>
                  <a:pt x="0" y="0"/>
                </a:lnTo>
                <a:close/>
              </a:path>
            </a:pathLst>
          </a:custGeom>
          <a:blipFill>
            <a:blip r:embed="rId6"/>
            <a:stretch>
              <a:fillRect t="-4606" r="-42829"/>
            </a:stretch>
          </a:blipFill>
        </p:spPr>
        <p:txBody>
          <a:bodyPr/>
          <a:lstStyle/>
          <a:p>
            <a:endParaRPr lang="en-IT"/>
          </a:p>
        </p:txBody>
      </p:sp>
      <p:sp>
        <p:nvSpPr>
          <p:cNvPr id="7" name="Freeform 7"/>
          <p:cNvSpPr/>
          <p:nvPr/>
        </p:nvSpPr>
        <p:spPr>
          <a:xfrm>
            <a:off x="8522725" y="3319465"/>
            <a:ext cx="7546458" cy="4471916"/>
          </a:xfrm>
          <a:custGeom>
            <a:avLst/>
            <a:gdLst/>
            <a:ahLst/>
            <a:cxnLst/>
            <a:rect l="l" t="t" r="r" b="b"/>
            <a:pathLst>
              <a:path w="7546458" h="4471916">
                <a:moveTo>
                  <a:pt x="0" y="0"/>
                </a:moveTo>
                <a:lnTo>
                  <a:pt x="7546458" y="0"/>
                </a:lnTo>
                <a:lnTo>
                  <a:pt x="7546458" y="4471916"/>
                </a:lnTo>
                <a:lnTo>
                  <a:pt x="0" y="4471916"/>
                </a:lnTo>
                <a:lnTo>
                  <a:pt x="0" y="0"/>
                </a:lnTo>
                <a:close/>
              </a:path>
            </a:pathLst>
          </a:custGeom>
          <a:blipFill>
            <a:blip r:embed="rId7"/>
            <a:stretch>
              <a:fillRect t="-5511" r="-43535"/>
            </a:stretch>
          </a:blipFill>
        </p:spPr>
        <p:txBody>
          <a:bodyPr/>
          <a:lstStyle/>
          <a:p>
            <a:endParaRPr lang="en-IT"/>
          </a:p>
        </p:txBody>
      </p:sp>
      <p:grpSp>
        <p:nvGrpSpPr>
          <p:cNvPr id="8" name="Group 8"/>
          <p:cNvGrpSpPr/>
          <p:nvPr/>
        </p:nvGrpSpPr>
        <p:grpSpPr>
          <a:xfrm>
            <a:off x="4390419" y="7814677"/>
            <a:ext cx="10030172" cy="2472323"/>
            <a:chOff x="0" y="0"/>
            <a:chExt cx="13373563" cy="3296430"/>
          </a:xfrm>
        </p:grpSpPr>
        <p:sp>
          <p:nvSpPr>
            <p:cNvPr id="9" name="Freeform 9"/>
            <p:cNvSpPr/>
            <p:nvPr/>
          </p:nvSpPr>
          <p:spPr>
            <a:xfrm>
              <a:off x="0" y="1573832"/>
              <a:ext cx="13373563" cy="1722599"/>
            </a:xfrm>
            <a:custGeom>
              <a:avLst/>
              <a:gdLst/>
              <a:ahLst/>
              <a:cxnLst/>
              <a:rect l="l" t="t" r="r" b="b"/>
              <a:pathLst>
                <a:path w="13373563" h="1722599">
                  <a:moveTo>
                    <a:pt x="0" y="0"/>
                  </a:moveTo>
                  <a:lnTo>
                    <a:pt x="13373563" y="0"/>
                  </a:lnTo>
                  <a:lnTo>
                    <a:pt x="13373563" y="1722598"/>
                  </a:lnTo>
                  <a:lnTo>
                    <a:pt x="0" y="1722598"/>
                  </a:lnTo>
                  <a:lnTo>
                    <a:pt x="0" y="0"/>
                  </a:lnTo>
                  <a:close/>
                </a:path>
              </a:pathLst>
            </a:custGeom>
            <a:blipFill>
              <a:blip r:embed="rId8"/>
              <a:stretch>
                <a:fillRect l="-21111" t="-521890" r="-17535" b="-23948"/>
              </a:stretch>
            </a:blipFill>
          </p:spPr>
          <p:txBody>
            <a:bodyPr/>
            <a:lstStyle/>
            <a:p>
              <a:endParaRPr lang="en-IT"/>
            </a:p>
          </p:txBody>
        </p:sp>
        <p:pic>
          <p:nvPicPr>
            <p:cNvPr id="10" name="Picture 10">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9"/>
            <a:srcRect t="4293" b="85059"/>
            <a:stretch>
              <a:fillRect/>
            </a:stretch>
          </p:blipFill>
          <p:spPr>
            <a:xfrm>
              <a:off x="45448" y="0"/>
              <a:ext cx="13282668" cy="1426835"/>
            </a:xfrm>
            <a:prstGeom prst="rect">
              <a:avLst/>
            </a:prstGeom>
          </p:spPr>
        </p:pic>
      </p:grpSp>
      <p:grpSp>
        <p:nvGrpSpPr>
          <p:cNvPr id="11" name="Group 11"/>
          <p:cNvGrpSpPr/>
          <p:nvPr/>
        </p:nvGrpSpPr>
        <p:grpSpPr>
          <a:xfrm rot="-2856664">
            <a:off x="6287882" y="5699870"/>
            <a:ext cx="291068" cy="294639"/>
            <a:chOff x="0" y="0"/>
            <a:chExt cx="76660" cy="77600"/>
          </a:xfrm>
        </p:grpSpPr>
        <p:sp>
          <p:nvSpPr>
            <p:cNvPr id="12" name="Freeform 12"/>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13" name="TextBox 13"/>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14" name="Group 14"/>
          <p:cNvGrpSpPr/>
          <p:nvPr/>
        </p:nvGrpSpPr>
        <p:grpSpPr>
          <a:xfrm rot="-2578134">
            <a:off x="3452874" y="5094693"/>
            <a:ext cx="291068" cy="294639"/>
            <a:chOff x="0" y="0"/>
            <a:chExt cx="76660" cy="77600"/>
          </a:xfrm>
        </p:grpSpPr>
        <p:sp>
          <p:nvSpPr>
            <p:cNvPr id="15" name="Freeform 15"/>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16" name="TextBox 16"/>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17" name="Group 17"/>
          <p:cNvGrpSpPr/>
          <p:nvPr/>
        </p:nvGrpSpPr>
        <p:grpSpPr>
          <a:xfrm rot="-2578134">
            <a:off x="5362564" y="4830549"/>
            <a:ext cx="291068" cy="294639"/>
            <a:chOff x="0" y="0"/>
            <a:chExt cx="76660" cy="77600"/>
          </a:xfrm>
        </p:grpSpPr>
        <p:sp>
          <p:nvSpPr>
            <p:cNvPr id="18" name="Freeform 18"/>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19" name="TextBox 19"/>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20" name="Group 20"/>
          <p:cNvGrpSpPr/>
          <p:nvPr/>
        </p:nvGrpSpPr>
        <p:grpSpPr>
          <a:xfrm rot="-2578134">
            <a:off x="3481449" y="5975758"/>
            <a:ext cx="291068" cy="294639"/>
            <a:chOff x="0" y="0"/>
            <a:chExt cx="76660" cy="77600"/>
          </a:xfrm>
        </p:grpSpPr>
        <p:sp>
          <p:nvSpPr>
            <p:cNvPr id="21" name="Freeform 21"/>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22" name="TextBox 22"/>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23" name="Group 23"/>
          <p:cNvGrpSpPr/>
          <p:nvPr/>
        </p:nvGrpSpPr>
        <p:grpSpPr>
          <a:xfrm rot="-2856664">
            <a:off x="11067272" y="5975571"/>
            <a:ext cx="291068" cy="294639"/>
            <a:chOff x="0" y="0"/>
            <a:chExt cx="76660" cy="77600"/>
          </a:xfrm>
        </p:grpSpPr>
        <p:sp>
          <p:nvSpPr>
            <p:cNvPr id="24" name="Freeform 24"/>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25" name="TextBox 25"/>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26" name="Group 26"/>
          <p:cNvGrpSpPr/>
          <p:nvPr/>
        </p:nvGrpSpPr>
        <p:grpSpPr>
          <a:xfrm rot="-2856664">
            <a:off x="10784151" y="5094506"/>
            <a:ext cx="291068" cy="294639"/>
            <a:chOff x="0" y="0"/>
            <a:chExt cx="76660" cy="77600"/>
          </a:xfrm>
        </p:grpSpPr>
        <p:sp>
          <p:nvSpPr>
            <p:cNvPr id="27" name="Freeform 27"/>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28" name="TextBox 28"/>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29" name="Group 29"/>
          <p:cNvGrpSpPr/>
          <p:nvPr/>
        </p:nvGrpSpPr>
        <p:grpSpPr>
          <a:xfrm rot="-2856664">
            <a:off x="12051953" y="4830737"/>
            <a:ext cx="291068" cy="294639"/>
            <a:chOff x="0" y="0"/>
            <a:chExt cx="76660" cy="77600"/>
          </a:xfrm>
        </p:grpSpPr>
        <p:sp>
          <p:nvSpPr>
            <p:cNvPr id="30" name="Freeform 30"/>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31" name="TextBox 31"/>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32" name="Group 32"/>
          <p:cNvGrpSpPr/>
          <p:nvPr/>
        </p:nvGrpSpPr>
        <p:grpSpPr>
          <a:xfrm rot="-2856664">
            <a:off x="13192270" y="5718920"/>
            <a:ext cx="291068" cy="294639"/>
            <a:chOff x="0" y="0"/>
            <a:chExt cx="76660" cy="77600"/>
          </a:xfrm>
        </p:grpSpPr>
        <p:sp>
          <p:nvSpPr>
            <p:cNvPr id="33" name="Freeform 33"/>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34" name="TextBox 34"/>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sp>
        <p:nvSpPr>
          <p:cNvPr id="35" name="TextBox 35"/>
          <p:cNvSpPr txBox="1"/>
          <p:nvPr/>
        </p:nvSpPr>
        <p:spPr>
          <a:xfrm>
            <a:off x="376470" y="920546"/>
            <a:ext cx="4743749" cy="2223135"/>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305151"/>
                </a:solidFill>
                <a:latin typeface="Articulat Bold"/>
                <a:ea typeface="Articulat Bold"/>
                <a:cs typeface="Articulat Bold"/>
                <a:sym typeface="Articulat Bold"/>
              </a:rPr>
              <a:t>2</a:t>
            </a:r>
            <a:r>
              <a:rPr lang="en-US" sz="2100">
                <a:solidFill>
                  <a:srgbClr val="000000"/>
                </a:solidFill>
                <a:latin typeface="Articulat"/>
                <a:ea typeface="Articulat"/>
                <a:cs typeface="Articulat"/>
                <a:sym typeface="Articulat"/>
              </a:rPr>
              <a:t>, </a:t>
            </a:r>
            <a:r>
              <a:rPr lang="en-US" sz="2100" b="1">
                <a:solidFill>
                  <a:srgbClr val="D29D42"/>
                </a:solidFill>
                <a:latin typeface="Articulat Bold"/>
                <a:ea typeface="Articulat Bold"/>
                <a:cs typeface="Articulat Bold"/>
                <a:sym typeface="Articulat Bold"/>
              </a:rPr>
              <a:t>9</a:t>
            </a:r>
            <a:r>
              <a:rPr lang="en-US" sz="2100">
                <a:solidFill>
                  <a:srgbClr val="000000"/>
                </a:solidFill>
                <a:latin typeface="Articulat"/>
                <a:ea typeface="Articulat"/>
                <a:cs typeface="Articulat"/>
                <a:sym typeface="Articulat"/>
              </a:rPr>
              <a:t>, </a:t>
            </a:r>
            <a:r>
              <a:rPr lang="en-US" sz="2100">
                <a:solidFill>
                  <a:srgbClr val="FFE2B0"/>
                </a:solidFill>
                <a:latin typeface="Articulat"/>
                <a:ea typeface="Articulat"/>
                <a:cs typeface="Articulat"/>
                <a:sym typeface="Articulat"/>
              </a:rPr>
              <a:t>5</a:t>
            </a:r>
            <a:r>
              <a:rPr lang="en-US" sz="2100">
                <a:solidFill>
                  <a:srgbClr val="000000"/>
                </a:solidFill>
                <a:latin typeface="Articulat"/>
                <a:ea typeface="Articulat"/>
                <a:cs typeface="Articulat"/>
                <a:sym typeface="Articulat"/>
              </a:rPr>
              <a:t> and </a:t>
            </a:r>
            <a:r>
              <a:rPr lang="en-US" sz="2100" b="1">
                <a:solidFill>
                  <a:srgbClr val="FF914D"/>
                </a:solidFill>
                <a:latin typeface="Articulat Bold"/>
                <a:ea typeface="Articulat Bold"/>
                <a:cs typeface="Articulat Bold"/>
                <a:sym typeface="Articulat Bold"/>
              </a:rPr>
              <a:t>3:</a:t>
            </a:r>
            <a:r>
              <a:rPr lang="en-US" sz="2100">
                <a:solidFill>
                  <a:srgbClr val="000000"/>
                </a:solidFill>
                <a:latin typeface="Articulat"/>
                <a:ea typeface="Articulat"/>
                <a:cs typeface="Articulat"/>
                <a:sym typeface="Articulat"/>
              </a:rPr>
              <a:t>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CTH &gt;7000m,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cloud cover &gt;= 0.6,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COT &gt; 17 (except for class 2)</a:t>
            </a:r>
          </a:p>
          <a:p>
            <a:pPr algn="l">
              <a:lnSpc>
                <a:spcPts val="2940"/>
              </a:lnSpc>
            </a:pPr>
            <a:r>
              <a:rPr lang="en-US" sz="2100" b="1">
                <a:solidFill>
                  <a:srgbClr val="000000"/>
                </a:solidFill>
                <a:latin typeface="Articulat Bold"/>
                <a:ea typeface="Articulat Bold"/>
                <a:cs typeface="Articulat Bold"/>
                <a:sym typeface="Articulat Bold"/>
              </a:rPr>
              <a:t>large extent, high optical thickness</a:t>
            </a:r>
          </a:p>
          <a:p>
            <a:pPr algn="l">
              <a:lnSpc>
                <a:spcPts val="2940"/>
              </a:lnSpc>
            </a:pPr>
            <a:endParaRPr lang="en-US" sz="2100" b="1">
              <a:solidFill>
                <a:srgbClr val="000000"/>
              </a:solidFill>
              <a:latin typeface="Articulat Bold"/>
              <a:ea typeface="Articulat Bold"/>
              <a:cs typeface="Articulat Bold"/>
              <a:sym typeface="Articulat Bold"/>
            </a:endParaRPr>
          </a:p>
        </p:txBody>
      </p:sp>
      <p:sp>
        <p:nvSpPr>
          <p:cNvPr id="36" name="TextBox 36"/>
          <p:cNvSpPr txBox="1"/>
          <p:nvPr/>
        </p:nvSpPr>
        <p:spPr>
          <a:xfrm>
            <a:off x="9354508" y="920546"/>
            <a:ext cx="3926146" cy="2223135"/>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E274DE"/>
                </a:solidFill>
                <a:latin typeface="Articulat Bold"/>
                <a:ea typeface="Articulat Bold"/>
                <a:cs typeface="Articulat Bold"/>
                <a:sym typeface="Articulat Bold"/>
              </a:rPr>
              <a:t>6</a:t>
            </a:r>
            <a:r>
              <a:rPr lang="en-US" sz="2100">
                <a:solidFill>
                  <a:srgbClr val="000000"/>
                </a:solidFill>
                <a:latin typeface="Articulat"/>
                <a:ea typeface="Articulat"/>
                <a:cs typeface="Articulat"/>
                <a:sym typeface="Articulat"/>
              </a:rPr>
              <a:t> and </a:t>
            </a:r>
            <a:r>
              <a:rPr lang="en-US" sz="2100" b="1">
                <a:solidFill>
                  <a:srgbClr val="00C0FF"/>
                </a:solidFill>
                <a:latin typeface="Articulat Bold"/>
                <a:ea typeface="Articulat Bold"/>
                <a:cs typeface="Articulat Bold"/>
                <a:sym typeface="Articulat Bold"/>
              </a:rPr>
              <a:t>4 </a:t>
            </a:r>
            <a:r>
              <a:rPr lang="en-US" sz="2100">
                <a:solidFill>
                  <a:srgbClr val="000000"/>
                </a:solidFill>
                <a:latin typeface="Articulat"/>
                <a:ea typeface="Articulat"/>
                <a:cs typeface="Articulat"/>
                <a:sym typeface="Articulat"/>
              </a:rPr>
              <a:t>and</a:t>
            </a:r>
            <a:r>
              <a:rPr lang="en-US" sz="2100" b="1">
                <a:solidFill>
                  <a:srgbClr val="00C0FF"/>
                </a:solidFill>
                <a:latin typeface="Articulat Bold"/>
                <a:ea typeface="Articulat Bold"/>
                <a:cs typeface="Articulat Bold"/>
                <a:sym typeface="Articulat Bold"/>
              </a:rPr>
              <a:t> </a:t>
            </a:r>
            <a:r>
              <a:rPr lang="en-US" sz="2100" b="1">
                <a:solidFill>
                  <a:srgbClr val="FF4800"/>
                </a:solidFill>
                <a:latin typeface="Articulat Bold"/>
                <a:ea typeface="Articulat Bold"/>
                <a:cs typeface="Articulat Bold"/>
                <a:sym typeface="Articulat Bold"/>
              </a:rPr>
              <a:t>1</a:t>
            </a:r>
            <a:r>
              <a:rPr lang="en-US" sz="2100">
                <a:solidFill>
                  <a:srgbClr val="000000"/>
                </a:solidFill>
                <a:latin typeface="Articulat"/>
                <a:ea typeface="Articulat"/>
                <a:cs typeface="Articulat"/>
                <a:sym typeface="Articulat"/>
              </a:rPr>
              <a:t>:</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4500 m &lt; CTH &lt; 6000m</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0.3 &lt; cloud cover &lt; 0.5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10 &lt; COT &lt; 15</a:t>
            </a:r>
          </a:p>
          <a:p>
            <a:pPr algn="l">
              <a:lnSpc>
                <a:spcPts val="2940"/>
              </a:lnSpc>
            </a:pPr>
            <a:r>
              <a:rPr lang="en-US" sz="2100" b="1">
                <a:solidFill>
                  <a:srgbClr val="000000"/>
                </a:solidFill>
                <a:latin typeface="Articulat Bold"/>
                <a:ea typeface="Articulat Bold"/>
                <a:cs typeface="Articulat Bold"/>
                <a:sym typeface="Articulat Bold"/>
              </a:rPr>
              <a:t>mid level clouds smaller and optically thinner</a:t>
            </a:r>
          </a:p>
        </p:txBody>
      </p:sp>
      <p:sp>
        <p:nvSpPr>
          <p:cNvPr id="37" name="TextBox 37"/>
          <p:cNvSpPr txBox="1"/>
          <p:nvPr/>
        </p:nvSpPr>
        <p:spPr>
          <a:xfrm>
            <a:off x="4941689" y="920546"/>
            <a:ext cx="4743749" cy="185166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DD143C"/>
                </a:solidFill>
                <a:latin typeface="Articulat Bold"/>
                <a:ea typeface="Articulat Bold"/>
                <a:cs typeface="Articulat Bold"/>
                <a:sym typeface="Articulat Bold"/>
              </a:rPr>
              <a:t>8</a:t>
            </a:r>
            <a:r>
              <a:rPr lang="en-US" sz="2100">
                <a:solidFill>
                  <a:srgbClr val="000000"/>
                </a:solidFill>
                <a:latin typeface="Articulat"/>
                <a:ea typeface="Articulat"/>
                <a:cs typeface="Articulat"/>
                <a:sym typeface="Articulat"/>
              </a:rPr>
              <a:t>, </a:t>
            </a:r>
            <a:r>
              <a:rPr lang="en-US" sz="2100" b="1">
                <a:solidFill>
                  <a:srgbClr val="007000"/>
                </a:solidFill>
                <a:latin typeface="Articulat Bold"/>
                <a:ea typeface="Articulat Bold"/>
                <a:cs typeface="Articulat Bold"/>
                <a:sym typeface="Articulat Bold"/>
              </a:rPr>
              <a:t>0 </a:t>
            </a:r>
            <a:r>
              <a:rPr lang="en-US" sz="2100">
                <a:solidFill>
                  <a:srgbClr val="000000"/>
                </a:solidFill>
                <a:latin typeface="Articulat"/>
                <a:ea typeface="Articulat"/>
                <a:cs typeface="Articulat"/>
                <a:sym typeface="Articulat"/>
              </a:rPr>
              <a:t>(mainly night)</a:t>
            </a:r>
            <a:r>
              <a:rPr lang="en-US" sz="2100" b="1">
                <a:solidFill>
                  <a:srgbClr val="007000"/>
                </a:solidFill>
                <a:latin typeface="Articulat Bold"/>
                <a:ea typeface="Articulat Bold"/>
                <a:cs typeface="Articulat Bold"/>
                <a:sym typeface="Articulat Bold"/>
              </a:rPr>
              <a:t>:</a:t>
            </a:r>
            <a:r>
              <a:rPr lang="en-US" sz="2100">
                <a:solidFill>
                  <a:srgbClr val="000000"/>
                </a:solidFill>
                <a:latin typeface="Articulat"/>
                <a:ea typeface="Articulat"/>
                <a:cs typeface="Articulat"/>
                <a:sym typeface="Articulat"/>
              </a:rPr>
              <a:t>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CTH &gt; 5000m</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cloud cover &gt; 0.6,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17 &lt; COT &lt; 25</a:t>
            </a:r>
          </a:p>
          <a:p>
            <a:pPr algn="l">
              <a:lnSpc>
                <a:spcPts val="2940"/>
              </a:lnSpc>
            </a:pPr>
            <a:r>
              <a:rPr lang="en-US" sz="2100" b="1">
                <a:solidFill>
                  <a:srgbClr val="000000"/>
                </a:solidFill>
                <a:latin typeface="Articulat Bold"/>
                <a:ea typeface="Articulat Bold"/>
                <a:cs typeface="Articulat Bold"/>
                <a:sym typeface="Articulat Bold"/>
              </a:rPr>
              <a:t>mid level optically thick clouds</a:t>
            </a:r>
          </a:p>
        </p:txBody>
      </p:sp>
      <p:sp>
        <p:nvSpPr>
          <p:cNvPr id="38" name="TextBox 38"/>
          <p:cNvSpPr txBox="1"/>
          <p:nvPr/>
        </p:nvSpPr>
        <p:spPr>
          <a:xfrm>
            <a:off x="13671783" y="920546"/>
            <a:ext cx="4127747" cy="185166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426BE6"/>
                </a:solidFill>
                <a:latin typeface="Articulat Bold"/>
                <a:ea typeface="Articulat Bold"/>
                <a:cs typeface="Articulat Bold"/>
                <a:sym typeface="Articulat Bold"/>
              </a:rPr>
              <a:t>7</a:t>
            </a:r>
            <a:r>
              <a:rPr lang="en-US" sz="2100">
                <a:solidFill>
                  <a:srgbClr val="000000"/>
                </a:solidFill>
                <a:latin typeface="Articulat"/>
                <a:ea typeface="Articulat"/>
                <a:cs typeface="Articulat"/>
                <a:sym typeface="Articulat"/>
              </a:rPr>
              <a:t>: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CTH &lt; 4500m</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cloud cover &lt; 0.15, </a:t>
            </a:r>
          </a:p>
          <a:p>
            <a:pPr marL="906780" lvl="2" indent="-302260" algn="l">
              <a:lnSpc>
                <a:spcPts val="2940"/>
              </a:lnSpc>
              <a:buFont typeface="Arial"/>
              <a:buChar char="⚬"/>
            </a:pPr>
            <a:r>
              <a:rPr lang="en-US" sz="2100">
                <a:solidFill>
                  <a:srgbClr val="000000"/>
                </a:solidFill>
                <a:latin typeface="Articulat"/>
                <a:ea typeface="Articulat"/>
                <a:cs typeface="Articulat"/>
                <a:sym typeface="Articulat"/>
              </a:rPr>
              <a:t>COT &lt; 10</a:t>
            </a:r>
          </a:p>
          <a:p>
            <a:pPr algn="l">
              <a:lnSpc>
                <a:spcPts val="2940"/>
              </a:lnSpc>
            </a:pPr>
            <a:r>
              <a:rPr lang="en-US" sz="2100" b="1">
                <a:solidFill>
                  <a:srgbClr val="000000"/>
                </a:solidFill>
                <a:latin typeface="Articulat Bold"/>
                <a:ea typeface="Articulat Bold"/>
                <a:cs typeface="Articulat Bold"/>
                <a:sym typeface="Articulat Bold"/>
              </a:rPr>
              <a:t>small broken low level clouds</a:t>
            </a:r>
          </a:p>
        </p:txBody>
      </p:sp>
      <p:grpSp>
        <p:nvGrpSpPr>
          <p:cNvPr id="39" name="Group 39"/>
          <p:cNvGrpSpPr/>
          <p:nvPr/>
        </p:nvGrpSpPr>
        <p:grpSpPr>
          <a:xfrm rot="-2856664">
            <a:off x="16130570" y="4497623"/>
            <a:ext cx="291068" cy="294639"/>
            <a:chOff x="0" y="0"/>
            <a:chExt cx="76660" cy="77600"/>
          </a:xfrm>
        </p:grpSpPr>
        <p:sp>
          <p:nvSpPr>
            <p:cNvPr id="40" name="Freeform 40"/>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41" name="TextBox 41"/>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sp>
        <p:nvSpPr>
          <p:cNvPr id="42" name="TextBox 42"/>
          <p:cNvSpPr txBox="1"/>
          <p:nvPr/>
        </p:nvSpPr>
        <p:spPr>
          <a:xfrm>
            <a:off x="16609974" y="4537359"/>
            <a:ext cx="1317703" cy="233517"/>
          </a:xfrm>
          <a:prstGeom prst="rect">
            <a:avLst/>
          </a:prstGeom>
        </p:spPr>
        <p:txBody>
          <a:bodyPr lIns="0" tIns="0" rIns="0" bIns="0" rtlCol="0" anchor="t">
            <a:spAutoFit/>
          </a:bodyPr>
          <a:lstStyle/>
          <a:p>
            <a:pPr algn="ctr">
              <a:lnSpc>
                <a:spcPts val="1893"/>
              </a:lnSpc>
              <a:spcBef>
                <a:spcPct val="0"/>
              </a:spcBef>
            </a:pPr>
            <a:r>
              <a:rPr lang="en-US" sz="1352">
                <a:solidFill>
                  <a:srgbClr val="000000"/>
                </a:solidFill>
                <a:latin typeface="Articulat"/>
                <a:ea typeface="Articulat"/>
                <a:cs typeface="Articulat"/>
                <a:sym typeface="Articulat"/>
              </a:rPr>
              <a:t>nighttime classes</a:t>
            </a:r>
          </a:p>
        </p:txBody>
      </p:sp>
      <p:sp>
        <p:nvSpPr>
          <p:cNvPr id="43" name="TextBox 43"/>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24</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10"/>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training: quantitative evidence of model capabilities</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5"/>
            <a:stretch>
              <a:fillRect/>
            </a:stretch>
          </a:blipFill>
        </p:spPr>
        <p:txBody>
          <a:bodyPr/>
          <a:lstStyle/>
          <a:p>
            <a:endParaRPr lang="en-IT"/>
          </a:p>
        </p:txBody>
      </p:sp>
      <p:grpSp>
        <p:nvGrpSpPr>
          <p:cNvPr id="6" name="Group 6"/>
          <p:cNvGrpSpPr/>
          <p:nvPr/>
        </p:nvGrpSpPr>
        <p:grpSpPr>
          <a:xfrm>
            <a:off x="3917386" y="7895190"/>
            <a:ext cx="10030172" cy="2472323"/>
            <a:chOff x="0" y="0"/>
            <a:chExt cx="13373563" cy="3296430"/>
          </a:xfrm>
        </p:grpSpPr>
        <p:sp>
          <p:nvSpPr>
            <p:cNvPr id="7" name="Freeform 7"/>
            <p:cNvSpPr/>
            <p:nvPr/>
          </p:nvSpPr>
          <p:spPr>
            <a:xfrm>
              <a:off x="0" y="1573832"/>
              <a:ext cx="13373563" cy="1722599"/>
            </a:xfrm>
            <a:custGeom>
              <a:avLst/>
              <a:gdLst/>
              <a:ahLst/>
              <a:cxnLst/>
              <a:rect l="l" t="t" r="r" b="b"/>
              <a:pathLst>
                <a:path w="13373563" h="1722599">
                  <a:moveTo>
                    <a:pt x="0" y="0"/>
                  </a:moveTo>
                  <a:lnTo>
                    <a:pt x="13373563" y="0"/>
                  </a:lnTo>
                  <a:lnTo>
                    <a:pt x="13373563" y="1722598"/>
                  </a:lnTo>
                  <a:lnTo>
                    <a:pt x="0" y="1722598"/>
                  </a:lnTo>
                  <a:lnTo>
                    <a:pt x="0" y="0"/>
                  </a:lnTo>
                  <a:close/>
                </a:path>
              </a:pathLst>
            </a:custGeom>
            <a:blipFill>
              <a:blip r:embed="rId6"/>
              <a:stretch>
                <a:fillRect l="-21111" t="-521890" r="-17535" b="-23948"/>
              </a:stretch>
            </a:blipFill>
          </p:spPr>
          <p:txBody>
            <a:bodyPr/>
            <a:lstStyle/>
            <a:p>
              <a:endParaRPr lang="en-IT"/>
            </a:p>
          </p:txBody>
        </p:sp>
        <p:pic>
          <p:nvPicPr>
            <p:cNvPr id="8" name="Picture 8">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7"/>
            <a:srcRect t="4293" b="85059"/>
            <a:stretch>
              <a:fillRect/>
            </a:stretch>
          </p:blipFill>
          <p:spPr>
            <a:xfrm>
              <a:off x="45448" y="0"/>
              <a:ext cx="13282668" cy="1426835"/>
            </a:xfrm>
            <a:prstGeom prst="rect">
              <a:avLst/>
            </a:prstGeom>
          </p:spPr>
        </p:pic>
      </p:grpSp>
      <p:grpSp>
        <p:nvGrpSpPr>
          <p:cNvPr id="9" name="Group 9"/>
          <p:cNvGrpSpPr/>
          <p:nvPr/>
        </p:nvGrpSpPr>
        <p:grpSpPr>
          <a:xfrm>
            <a:off x="9717943" y="1028700"/>
            <a:ext cx="3960503" cy="668004"/>
            <a:chOff x="0" y="0"/>
            <a:chExt cx="1626069" cy="274263"/>
          </a:xfrm>
        </p:grpSpPr>
        <p:sp>
          <p:nvSpPr>
            <p:cNvPr id="10" name="Freeform 10"/>
            <p:cNvSpPr/>
            <p:nvPr/>
          </p:nvSpPr>
          <p:spPr>
            <a:xfrm>
              <a:off x="0" y="0"/>
              <a:ext cx="1626069" cy="274263"/>
            </a:xfrm>
            <a:custGeom>
              <a:avLst/>
              <a:gdLst/>
              <a:ahLst/>
              <a:cxnLst/>
              <a:rect l="l" t="t" r="r" b="b"/>
              <a:pathLst>
                <a:path w="1626069" h="274263">
                  <a:moveTo>
                    <a:pt x="0" y="0"/>
                  </a:moveTo>
                  <a:lnTo>
                    <a:pt x="1626069" y="0"/>
                  </a:lnTo>
                  <a:lnTo>
                    <a:pt x="1626069" y="274263"/>
                  </a:lnTo>
                  <a:lnTo>
                    <a:pt x="0" y="274263"/>
                  </a:lnTo>
                  <a:close/>
                </a:path>
              </a:pathLst>
            </a:custGeom>
            <a:solidFill>
              <a:srgbClr val="375B76"/>
            </a:solidFill>
          </p:spPr>
          <p:txBody>
            <a:bodyPr/>
            <a:lstStyle/>
            <a:p>
              <a:endParaRPr lang="en-IT"/>
            </a:p>
          </p:txBody>
        </p:sp>
        <p:sp>
          <p:nvSpPr>
            <p:cNvPr id="11" name="TextBox 11"/>
            <p:cNvSpPr txBox="1"/>
            <p:nvPr/>
          </p:nvSpPr>
          <p:spPr>
            <a:xfrm>
              <a:off x="0" y="-38100"/>
              <a:ext cx="1626069" cy="312363"/>
            </a:xfrm>
            <a:prstGeom prst="rect">
              <a:avLst/>
            </a:prstGeom>
          </p:spPr>
          <p:txBody>
            <a:bodyPr lIns="50800" tIns="50800" rIns="50800" bIns="50800" rtlCol="0" anchor="ctr"/>
            <a:lstStyle/>
            <a:p>
              <a:pPr algn="ctr">
                <a:lnSpc>
                  <a:spcPts val="2239"/>
                </a:lnSpc>
              </a:pPr>
              <a:endParaRPr/>
            </a:p>
          </p:txBody>
        </p:sp>
      </p:grpSp>
      <p:grpSp>
        <p:nvGrpSpPr>
          <p:cNvPr id="12" name="Group 12"/>
          <p:cNvGrpSpPr/>
          <p:nvPr/>
        </p:nvGrpSpPr>
        <p:grpSpPr>
          <a:xfrm>
            <a:off x="289916" y="1028700"/>
            <a:ext cx="4300374" cy="668004"/>
            <a:chOff x="0" y="0"/>
            <a:chExt cx="1765610" cy="274263"/>
          </a:xfrm>
        </p:grpSpPr>
        <p:sp>
          <p:nvSpPr>
            <p:cNvPr id="13" name="Freeform 13"/>
            <p:cNvSpPr/>
            <p:nvPr/>
          </p:nvSpPr>
          <p:spPr>
            <a:xfrm>
              <a:off x="0" y="0"/>
              <a:ext cx="1765610" cy="274263"/>
            </a:xfrm>
            <a:custGeom>
              <a:avLst/>
              <a:gdLst/>
              <a:ahLst/>
              <a:cxnLst/>
              <a:rect l="l" t="t" r="r" b="b"/>
              <a:pathLst>
                <a:path w="1765610" h="274263">
                  <a:moveTo>
                    <a:pt x="0" y="0"/>
                  </a:moveTo>
                  <a:lnTo>
                    <a:pt x="1765610" y="0"/>
                  </a:lnTo>
                  <a:lnTo>
                    <a:pt x="1765610" y="274263"/>
                  </a:lnTo>
                  <a:lnTo>
                    <a:pt x="0" y="274263"/>
                  </a:lnTo>
                  <a:close/>
                </a:path>
              </a:pathLst>
            </a:custGeom>
            <a:solidFill>
              <a:srgbClr val="375B76"/>
            </a:solidFill>
          </p:spPr>
          <p:txBody>
            <a:bodyPr/>
            <a:lstStyle/>
            <a:p>
              <a:endParaRPr lang="en-IT"/>
            </a:p>
          </p:txBody>
        </p:sp>
        <p:sp>
          <p:nvSpPr>
            <p:cNvPr id="14" name="TextBox 14"/>
            <p:cNvSpPr txBox="1"/>
            <p:nvPr/>
          </p:nvSpPr>
          <p:spPr>
            <a:xfrm>
              <a:off x="0" y="-38100"/>
              <a:ext cx="1765610" cy="312363"/>
            </a:xfrm>
            <a:prstGeom prst="rect">
              <a:avLst/>
            </a:prstGeom>
          </p:spPr>
          <p:txBody>
            <a:bodyPr lIns="50800" tIns="50800" rIns="50800" bIns="50800" rtlCol="0" anchor="ctr"/>
            <a:lstStyle/>
            <a:p>
              <a:pPr algn="ctr">
                <a:lnSpc>
                  <a:spcPts val="2239"/>
                </a:lnSpc>
              </a:pPr>
              <a:endParaRPr/>
            </a:p>
          </p:txBody>
        </p:sp>
      </p:grpSp>
      <p:grpSp>
        <p:nvGrpSpPr>
          <p:cNvPr id="15" name="Group 15"/>
          <p:cNvGrpSpPr/>
          <p:nvPr/>
        </p:nvGrpSpPr>
        <p:grpSpPr>
          <a:xfrm>
            <a:off x="13962791" y="1028700"/>
            <a:ext cx="3960503" cy="668004"/>
            <a:chOff x="0" y="0"/>
            <a:chExt cx="1626069" cy="274263"/>
          </a:xfrm>
        </p:grpSpPr>
        <p:sp>
          <p:nvSpPr>
            <p:cNvPr id="16" name="Freeform 16"/>
            <p:cNvSpPr/>
            <p:nvPr/>
          </p:nvSpPr>
          <p:spPr>
            <a:xfrm>
              <a:off x="0" y="0"/>
              <a:ext cx="1626069" cy="274263"/>
            </a:xfrm>
            <a:custGeom>
              <a:avLst/>
              <a:gdLst/>
              <a:ahLst/>
              <a:cxnLst/>
              <a:rect l="l" t="t" r="r" b="b"/>
              <a:pathLst>
                <a:path w="1626069" h="274263">
                  <a:moveTo>
                    <a:pt x="0" y="0"/>
                  </a:moveTo>
                  <a:lnTo>
                    <a:pt x="1626069" y="0"/>
                  </a:lnTo>
                  <a:lnTo>
                    <a:pt x="1626069" y="274263"/>
                  </a:lnTo>
                  <a:lnTo>
                    <a:pt x="0" y="274263"/>
                  </a:lnTo>
                  <a:close/>
                </a:path>
              </a:pathLst>
            </a:custGeom>
            <a:solidFill>
              <a:srgbClr val="375B76"/>
            </a:solidFill>
          </p:spPr>
          <p:txBody>
            <a:bodyPr/>
            <a:lstStyle/>
            <a:p>
              <a:endParaRPr lang="en-IT"/>
            </a:p>
          </p:txBody>
        </p:sp>
        <p:sp>
          <p:nvSpPr>
            <p:cNvPr id="17" name="TextBox 17"/>
            <p:cNvSpPr txBox="1"/>
            <p:nvPr/>
          </p:nvSpPr>
          <p:spPr>
            <a:xfrm>
              <a:off x="0" y="-38100"/>
              <a:ext cx="1626069" cy="312363"/>
            </a:xfrm>
            <a:prstGeom prst="rect">
              <a:avLst/>
            </a:prstGeom>
          </p:spPr>
          <p:txBody>
            <a:bodyPr lIns="50800" tIns="50800" rIns="50800" bIns="50800" rtlCol="0" anchor="ctr"/>
            <a:lstStyle/>
            <a:p>
              <a:pPr algn="ctr">
                <a:lnSpc>
                  <a:spcPts val="2239"/>
                </a:lnSpc>
              </a:pPr>
              <a:endParaRPr/>
            </a:p>
          </p:txBody>
        </p:sp>
      </p:grpSp>
      <p:grpSp>
        <p:nvGrpSpPr>
          <p:cNvPr id="18" name="Group 18"/>
          <p:cNvGrpSpPr/>
          <p:nvPr/>
        </p:nvGrpSpPr>
        <p:grpSpPr>
          <a:xfrm>
            <a:off x="4914140" y="1028700"/>
            <a:ext cx="4475705" cy="668004"/>
            <a:chOff x="0" y="0"/>
            <a:chExt cx="1837596" cy="274263"/>
          </a:xfrm>
        </p:grpSpPr>
        <p:sp>
          <p:nvSpPr>
            <p:cNvPr id="19" name="Freeform 19"/>
            <p:cNvSpPr/>
            <p:nvPr/>
          </p:nvSpPr>
          <p:spPr>
            <a:xfrm>
              <a:off x="0" y="0"/>
              <a:ext cx="1837596" cy="274263"/>
            </a:xfrm>
            <a:custGeom>
              <a:avLst/>
              <a:gdLst/>
              <a:ahLst/>
              <a:cxnLst/>
              <a:rect l="l" t="t" r="r" b="b"/>
              <a:pathLst>
                <a:path w="1837596" h="274263">
                  <a:moveTo>
                    <a:pt x="0" y="0"/>
                  </a:moveTo>
                  <a:lnTo>
                    <a:pt x="1837596" y="0"/>
                  </a:lnTo>
                  <a:lnTo>
                    <a:pt x="1837596" y="274263"/>
                  </a:lnTo>
                  <a:lnTo>
                    <a:pt x="0" y="274263"/>
                  </a:lnTo>
                  <a:close/>
                </a:path>
              </a:pathLst>
            </a:custGeom>
            <a:solidFill>
              <a:srgbClr val="375B76"/>
            </a:solidFill>
          </p:spPr>
          <p:txBody>
            <a:bodyPr/>
            <a:lstStyle/>
            <a:p>
              <a:endParaRPr lang="en-IT"/>
            </a:p>
          </p:txBody>
        </p:sp>
        <p:sp>
          <p:nvSpPr>
            <p:cNvPr id="20" name="TextBox 20"/>
            <p:cNvSpPr txBox="1"/>
            <p:nvPr/>
          </p:nvSpPr>
          <p:spPr>
            <a:xfrm>
              <a:off x="0" y="-38100"/>
              <a:ext cx="1837596" cy="312363"/>
            </a:xfrm>
            <a:prstGeom prst="rect">
              <a:avLst/>
            </a:prstGeom>
          </p:spPr>
          <p:txBody>
            <a:bodyPr lIns="50800" tIns="50800" rIns="50800" bIns="50800" rtlCol="0" anchor="ctr"/>
            <a:lstStyle/>
            <a:p>
              <a:pPr algn="ctr">
                <a:lnSpc>
                  <a:spcPts val="2239"/>
                </a:lnSpc>
              </a:pPr>
              <a:endParaRPr/>
            </a:p>
          </p:txBody>
        </p:sp>
      </p:grpSp>
      <p:sp>
        <p:nvSpPr>
          <p:cNvPr id="21" name="Freeform 21"/>
          <p:cNvSpPr/>
          <p:nvPr/>
        </p:nvSpPr>
        <p:spPr>
          <a:xfrm>
            <a:off x="480489" y="3038731"/>
            <a:ext cx="8219602" cy="4856458"/>
          </a:xfrm>
          <a:custGeom>
            <a:avLst/>
            <a:gdLst/>
            <a:ahLst/>
            <a:cxnLst/>
            <a:rect l="l" t="t" r="r" b="b"/>
            <a:pathLst>
              <a:path w="8219602" h="4856458">
                <a:moveTo>
                  <a:pt x="0" y="0"/>
                </a:moveTo>
                <a:lnTo>
                  <a:pt x="8219602" y="0"/>
                </a:lnTo>
                <a:lnTo>
                  <a:pt x="8219602" y="4856459"/>
                </a:lnTo>
                <a:lnTo>
                  <a:pt x="0" y="4856459"/>
                </a:lnTo>
                <a:lnTo>
                  <a:pt x="0" y="0"/>
                </a:lnTo>
                <a:close/>
              </a:path>
            </a:pathLst>
          </a:custGeom>
          <a:blipFill>
            <a:blip r:embed="rId8"/>
            <a:stretch>
              <a:fillRect t="-4726" r="-42430"/>
            </a:stretch>
          </a:blipFill>
        </p:spPr>
        <p:txBody>
          <a:bodyPr/>
          <a:lstStyle/>
          <a:p>
            <a:endParaRPr lang="en-IT"/>
          </a:p>
        </p:txBody>
      </p:sp>
      <p:sp>
        <p:nvSpPr>
          <p:cNvPr id="22" name="Freeform 22"/>
          <p:cNvSpPr/>
          <p:nvPr/>
        </p:nvSpPr>
        <p:spPr>
          <a:xfrm>
            <a:off x="8690566" y="2874085"/>
            <a:ext cx="8568734" cy="5021105"/>
          </a:xfrm>
          <a:custGeom>
            <a:avLst/>
            <a:gdLst/>
            <a:ahLst/>
            <a:cxnLst/>
            <a:rect l="l" t="t" r="r" b="b"/>
            <a:pathLst>
              <a:path w="8568734" h="5021105">
                <a:moveTo>
                  <a:pt x="0" y="0"/>
                </a:moveTo>
                <a:lnTo>
                  <a:pt x="8568734" y="0"/>
                </a:lnTo>
                <a:lnTo>
                  <a:pt x="8568734" y="5021105"/>
                </a:lnTo>
                <a:lnTo>
                  <a:pt x="0" y="5021105"/>
                </a:lnTo>
                <a:lnTo>
                  <a:pt x="0" y="0"/>
                </a:lnTo>
                <a:close/>
              </a:path>
            </a:pathLst>
          </a:custGeom>
          <a:blipFill>
            <a:blip r:embed="rId9"/>
            <a:stretch>
              <a:fillRect t="-4697" r="-41220"/>
            </a:stretch>
          </a:blipFill>
        </p:spPr>
        <p:txBody>
          <a:bodyPr/>
          <a:lstStyle/>
          <a:p>
            <a:endParaRPr lang="en-IT"/>
          </a:p>
        </p:txBody>
      </p:sp>
      <p:sp>
        <p:nvSpPr>
          <p:cNvPr id="23" name="TextBox 23"/>
          <p:cNvSpPr txBox="1"/>
          <p:nvPr/>
        </p:nvSpPr>
        <p:spPr>
          <a:xfrm>
            <a:off x="289277" y="1795386"/>
            <a:ext cx="9100568" cy="1091565"/>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FFE2B0"/>
                </a:solidFill>
                <a:latin typeface="Articulat Bold"/>
                <a:ea typeface="Articulat Bold"/>
                <a:cs typeface="Articulat Bold"/>
                <a:sym typeface="Articulat Bold"/>
              </a:rPr>
              <a:t>5</a:t>
            </a:r>
            <a:r>
              <a:rPr lang="en-US" sz="2100">
                <a:solidFill>
                  <a:srgbClr val="000000"/>
                </a:solidFill>
                <a:latin typeface="Articulat"/>
                <a:ea typeface="Articulat"/>
                <a:cs typeface="Articulat"/>
                <a:sym typeface="Articulat"/>
              </a:rPr>
              <a:t> is </a:t>
            </a:r>
            <a:r>
              <a:rPr lang="en-US" sz="2100" b="1">
                <a:solidFill>
                  <a:srgbClr val="000000"/>
                </a:solidFill>
                <a:latin typeface="Articulat Bold"/>
                <a:ea typeface="Articulat Bold"/>
                <a:cs typeface="Articulat Bold"/>
                <a:sym typeface="Articulat Bold"/>
              </a:rPr>
              <a:t>convection growing</a:t>
            </a:r>
            <a:r>
              <a:rPr lang="en-US" sz="2100">
                <a:solidFill>
                  <a:srgbClr val="000000"/>
                </a:solidFill>
                <a:latin typeface="Articulat"/>
                <a:ea typeface="Articulat"/>
                <a:cs typeface="Articulat"/>
                <a:sym typeface="Articulat"/>
              </a:rPr>
              <a:t> and class </a:t>
            </a:r>
            <a:r>
              <a:rPr lang="en-US" sz="2100" b="1">
                <a:solidFill>
                  <a:srgbClr val="DA70D6"/>
                </a:solidFill>
                <a:latin typeface="Articulat Bold"/>
                <a:ea typeface="Articulat Bold"/>
                <a:cs typeface="Articulat Bold"/>
                <a:sym typeface="Articulat Bold"/>
              </a:rPr>
              <a:t>6</a:t>
            </a:r>
            <a:r>
              <a:rPr lang="en-US" sz="2100">
                <a:solidFill>
                  <a:srgbClr val="000000"/>
                </a:solidFill>
                <a:latin typeface="Articulat"/>
                <a:ea typeface="Articulat"/>
                <a:cs typeface="Articulat"/>
                <a:sym typeface="Articulat"/>
              </a:rPr>
              <a:t> and </a:t>
            </a:r>
            <a:r>
              <a:rPr lang="en-US" sz="2100" b="1">
                <a:solidFill>
                  <a:srgbClr val="436CE9"/>
                </a:solidFill>
                <a:latin typeface="Articulat Bold"/>
                <a:ea typeface="Articulat Bold"/>
                <a:cs typeface="Articulat Bold"/>
                <a:sym typeface="Articulat Bold"/>
              </a:rPr>
              <a:t>7</a:t>
            </a:r>
            <a:r>
              <a:rPr lang="en-US" sz="2100">
                <a:solidFill>
                  <a:srgbClr val="000000"/>
                </a:solidFill>
                <a:latin typeface="Articulat"/>
                <a:ea typeface="Articulat"/>
                <a:cs typeface="Articulat"/>
                <a:sym typeface="Articulat"/>
              </a:rPr>
              <a:t> have grad CTH &gt; 0</a:t>
            </a:r>
          </a:p>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305151"/>
                </a:solidFill>
                <a:latin typeface="Articulat Bold"/>
                <a:ea typeface="Articulat Bold"/>
                <a:cs typeface="Articulat Bold"/>
                <a:sym typeface="Articulat Bold"/>
              </a:rPr>
              <a:t>2</a:t>
            </a:r>
            <a:r>
              <a:rPr lang="en-US" sz="2100">
                <a:solidFill>
                  <a:srgbClr val="000000"/>
                </a:solidFill>
                <a:latin typeface="Articulat"/>
                <a:ea typeface="Articulat"/>
                <a:cs typeface="Articulat"/>
                <a:sym typeface="Articulat"/>
              </a:rPr>
              <a:t> and </a:t>
            </a:r>
            <a:r>
              <a:rPr lang="en-US" sz="2100" b="1">
                <a:solidFill>
                  <a:srgbClr val="2DBEFD"/>
                </a:solidFill>
                <a:latin typeface="Articulat Bold"/>
                <a:ea typeface="Articulat Bold"/>
                <a:cs typeface="Articulat Bold"/>
                <a:sym typeface="Articulat Bold"/>
              </a:rPr>
              <a:t>4</a:t>
            </a:r>
            <a:r>
              <a:rPr lang="en-US" sz="2100">
                <a:solidFill>
                  <a:srgbClr val="000000"/>
                </a:solidFill>
                <a:latin typeface="Articulat"/>
                <a:ea typeface="Articulat"/>
                <a:cs typeface="Articulat"/>
                <a:sym typeface="Articulat"/>
              </a:rPr>
              <a:t> are quite </a:t>
            </a:r>
            <a:r>
              <a:rPr lang="en-US" sz="2100" b="1">
                <a:solidFill>
                  <a:srgbClr val="000000"/>
                </a:solidFill>
                <a:latin typeface="Articulat Bold"/>
                <a:ea typeface="Articulat Bold"/>
                <a:cs typeface="Articulat Bold"/>
                <a:sym typeface="Articulat Bold"/>
              </a:rPr>
              <a:t>stationary</a:t>
            </a:r>
            <a:r>
              <a:rPr lang="en-US" sz="2100">
                <a:solidFill>
                  <a:srgbClr val="000000"/>
                </a:solidFill>
                <a:latin typeface="Articulat"/>
                <a:ea typeface="Articulat"/>
                <a:cs typeface="Articulat"/>
                <a:sym typeface="Articulat"/>
              </a:rPr>
              <a:t> on average, with l</a:t>
            </a:r>
            <a:r>
              <a:rPr lang="en-US" sz="2100" u="sng">
                <a:solidFill>
                  <a:srgbClr val="000000"/>
                </a:solidFill>
                <a:latin typeface="Articulat"/>
                <a:ea typeface="Articulat"/>
                <a:cs typeface="Articulat"/>
                <a:sym typeface="Articulat"/>
              </a:rPr>
              <a:t>arge uncertainties.</a:t>
            </a:r>
          </a:p>
          <a:p>
            <a:pPr algn="l">
              <a:lnSpc>
                <a:spcPts val="2940"/>
              </a:lnSpc>
            </a:pPr>
            <a:endParaRPr lang="en-US" sz="2100" u="sng">
              <a:solidFill>
                <a:srgbClr val="000000"/>
              </a:solidFill>
              <a:latin typeface="Articulat"/>
              <a:ea typeface="Articulat"/>
              <a:cs typeface="Articulat"/>
              <a:sym typeface="Articulat"/>
            </a:endParaRPr>
          </a:p>
        </p:txBody>
      </p:sp>
      <p:sp>
        <p:nvSpPr>
          <p:cNvPr id="24" name="TextBox 24"/>
          <p:cNvSpPr txBox="1"/>
          <p:nvPr/>
        </p:nvSpPr>
        <p:spPr>
          <a:xfrm>
            <a:off x="9573506" y="1795386"/>
            <a:ext cx="8473366" cy="110871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008000"/>
                </a:solidFill>
                <a:latin typeface="Articulat Bold"/>
                <a:ea typeface="Articulat Bold"/>
                <a:cs typeface="Articulat Bold"/>
                <a:sym typeface="Articulat Bold"/>
              </a:rPr>
              <a:t>0</a:t>
            </a:r>
            <a:r>
              <a:rPr lang="en-US" sz="2100">
                <a:solidFill>
                  <a:srgbClr val="000000"/>
                </a:solidFill>
                <a:latin typeface="Articulat"/>
                <a:ea typeface="Articulat"/>
                <a:cs typeface="Articulat"/>
                <a:sym typeface="Articulat"/>
              </a:rPr>
              <a:t>, </a:t>
            </a:r>
            <a:r>
              <a:rPr lang="en-US" sz="2100" b="1">
                <a:solidFill>
                  <a:srgbClr val="DEA820"/>
                </a:solidFill>
                <a:latin typeface="Articulat Bold"/>
                <a:ea typeface="Articulat Bold"/>
                <a:cs typeface="Articulat Bold"/>
                <a:sym typeface="Articulat Bold"/>
              </a:rPr>
              <a:t>9</a:t>
            </a:r>
            <a:r>
              <a:rPr lang="en-US" sz="2100">
                <a:solidFill>
                  <a:srgbClr val="000000"/>
                </a:solidFill>
                <a:latin typeface="Articulat"/>
                <a:ea typeface="Articulat"/>
                <a:cs typeface="Articulat"/>
                <a:sym typeface="Articulat"/>
              </a:rPr>
              <a:t>, </a:t>
            </a:r>
            <a:r>
              <a:rPr lang="en-US" sz="2100" b="1">
                <a:solidFill>
                  <a:srgbClr val="DD143C"/>
                </a:solidFill>
                <a:latin typeface="Articulat Bold"/>
                <a:ea typeface="Articulat Bold"/>
                <a:cs typeface="Articulat Bold"/>
                <a:sym typeface="Articulat Bold"/>
              </a:rPr>
              <a:t>8</a:t>
            </a:r>
            <a:r>
              <a:rPr lang="en-US" sz="2100">
                <a:solidFill>
                  <a:srgbClr val="000000"/>
                </a:solidFill>
                <a:latin typeface="Articulat"/>
                <a:ea typeface="Articulat"/>
                <a:cs typeface="Articulat"/>
                <a:sym typeface="Articulat"/>
              </a:rPr>
              <a:t> and </a:t>
            </a:r>
            <a:r>
              <a:rPr lang="en-US" sz="2100" b="1">
                <a:solidFill>
                  <a:srgbClr val="FFA800"/>
                </a:solidFill>
                <a:latin typeface="Articulat Bold"/>
                <a:ea typeface="Articulat Bold"/>
                <a:cs typeface="Articulat Bold"/>
                <a:sym typeface="Articulat Bold"/>
              </a:rPr>
              <a:t>3</a:t>
            </a:r>
            <a:r>
              <a:rPr lang="en-US" sz="2100">
                <a:solidFill>
                  <a:srgbClr val="000000"/>
                </a:solidFill>
                <a:latin typeface="Articulat"/>
                <a:ea typeface="Articulat"/>
                <a:cs typeface="Articulat"/>
                <a:sym typeface="Articulat"/>
              </a:rPr>
              <a:t> are </a:t>
            </a:r>
            <a:r>
              <a:rPr lang="en-US" sz="2100" b="1">
                <a:solidFill>
                  <a:srgbClr val="000000"/>
                </a:solidFill>
                <a:latin typeface="Articulat Bold"/>
                <a:ea typeface="Articulat Bold"/>
                <a:cs typeface="Articulat Bold"/>
                <a:sym typeface="Articulat Bold"/>
              </a:rPr>
              <a:t>convection decaying</a:t>
            </a:r>
            <a:r>
              <a:rPr lang="en-US" sz="2100">
                <a:solidFill>
                  <a:srgbClr val="000000"/>
                </a:solidFill>
                <a:latin typeface="Articulat"/>
                <a:ea typeface="Articulat"/>
                <a:cs typeface="Articulat"/>
                <a:sym typeface="Articulat"/>
              </a:rPr>
              <a:t>.</a:t>
            </a:r>
          </a:p>
          <a:p>
            <a:pPr marL="453390" lvl="1" indent="-226695" algn="l">
              <a:lnSpc>
                <a:spcPts val="2940"/>
              </a:lnSpc>
              <a:buFont typeface="Arial"/>
              <a:buChar char="•"/>
            </a:pPr>
            <a:r>
              <a:rPr lang="en-US" sz="2100">
                <a:solidFill>
                  <a:srgbClr val="000000"/>
                </a:solidFill>
                <a:latin typeface="Articulat"/>
                <a:ea typeface="Articulat"/>
                <a:cs typeface="Articulat"/>
                <a:sym typeface="Articulat"/>
              </a:rPr>
              <a:t>class </a:t>
            </a:r>
            <a:r>
              <a:rPr lang="en-US" sz="2100" b="1">
                <a:solidFill>
                  <a:srgbClr val="FF4700"/>
                </a:solidFill>
                <a:latin typeface="Articulat Bold"/>
                <a:ea typeface="Articulat Bold"/>
                <a:cs typeface="Articulat Bold"/>
                <a:sym typeface="Articulat Bold"/>
              </a:rPr>
              <a:t>1</a:t>
            </a:r>
            <a:r>
              <a:rPr lang="en-US" sz="2100">
                <a:solidFill>
                  <a:srgbClr val="000000"/>
                </a:solidFill>
                <a:latin typeface="Articulat"/>
                <a:ea typeface="Articulat"/>
                <a:cs typeface="Articulat"/>
                <a:sym typeface="Articulat"/>
              </a:rPr>
              <a:t> is </a:t>
            </a:r>
            <a:r>
              <a:rPr lang="en-US" sz="2100" b="1">
                <a:solidFill>
                  <a:srgbClr val="000000"/>
                </a:solidFill>
                <a:latin typeface="Articulat Bold"/>
                <a:ea typeface="Articulat Bold"/>
                <a:cs typeface="Articulat Bold"/>
                <a:sym typeface="Articulat Bold"/>
              </a:rPr>
              <a:t>dissipating</a:t>
            </a:r>
            <a:r>
              <a:rPr lang="en-US" sz="2100">
                <a:solidFill>
                  <a:srgbClr val="000000"/>
                </a:solidFill>
                <a:latin typeface="Articulat"/>
                <a:ea typeface="Articulat"/>
                <a:cs typeface="Articulat"/>
                <a:sym typeface="Articulat"/>
              </a:rPr>
              <a:t> with gradCOT &lt;&lt; 0, gradCMA &lt;&lt; 0, gradCTH very uncertain </a:t>
            </a:r>
          </a:p>
        </p:txBody>
      </p:sp>
      <p:sp>
        <p:nvSpPr>
          <p:cNvPr id="25" name="TextBox 25"/>
          <p:cNvSpPr txBox="1"/>
          <p:nvPr/>
        </p:nvSpPr>
        <p:spPr>
          <a:xfrm>
            <a:off x="1138150" y="1025926"/>
            <a:ext cx="2779236" cy="603070"/>
          </a:xfrm>
          <a:prstGeom prst="rect">
            <a:avLst/>
          </a:prstGeom>
        </p:spPr>
        <p:txBody>
          <a:bodyPr lIns="0" tIns="0" rIns="0" bIns="0" rtlCol="0" anchor="t">
            <a:spAutoFit/>
          </a:bodyPr>
          <a:lstStyle/>
          <a:p>
            <a:pPr algn="ctr">
              <a:lnSpc>
                <a:spcPts val="2459"/>
              </a:lnSpc>
            </a:pPr>
            <a:r>
              <a:rPr lang="en-US" sz="1757" b="1">
                <a:solidFill>
                  <a:srgbClr val="FEFEFE"/>
                </a:solidFill>
                <a:latin typeface="Articulat Bold"/>
                <a:ea typeface="Articulat Bold"/>
                <a:cs typeface="Articulat Bold"/>
                <a:sym typeface="Articulat Bold"/>
              </a:rPr>
              <a:t>convection growing: </a:t>
            </a:r>
          </a:p>
          <a:p>
            <a:pPr algn="ctr">
              <a:lnSpc>
                <a:spcPts val="2459"/>
              </a:lnSpc>
              <a:spcBef>
                <a:spcPct val="0"/>
              </a:spcBef>
            </a:pPr>
            <a:r>
              <a:rPr lang="en-US" sz="1757">
                <a:solidFill>
                  <a:srgbClr val="FEFEFE"/>
                </a:solidFill>
                <a:latin typeface="Articulat"/>
                <a:ea typeface="Articulat"/>
                <a:cs typeface="Articulat"/>
                <a:sym typeface="Articulat"/>
              </a:rPr>
              <a:t>grad CTH &gt; 0, grad CMA &gt; 0</a:t>
            </a:r>
          </a:p>
        </p:txBody>
      </p:sp>
      <p:sp>
        <p:nvSpPr>
          <p:cNvPr id="26" name="TextBox 26"/>
          <p:cNvSpPr txBox="1"/>
          <p:nvPr/>
        </p:nvSpPr>
        <p:spPr>
          <a:xfrm>
            <a:off x="6130436" y="1025926"/>
            <a:ext cx="2043112" cy="603070"/>
          </a:xfrm>
          <a:prstGeom prst="rect">
            <a:avLst/>
          </a:prstGeom>
        </p:spPr>
        <p:txBody>
          <a:bodyPr lIns="0" tIns="0" rIns="0" bIns="0" rtlCol="0" anchor="t">
            <a:spAutoFit/>
          </a:bodyPr>
          <a:lstStyle/>
          <a:p>
            <a:pPr algn="l">
              <a:lnSpc>
                <a:spcPts val="2459"/>
              </a:lnSpc>
            </a:pPr>
            <a:r>
              <a:rPr lang="en-US" sz="1757" b="1">
                <a:solidFill>
                  <a:srgbClr val="FEFEFE"/>
                </a:solidFill>
                <a:latin typeface="Articulat Bold"/>
                <a:ea typeface="Articulat Bold"/>
                <a:cs typeface="Articulat Bold"/>
                <a:sym typeface="Articulat Bold"/>
              </a:rPr>
              <a:t>stationary classes: </a:t>
            </a:r>
          </a:p>
          <a:p>
            <a:pPr algn="l">
              <a:lnSpc>
                <a:spcPts val="2459"/>
              </a:lnSpc>
              <a:spcBef>
                <a:spcPct val="0"/>
              </a:spcBef>
            </a:pPr>
            <a:r>
              <a:rPr lang="en-US" sz="1757">
                <a:solidFill>
                  <a:srgbClr val="FEFEFE"/>
                </a:solidFill>
                <a:latin typeface="Articulat"/>
                <a:ea typeface="Articulat"/>
                <a:cs typeface="Articulat"/>
                <a:sym typeface="Articulat"/>
              </a:rPr>
              <a:t>gradients almost null</a:t>
            </a:r>
          </a:p>
        </p:txBody>
      </p:sp>
      <p:sp>
        <p:nvSpPr>
          <p:cNvPr id="27" name="TextBox 27"/>
          <p:cNvSpPr txBox="1"/>
          <p:nvPr/>
        </p:nvSpPr>
        <p:spPr>
          <a:xfrm>
            <a:off x="10751920" y="1025926"/>
            <a:ext cx="2157730" cy="603070"/>
          </a:xfrm>
          <a:prstGeom prst="rect">
            <a:avLst/>
          </a:prstGeom>
        </p:spPr>
        <p:txBody>
          <a:bodyPr lIns="0" tIns="0" rIns="0" bIns="0" rtlCol="0" anchor="t">
            <a:spAutoFit/>
          </a:bodyPr>
          <a:lstStyle/>
          <a:p>
            <a:pPr algn="ctr">
              <a:lnSpc>
                <a:spcPts val="2459"/>
              </a:lnSpc>
            </a:pPr>
            <a:r>
              <a:rPr lang="en-US" sz="1757" b="1">
                <a:solidFill>
                  <a:srgbClr val="FEFEFE"/>
                </a:solidFill>
                <a:latin typeface="Articulat Bold"/>
                <a:ea typeface="Articulat Bold"/>
                <a:cs typeface="Articulat Bold"/>
                <a:sym typeface="Articulat Bold"/>
              </a:rPr>
              <a:t>convection decaying</a:t>
            </a:r>
          </a:p>
          <a:p>
            <a:pPr algn="ctr">
              <a:lnSpc>
                <a:spcPts val="2459"/>
              </a:lnSpc>
              <a:spcBef>
                <a:spcPct val="0"/>
              </a:spcBef>
            </a:pPr>
            <a:r>
              <a:rPr lang="en-US" sz="1757">
                <a:solidFill>
                  <a:srgbClr val="FEFEFE"/>
                </a:solidFill>
                <a:latin typeface="Articulat"/>
                <a:ea typeface="Articulat"/>
                <a:cs typeface="Articulat"/>
                <a:sym typeface="Articulat"/>
              </a:rPr>
              <a:t>gradients &lt; 0</a:t>
            </a:r>
          </a:p>
        </p:txBody>
      </p:sp>
      <p:sp>
        <p:nvSpPr>
          <p:cNvPr id="28" name="TextBox 28"/>
          <p:cNvSpPr txBox="1"/>
          <p:nvPr/>
        </p:nvSpPr>
        <p:spPr>
          <a:xfrm>
            <a:off x="14678571" y="1042117"/>
            <a:ext cx="2646362" cy="603070"/>
          </a:xfrm>
          <a:prstGeom prst="rect">
            <a:avLst/>
          </a:prstGeom>
        </p:spPr>
        <p:txBody>
          <a:bodyPr lIns="0" tIns="0" rIns="0" bIns="0" rtlCol="0" anchor="t">
            <a:spAutoFit/>
          </a:bodyPr>
          <a:lstStyle/>
          <a:p>
            <a:pPr algn="ctr">
              <a:lnSpc>
                <a:spcPts val="2459"/>
              </a:lnSpc>
            </a:pPr>
            <a:r>
              <a:rPr lang="en-US" sz="1757" b="1">
                <a:solidFill>
                  <a:srgbClr val="FEFEFE"/>
                </a:solidFill>
                <a:latin typeface="Articulat Bold"/>
                <a:ea typeface="Articulat Bold"/>
                <a:cs typeface="Articulat Bold"/>
                <a:sym typeface="Articulat Bold"/>
              </a:rPr>
              <a:t>dissipating clouds</a:t>
            </a:r>
            <a:r>
              <a:rPr lang="en-US" sz="1757">
                <a:solidFill>
                  <a:srgbClr val="FEFEFE"/>
                </a:solidFill>
                <a:latin typeface="Articulat"/>
                <a:ea typeface="Articulat"/>
                <a:cs typeface="Articulat"/>
                <a:sym typeface="Articulat"/>
              </a:rPr>
              <a:t>: </a:t>
            </a:r>
          </a:p>
          <a:p>
            <a:pPr algn="ctr">
              <a:lnSpc>
                <a:spcPts val="2459"/>
              </a:lnSpc>
              <a:spcBef>
                <a:spcPct val="0"/>
              </a:spcBef>
            </a:pPr>
            <a:r>
              <a:rPr lang="en-US" sz="1757">
                <a:solidFill>
                  <a:srgbClr val="FEFEFE"/>
                </a:solidFill>
                <a:latin typeface="Articulat"/>
                <a:ea typeface="Articulat"/>
                <a:cs typeface="Articulat"/>
                <a:sym typeface="Articulat"/>
              </a:rPr>
              <a:t>gradCMA &lt; 0, gradCTH = 0</a:t>
            </a:r>
          </a:p>
        </p:txBody>
      </p:sp>
      <p:grpSp>
        <p:nvGrpSpPr>
          <p:cNvPr id="29" name="Group 29"/>
          <p:cNvGrpSpPr/>
          <p:nvPr/>
        </p:nvGrpSpPr>
        <p:grpSpPr>
          <a:xfrm rot="-2856664">
            <a:off x="2482440" y="5093784"/>
            <a:ext cx="291068" cy="294639"/>
            <a:chOff x="0" y="0"/>
            <a:chExt cx="76660" cy="77600"/>
          </a:xfrm>
        </p:grpSpPr>
        <p:sp>
          <p:nvSpPr>
            <p:cNvPr id="30" name="Freeform 30"/>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31" name="TextBox 31"/>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32" name="Group 32"/>
          <p:cNvGrpSpPr/>
          <p:nvPr/>
        </p:nvGrpSpPr>
        <p:grpSpPr>
          <a:xfrm rot="-2856664">
            <a:off x="2627256" y="5854386"/>
            <a:ext cx="291068" cy="294639"/>
            <a:chOff x="0" y="0"/>
            <a:chExt cx="76660" cy="77600"/>
          </a:xfrm>
        </p:grpSpPr>
        <p:sp>
          <p:nvSpPr>
            <p:cNvPr id="33" name="Freeform 33"/>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34" name="TextBox 34"/>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35" name="Group 35"/>
          <p:cNvGrpSpPr/>
          <p:nvPr/>
        </p:nvGrpSpPr>
        <p:grpSpPr>
          <a:xfrm rot="-2856664">
            <a:off x="3410822" y="5348216"/>
            <a:ext cx="291068" cy="294639"/>
            <a:chOff x="0" y="0"/>
            <a:chExt cx="76660" cy="77600"/>
          </a:xfrm>
        </p:grpSpPr>
        <p:sp>
          <p:nvSpPr>
            <p:cNvPr id="36" name="Freeform 36"/>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37" name="TextBox 37"/>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38" name="Group 38"/>
          <p:cNvGrpSpPr/>
          <p:nvPr/>
        </p:nvGrpSpPr>
        <p:grpSpPr>
          <a:xfrm rot="-2856664">
            <a:off x="4013056" y="5676155"/>
            <a:ext cx="291068" cy="294639"/>
            <a:chOff x="0" y="0"/>
            <a:chExt cx="76660" cy="77600"/>
          </a:xfrm>
        </p:grpSpPr>
        <p:sp>
          <p:nvSpPr>
            <p:cNvPr id="39" name="Freeform 39"/>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40" name="TextBox 40"/>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41" name="Group 41"/>
          <p:cNvGrpSpPr/>
          <p:nvPr/>
        </p:nvGrpSpPr>
        <p:grpSpPr>
          <a:xfrm rot="-2856664">
            <a:off x="12063516" y="4996180"/>
            <a:ext cx="291068" cy="294639"/>
            <a:chOff x="0" y="0"/>
            <a:chExt cx="76660" cy="77600"/>
          </a:xfrm>
        </p:grpSpPr>
        <p:sp>
          <p:nvSpPr>
            <p:cNvPr id="42" name="Freeform 42"/>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43" name="TextBox 43"/>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44" name="Group 44"/>
          <p:cNvGrpSpPr/>
          <p:nvPr/>
        </p:nvGrpSpPr>
        <p:grpSpPr>
          <a:xfrm rot="-2856664">
            <a:off x="12420209" y="5787711"/>
            <a:ext cx="291068" cy="294639"/>
            <a:chOff x="0" y="0"/>
            <a:chExt cx="76660" cy="77600"/>
          </a:xfrm>
        </p:grpSpPr>
        <p:sp>
          <p:nvSpPr>
            <p:cNvPr id="45" name="Freeform 45"/>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46" name="TextBox 46"/>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47" name="Group 47"/>
          <p:cNvGrpSpPr/>
          <p:nvPr/>
        </p:nvGrpSpPr>
        <p:grpSpPr>
          <a:xfrm rot="-2856664">
            <a:off x="13262676" y="5609480"/>
            <a:ext cx="291068" cy="294639"/>
            <a:chOff x="0" y="0"/>
            <a:chExt cx="76660" cy="77600"/>
          </a:xfrm>
        </p:grpSpPr>
        <p:sp>
          <p:nvSpPr>
            <p:cNvPr id="48" name="Freeform 48"/>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49" name="TextBox 49"/>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grpSp>
        <p:nvGrpSpPr>
          <p:cNvPr id="50" name="Group 50"/>
          <p:cNvGrpSpPr/>
          <p:nvPr/>
        </p:nvGrpSpPr>
        <p:grpSpPr>
          <a:xfrm rot="-2856664">
            <a:off x="13532912" y="5262543"/>
            <a:ext cx="291068" cy="294639"/>
            <a:chOff x="0" y="0"/>
            <a:chExt cx="76660" cy="77600"/>
          </a:xfrm>
        </p:grpSpPr>
        <p:sp>
          <p:nvSpPr>
            <p:cNvPr id="51" name="Freeform 51"/>
            <p:cNvSpPr/>
            <p:nvPr/>
          </p:nvSpPr>
          <p:spPr>
            <a:xfrm>
              <a:off x="0" y="0"/>
              <a:ext cx="76660" cy="77600"/>
            </a:xfrm>
            <a:custGeom>
              <a:avLst/>
              <a:gdLst/>
              <a:ahLst/>
              <a:cxnLst/>
              <a:rect l="l" t="t" r="r" b="b"/>
              <a:pathLst>
                <a:path w="76660" h="77600">
                  <a:moveTo>
                    <a:pt x="0" y="0"/>
                  </a:moveTo>
                  <a:lnTo>
                    <a:pt x="76660" y="0"/>
                  </a:lnTo>
                  <a:lnTo>
                    <a:pt x="76660" y="77600"/>
                  </a:lnTo>
                  <a:lnTo>
                    <a:pt x="0" y="77600"/>
                  </a:lnTo>
                  <a:close/>
                </a:path>
              </a:pathLst>
            </a:custGeom>
            <a:ln w="38100" cap="sq">
              <a:solidFill>
                <a:srgbClr val="000000"/>
              </a:solidFill>
              <a:prstDash val="sysDot"/>
              <a:miter/>
            </a:ln>
          </p:spPr>
          <p:txBody>
            <a:bodyPr/>
            <a:lstStyle/>
            <a:p>
              <a:endParaRPr lang="en-IT"/>
            </a:p>
          </p:txBody>
        </p:sp>
        <p:sp>
          <p:nvSpPr>
            <p:cNvPr id="52" name="TextBox 52"/>
            <p:cNvSpPr txBox="1"/>
            <p:nvPr/>
          </p:nvSpPr>
          <p:spPr>
            <a:xfrm>
              <a:off x="0" y="-47625"/>
              <a:ext cx="76660" cy="125225"/>
            </a:xfrm>
            <a:prstGeom prst="rect">
              <a:avLst/>
            </a:prstGeom>
          </p:spPr>
          <p:txBody>
            <a:bodyPr lIns="50800" tIns="50800" rIns="50800" bIns="50800" rtlCol="0" anchor="ctr"/>
            <a:lstStyle/>
            <a:p>
              <a:pPr algn="ctr">
                <a:lnSpc>
                  <a:spcPts val="2940"/>
                </a:lnSpc>
              </a:pPr>
              <a:endParaRPr/>
            </a:p>
          </p:txBody>
        </p:sp>
      </p:grpSp>
      <p:sp>
        <p:nvSpPr>
          <p:cNvPr id="53" name="TextBox 53"/>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25</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8"/>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87797" y="1000462"/>
            <a:ext cx="9056203" cy="9145798"/>
          </a:xfrm>
          <a:custGeom>
            <a:avLst/>
            <a:gdLst/>
            <a:ahLst/>
            <a:cxnLst/>
            <a:rect l="l" t="t" r="r" b="b"/>
            <a:pathLst>
              <a:path w="9056203" h="9145798">
                <a:moveTo>
                  <a:pt x="0" y="0"/>
                </a:moveTo>
                <a:lnTo>
                  <a:pt x="9056203" y="0"/>
                </a:lnTo>
                <a:lnTo>
                  <a:pt x="9056203" y="9145798"/>
                </a:lnTo>
                <a:lnTo>
                  <a:pt x="0" y="9145798"/>
                </a:lnTo>
                <a:lnTo>
                  <a:pt x="0" y="0"/>
                </a:lnTo>
                <a:close/>
              </a:path>
            </a:pathLst>
          </a:custGeom>
          <a:blipFill>
            <a:blip r:embed="rId4"/>
            <a:stretch>
              <a:fillRect r="-40384"/>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5"/>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for 20260616 (view003)</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9667270" y="1028700"/>
            <a:ext cx="8006828" cy="6862996"/>
          </a:xfrm>
          <a:prstGeom prst="rect">
            <a:avLst/>
          </a:prstGeom>
        </p:spPr>
      </p:pic>
      <p:sp>
        <p:nvSpPr>
          <p:cNvPr id="8" name="TextBox 8"/>
          <p:cNvSpPr txBox="1"/>
          <p:nvPr/>
        </p:nvSpPr>
        <p:spPr>
          <a:xfrm>
            <a:off x="10096047" y="7844071"/>
            <a:ext cx="7578052" cy="218884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33</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120552" y="999168"/>
            <a:ext cx="9324956" cy="9287832"/>
          </a:xfrm>
          <a:custGeom>
            <a:avLst/>
            <a:gdLst/>
            <a:ahLst/>
            <a:cxnLst/>
            <a:rect l="l" t="t" r="r" b="b"/>
            <a:pathLst>
              <a:path w="9324956" h="9287832">
                <a:moveTo>
                  <a:pt x="0" y="0"/>
                </a:moveTo>
                <a:lnTo>
                  <a:pt x="9324955" y="0"/>
                </a:lnTo>
                <a:lnTo>
                  <a:pt x="9324955" y="9287832"/>
                </a:lnTo>
                <a:lnTo>
                  <a:pt x="0" y="9287832"/>
                </a:lnTo>
                <a:lnTo>
                  <a:pt x="0" y="0"/>
                </a:lnTo>
                <a:close/>
              </a:path>
            </a:pathLst>
          </a:custGeom>
          <a:blipFill>
            <a:blip r:embed="rId4"/>
            <a:stretch>
              <a:fillRect r="-38335"/>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5"/>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for 20260616 (view004)</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9987530" y="999168"/>
            <a:ext cx="7831417" cy="6712643"/>
          </a:xfrm>
          <a:prstGeom prst="rect">
            <a:avLst/>
          </a:prstGeom>
        </p:spPr>
      </p:pic>
      <p:sp>
        <p:nvSpPr>
          <p:cNvPr id="8" name="TextBox 8"/>
          <p:cNvSpPr txBox="1"/>
          <p:nvPr/>
        </p:nvSpPr>
        <p:spPr>
          <a:xfrm>
            <a:off x="10096047" y="7844071"/>
            <a:ext cx="7578052" cy="218884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34</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0" y="1000462"/>
            <a:ext cx="9313878" cy="9286538"/>
          </a:xfrm>
          <a:custGeom>
            <a:avLst/>
            <a:gdLst/>
            <a:ahLst/>
            <a:cxnLst/>
            <a:rect l="l" t="t" r="r" b="b"/>
            <a:pathLst>
              <a:path w="9313878" h="9286538">
                <a:moveTo>
                  <a:pt x="0" y="0"/>
                </a:moveTo>
                <a:lnTo>
                  <a:pt x="9313878" y="0"/>
                </a:lnTo>
                <a:lnTo>
                  <a:pt x="9313878" y="9286538"/>
                </a:lnTo>
                <a:lnTo>
                  <a:pt x="0" y="9286538"/>
                </a:lnTo>
                <a:lnTo>
                  <a:pt x="0" y="0"/>
                </a:lnTo>
                <a:close/>
              </a:path>
            </a:pathLst>
          </a:custGeom>
          <a:blipFill>
            <a:blip r:embed="rId4"/>
            <a:stretch>
              <a:fillRect r="-38601"/>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5"/>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for 20260616 (view005)</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10096047" y="1028700"/>
            <a:ext cx="7818328" cy="6701424"/>
          </a:xfrm>
          <a:prstGeom prst="rect">
            <a:avLst/>
          </a:prstGeom>
        </p:spPr>
      </p:pic>
      <p:sp>
        <p:nvSpPr>
          <p:cNvPr id="8" name="TextBox 8"/>
          <p:cNvSpPr txBox="1"/>
          <p:nvPr/>
        </p:nvSpPr>
        <p:spPr>
          <a:xfrm>
            <a:off x="10096047" y="7844071"/>
            <a:ext cx="7578052" cy="218884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35</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152684" y="999168"/>
            <a:ext cx="9313427" cy="9287832"/>
          </a:xfrm>
          <a:custGeom>
            <a:avLst/>
            <a:gdLst/>
            <a:ahLst/>
            <a:cxnLst/>
            <a:rect l="l" t="t" r="r" b="b"/>
            <a:pathLst>
              <a:path w="9313427" h="9287832">
                <a:moveTo>
                  <a:pt x="0" y="0"/>
                </a:moveTo>
                <a:lnTo>
                  <a:pt x="9313426" y="0"/>
                </a:lnTo>
                <a:lnTo>
                  <a:pt x="9313426" y="9287832"/>
                </a:lnTo>
                <a:lnTo>
                  <a:pt x="0" y="9287832"/>
                </a:lnTo>
                <a:lnTo>
                  <a:pt x="0" y="0"/>
                </a:lnTo>
                <a:close/>
              </a:path>
            </a:pathLst>
          </a:custGeom>
          <a:blipFill>
            <a:blip r:embed="rId4"/>
            <a:stretch>
              <a:fillRect r="-38507"/>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5"/>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for 20260616 (view006)</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10096047" y="999168"/>
            <a:ext cx="7761071" cy="6652347"/>
          </a:xfrm>
          <a:prstGeom prst="rect">
            <a:avLst/>
          </a:prstGeom>
        </p:spPr>
      </p:pic>
      <p:sp>
        <p:nvSpPr>
          <p:cNvPr id="8" name="TextBox 8"/>
          <p:cNvSpPr txBox="1"/>
          <p:nvPr/>
        </p:nvSpPr>
        <p:spPr>
          <a:xfrm>
            <a:off x="10096047" y="7844071"/>
            <a:ext cx="7578052" cy="218884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36</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174549" y="1000462"/>
            <a:ext cx="8969451" cy="9174831"/>
          </a:xfrm>
          <a:custGeom>
            <a:avLst/>
            <a:gdLst/>
            <a:ahLst/>
            <a:cxnLst/>
            <a:rect l="l" t="t" r="r" b="b"/>
            <a:pathLst>
              <a:path w="8969451" h="9174831">
                <a:moveTo>
                  <a:pt x="0" y="0"/>
                </a:moveTo>
                <a:lnTo>
                  <a:pt x="8969451" y="0"/>
                </a:lnTo>
                <a:lnTo>
                  <a:pt x="8969451" y="9174830"/>
                </a:lnTo>
                <a:lnTo>
                  <a:pt x="0" y="9174830"/>
                </a:lnTo>
                <a:lnTo>
                  <a:pt x="0" y="0"/>
                </a:lnTo>
                <a:close/>
              </a:path>
            </a:pathLst>
          </a:custGeom>
          <a:blipFill>
            <a:blip r:embed="rId4"/>
            <a:stretch>
              <a:fillRect r="-42192"/>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5"/>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for 20260616 (view007)</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9899264" y="1038782"/>
            <a:ext cx="7774834" cy="6664144"/>
          </a:xfrm>
          <a:prstGeom prst="rect">
            <a:avLst/>
          </a:prstGeom>
        </p:spPr>
      </p:pic>
      <p:sp>
        <p:nvSpPr>
          <p:cNvPr id="8" name="TextBox 8"/>
          <p:cNvSpPr txBox="1"/>
          <p:nvPr/>
        </p:nvSpPr>
        <p:spPr>
          <a:xfrm>
            <a:off x="10096047" y="7844071"/>
            <a:ext cx="7578052" cy="218884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37</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0" y="850011"/>
            <a:ext cx="9332385" cy="9346788"/>
          </a:xfrm>
          <a:custGeom>
            <a:avLst/>
            <a:gdLst/>
            <a:ahLst/>
            <a:cxnLst/>
            <a:rect l="l" t="t" r="r" b="b"/>
            <a:pathLst>
              <a:path w="9332385" h="9346788">
                <a:moveTo>
                  <a:pt x="0" y="0"/>
                </a:moveTo>
                <a:lnTo>
                  <a:pt x="9332385" y="0"/>
                </a:lnTo>
                <a:lnTo>
                  <a:pt x="9332385" y="9346788"/>
                </a:lnTo>
                <a:lnTo>
                  <a:pt x="0" y="9346788"/>
                </a:lnTo>
                <a:lnTo>
                  <a:pt x="0" y="0"/>
                </a:lnTo>
                <a:close/>
              </a:path>
            </a:pathLst>
          </a:custGeom>
          <a:blipFill>
            <a:blip r:embed="rId4"/>
            <a:stretch>
              <a:fillRect r="-39103"/>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5"/>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for 20260616 (view008)</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10096047" y="1028700"/>
            <a:ext cx="7741986" cy="6635988"/>
          </a:xfrm>
          <a:prstGeom prst="rect">
            <a:avLst/>
          </a:prstGeom>
        </p:spPr>
      </p:pic>
      <p:sp>
        <p:nvSpPr>
          <p:cNvPr id="8" name="TextBox 8"/>
          <p:cNvSpPr txBox="1"/>
          <p:nvPr/>
        </p:nvSpPr>
        <p:spPr>
          <a:xfrm>
            <a:off x="10096047" y="7844071"/>
            <a:ext cx="7578052" cy="218884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38</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dirty="0">
                  <a:solidFill>
                    <a:srgbClr val="F1FAEE"/>
                  </a:solidFill>
                  <a:latin typeface="Tahoma Bold"/>
                  <a:ea typeface="Tahoma Bold"/>
                  <a:cs typeface="Tahoma Bold"/>
                  <a:sym typeface="Tahoma Bold"/>
                </a:rPr>
                <a:t> Unsupervised Deep learning methods learn spatial structures</a:t>
              </a:r>
            </a:p>
          </p:txBody>
        </p:sp>
      </p:grpSp>
      <p:sp>
        <p:nvSpPr>
          <p:cNvPr id="5" name="Freeform 5"/>
          <p:cNvSpPr/>
          <p:nvPr/>
        </p:nvSpPr>
        <p:spPr>
          <a:xfrm>
            <a:off x="16412199"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sp>
        <p:nvSpPr>
          <p:cNvPr id="6" name="TextBox 6"/>
          <p:cNvSpPr txBox="1"/>
          <p:nvPr/>
        </p:nvSpPr>
        <p:spPr>
          <a:xfrm>
            <a:off x="268246" y="2247429"/>
            <a:ext cx="5458652" cy="1044576"/>
          </a:xfrm>
          <a:prstGeom prst="rect">
            <a:avLst/>
          </a:prstGeom>
        </p:spPr>
        <p:txBody>
          <a:bodyPr lIns="0" tIns="0" rIns="0" bIns="0" rtlCol="0" anchor="t">
            <a:spAutoFit/>
          </a:bodyPr>
          <a:lstStyle/>
          <a:p>
            <a:pPr algn="l">
              <a:lnSpc>
                <a:spcPts val="2799"/>
              </a:lnSpc>
            </a:pPr>
            <a:r>
              <a:rPr lang="en-US" sz="1999" b="1">
                <a:solidFill>
                  <a:srgbClr val="000000"/>
                </a:solidFill>
                <a:latin typeface="Articulat Bold"/>
                <a:ea typeface="Articulat Bold"/>
                <a:cs typeface="Articulat Bold"/>
                <a:sym typeface="Articulat Bold"/>
              </a:rPr>
              <a:t>Rasp et al., 2019: </a:t>
            </a:r>
            <a:r>
              <a:rPr lang="en-US" sz="1999">
                <a:solidFill>
                  <a:srgbClr val="000000"/>
                </a:solidFill>
                <a:latin typeface="Articulat"/>
                <a:ea typeface="Articulat"/>
                <a:cs typeface="Articulat"/>
                <a:sym typeface="Articulat"/>
              </a:rPr>
              <a:t>crowdsourcing and deep learning to explore mesoscale organization of shallow convection</a:t>
            </a:r>
          </a:p>
        </p:txBody>
      </p:sp>
      <p:sp>
        <p:nvSpPr>
          <p:cNvPr id="7" name="TextBox 7"/>
          <p:cNvSpPr txBox="1"/>
          <p:nvPr/>
        </p:nvSpPr>
        <p:spPr>
          <a:xfrm>
            <a:off x="6901198" y="8631198"/>
            <a:ext cx="4488339" cy="1044576"/>
          </a:xfrm>
          <a:prstGeom prst="rect">
            <a:avLst/>
          </a:prstGeom>
        </p:spPr>
        <p:txBody>
          <a:bodyPr lIns="0" tIns="0" rIns="0" bIns="0" rtlCol="0" anchor="t">
            <a:spAutoFit/>
          </a:bodyPr>
          <a:lstStyle/>
          <a:p>
            <a:pPr algn="ctr">
              <a:lnSpc>
                <a:spcPts val="2799"/>
              </a:lnSpc>
            </a:pPr>
            <a:r>
              <a:rPr lang="en-US" sz="1999" b="1">
                <a:solidFill>
                  <a:srgbClr val="F1FAEE"/>
                </a:solidFill>
                <a:latin typeface="Articulat Bold"/>
                <a:ea typeface="Articulat Bold"/>
                <a:cs typeface="Articulat Bold"/>
                <a:sym typeface="Articulat Bold"/>
              </a:rPr>
              <a:t>Kurihana et al. 2022: </a:t>
            </a:r>
          </a:p>
          <a:p>
            <a:pPr algn="ctr">
              <a:lnSpc>
                <a:spcPts val="2799"/>
              </a:lnSpc>
            </a:pPr>
            <a:r>
              <a:rPr lang="en-US" sz="1999">
                <a:solidFill>
                  <a:srgbClr val="F1FAEE"/>
                </a:solidFill>
                <a:latin typeface="Articulat"/>
                <a:ea typeface="Articulat"/>
                <a:cs typeface="Articulat"/>
                <a:sym typeface="Articulat"/>
              </a:rPr>
              <a:t>Cloud classification with unsupervised deep learning</a:t>
            </a:r>
          </a:p>
        </p:txBody>
      </p:sp>
      <p:sp>
        <p:nvSpPr>
          <p:cNvPr id="8" name="Freeform 8"/>
          <p:cNvSpPr/>
          <p:nvPr/>
        </p:nvSpPr>
        <p:spPr>
          <a:xfrm>
            <a:off x="0" y="3276700"/>
            <a:ext cx="5680814" cy="5609951"/>
          </a:xfrm>
          <a:custGeom>
            <a:avLst/>
            <a:gdLst/>
            <a:ahLst/>
            <a:cxnLst/>
            <a:rect l="l" t="t" r="r" b="b"/>
            <a:pathLst>
              <a:path w="5680814" h="5609951">
                <a:moveTo>
                  <a:pt x="0" y="0"/>
                </a:moveTo>
                <a:lnTo>
                  <a:pt x="5680814" y="0"/>
                </a:lnTo>
                <a:lnTo>
                  <a:pt x="5680814" y="5609951"/>
                </a:lnTo>
                <a:lnTo>
                  <a:pt x="0" y="5609951"/>
                </a:lnTo>
                <a:lnTo>
                  <a:pt x="0" y="0"/>
                </a:lnTo>
                <a:close/>
              </a:path>
            </a:pathLst>
          </a:custGeom>
          <a:blipFill>
            <a:blip r:embed="rId3"/>
            <a:stretch>
              <a:fillRect/>
            </a:stretch>
          </a:blipFill>
        </p:spPr>
        <p:txBody>
          <a:bodyPr/>
          <a:lstStyle/>
          <a:p>
            <a:endParaRPr lang="en-IT"/>
          </a:p>
        </p:txBody>
      </p:sp>
      <p:sp>
        <p:nvSpPr>
          <p:cNvPr id="9" name="Freeform 9"/>
          <p:cNvSpPr/>
          <p:nvPr/>
        </p:nvSpPr>
        <p:spPr>
          <a:xfrm>
            <a:off x="5812729" y="5764801"/>
            <a:ext cx="3571411" cy="4405003"/>
          </a:xfrm>
          <a:custGeom>
            <a:avLst/>
            <a:gdLst/>
            <a:ahLst/>
            <a:cxnLst/>
            <a:rect l="l" t="t" r="r" b="b"/>
            <a:pathLst>
              <a:path w="3571411" h="4405003">
                <a:moveTo>
                  <a:pt x="0" y="0"/>
                </a:moveTo>
                <a:lnTo>
                  <a:pt x="3571411" y="0"/>
                </a:lnTo>
                <a:lnTo>
                  <a:pt x="3571411" y="4405004"/>
                </a:lnTo>
                <a:lnTo>
                  <a:pt x="0" y="4405004"/>
                </a:lnTo>
                <a:lnTo>
                  <a:pt x="0" y="0"/>
                </a:lnTo>
                <a:close/>
              </a:path>
            </a:pathLst>
          </a:custGeom>
          <a:blipFill>
            <a:blip r:embed="rId4"/>
            <a:stretch>
              <a:fillRect/>
            </a:stretch>
          </a:blipFill>
        </p:spPr>
        <p:txBody>
          <a:bodyPr/>
          <a:lstStyle/>
          <a:p>
            <a:endParaRPr lang="en-IT"/>
          </a:p>
        </p:txBody>
      </p:sp>
      <p:sp>
        <p:nvSpPr>
          <p:cNvPr id="10" name="Freeform 10"/>
          <p:cNvSpPr/>
          <p:nvPr/>
        </p:nvSpPr>
        <p:spPr>
          <a:xfrm>
            <a:off x="5726898" y="850011"/>
            <a:ext cx="5015713" cy="4883988"/>
          </a:xfrm>
          <a:custGeom>
            <a:avLst/>
            <a:gdLst/>
            <a:ahLst/>
            <a:cxnLst/>
            <a:rect l="l" t="t" r="r" b="b"/>
            <a:pathLst>
              <a:path w="5015713" h="4883988">
                <a:moveTo>
                  <a:pt x="0" y="0"/>
                </a:moveTo>
                <a:lnTo>
                  <a:pt x="5015713" y="0"/>
                </a:lnTo>
                <a:lnTo>
                  <a:pt x="5015713" y="4883988"/>
                </a:lnTo>
                <a:lnTo>
                  <a:pt x="0" y="4883988"/>
                </a:lnTo>
                <a:lnTo>
                  <a:pt x="0" y="0"/>
                </a:lnTo>
                <a:close/>
              </a:path>
            </a:pathLst>
          </a:custGeom>
          <a:blipFill>
            <a:blip r:embed="rId5"/>
            <a:stretch>
              <a:fillRect l="-12525" t="-24388" b="-14229"/>
            </a:stretch>
          </a:blipFill>
        </p:spPr>
        <p:txBody>
          <a:bodyPr/>
          <a:lstStyle/>
          <a:p>
            <a:endParaRPr lang="en-IT"/>
          </a:p>
        </p:txBody>
      </p:sp>
      <p:sp>
        <p:nvSpPr>
          <p:cNvPr id="11" name="Freeform 11"/>
          <p:cNvSpPr/>
          <p:nvPr/>
        </p:nvSpPr>
        <p:spPr>
          <a:xfrm>
            <a:off x="13702345" y="1171917"/>
            <a:ext cx="4264149" cy="4240175"/>
          </a:xfrm>
          <a:custGeom>
            <a:avLst/>
            <a:gdLst/>
            <a:ahLst/>
            <a:cxnLst/>
            <a:rect l="l" t="t" r="r" b="b"/>
            <a:pathLst>
              <a:path w="4264149" h="4240175">
                <a:moveTo>
                  <a:pt x="0" y="0"/>
                </a:moveTo>
                <a:lnTo>
                  <a:pt x="4264149" y="0"/>
                </a:lnTo>
                <a:lnTo>
                  <a:pt x="4264149" y="4240175"/>
                </a:lnTo>
                <a:lnTo>
                  <a:pt x="0" y="4240175"/>
                </a:lnTo>
                <a:lnTo>
                  <a:pt x="0" y="0"/>
                </a:lnTo>
                <a:close/>
              </a:path>
            </a:pathLst>
          </a:custGeom>
          <a:blipFill>
            <a:blip r:embed="rId6"/>
            <a:stretch>
              <a:fillRect t="-1497" r="-8056"/>
            </a:stretch>
          </a:blipFill>
        </p:spPr>
        <p:txBody>
          <a:bodyPr/>
          <a:lstStyle/>
          <a:p>
            <a:endParaRPr lang="en-IT"/>
          </a:p>
        </p:txBody>
      </p:sp>
      <p:sp>
        <p:nvSpPr>
          <p:cNvPr id="12" name="Freeform 12"/>
          <p:cNvSpPr/>
          <p:nvPr/>
        </p:nvSpPr>
        <p:spPr>
          <a:xfrm>
            <a:off x="13702345" y="6479086"/>
            <a:ext cx="4404056" cy="3690719"/>
          </a:xfrm>
          <a:custGeom>
            <a:avLst/>
            <a:gdLst/>
            <a:ahLst/>
            <a:cxnLst/>
            <a:rect l="l" t="t" r="r" b="b"/>
            <a:pathLst>
              <a:path w="4404056" h="3690719">
                <a:moveTo>
                  <a:pt x="0" y="0"/>
                </a:moveTo>
                <a:lnTo>
                  <a:pt x="4404056" y="0"/>
                </a:lnTo>
                <a:lnTo>
                  <a:pt x="4404056" y="3690719"/>
                </a:lnTo>
                <a:lnTo>
                  <a:pt x="0" y="3690719"/>
                </a:lnTo>
                <a:lnTo>
                  <a:pt x="0" y="0"/>
                </a:lnTo>
                <a:close/>
              </a:path>
            </a:pathLst>
          </a:custGeom>
          <a:blipFill>
            <a:blip r:embed="rId7"/>
            <a:stretch>
              <a:fillRect t="-85324"/>
            </a:stretch>
          </a:blipFill>
        </p:spPr>
        <p:txBody>
          <a:bodyPr/>
          <a:lstStyle/>
          <a:p>
            <a:endParaRPr lang="en-IT"/>
          </a:p>
        </p:txBody>
      </p:sp>
      <p:sp>
        <p:nvSpPr>
          <p:cNvPr id="13" name="TextBox 13"/>
          <p:cNvSpPr txBox="1"/>
          <p:nvPr/>
        </p:nvSpPr>
        <p:spPr>
          <a:xfrm>
            <a:off x="710086" y="9134436"/>
            <a:ext cx="5303093" cy="692151"/>
          </a:xfrm>
          <a:prstGeom prst="rect">
            <a:avLst/>
          </a:prstGeom>
        </p:spPr>
        <p:txBody>
          <a:bodyPr lIns="0" tIns="0" rIns="0" bIns="0" rtlCol="0" anchor="t">
            <a:spAutoFit/>
          </a:bodyPr>
          <a:lstStyle/>
          <a:p>
            <a:pPr algn="l">
              <a:lnSpc>
                <a:spcPts val="2799"/>
              </a:lnSpc>
            </a:pPr>
            <a:r>
              <a:rPr lang="en-US" sz="1999" b="1">
                <a:solidFill>
                  <a:srgbClr val="000000"/>
                </a:solidFill>
                <a:latin typeface="Articulat Bold"/>
                <a:ea typeface="Articulat Bold"/>
                <a:cs typeface="Articulat Bold"/>
                <a:sym typeface="Articulat Bold"/>
              </a:rPr>
              <a:t>Stevens et al., 2019</a:t>
            </a:r>
            <a:r>
              <a:rPr lang="en-US" sz="1999">
                <a:solidFill>
                  <a:srgbClr val="000000"/>
                </a:solidFill>
                <a:latin typeface="Articulat"/>
                <a:ea typeface="Articulat"/>
                <a:cs typeface="Articulat"/>
                <a:sym typeface="Articulat"/>
              </a:rPr>
              <a:t>: mesoscale patterns in trade winds</a:t>
            </a:r>
          </a:p>
        </p:txBody>
      </p:sp>
      <p:sp>
        <p:nvSpPr>
          <p:cNvPr id="14" name="TextBox 14"/>
          <p:cNvSpPr txBox="1"/>
          <p:nvPr/>
        </p:nvSpPr>
        <p:spPr>
          <a:xfrm>
            <a:off x="268246" y="990600"/>
            <a:ext cx="5458652" cy="1044576"/>
          </a:xfrm>
          <a:prstGeom prst="rect">
            <a:avLst/>
          </a:prstGeom>
        </p:spPr>
        <p:txBody>
          <a:bodyPr lIns="0" tIns="0" rIns="0" bIns="0" rtlCol="0" anchor="t">
            <a:spAutoFit/>
          </a:bodyPr>
          <a:lstStyle/>
          <a:p>
            <a:pPr algn="l">
              <a:lnSpc>
                <a:spcPts val="2799"/>
              </a:lnSpc>
            </a:pPr>
            <a:r>
              <a:rPr lang="en-US" sz="1999" b="1">
                <a:solidFill>
                  <a:srgbClr val="000000"/>
                </a:solidFill>
                <a:latin typeface="Articulat Bold"/>
                <a:ea typeface="Articulat Bold"/>
                <a:cs typeface="Articulat Bold"/>
                <a:sym typeface="Articulat Bold"/>
              </a:rPr>
              <a:t>Denby, 2019: </a:t>
            </a:r>
            <a:r>
              <a:rPr lang="en-US" sz="1999">
                <a:solidFill>
                  <a:srgbClr val="000000"/>
                </a:solidFill>
                <a:latin typeface="Articulat"/>
                <a:ea typeface="Articulat"/>
                <a:cs typeface="Articulat"/>
                <a:sym typeface="Articulat"/>
              </a:rPr>
              <a:t>Discovering the importance of mesoscale cloud organization through unsupervised classification</a:t>
            </a:r>
          </a:p>
        </p:txBody>
      </p:sp>
      <p:sp>
        <p:nvSpPr>
          <p:cNvPr id="15" name="TextBox 15"/>
          <p:cNvSpPr txBox="1"/>
          <p:nvPr/>
        </p:nvSpPr>
        <p:spPr>
          <a:xfrm>
            <a:off x="10364554" y="2071415"/>
            <a:ext cx="3415122" cy="2101851"/>
          </a:xfrm>
          <a:prstGeom prst="rect">
            <a:avLst/>
          </a:prstGeom>
        </p:spPr>
        <p:txBody>
          <a:bodyPr lIns="0" tIns="0" rIns="0" bIns="0" rtlCol="0" anchor="t">
            <a:spAutoFit/>
          </a:bodyPr>
          <a:lstStyle/>
          <a:p>
            <a:pPr algn="ctr">
              <a:lnSpc>
                <a:spcPts val="2799"/>
              </a:lnSpc>
            </a:pPr>
            <a:r>
              <a:rPr lang="en-US" sz="1999" b="1">
                <a:solidFill>
                  <a:srgbClr val="000000"/>
                </a:solidFill>
                <a:latin typeface="Articulat Bold"/>
                <a:ea typeface="Articulat Bold"/>
                <a:cs typeface="Articulat Bold"/>
                <a:sym typeface="Articulat Bold"/>
              </a:rPr>
              <a:t>Chatterjee et al., 2022: </a:t>
            </a:r>
            <a:r>
              <a:rPr lang="en-US" sz="1999">
                <a:solidFill>
                  <a:srgbClr val="000000"/>
                </a:solidFill>
                <a:latin typeface="Articulat"/>
                <a:ea typeface="Articulat"/>
                <a:cs typeface="Articulat"/>
                <a:sym typeface="Articulat"/>
              </a:rPr>
              <a:t>Understanding Cloud Systems’ Structure and Organization Using a Machine’s Self-Learning Approach</a:t>
            </a:r>
          </a:p>
        </p:txBody>
      </p:sp>
      <p:sp>
        <p:nvSpPr>
          <p:cNvPr id="16" name="TextBox 16"/>
          <p:cNvSpPr txBox="1"/>
          <p:nvPr/>
        </p:nvSpPr>
        <p:spPr>
          <a:xfrm>
            <a:off x="9517738" y="6043576"/>
            <a:ext cx="8523875" cy="339726"/>
          </a:xfrm>
          <a:prstGeom prst="rect">
            <a:avLst/>
          </a:prstGeom>
        </p:spPr>
        <p:txBody>
          <a:bodyPr lIns="0" tIns="0" rIns="0" bIns="0" rtlCol="0" anchor="t">
            <a:spAutoFit/>
          </a:bodyPr>
          <a:lstStyle/>
          <a:p>
            <a:pPr algn="ctr">
              <a:lnSpc>
                <a:spcPts val="2799"/>
              </a:lnSpc>
            </a:pPr>
            <a:r>
              <a:rPr lang="en-US" sz="1999" b="1">
                <a:solidFill>
                  <a:srgbClr val="000000"/>
                </a:solidFill>
                <a:latin typeface="Articulat Bold"/>
                <a:ea typeface="Articulat Bold"/>
                <a:cs typeface="Articulat Bold"/>
                <a:sym typeface="Articulat Bold"/>
              </a:rPr>
              <a:t>Corradini et al., 2026, in prep: </a:t>
            </a:r>
            <a:r>
              <a:rPr lang="en-US" sz="1999">
                <a:solidFill>
                  <a:srgbClr val="000000"/>
                </a:solidFill>
                <a:latin typeface="Articulat"/>
                <a:ea typeface="Articulat"/>
                <a:cs typeface="Articulat"/>
                <a:sym typeface="Articulat"/>
              </a:rPr>
              <a:t>Self supervised deep learning over the Alps</a:t>
            </a:r>
          </a:p>
        </p:txBody>
      </p:sp>
      <p:sp>
        <p:nvSpPr>
          <p:cNvPr id="17" name="Freeform 17"/>
          <p:cNvSpPr/>
          <p:nvPr/>
        </p:nvSpPr>
        <p:spPr>
          <a:xfrm>
            <a:off x="9517738" y="6787136"/>
            <a:ext cx="4404056" cy="3164720"/>
          </a:xfrm>
          <a:custGeom>
            <a:avLst/>
            <a:gdLst/>
            <a:ahLst/>
            <a:cxnLst/>
            <a:rect l="l" t="t" r="r" b="b"/>
            <a:pathLst>
              <a:path w="4404056" h="3164720">
                <a:moveTo>
                  <a:pt x="0" y="0"/>
                </a:moveTo>
                <a:lnTo>
                  <a:pt x="4404056" y="0"/>
                </a:lnTo>
                <a:lnTo>
                  <a:pt x="4404056" y="3164720"/>
                </a:lnTo>
                <a:lnTo>
                  <a:pt x="0" y="3164720"/>
                </a:lnTo>
                <a:lnTo>
                  <a:pt x="0" y="0"/>
                </a:lnTo>
                <a:close/>
              </a:path>
            </a:pathLst>
          </a:custGeom>
          <a:blipFill>
            <a:blip r:embed="rId7"/>
            <a:stretch>
              <a:fillRect b="-116127"/>
            </a:stretch>
          </a:blipFill>
        </p:spPr>
        <p:txBody>
          <a:bodyPr/>
          <a:lstStyle/>
          <a:p>
            <a:endParaRPr lang="en-IT"/>
          </a:p>
        </p:txBody>
      </p:sp>
      <p:sp>
        <p:nvSpPr>
          <p:cNvPr id="18" name="TextBox 18"/>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4</a:t>
            </a:r>
          </a:p>
        </p:txBody>
      </p:sp>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248868" y="963681"/>
            <a:ext cx="9179870" cy="9323319"/>
          </a:xfrm>
          <a:custGeom>
            <a:avLst/>
            <a:gdLst/>
            <a:ahLst/>
            <a:cxnLst/>
            <a:rect l="l" t="t" r="r" b="b"/>
            <a:pathLst>
              <a:path w="9179870" h="9323319">
                <a:moveTo>
                  <a:pt x="0" y="0"/>
                </a:moveTo>
                <a:lnTo>
                  <a:pt x="9179870" y="0"/>
                </a:lnTo>
                <a:lnTo>
                  <a:pt x="9179870" y="9323319"/>
                </a:lnTo>
                <a:lnTo>
                  <a:pt x="0" y="9323319"/>
                </a:lnTo>
                <a:lnTo>
                  <a:pt x="0" y="0"/>
                </a:lnTo>
                <a:close/>
              </a:path>
            </a:pathLst>
          </a:custGeom>
          <a:blipFill>
            <a:blip r:embed="rId4"/>
            <a:stretch>
              <a:fillRect r="-41059"/>
            </a:stretch>
          </a:blipFill>
        </p:spPr>
        <p:txBody>
          <a:bodyPr/>
          <a:lstStyle/>
          <a:p>
            <a:endParaRPr lang="en-IT"/>
          </a:p>
        </p:txBody>
      </p:sp>
      <p:sp>
        <p:nvSpPr>
          <p:cNvPr id="3" name="Freeform 3"/>
          <p:cNvSpPr/>
          <p:nvPr/>
        </p:nvSpPr>
        <p:spPr>
          <a:xfrm>
            <a:off x="7759247" y="1028700"/>
            <a:ext cx="1484857" cy="835537"/>
          </a:xfrm>
          <a:custGeom>
            <a:avLst/>
            <a:gdLst/>
            <a:ahLst/>
            <a:cxnLst/>
            <a:rect l="l" t="t" r="r" b="b"/>
            <a:pathLst>
              <a:path w="1484857" h="835537">
                <a:moveTo>
                  <a:pt x="0" y="0"/>
                </a:moveTo>
                <a:lnTo>
                  <a:pt x="1484857" y="0"/>
                </a:lnTo>
                <a:lnTo>
                  <a:pt x="1484857" y="835537"/>
                </a:lnTo>
                <a:lnTo>
                  <a:pt x="0" y="835537"/>
                </a:lnTo>
                <a:lnTo>
                  <a:pt x="0" y="0"/>
                </a:lnTo>
                <a:close/>
              </a:path>
            </a:pathLst>
          </a:custGeom>
          <a:blipFill>
            <a:blip r:embed="rId5"/>
            <a:stretch>
              <a:fillRect l="-834776" t="-559014" r="-79521" b="-637686"/>
            </a:stretch>
          </a:blipFill>
        </p:spPr>
        <p:txBody>
          <a:bodyPr/>
          <a:lstStyle/>
          <a:p>
            <a:endParaRPr lang="en-IT"/>
          </a:p>
        </p:txBody>
      </p:sp>
      <p:grpSp>
        <p:nvGrpSpPr>
          <p:cNvPr id="4" name="Group 4"/>
          <p:cNvGrpSpPr/>
          <p:nvPr/>
        </p:nvGrpSpPr>
        <p:grpSpPr>
          <a:xfrm>
            <a:off x="0" y="0"/>
            <a:ext cx="18288000" cy="850011"/>
            <a:chOff x="0" y="0"/>
            <a:chExt cx="4816593" cy="223871"/>
          </a:xfrm>
        </p:grpSpPr>
        <p:sp>
          <p:nvSpPr>
            <p:cNvPr id="5" name="Freeform 5"/>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6" name="TextBox 6"/>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Results from testing: first tests of precursors for 20260616 (view009)</a:t>
              </a:r>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9967546" y="1028700"/>
            <a:ext cx="7889572" cy="6762490"/>
          </a:xfrm>
          <a:prstGeom prst="rect">
            <a:avLst/>
          </a:prstGeom>
        </p:spPr>
      </p:pic>
      <p:sp>
        <p:nvSpPr>
          <p:cNvPr id="8" name="TextBox 8"/>
          <p:cNvSpPr txBox="1"/>
          <p:nvPr/>
        </p:nvSpPr>
        <p:spPr>
          <a:xfrm>
            <a:off x="10096047" y="7844071"/>
            <a:ext cx="7578052" cy="2188845"/>
          </a:xfrm>
          <a:prstGeom prst="rect">
            <a:avLst/>
          </a:prstGeom>
        </p:spPr>
        <p:txBody>
          <a:bodyPr lIns="0" tIns="0" rIns="0" bIns="0" rtlCol="0" anchor="t">
            <a:spAutoFit/>
          </a:bodyPr>
          <a:lstStyle/>
          <a:p>
            <a:pPr algn="l">
              <a:lnSpc>
                <a:spcPts val="2940"/>
              </a:lnSpc>
            </a:pPr>
            <a:r>
              <a:rPr lang="en-US" sz="2100">
                <a:solidFill>
                  <a:srgbClr val="000000"/>
                </a:solidFill>
                <a:latin typeface="Articulat"/>
                <a:ea typeface="Articulat"/>
                <a:cs typeface="Articulat"/>
                <a:sym typeface="Articulat"/>
              </a:rPr>
              <a:t>1) </a:t>
            </a:r>
            <a:r>
              <a:rPr lang="en-US" sz="2100" b="1">
                <a:solidFill>
                  <a:srgbClr val="000000"/>
                </a:solidFill>
                <a:latin typeface="Articulat Bold"/>
                <a:ea typeface="Articulat Bold"/>
                <a:cs typeface="Articulat Bold"/>
                <a:sym typeface="Articulat Bold"/>
              </a:rPr>
              <a:t>All selected precursors detect the extreme event 2 to 4 h in advance </a:t>
            </a:r>
            <a:r>
              <a:rPr lang="en-US" sz="2100">
                <a:solidFill>
                  <a:srgbClr val="000000"/>
                </a:solidFill>
                <a:latin typeface="Articulat"/>
                <a:ea typeface="Articulat"/>
                <a:cs typeface="Articulat"/>
                <a:sym typeface="Articulat"/>
              </a:rPr>
              <a:t>with respect to the reports. </a:t>
            </a:r>
          </a:p>
          <a:p>
            <a:pPr algn="l">
              <a:lnSpc>
                <a:spcPts val="2940"/>
              </a:lnSpc>
            </a:pPr>
            <a:endParaRPr lang="en-US" sz="2100">
              <a:solidFill>
                <a:srgbClr val="000000"/>
              </a:solidFill>
              <a:latin typeface="Articulat"/>
              <a:ea typeface="Articulat"/>
              <a:cs typeface="Articulat"/>
              <a:sym typeface="Articulat"/>
            </a:endParaRPr>
          </a:p>
          <a:p>
            <a:pPr algn="l">
              <a:lnSpc>
                <a:spcPts val="2940"/>
              </a:lnSpc>
              <a:spcBef>
                <a:spcPct val="0"/>
              </a:spcBef>
            </a:pPr>
            <a:r>
              <a:rPr lang="en-US" sz="2100">
                <a:solidFill>
                  <a:srgbClr val="000000"/>
                </a:solidFill>
                <a:latin typeface="Articulat"/>
                <a:ea typeface="Articulat"/>
                <a:cs typeface="Articulat"/>
                <a:sym typeface="Articulat"/>
              </a:rPr>
              <a:t>2) Some precursors are also</a:t>
            </a:r>
            <a:r>
              <a:rPr lang="en-US" sz="2100" b="1">
                <a:solidFill>
                  <a:srgbClr val="000000"/>
                </a:solidFill>
                <a:latin typeface="Articulat Bold"/>
                <a:ea typeface="Articulat Bold"/>
                <a:cs typeface="Articulat Bold"/>
                <a:sym typeface="Articulat Bold"/>
              </a:rPr>
              <a:t> activated after the end of the reports</a:t>
            </a:r>
            <a:r>
              <a:rPr lang="en-US" sz="2100">
                <a:solidFill>
                  <a:srgbClr val="000000"/>
                </a:solidFill>
                <a:latin typeface="Articulat"/>
                <a:ea typeface="Articulat"/>
                <a:cs typeface="Articulat"/>
                <a:sym typeface="Articulat"/>
              </a:rPr>
              <a:t>. More checks (sensitivity, uncertainties.. etc) to understand if it is a false alarm</a:t>
            </a:r>
          </a:p>
        </p:txBody>
      </p:sp>
      <p:sp>
        <p:nvSpPr>
          <p:cNvPr id="9" name="TextBox 9"/>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39</a:t>
            </a:r>
          </a:p>
        </p:txBody>
      </p:sp>
    </p:spTree>
  </p:cSld>
  <p:clrMapOvr>
    <a:masterClrMapping/>
  </p:clrMapOvr>
  <p:transition spd="med">
    <p:fade/>
  </p:transition>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41458" y="2370162"/>
            <a:ext cx="14508495" cy="7363061"/>
          </a:xfrm>
          <a:custGeom>
            <a:avLst/>
            <a:gdLst/>
            <a:ahLst/>
            <a:cxnLst/>
            <a:rect l="l" t="t" r="r" b="b"/>
            <a:pathLst>
              <a:path w="14508495" h="7363061">
                <a:moveTo>
                  <a:pt x="0" y="0"/>
                </a:moveTo>
                <a:lnTo>
                  <a:pt x="14508495" y="0"/>
                </a:lnTo>
                <a:lnTo>
                  <a:pt x="14508495" y="7363062"/>
                </a:lnTo>
                <a:lnTo>
                  <a:pt x="0" y="7363062"/>
                </a:lnTo>
                <a:lnTo>
                  <a:pt x="0" y="0"/>
                </a:lnTo>
                <a:close/>
              </a:path>
            </a:pathLst>
          </a:custGeom>
          <a:blipFill>
            <a:blip r:embed="rId3"/>
            <a:stretch>
              <a:fillRect/>
            </a:stretch>
          </a:blipFill>
        </p:spPr>
        <p:txBody>
          <a:bodyPr/>
          <a:lstStyle/>
          <a:p>
            <a:endParaRPr lang="en-IT"/>
          </a:p>
        </p:txBody>
      </p:sp>
      <p:grpSp>
        <p:nvGrpSpPr>
          <p:cNvPr id="3" name="Group 3"/>
          <p:cNvGrpSpPr/>
          <p:nvPr/>
        </p:nvGrpSpPr>
        <p:grpSpPr>
          <a:xfrm>
            <a:off x="941458" y="2260182"/>
            <a:ext cx="7377126" cy="3295537"/>
            <a:chOff x="0" y="0"/>
            <a:chExt cx="1819470" cy="812800"/>
          </a:xfrm>
        </p:grpSpPr>
        <p:sp>
          <p:nvSpPr>
            <p:cNvPr id="4" name="Freeform 4"/>
            <p:cNvSpPr/>
            <p:nvPr/>
          </p:nvSpPr>
          <p:spPr>
            <a:xfrm>
              <a:off x="0" y="0"/>
              <a:ext cx="1819470" cy="812800"/>
            </a:xfrm>
            <a:custGeom>
              <a:avLst/>
              <a:gdLst/>
              <a:ahLst/>
              <a:cxnLst/>
              <a:rect l="l" t="t" r="r" b="b"/>
              <a:pathLst>
                <a:path w="1819470" h="812800">
                  <a:moveTo>
                    <a:pt x="0" y="0"/>
                  </a:moveTo>
                  <a:lnTo>
                    <a:pt x="1819470" y="0"/>
                  </a:lnTo>
                  <a:lnTo>
                    <a:pt x="1819470" y="812800"/>
                  </a:lnTo>
                  <a:lnTo>
                    <a:pt x="0" y="812800"/>
                  </a:lnTo>
                  <a:close/>
                </a:path>
              </a:pathLst>
            </a:custGeom>
            <a:ln w="76200" cap="sq">
              <a:solidFill>
                <a:srgbClr val="DC5626"/>
              </a:solidFill>
              <a:prstDash val="solid"/>
              <a:miter/>
            </a:ln>
          </p:spPr>
          <p:txBody>
            <a:bodyPr/>
            <a:lstStyle/>
            <a:p>
              <a:endParaRPr lang="en-IT"/>
            </a:p>
          </p:txBody>
        </p:sp>
        <p:sp>
          <p:nvSpPr>
            <p:cNvPr id="5" name="TextBox 5"/>
            <p:cNvSpPr txBox="1"/>
            <p:nvPr/>
          </p:nvSpPr>
          <p:spPr>
            <a:xfrm>
              <a:off x="0" y="-47625"/>
              <a:ext cx="1819470" cy="8604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8395349" y="2260182"/>
            <a:ext cx="7377126" cy="3295537"/>
            <a:chOff x="0" y="0"/>
            <a:chExt cx="1819470" cy="812800"/>
          </a:xfrm>
        </p:grpSpPr>
        <p:sp>
          <p:nvSpPr>
            <p:cNvPr id="7" name="Freeform 7"/>
            <p:cNvSpPr/>
            <p:nvPr/>
          </p:nvSpPr>
          <p:spPr>
            <a:xfrm>
              <a:off x="0" y="0"/>
              <a:ext cx="1819470" cy="812800"/>
            </a:xfrm>
            <a:custGeom>
              <a:avLst/>
              <a:gdLst/>
              <a:ahLst/>
              <a:cxnLst/>
              <a:rect l="l" t="t" r="r" b="b"/>
              <a:pathLst>
                <a:path w="1819470" h="812800">
                  <a:moveTo>
                    <a:pt x="0" y="0"/>
                  </a:moveTo>
                  <a:lnTo>
                    <a:pt x="1819470" y="0"/>
                  </a:lnTo>
                  <a:lnTo>
                    <a:pt x="1819470" y="812800"/>
                  </a:lnTo>
                  <a:lnTo>
                    <a:pt x="0" y="812800"/>
                  </a:lnTo>
                  <a:close/>
                </a:path>
              </a:pathLst>
            </a:custGeom>
            <a:ln w="76200" cap="sq">
              <a:solidFill>
                <a:srgbClr val="008080"/>
              </a:solidFill>
              <a:prstDash val="solid"/>
              <a:miter/>
            </a:ln>
          </p:spPr>
          <p:txBody>
            <a:bodyPr/>
            <a:lstStyle/>
            <a:p>
              <a:endParaRPr lang="en-IT"/>
            </a:p>
          </p:txBody>
        </p:sp>
        <p:sp>
          <p:nvSpPr>
            <p:cNvPr id="8" name="TextBox 8"/>
            <p:cNvSpPr txBox="1"/>
            <p:nvPr/>
          </p:nvSpPr>
          <p:spPr>
            <a:xfrm>
              <a:off x="0" y="-47625"/>
              <a:ext cx="1819470" cy="8604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395349" y="5632483"/>
            <a:ext cx="7377126" cy="3295537"/>
            <a:chOff x="0" y="0"/>
            <a:chExt cx="1819470" cy="812800"/>
          </a:xfrm>
        </p:grpSpPr>
        <p:sp>
          <p:nvSpPr>
            <p:cNvPr id="10" name="Freeform 10"/>
            <p:cNvSpPr/>
            <p:nvPr/>
          </p:nvSpPr>
          <p:spPr>
            <a:xfrm>
              <a:off x="0" y="0"/>
              <a:ext cx="1819470" cy="812800"/>
            </a:xfrm>
            <a:custGeom>
              <a:avLst/>
              <a:gdLst/>
              <a:ahLst/>
              <a:cxnLst/>
              <a:rect l="l" t="t" r="r" b="b"/>
              <a:pathLst>
                <a:path w="1819470" h="812800">
                  <a:moveTo>
                    <a:pt x="0" y="0"/>
                  </a:moveTo>
                  <a:lnTo>
                    <a:pt x="1819470" y="0"/>
                  </a:lnTo>
                  <a:lnTo>
                    <a:pt x="1819470" y="812800"/>
                  </a:lnTo>
                  <a:lnTo>
                    <a:pt x="0" y="812800"/>
                  </a:lnTo>
                  <a:close/>
                </a:path>
              </a:pathLst>
            </a:custGeom>
            <a:ln w="76200" cap="sq">
              <a:solidFill>
                <a:srgbClr val="1D3557"/>
              </a:solidFill>
              <a:prstDash val="solid"/>
              <a:miter/>
            </a:ln>
          </p:spPr>
          <p:txBody>
            <a:bodyPr/>
            <a:lstStyle/>
            <a:p>
              <a:endParaRPr lang="en-IT"/>
            </a:p>
          </p:txBody>
        </p:sp>
        <p:sp>
          <p:nvSpPr>
            <p:cNvPr id="11" name="TextBox 11"/>
            <p:cNvSpPr txBox="1"/>
            <p:nvPr/>
          </p:nvSpPr>
          <p:spPr>
            <a:xfrm>
              <a:off x="0" y="-47625"/>
              <a:ext cx="1819470" cy="8604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941458" y="5632483"/>
            <a:ext cx="7377126" cy="3295537"/>
            <a:chOff x="0" y="0"/>
            <a:chExt cx="1819470" cy="812800"/>
          </a:xfrm>
        </p:grpSpPr>
        <p:sp>
          <p:nvSpPr>
            <p:cNvPr id="13" name="Freeform 13"/>
            <p:cNvSpPr/>
            <p:nvPr/>
          </p:nvSpPr>
          <p:spPr>
            <a:xfrm>
              <a:off x="0" y="0"/>
              <a:ext cx="1819470" cy="812800"/>
            </a:xfrm>
            <a:custGeom>
              <a:avLst/>
              <a:gdLst/>
              <a:ahLst/>
              <a:cxnLst/>
              <a:rect l="l" t="t" r="r" b="b"/>
              <a:pathLst>
                <a:path w="1819470" h="812800">
                  <a:moveTo>
                    <a:pt x="0" y="0"/>
                  </a:moveTo>
                  <a:lnTo>
                    <a:pt x="1819470" y="0"/>
                  </a:lnTo>
                  <a:lnTo>
                    <a:pt x="1819470" y="812800"/>
                  </a:lnTo>
                  <a:lnTo>
                    <a:pt x="0" y="812800"/>
                  </a:lnTo>
                  <a:close/>
                </a:path>
              </a:pathLst>
            </a:custGeom>
            <a:ln w="76200" cap="sq">
              <a:solidFill>
                <a:srgbClr val="A8DADC"/>
              </a:solidFill>
              <a:prstDash val="solid"/>
              <a:miter/>
            </a:ln>
          </p:spPr>
          <p:txBody>
            <a:bodyPr/>
            <a:lstStyle/>
            <a:p>
              <a:endParaRPr lang="en-IT"/>
            </a:p>
          </p:txBody>
        </p:sp>
        <p:sp>
          <p:nvSpPr>
            <p:cNvPr id="14" name="TextBox 14"/>
            <p:cNvSpPr txBox="1"/>
            <p:nvPr/>
          </p:nvSpPr>
          <p:spPr>
            <a:xfrm>
              <a:off x="0" y="-47625"/>
              <a:ext cx="1819470" cy="860425"/>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941458" y="2260182"/>
            <a:ext cx="1224463" cy="715778"/>
            <a:chOff x="0" y="0"/>
            <a:chExt cx="301997" cy="176537"/>
          </a:xfrm>
        </p:grpSpPr>
        <p:sp>
          <p:nvSpPr>
            <p:cNvPr id="16" name="Freeform 16"/>
            <p:cNvSpPr/>
            <p:nvPr/>
          </p:nvSpPr>
          <p:spPr>
            <a:xfrm>
              <a:off x="0" y="0"/>
              <a:ext cx="301997" cy="176537"/>
            </a:xfrm>
            <a:custGeom>
              <a:avLst/>
              <a:gdLst/>
              <a:ahLst/>
              <a:cxnLst/>
              <a:rect l="l" t="t" r="r" b="b"/>
              <a:pathLst>
                <a:path w="301997" h="176537">
                  <a:moveTo>
                    <a:pt x="0" y="0"/>
                  </a:moveTo>
                  <a:lnTo>
                    <a:pt x="301997" y="0"/>
                  </a:lnTo>
                  <a:lnTo>
                    <a:pt x="301997" y="176537"/>
                  </a:lnTo>
                  <a:lnTo>
                    <a:pt x="0" y="176537"/>
                  </a:lnTo>
                  <a:close/>
                </a:path>
              </a:pathLst>
            </a:custGeom>
            <a:solidFill>
              <a:srgbClr val="DC5626"/>
            </a:solidFill>
          </p:spPr>
          <p:txBody>
            <a:bodyPr/>
            <a:lstStyle/>
            <a:p>
              <a:endParaRPr lang="en-IT"/>
            </a:p>
          </p:txBody>
        </p:sp>
        <p:sp>
          <p:nvSpPr>
            <p:cNvPr id="17" name="TextBox 17"/>
            <p:cNvSpPr txBox="1"/>
            <p:nvPr/>
          </p:nvSpPr>
          <p:spPr>
            <a:xfrm>
              <a:off x="0" y="-47625"/>
              <a:ext cx="301997" cy="224162"/>
            </a:xfrm>
            <a:prstGeom prst="rect">
              <a:avLst/>
            </a:prstGeom>
          </p:spPr>
          <p:txBody>
            <a:bodyPr lIns="50800" tIns="50800" rIns="50800" bIns="50800" rtlCol="0" anchor="ctr"/>
            <a:lstStyle/>
            <a:p>
              <a:pPr algn="ctr">
                <a:lnSpc>
                  <a:spcPts val="2659"/>
                </a:lnSpc>
              </a:pPr>
              <a:r>
                <a:rPr lang="en-US" sz="1899" b="1">
                  <a:solidFill>
                    <a:srgbClr val="1D3557"/>
                  </a:solidFill>
                  <a:latin typeface="Tahoma Bold"/>
                  <a:ea typeface="Tahoma Bold"/>
                  <a:cs typeface="Tahoma Bold"/>
                  <a:sym typeface="Tahoma Bold"/>
                </a:rPr>
                <a:t>OBS</a:t>
              </a:r>
            </a:p>
          </p:txBody>
        </p:sp>
      </p:grpSp>
      <p:sp>
        <p:nvSpPr>
          <p:cNvPr id="18" name="TextBox 18"/>
          <p:cNvSpPr txBox="1"/>
          <p:nvPr/>
        </p:nvSpPr>
        <p:spPr>
          <a:xfrm>
            <a:off x="15989879" y="2167243"/>
            <a:ext cx="2137227" cy="6830613"/>
          </a:xfrm>
          <a:prstGeom prst="rect">
            <a:avLst/>
          </a:prstGeom>
        </p:spPr>
        <p:txBody>
          <a:bodyPr lIns="0" tIns="0" rIns="0" bIns="0" rtlCol="0" anchor="t">
            <a:spAutoFit/>
          </a:bodyPr>
          <a:lstStyle/>
          <a:p>
            <a:pPr algn="l">
              <a:lnSpc>
                <a:spcPts val="2239"/>
              </a:lnSpc>
            </a:pPr>
            <a:r>
              <a:rPr lang="en-US" sz="1599">
                <a:solidFill>
                  <a:srgbClr val="457B9D"/>
                </a:solidFill>
                <a:latin typeface="Tahoma"/>
                <a:ea typeface="Tahoma"/>
                <a:cs typeface="Tahoma"/>
                <a:sym typeface="Tahoma"/>
              </a:rPr>
              <a:t>Figure: Becker, T., Takasuka, D., and Bao, J.: Characteristics of precipitating convection and moisture-convection relationships in global km-scale simulations, EGU General Assembly 2024, Vienna, Austria, 14–19 Apr 2024, EGU24-17683, https://doi.org/10.5194/egusphere-egu24-17683, 2024., </a:t>
            </a:r>
          </a:p>
          <a:p>
            <a:pPr algn="l">
              <a:lnSpc>
                <a:spcPts val="2239"/>
              </a:lnSpc>
            </a:pPr>
            <a:endParaRPr lang="en-US" sz="1599">
              <a:solidFill>
                <a:srgbClr val="457B9D"/>
              </a:solidFill>
              <a:latin typeface="Tahoma"/>
              <a:ea typeface="Tahoma"/>
              <a:cs typeface="Tahoma"/>
              <a:sym typeface="Tahoma"/>
            </a:endParaRPr>
          </a:p>
          <a:p>
            <a:pPr algn="l">
              <a:lnSpc>
                <a:spcPts val="2239"/>
              </a:lnSpc>
            </a:pPr>
            <a:r>
              <a:rPr lang="en-US" sz="1599">
                <a:solidFill>
                  <a:srgbClr val="457B9D"/>
                </a:solidFill>
                <a:latin typeface="Tahoma"/>
                <a:ea typeface="Tahoma"/>
                <a:cs typeface="Tahoma"/>
                <a:sym typeface="Tahoma"/>
              </a:rPr>
              <a:t>paper in preparation “"On the influence of moisture-convection relationships on precipitating convection in global km-scale simulations” from Takasuka, Bao and Becker</a:t>
            </a:r>
          </a:p>
        </p:txBody>
      </p:sp>
      <p:grpSp>
        <p:nvGrpSpPr>
          <p:cNvPr id="19" name="Group 19"/>
          <p:cNvGrpSpPr/>
          <p:nvPr/>
        </p:nvGrpSpPr>
        <p:grpSpPr>
          <a:xfrm>
            <a:off x="8395349" y="2260182"/>
            <a:ext cx="1224463" cy="715778"/>
            <a:chOff x="0" y="0"/>
            <a:chExt cx="301997" cy="176537"/>
          </a:xfrm>
        </p:grpSpPr>
        <p:sp>
          <p:nvSpPr>
            <p:cNvPr id="20" name="Freeform 20"/>
            <p:cNvSpPr/>
            <p:nvPr/>
          </p:nvSpPr>
          <p:spPr>
            <a:xfrm>
              <a:off x="0" y="0"/>
              <a:ext cx="301997" cy="176537"/>
            </a:xfrm>
            <a:custGeom>
              <a:avLst/>
              <a:gdLst/>
              <a:ahLst/>
              <a:cxnLst/>
              <a:rect l="l" t="t" r="r" b="b"/>
              <a:pathLst>
                <a:path w="301997" h="176537">
                  <a:moveTo>
                    <a:pt x="0" y="0"/>
                  </a:moveTo>
                  <a:lnTo>
                    <a:pt x="301997" y="0"/>
                  </a:lnTo>
                  <a:lnTo>
                    <a:pt x="301997" y="176537"/>
                  </a:lnTo>
                  <a:lnTo>
                    <a:pt x="0" y="176537"/>
                  </a:lnTo>
                  <a:close/>
                </a:path>
              </a:pathLst>
            </a:custGeom>
            <a:solidFill>
              <a:srgbClr val="008080"/>
            </a:solidFill>
          </p:spPr>
          <p:txBody>
            <a:bodyPr/>
            <a:lstStyle/>
            <a:p>
              <a:endParaRPr lang="en-IT"/>
            </a:p>
          </p:txBody>
        </p:sp>
        <p:sp>
          <p:nvSpPr>
            <p:cNvPr id="21" name="TextBox 21"/>
            <p:cNvSpPr txBox="1"/>
            <p:nvPr/>
          </p:nvSpPr>
          <p:spPr>
            <a:xfrm>
              <a:off x="0" y="-47625"/>
              <a:ext cx="301997" cy="224162"/>
            </a:xfrm>
            <a:prstGeom prst="rect">
              <a:avLst/>
            </a:prstGeom>
          </p:spPr>
          <p:txBody>
            <a:bodyPr lIns="50800" tIns="50800" rIns="50800" bIns="50800" rtlCol="0" anchor="ctr"/>
            <a:lstStyle/>
            <a:p>
              <a:pPr algn="ctr">
                <a:lnSpc>
                  <a:spcPts val="2659"/>
                </a:lnSpc>
              </a:pPr>
              <a:r>
                <a:rPr lang="en-US" sz="1899" b="1">
                  <a:solidFill>
                    <a:srgbClr val="FFFFFF"/>
                  </a:solidFill>
                  <a:latin typeface="Tahoma Bold"/>
                  <a:ea typeface="Tahoma Bold"/>
                  <a:cs typeface="Tahoma Bold"/>
                  <a:sym typeface="Tahoma Bold"/>
                </a:rPr>
                <a:t>ICON</a:t>
              </a:r>
            </a:p>
          </p:txBody>
        </p:sp>
      </p:grpSp>
      <p:grpSp>
        <p:nvGrpSpPr>
          <p:cNvPr id="22" name="Group 22"/>
          <p:cNvGrpSpPr/>
          <p:nvPr/>
        </p:nvGrpSpPr>
        <p:grpSpPr>
          <a:xfrm>
            <a:off x="941458" y="5632483"/>
            <a:ext cx="1224463" cy="715778"/>
            <a:chOff x="0" y="0"/>
            <a:chExt cx="301997" cy="176537"/>
          </a:xfrm>
        </p:grpSpPr>
        <p:sp>
          <p:nvSpPr>
            <p:cNvPr id="23" name="Freeform 23"/>
            <p:cNvSpPr/>
            <p:nvPr/>
          </p:nvSpPr>
          <p:spPr>
            <a:xfrm>
              <a:off x="0" y="0"/>
              <a:ext cx="301997" cy="176537"/>
            </a:xfrm>
            <a:custGeom>
              <a:avLst/>
              <a:gdLst/>
              <a:ahLst/>
              <a:cxnLst/>
              <a:rect l="l" t="t" r="r" b="b"/>
              <a:pathLst>
                <a:path w="301997" h="176537">
                  <a:moveTo>
                    <a:pt x="0" y="0"/>
                  </a:moveTo>
                  <a:lnTo>
                    <a:pt x="301997" y="0"/>
                  </a:lnTo>
                  <a:lnTo>
                    <a:pt x="301997" y="176537"/>
                  </a:lnTo>
                  <a:lnTo>
                    <a:pt x="0" y="176537"/>
                  </a:lnTo>
                  <a:close/>
                </a:path>
              </a:pathLst>
            </a:custGeom>
            <a:solidFill>
              <a:srgbClr val="A8DADC"/>
            </a:solidFill>
          </p:spPr>
          <p:txBody>
            <a:bodyPr/>
            <a:lstStyle/>
            <a:p>
              <a:endParaRPr lang="en-IT"/>
            </a:p>
          </p:txBody>
        </p:sp>
        <p:sp>
          <p:nvSpPr>
            <p:cNvPr id="24" name="TextBox 24"/>
            <p:cNvSpPr txBox="1"/>
            <p:nvPr/>
          </p:nvSpPr>
          <p:spPr>
            <a:xfrm>
              <a:off x="0" y="-47625"/>
              <a:ext cx="301997" cy="224162"/>
            </a:xfrm>
            <a:prstGeom prst="rect">
              <a:avLst/>
            </a:prstGeom>
          </p:spPr>
          <p:txBody>
            <a:bodyPr lIns="50800" tIns="50800" rIns="50800" bIns="50800" rtlCol="0" anchor="ctr"/>
            <a:lstStyle/>
            <a:p>
              <a:pPr algn="ctr">
                <a:lnSpc>
                  <a:spcPts val="2659"/>
                </a:lnSpc>
              </a:pPr>
              <a:r>
                <a:rPr lang="en-US" sz="1899" b="1">
                  <a:solidFill>
                    <a:srgbClr val="1D3557"/>
                  </a:solidFill>
                  <a:latin typeface="Tahoma Bold"/>
                  <a:ea typeface="Tahoma Bold"/>
                  <a:cs typeface="Tahoma Bold"/>
                  <a:sym typeface="Tahoma Bold"/>
                </a:rPr>
                <a:t>IFS</a:t>
              </a:r>
            </a:p>
          </p:txBody>
        </p:sp>
      </p:grpSp>
      <p:grpSp>
        <p:nvGrpSpPr>
          <p:cNvPr id="25" name="Group 25"/>
          <p:cNvGrpSpPr/>
          <p:nvPr/>
        </p:nvGrpSpPr>
        <p:grpSpPr>
          <a:xfrm>
            <a:off x="8395349" y="5637836"/>
            <a:ext cx="1224463" cy="715778"/>
            <a:chOff x="0" y="0"/>
            <a:chExt cx="301997" cy="176537"/>
          </a:xfrm>
        </p:grpSpPr>
        <p:sp>
          <p:nvSpPr>
            <p:cNvPr id="26" name="Freeform 26"/>
            <p:cNvSpPr/>
            <p:nvPr/>
          </p:nvSpPr>
          <p:spPr>
            <a:xfrm>
              <a:off x="0" y="0"/>
              <a:ext cx="301997" cy="176537"/>
            </a:xfrm>
            <a:custGeom>
              <a:avLst/>
              <a:gdLst/>
              <a:ahLst/>
              <a:cxnLst/>
              <a:rect l="l" t="t" r="r" b="b"/>
              <a:pathLst>
                <a:path w="301997" h="176537">
                  <a:moveTo>
                    <a:pt x="0" y="0"/>
                  </a:moveTo>
                  <a:lnTo>
                    <a:pt x="301997" y="0"/>
                  </a:lnTo>
                  <a:lnTo>
                    <a:pt x="301997" y="176537"/>
                  </a:lnTo>
                  <a:lnTo>
                    <a:pt x="0" y="176537"/>
                  </a:lnTo>
                  <a:close/>
                </a:path>
              </a:pathLst>
            </a:custGeom>
            <a:solidFill>
              <a:srgbClr val="1D3557"/>
            </a:solidFill>
          </p:spPr>
          <p:txBody>
            <a:bodyPr/>
            <a:lstStyle/>
            <a:p>
              <a:endParaRPr lang="en-IT"/>
            </a:p>
          </p:txBody>
        </p:sp>
        <p:sp>
          <p:nvSpPr>
            <p:cNvPr id="27" name="TextBox 27"/>
            <p:cNvSpPr txBox="1"/>
            <p:nvPr/>
          </p:nvSpPr>
          <p:spPr>
            <a:xfrm>
              <a:off x="0" y="-47625"/>
              <a:ext cx="301997" cy="224162"/>
            </a:xfrm>
            <a:prstGeom prst="rect">
              <a:avLst/>
            </a:prstGeom>
          </p:spPr>
          <p:txBody>
            <a:bodyPr lIns="50800" tIns="50800" rIns="50800" bIns="50800" rtlCol="0" anchor="ctr"/>
            <a:lstStyle/>
            <a:p>
              <a:pPr algn="ctr">
                <a:lnSpc>
                  <a:spcPts val="2659"/>
                </a:lnSpc>
              </a:pPr>
              <a:r>
                <a:rPr lang="en-US" sz="1899" b="1">
                  <a:solidFill>
                    <a:srgbClr val="FFFFFF"/>
                  </a:solidFill>
                  <a:latin typeface="Tahoma Bold"/>
                  <a:ea typeface="Tahoma Bold"/>
                  <a:cs typeface="Tahoma Bold"/>
                  <a:sym typeface="Tahoma Bold"/>
                </a:rPr>
                <a:t>NICAM</a:t>
              </a:r>
            </a:p>
          </p:txBody>
        </p:sp>
      </p:grpSp>
      <p:grpSp>
        <p:nvGrpSpPr>
          <p:cNvPr id="28" name="Group 28"/>
          <p:cNvGrpSpPr/>
          <p:nvPr/>
        </p:nvGrpSpPr>
        <p:grpSpPr>
          <a:xfrm>
            <a:off x="0" y="0"/>
            <a:ext cx="18288000" cy="850011"/>
            <a:chOff x="0" y="0"/>
            <a:chExt cx="4816593" cy="223871"/>
          </a:xfrm>
        </p:grpSpPr>
        <p:sp>
          <p:nvSpPr>
            <p:cNvPr id="29" name="Freeform 29"/>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30" name="TextBox 30"/>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Mesoscale cloud organization matters?</a:t>
              </a:r>
            </a:p>
          </p:txBody>
        </p:sp>
      </p:grpSp>
      <p:sp>
        <p:nvSpPr>
          <p:cNvPr id="31" name="Freeform 31"/>
          <p:cNvSpPr/>
          <p:nvPr/>
        </p:nvSpPr>
        <p:spPr>
          <a:xfrm>
            <a:off x="16412199"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4"/>
            <a:stretch>
              <a:fillRect/>
            </a:stretch>
          </a:blipFill>
        </p:spPr>
        <p:txBody>
          <a:bodyPr/>
          <a:lstStyle/>
          <a:p>
            <a:endParaRPr lang="en-IT"/>
          </a:p>
        </p:txBody>
      </p:sp>
      <p:sp>
        <p:nvSpPr>
          <p:cNvPr id="32" name="TextBox 32"/>
          <p:cNvSpPr txBox="1"/>
          <p:nvPr/>
        </p:nvSpPr>
        <p:spPr>
          <a:xfrm>
            <a:off x="10864896" y="9676074"/>
            <a:ext cx="5710471" cy="410321"/>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Mansalva"/>
                <a:ea typeface="Mansalva"/>
                <a:cs typeface="Mansalva"/>
                <a:sym typeface="Mansalva"/>
              </a:rPr>
              <a:t> Becker, T., Takasuka, D., and Bao, J., 2024 </a:t>
            </a:r>
          </a:p>
        </p:txBody>
      </p:sp>
      <p:sp>
        <p:nvSpPr>
          <p:cNvPr id="33" name="Freeform 33"/>
          <p:cNvSpPr/>
          <p:nvPr/>
        </p:nvSpPr>
        <p:spPr>
          <a:xfrm>
            <a:off x="0" y="9107727"/>
            <a:ext cx="2671264" cy="1179273"/>
          </a:xfrm>
          <a:custGeom>
            <a:avLst/>
            <a:gdLst/>
            <a:ahLst/>
            <a:cxnLst/>
            <a:rect l="l" t="t" r="r" b="b"/>
            <a:pathLst>
              <a:path w="2671264" h="1179273">
                <a:moveTo>
                  <a:pt x="0" y="0"/>
                </a:moveTo>
                <a:lnTo>
                  <a:pt x="2671264" y="0"/>
                </a:lnTo>
                <a:lnTo>
                  <a:pt x="2671264" y="1179273"/>
                </a:lnTo>
                <a:lnTo>
                  <a:pt x="0" y="1179273"/>
                </a:lnTo>
                <a:lnTo>
                  <a:pt x="0" y="0"/>
                </a:lnTo>
                <a:close/>
              </a:path>
            </a:pathLst>
          </a:custGeom>
          <a:blipFill>
            <a:blip r:embed="rId5"/>
            <a:stretch>
              <a:fillRect/>
            </a:stretch>
          </a:blipFill>
        </p:spPr>
        <p:txBody>
          <a:bodyPr/>
          <a:lstStyle/>
          <a:p>
            <a:endParaRPr lang="en-IT"/>
          </a:p>
        </p:txBody>
      </p:sp>
      <p:sp>
        <p:nvSpPr>
          <p:cNvPr id="34" name="TextBox 34"/>
          <p:cNvSpPr txBox="1"/>
          <p:nvPr/>
        </p:nvSpPr>
        <p:spPr>
          <a:xfrm>
            <a:off x="468077" y="1277181"/>
            <a:ext cx="17819923" cy="594787"/>
          </a:xfrm>
          <a:prstGeom prst="rect">
            <a:avLst/>
          </a:prstGeom>
        </p:spPr>
        <p:txBody>
          <a:bodyPr lIns="0" tIns="0" rIns="0" bIns="0" rtlCol="0" anchor="t">
            <a:spAutoFit/>
          </a:bodyPr>
          <a:lstStyle/>
          <a:p>
            <a:pPr algn="l">
              <a:lnSpc>
                <a:spcPts val="4911"/>
              </a:lnSpc>
            </a:pPr>
            <a:r>
              <a:rPr lang="en-US" sz="3508">
                <a:solidFill>
                  <a:srgbClr val="000000"/>
                </a:solidFill>
                <a:latin typeface="Tahoma"/>
                <a:ea typeface="Tahoma"/>
                <a:cs typeface="Tahoma"/>
                <a:sym typeface="Tahoma"/>
              </a:rPr>
              <a:t>High-res models </a:t>
            </a:r>
            <a:r>
              <a:rPr lang="en-US" sz="3508" b="1">
                <a:solidFill>
                  <a:srgbClr val="000000"/>
                </a:solidFill>
                <a:latin typeface="Tahoma Bold"/>
                <a:ea typeface="Tahoma Bold"/>
                <a:cs typeface="Tahoma Bold"/>
                <a:sym typeface="Tahoma Bold"/>
              </a:rPr>
              <a:t>struggle to reproduce the</a:t>
            </a:r>
            <a:r>
              <a:rPr lang="en-US" sz="3508">
                <a:solidFill>
                  <a:srgbClr val="000000"/>
                </a:solidFill>
                <a:latin typeface="Tahoma"/>
                <a:ea typeface="Tahoma"/>
                <a:cs typeface="Tahoma"/>
                <a:sym typeface="Tahoma"/>
              </a:rPr>
              <a:t> </a:t>
            </a:r>
            <a:r>
              <a:rPr lang="en-US" sz="3508" b="1">
                <a:solidFill>
                  <a:srgbClr val="000000"/>
                </a:solidFill>
                <a:latin typeface="Tahoma Bold"/>
                <a:ea typeface="Tahoma Bold"/>
                <a:cs typeface="Tahoma Bold"/>
                <a:sym typeface="Tahoma Bold"/>
              </a:rPr>
              <a:t>aggregation</a:t>
            </a:r>
            <a:r>
              <a:rPr lang="en-US" sz="3508">
                <a:solidFill>
                  <a:srgbClr val="000000"/>
                </a:solidFill>
                <a:latin typeface="Tahoma"/>
                <a:ea typeface="Tahoma"/>
                <a:cs typeface="Tahoma"/>
                <a:sym typeface="Tahoma"/>
              </a:rPr>
              <a:t> we see in the observations.</a:t>
            </a:r>
          </a:p>
        </p:txBody>
      </p:sp>
      <p:sp>
        <p:nvSpPr>
          <p:cNvPr id="35" name="TextBox 35"/>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40</a:t>
            </a: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Research focus: time dimension!</a:t>
              </a:r>
            </a:p>
          </p:txBody>
        </p:sp>
      </p:grpSp>
      <p:pic>
        <p:nvPicPr>
          <p:cNvPr id="5" name="Picture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l="13279" t="306" r="12725"/>
          <a:stretch>
            <a:fillRect/>
          </a:stretch>
        </p:blipFill>
        <p:spPr>
          <a:xfrm>
            <a:off x="6090262" y="1028700"/>
            <a:ext cx="12016138" cy="9106521"/>
          </a:xfrm>
          <a:prstGeom prst="rect">
            <a:avLst/>
          </a:prstGeom>
        </p:spPr>
      </p:pic>
      <p:sp>
        <p:nvSpPr>
          <p:cNvPr id="6" name="TextBox 6"/>
          <p:cNvSpPr txBox="1"/>
          <p:nvPr/>
        </p:nvSpPr>
        <p:spPr>
          <a:xfrm>
            <a:off x="427028" y="1432769"/>
            <a:ext cx="5663234" cy="8061116"/>
          </a:xfrm>
          <a:prstGeom prst="rect">
            <a:avLst/>
          </a:prstGeom>
        </p:spPr>
        <p:txBody>
          <a:bodyPr lIns="0" tIns="0" rIns="0" bIns="0" rtlCol="0" anchor="t">
            <a:spAutoFit/>
          </a:bodyPr>
          <a:lstStyle/>
          <a:p>
            <a:pPr algn="l">
              <a:lnSpc>
                <a:spcPts val="4036"/>
              </a:lnSpc>
            </a:pPr>
            <a:r>
              <a:rPr lang="en-US" sz="2883" b="1">
                <a:solidFill>
                  <a:srgbClr val="000000"/>
                </a:solidFill>
                <a:latin typeface="Articulat Bold"/>
                <a:ea typeface="Articulat Bold"/>
                <a:cs typeface="Articulat Bold"/>
                <a:sym typeface="Articulat Bold"/>
              </a:rPr>
              <a:t>RQ0</a:t>
            </a:r>
            <a:r>
              <a:rPr lang="en-US" sz="2883">
                <a:solidFill>
                  <a:srgbClr val="000000"/>
                </a:solidFill>
                <a:latin typeface="Articulat"/>
                <a:ea typeface="Articulat"/>
                <a:cs typeface="Articulat"/>
                <a:sym typeface="Articulat"/>
              </a:rPr>
              <a:t>:  Can the </a:t>
            </a:r>
            <a:r>
              <a:rPr lang="en-US" sz="2883" b="1">
                <a:solidFill>
                  <a:srgbClr val="D12429"/>
                </a:solidFill>
                <a:latin typeface="Articulat Bold"/>
                <a:ea typeface="Articulat Bold"/>
                <a:cs typeface="Articulat Bold"/>
                <a:sym typeface="Articulat Bold"/>
              </a:rPr>
              <a:t>time</a:t>
            </a:r>
            <a:r>
              <a:rPr lang="en-US" sz="2883" b="1">
                <a:solidFill>
                  <a:srgbClr val="000000"/>
                </a:solidFill>
                <a:latin typeface="Articulat Bold"/>
                <a:ea typeface="Articulat Bold"/>
                <a:cs typeface="Articulat Bold"/>
                <a:sym typeface="Articulat Bold"/>
              </a:rPr>
              <a:t> dimension add to our knowledge </a:t>
            </a:r>
            <a:r>
              <a:rPr lang="en-US" sz="2883">
                <a:solidFill>
                  <a:srgbClr val="000000"/>
                </a:solidFill>
                <a:latin typeface="Articulat"/>
                <a:ea typeface="Articulat"/>
                <a:cs typeface="Articulat"/>
                <a:sym typeface="Articulat"/>
              </a:rPr>
              <a:t>of convective storms</a:t>
            </a:r>
            <a:r>
              <a:rPr lang="en-US" sz="2883" b="1">
                <a:solidFill>
                  <a:srgbClr val="000000"/>
                </a:solidFill>
                <a:latin typeface="Articulat Bold"/>
                <a:ea typeface="Articulat Bold"/>
                <a:cs typeface="Articulat Bold"/>
                <a:sym typeface="Articulat Bold"/>
              </a:rPr>
              <a:t>?</a:t>
            </a:r>
          </a:p>
          <a:p>
            <a:pPr algn="l">
              <a:lnSpc>
                <a:spcPts val="4036"/>
              </a:lnSpc>
            </a:pPr>
            <a:endParaRPr lang="en-US" sz="2883" b="1">
              <a:solidFill>
                <a:srgbClr val="000000"/>
              </a:solidFill>
              <a:latin typeface="Articulat Bold"/>
              <a:ea typeface="Articulat Bold"/>
              <a:cs typeface="Articulat Bold"/>
              <a:sym typeface="Articulat Bold"/>
            </a:endParaRPr>
          </a:p>
          <a:p>
            <a:pPr algn="l">
              <a:lnSpc>
                <a:spcPts val="4036"/>
              </a:lnSpc>
              <a:spcBef>
                <a:spcPct val="0"/>
              </a:spcBef>
            </a:pPr>
            <a:endParaRPr lang="en-US" sz="2883" b="1">
              <a:solidFill>
                <a:srgbClr val="000000"/>
              </a:solidFill>
              <a:latin typeface="Articulat Bold"/>
              <a:ea typeface="Articulat Bold"/>
              <a:cs typeface="Articulat Bold"/>
              <a:sym typeface="Articulat Bold"/>
            </a:endParaRPr>
          </a:p>
          <a:p>
            <a:pPr algn="l">
              <a:lnSpc>
                <a:spcPts val="4036"/>
              </a:lnSpc>
              <a:spcBef>
                <a:spcPct val="0"/>
              </a:spcBef>
            </a:pPr>
            <a:r>
              <a:rPr lang="en-US" sz="2883" b="1">
                <a:solidFill>
                  <a:srgbClr val="000000"/>
                </a:solidFill>
                <a:latin typeface="Articulat Bold"/>
                <a:ea typeface="Articulat Bold"/>
                <a:cs typeface="Articulat Bold"/>
                <a:sym typeface="Articulat Bold"/>
              </a:rPr>
              <a:t>RQ1:</a:t>
            </a:r>
            <a:r>
              <a:rPr lang="en-US" sz="2883">
                <a:solidFill>
                  <a:srgbClr val="000000"/>
                </a:solidFill>
                <a:latin typeface="Articulat"/>
                <a:ea typeface="Articulat"/>
                <a:cs typeface="Articulat"/>
                <a:sym typeface="Articulat"/>
              </a:rPr>
              <a:t> Can we </a:t>
            </a:r>
            <a:r>
              <a:rPr lang="en-US" sz="2883" b="1">
                <a:solidFill>
                  <a:srgbClr val="000000"/>
                </a:solidFill>
                <a:latin typeface="Articulat Bold"/>
                <a:ea typeface="Articulat Bold"/>
                <a:cs typeface="Articulat Bold"/>
                <a:sym typeface="Articulat Bold"/>
              </a:rPr>
              <a:t>identify convective storm development</a:t>
            </a:r>
            <a:r>
              <a:rPr lang="en-US" sz="2883">
                <a:solidFill>
                  <a:srgbClr val="000000"/>
                </a:solidFill>
                <a:latin typeface="Articulat"/>
                <a:ea typeface="Articulat"/>
                <a:cs typeface="Articulat"/>
                <a:sym typeface="Articulat"/>
              </a:rPr>
              <a:t> based on </a:t>
            </a:r>
            <a:r>
              <a:rPr lang="en-US" sz="2883" b="1">
                <a:solidFill>
                  <a:srgbClr val="D12429"/>
                </a:solidFill>
                <a:latin typeface="Articulat Bold"/>
                <a:ea typeface="Articulat Bold"/>
                <a:cs typeface="Articulat Bold"/>
                <a:sym typeface="Articulat Bold"/>
              </a:rPr>
              <a:t>spatio-temporal evolution</a:t>
            </a:r>
            <a:r>
              <a:rPr lang="en-US" sz="2883">
                <a:solidFill>
                  <a:srgbClr val="000000"/>
                </a:solidFill>
                <a:latin typeface="Articulat"/>
                <a:ea typeface="Articulat"/>
                <a:cs typeface="Articulat"/>
                <a:sym typeface="Articulat"/>
              </a:rPr>
              <a:t> information?</a:t>
            </a:r>
          </a:p>
          <a:p>
            <a:pPr algn="l">
              <a:lnSpc>
                <a:spcPts val="4036"/>
              </a:lnSpc>
              <a:spcBef>
                <a:spcPct val="0"/>
              </a:spcBef>
            </a:pPr>
            <a:endParaRPr lang="en-US" sz="2883">
              <a:solidFill>
                <a:srgbClr val="000000"/>
              </a:solidFill>
              <a:latin typeface="Articulat"/>
              <a:ea typeface="Articulat"/>
              <a:cs typeface="Articulat"/>
              <a:sym typeface="Articulat"/>
            </a:endParaRPr>
          </a:p>
          <a:p>
            <a:pPr algn="l">
              <a:lnSpc>
                <a:spcPts val="4036"/>
              </a:lnSpc>
              <a:spcBef>
                <a:spcPct val="0"/>
              </a:spcBef>
            </a:pPr>
            <a:endParaRPr lang="en-US" sz="2883">
              <a:solidFill>
                <a:srgbClr val="000000"/>
              </a:solidFill>
              <a:latin typeface="Articulat"/>
              <a:ea typeface="Articulat"/>
              <a:cs typeface="Articulat"/>
              <a:sym typeface="Articulat"/>
            </a:endParaRPr>
          </a:p>
          <a:p>
            <a:pPr algn="l">
              <a:lnSpc>
                <a:spcPts val="4036"/>
              </a:lnSpc>
              <a:spcBef>
                <a:spcPct val="0"/>
              </a:spcBef>
            </a:pPr>
            <a:r>
              <a:rPr lang="en-US" sz="2883" b="1">
                <a:solidFill>
                  <a:srgbClr val="000000"/>
                </a:solidFill>
                <a:latin typeface="Articulat Bold"/>
                <a:ea typeface="Articulat Bold"/>
                <a:cs typeface="Articulat Bold"/>
                <a:sym typeface="Articulat Bold"/>
              </a:rPr>
              <a:t>RQ2:</a:t>
            </a:r>
            <a:r>
              <a:rPr lang="en-US" sz="2883">
                <a:solidFill>
                  <a:srgbClr val="000000"/>
                </a:solidFill>
                <a:latin typeface="Articulat"/>
                <a:ea typeface="Articulat"/>
                <a:cs typeface="Articulat"/>
                <a:sym typeface="Articulat"/>
              </a:rPr>
              <a:t> Can we identify some </a:t>
            </a:r>
            <a:r>
              <a:rPr lang="en-US" sz="2883" b="1">
                <a:solidFill>
                  <a:srgbClr val="000000"/>
                </a:solidFill>
                <a:latin typeface="Articulat Bold"/>
                <a:ea typeface="Articulat Bold"/>
                <a:cs typeface="Articulat Bold"/>
                <a:sym typeface="Articulat Bold"/>
              </a:rPr>
              <a:t>precursors</a:t>
            </a:r>
            <a:r>
              <a:rPr lang="en-US" sz="2883">
                <a:solidFill>
                  <a:srgbClr val="000000"/>
                </a:solidFill>
                <a:latin typeface="Articulat"/>
                <a:ea typeface="Articulat"/>
                <a:cs typeface="Articulat"/>
                <a:sym typeface="Articulat"/>
              </a:rPr>
              <a:t> able to </a:t>
            </a:r>
            <a:r>
              <a:rPr lang="en-US" sz="2883" b="1">
                <a:solidFill>
                  <a:srgbClr val="000000"/>
                </a:solidFill>
                <a:latin typeface="Articulat Bold"/>
                <a:ea typeface="Articulat Bold"/>
                <a:cs typeface="Articulat Bold"/>
                <a:sym typeface="Articulat Bold"/>
              </a:rPr>
              <a:t>detect </a:t>
            </a:r>
          </a:p>
          <a:p>
            <a:pPr algn="l">
              <a:lnSpc>
                <a:spcPts val="4036"/>
              </a:lnSpc>
              <a:spcBef>
                <a:spcPct val="0"/>
              </a:spcBef>
            </a:pPr>
            <a:r>
              <a:rPr lang="en-US" sz="2883" b="1">
                <a:solidFill>
                  <a:srgbClr val="000000"/>
                </a:solidFill>
                <a:latin typeface="Articulat Bold"/>
                <a:ea typeface="Articulat Bold"/>
                <a:cs typeface="Articulat Bold"/>
                <a:sym typeface="Articulat Bold"/>
              </a:rPr>
              <a:t>extreme events before they happen</a:t>
            </a:r>
            <a:r>
              <a:rPr lang="en-US" sz="2883">
                <a:solidFill>
                  <a:srgbClr val="000000"/>
                </a:solidFill>
                <a:latin typeface="Articulat"/>
                <a:ea typeface="Articulat"/>
                <a:cs typeface="Articulat"/>
                <a:sym typeface="Articulat"/>
              </a:rPr>
              <a:t>, compared to other convective storms?</a:t>
            </a:r>
          </a:p>
        </p:txBody>
      </p:sp>
      <p:sp>
        <p:nvSpPr>
          <p:cNvPr id="7" name="Freeform 7"/>
          <p:cNvSpPr/>
          <p:nvPr/>
        </p:nvSpPr>
        <p:spPr>
          <a:xfrm>
            <a:off x="16412199"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5"/>
            <a:stretch>
              <a:fillRect/>
            </a:stretch>
          </a:blipFill>
        </p:spPr>
        <p:txBody>
          <a:bodyPr/>
          <a:lstStyle/>
          <a:p>
            <a:endParaRPr lang="en-IT"/>
          </a:p>
        </p:txBody>
      </p:sp>
      <p:sp>
        <p:nvSpPr>
          <p:cNvPr id="8" name="TextBox 8"/>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5</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Methods and data: dataset generation </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2"/>
            <a:stretch>
              <a:fillRect/>
            </a:stretch>
          </a:blipFill>
        </p:spPr>
        <p:txBody>
          <a:bodyPr/>
          <a:lstStyle/>
          <a:p>
            <a:endParaRPr lang="en-IT"/>
          </a:p>
        </p:txBody>
      </p:sp>
      <p:grpSp>
        <p:nvGrpSpPr>
          <p:cNvPr id="6" name="Group 6"/>
          <p:cNvGrpSpPr/>
          <p:nvPr/>
        </p:nvGrpSpPr>
        <p:grpSpPr>
          <a:xfrm>
            <a:off x="353549" y="856913"/>
            <a:ext cx="7816178" cy="2864188"/>
            <a:chOff x="0" y="-145589"/>
            <a:chExt cx="10421571" cy="3818917"/>
          </a:xfrm>
        </p:grpSpPr>
        <p:grpSp>
          <p:nvGrpSpPr>
            <p:cNvPr id="7" name="Group 7"/>
            <p:cNvGrpSpPr/>
            <p:nvPr/>
          </p:nvGrpSpPr>
          <p:grpSpPr>
            <a:xfrm>
              <a:off x="0" y="0"/>
              <a:ext cx="10421571" cy="3673328"/>
              <a:chOff x="0" y="0"/>
              <a:chExt cx="2058582" cy="725596"/>
            </a:xfrm>
          </p:grpSpPr>
          <p:sp>
            <p:nvSpPr>
              <p:cNvPr id="8" name="Freeform 8"/>
              <p:cNvSpPr/>
              <p:nvPr/>
            </p:nvSpPr>
            <p:spPr>
              <a:xfrm>
                <a:off x="0" y="0"/>
                <a:ext cx="2058582" cy="725596"/>
              </a:xfrm>
              <a:custGeom>
                <a:avLst/>
                <a:gdLst/>
                <a:ahLst/>
                <a:cxnLst/>
                <a:rect l="l" t="t" r="r" b="b"/>
                <a:pathLst>
                  <a:path w="2058582" h="725596">
                    <a:moveTo>
                      <a:pt x="0" y="0"/>
                    </a:moveTo>
                    <a:lnTo>
                      <a:pt x="2058582" y="0"/>
                    </a:lnTo>
                    <a:lnTo>
                      <a:pt x="2058582" y="725596"/>
                    </a:lnTo>
                    <a:lnTo>
                      <a:pt x="0" y="725596"/>
                    </a:lnTo>
                    <a:close/>
                  </a:path>
                </a:pathLst>
              </a:custGeom>
              <a:ln w="38100" cap="sq">
                <a:solidFill>
                  <a:srgbClr val="000000"/>
                </a:solidFill>
                <a:prstDash val="solid"/>
                <a:miter/>
              </a:ln>
            </p:spPr>
            <p:txBody>
              <a:bodyPr/>
              <a:lstStyle/>
              <a:p>
                <a:endParaRPr lang="en-IT"/>
              </a:p>
            </p:txBody>
          </p:sp>
          <p:sp>
            <p:nvSpPr>
              <p:cNvPr id="9" name="TextBox 9"/>
              <p:cNvSpPr txBox="1"/>
              <p:nvPr/>
            </p:nvSpPr>
            <p:spPr>
              <a:xfrm>
                <a:off x="0" y="-38100"/>
                <a:ext cx="2058582" cy="763696"/>
              </a:xfrm>
              <a:prstGeom prst="rect">
                <a:avLst/>
              </a:prstGeom>
            </p:spPr>
            <p:txBody>
              <a:bodyPr lIns="50800" tIns="50800" rIns="50800" bIns="50800" rtlCol="0" anchor="ctr"/>
              <a:lstStyle/>
              <a:p>
                <a:pPr algn="ctr">
                  <a:lnSpc>
                    <a:spcPts val="2347"/>
                  </a:lnSpc>
                </a:pPr>
                <a:endParaRPr/>
              </a:p>
            </p:txBody>
          </p:sp>
        </p:grpSp>
        <p:grpSp>
          <p:nvGrpSpPr>
            <p:cNvPr id="10" name="Group 10"/>
            <p:cNvGrpSpPr/>
            <p:nvPr/>
          </p:nvGrpSpPr>
          <p:grpSpPr>
            <a:xfrm>
              <a:off x="0" y="-145589"/>
              <a:ext cx="10421571" cy="828490"/>
              <a:chOff x="0" y="-38100"/>
              <a:chExt cx="2099125" cy="166876"/>
            </a:xfrm>
          </p:grpSpPr>
          <p:sp>
            <p:nvSpPr>
              <p:cNvPr id="11" name="Freeform 11"/>
              <p:cNvSpPr/>
              <p:nvPr/>
            </p:nvSpPr>
            <p:spPr>
              <a:xfrm>
                <a:off x="0" y="-18418"/>
                <a:ext cx="2099125" cy="128776"/>
              </a:xfrm>
              <a:custGeom>
                <a:avLst/>
                <a:gdLst/>
                <a:ahLst/>
                <a:cxnLst/>
                <a:rect l="l" t="t" r="r" b="b"/>
                <a:pathLst>
                  <a:path w="2099125" h="128776">
                    <a:moveTo>
                      <a:pt x="0" y="0"/>
                    </a:moveTo>
                    <a:lnTo>
                      <a:pt x="2099125" y="0"/>
                    </a:lnTo>
                    <a:lnTo>
                      <a:pt x="2099125" y="128776"/>
                    </a:lnTo>
                    <a:lnTo>
                      <a:pt x="0" y="128776"/>
                    </a:lnTo>
                    <a:close/>
                  </a:path>
                </a:pathLst>
              </a:custGeom>
              <a:solidFill>
                <a:srgbClr val="375B76"/>
              </a:solidFill>
            </p:spPr>
            <p:txBody>
              <a:bodyPr/>
              <a:lstStyle/>
              <a:p>
                <a:endParaRPr lang="en-IT"/>
              </a:p>
            </p:txBody>
          </p:sp>
          <p:sp>
            <p:nvSpPr>
              <p:cNvPr id="12" name="TextBox 12"/>
              <p:cNvSpPr txBox="1"/>
              <p:nvPr/>
            </p:nvSpPr>
            <p:spPr>
              <a:xfrm>
                <a:off x="0" y="-38100"/>
                <a:ext cx="2099125" cy="166876"/>
              </a:xfrm>
              <a:prstGeom prst="rect">
                <a:avLst/>
              </a:prstGeom>
            </p:spPr>
            <p:txBody>
              <a:bodyPr lIns="49819" tIns="49819" rIns="49819" bIns="49819" rtlCol="0" anchor="ctr"/>
              <a:lstStyle/>
              <a:p>
                <a:pPr algn="ctr">
                  <a:lnSpc>
                    <a:spcPts val="2444"/>
                  </a:lnSpc>
                </a:pPr>
                <a:r>
                  <a:rPr lang="en-US" sz="1746" b="1">
                    <a:solidFill>
                      <a:srgbClr val="FFFFFF"/>
                    </a:solidFill>
                    <a:latin typeface="Articulat Bold"/>
                    <a:ea typeface="Articulat Bold"/>
                    <a:cs typeface="Articulat Bold"/>
                    <a:sym typeface="Articulat Bold"/>
                  </a:rPr>
                  <a:t>CONSTRUCTION OF VIDEOS</a:t>
                </a:r>
              </a:p>
            </p:txBody>
          </p:sp>
        </p:grpSp>
        <p:sp>
          <p:nvSpPr>
            <p:cNvPr id="13" name="TextBox 13"/>
            <p:cNvSpPr txBox="1"/>
            <p:nvPr/>
          </p:nvSpPr>
          <p:spPr>
            <a:xfrm>
              <a:off x="61450" y="746401"/>
              <a:ext cx="10360121" cy="2640753"/>
            </a:xfrm>
            <a:prstGeom prst="rect">
              <a:avLst/>
            </a:prstGeom>
          </p:spPr>
          <p:txBody>
            <a:bodyPr lIns="0" tIns="0" rIns="0" bIns="0" rtlCol="0" anchor="t">
              <a:spAutoFit/>
            </a:bodyPr>
            <a:lstStyle/>
            <a:p>
              <a:pPr marL="410209" lvl="1" indent="-205105" algn="l">
                <a:lnSpc>
                  <a:spcPts val="2659"/>
                </a:lnSpc>
                <a:buFont typeface="Arial"/>
                <a:buChar char="•"/>
              </a:pPr>
              <a:r>
                <a:rPr lang="en-US" sz="1899" b="1">
                  <a:solidFill>
                    <a:srgbClr val="000000"/>
                  </a:solidFill>
                  <a:latin typeface="Articulat Bold"/>
                  <a:ea typeface="Articulat Bold"/>
                  <a:cs typeface="Articulat Bold"/>
                  <a:sym typeface="Articulat Bold"/>
                </a:rPr>
                <a:t>8 time stamps (2h)</a:t>
              </a:r>
            </a:p>
            <a:p>
              <a:pPr marL="410209" lvl="1" indent="-205105" algn="just">
                <a:lnSpc>
                  <a:spcPts val="2659"/>
                </a:lnSpc>
                <a:buFont typeface="Arial"/>
                <a:buChar char="•"/>
              </a:pPr>
              <a:r>
                <a:rPr lang="en-US" sz="1899" b="1">
                  <a:solidFill>
                    <a:srgbClr val="000000"/>
                  </a:solidFill>
                  <a:latin typeface="Articulat Bold"/>
                  <a:ea typeface="Articulat Bold"/>
                  <a:cs typeface="Articulat Bold"/>
                  <a:sym typeface="Articulat Bold"/>
                </a:rPr>
                <a:t>100x100 pixels</a:t>
              </a:r>
              <a:r>
                <a:rPr lang="en-US" sz="1899">
                  <a:solidFill>
                    <a:srgbClr val="000000"/>
                  </a:solidFill>
                  <a:latin typeface="Articulat"/>
                  <a:ea typeface="Articulat"/>
                  <a:cs typeface="Articulat"/>
                  <a:sym typeface="Articulat"/>
                </a:rPr>
                <a:t> cropped over the domain  [42N, 5E, 52N, 16E]</a:t>
              </a:r>
            </a:p>
            <a:p>
              <a:pPr marL="410209" lvl="1" indent="-205105" algn="just">
                <a:lnSpc>
                  <a:spcPts val="2659"/>
                </a:lnSpc>
                <a:buFont typeface="Arial"/>
                <a:buChar char="•"/>
              </a:pPr>
              <a:r>
                <a:rPr lang="en-US" sz="1899" b="1">
                  <a:solidFill>
                    <a:srgbClr val="000000"/>
                  </a:solidFill>
                  <a:latin typeface="Articulat Bold"/>
                  <a:ea typeface="Articulat Bold"/>
                  <a:cs typeface="Articulat Bold"/>
                  <a:sym typeface="Articulat Bold"/>
                </a:rPr>
                <a:t>10.8</a:t>
              </a:r>
              <a:r>
                <a:rPr lang="en-US" sz="1899">
                  <a:solidFill>
                    <a:srgbClr val="000000"/>
                  </a:solidFill>
                  <a:latin typeface="Articulat"/>
                  <a:ea typeface="Articulat"/>
                  <a:cs typeface="Articulat"/>
                  <a:sym typeface="Articulat"/>
                </a:rPr>
                <a:t> micron MSG METEOSAT with CMSAF cloud products and mask</a:t>
              </a:r>
            </a:p>
            <a:p>
              <a:pPr marL="410209" lvl="1" indent="-205105" algn="just">
                <a:lnSpc>
                  <a:spcPts val="2659"/>
                </a:lnSpc>
                <a:buFont typeface="Arial"/>
                <a:buChar char="•"/>
              </a:pPr>
              <a:r>
                <a:rPr lang="en-US" sz="1899">
                  <a:solidFill>
                    <a:srgbClr val="000000"/>
                  </a:solidFill>
                  <a:latin typeface="Articulat"/>
                  <a:ea typeface="Articulat"/>
                  <a:cs typeface="Articulat"/>
                  <a:sym typeface="Articulat"/>
                </a:rPr>
                <a:t>data coverage: 19 years from 2006 to 2025:</a:t>
              </a:r>
            </a:p>
            <a:p>
              <a:pPr marL="820419" lvl="2" indent="-273473" algn="just">
                <a:lnSpc>
                  <a:spcPts val="2659"/>
                </a:lnSpc>
                <a:buFont typeface="Arial"/>
                <a:buChar char="⚬"/>
              </a:pPr>
              <a:r>
                <a:rPr lang="en-US" sz="1899">
                  <a:solidFill>
                    <a:srgbClr val="000000"/>
                  </a:solidFill>
                  <a:latin typeface="Articulat"/>
                  <a:ea typeface="Articulat"/>
                  <a:cs typeface="Articulat"/>
                  <a:sym typeface="Articulat"/>
                </a:rPr>
                <a:t> </a:t>
              </a:r>
              <a:r>
                <a:rPr lang="en-US" sz="1899" b="1">
                  <a:solidFill>
                    <a:srgbClr val="000000"/>
                  </a:solidFill>
                  <a:latin typeface="Articulat Bold"/>
                  <a:ea typeface="Articulat Bold"/>
                  <a:cs typeface="Articulat Bold"/>
                  <a:sym typeface="Articulat Bold"/>
                </a:rPr>
                <a:t>test dataset: 6 years </a:t>
              </a:r>
              <a:r>
                <a:rPr lang="en-US" sz="1899">
                  <a:solidFill>
                    <a:srgbClr val="000000"/>
                  </a:solidFill>
                  <a:latin typeface="Articulat"/>
                  <a:ea typeface="Articulat"/>
                  <a:cs typeface="Articulat"/>
                  <a:sym typeface="Articulat"/>
                </a:rPr>
                <a:t>(2025, 2024, 2021, 2020, 2017, 2016)</a:t>
              </a:r>
            </a:p>
            <a:p>
              <a:pPr marL="820419" lvl="2" indent="-273473" algn="just">
                <a:lnSpc>
                  <a:spcPts val="2659"/>
                </a:lnSpc>
                <a:spcBef>
                  <a:spcPct val="0"/>
                </a:spcBef>
                <a:buFont typeface="Arial"/>
                <a:buChar char="⚬"/>
              </a:pPr>
              <a:r>
                <a:rPr lang="en-US" sz="1899" b="1">
                  <a:solidFill>
                    <a:srgbClr val="000000"/>
                  </a:solidFill>
                  <a:latin typeface="Articulat Bold"/>
                  <a:ea typeface="Articulat Bold"/>
                  <a:cs typeface="Articulat Bold"/>
                  <a:sym typeface="Articulat Bold"/>
                </a:rPr>
                <a:t> training dataset: 13 years </a:t>
              </a:r>
              <a:r>
                <a:rPr lang="en-US" sz="1899">
                  <a:solidFill>
                    <a:srgbClr val="000000"/>
                  </a:solidFill>
                  <a:latin typeface="Articulat"/>
                  <a:ea typeface="Articulat"/>
                  <a:cs typeface="Articulat"/>
                  <a:sym typeface="Articulat"/>
                </a:rPr>
                <a:t>remaining</a:t>
              </a:r>
            </a:p>
          </p:txBody>
        </p:sp>
      </p:grpSp>
      <p:sp>
        <p:nvSpPr>
          <p:cNvPr id="14" name="TextBox 14"/>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6</a:t>
            </a: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Methods and data: dataset generation </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4"/>
            <a:stretch>
              <a:fillRect/>
            </a:stretch>
          </a:blipFill>
        </p:spPr>
        <p:txBody>
          <a:bodyPr/>
          <a:lstStyle/>
          <a:p>
            <a:endParaRPr lang="en-IT"/>
          </a:p>
        </p:txBody>
      </p:sp>
      <p:grpSp>
        <p:nvGrpSpPr>
          <p:cNvPr id="6" name="Group 6"/>
          <p:cNvGrpSpPr/>
          <p:nvPr/>
        </p:nvGrpSpPr>
        <p:grpSpPr>
          <a:xfrm>
            <a:off x="353549" y="3782695"/>
            <a:ext cx="7816178" cy="6185336"/>
            <a:chOff x="0" y="0"/>
            <a:chExt cx="2099125" cy="1661143"/>
          </a:xfrm>
        </p:grpSpPr>
        <p:sp>
          <p:nvSpPr>
            <p:cNvPr id="7" name="Freeform 7"/>
            <p:cNvSpPr/>
            <p:nvPr/>
          </p:nvSpPr>
          <p:spPr>
            <a:xfrm>
              <a:off x="0" y="0"/>
              <a:ext cx="2099125" cy="1661143"/>
            </a:xfrm>
            <a:custGeom>
              <a:avLst/>
              <a:gdLst/>
              <a:ahLst/>
              <a:cxnLst/>
              <a:rect l="l" t="t" r="r" b="b"/>
              <a:pathLst>
                <a:path w="2099125" h="1661143">
                  <a:moveTo>
                    <a:pt x="0" y="0"/>
                  </a:moveTo>
                  <a:lnTo>
                    <a:pt x="2099125" y="0"/>
                  </a:lnTo>
                  <a:lnTo>
                    <a:pt x="2099125" y="1661143"/>
                  </a:lnTo>
                  <a:lnTo>
                    <a:pt x="0" y="1661143"/>
                  </a:lnTo>
                  <a:close/>
                </a:path>
              </a:pathLst>
            </a:custGeom>
            <a:ln w="38100" cap="sq">
              <a:solidFill>
                <a:srgbClr val="000000"/>
              </a:solidFill>
              <a:prstDash val="solid"/>
              <a:miter/>
            </a:ln>
          </p:spPr>
          <p:txBody>
            <a:bodyPr/>
            <a:lstStyle/>
            <a:p>
              <a:endParaRPr lang="en-IT"/>
            </a:p>
          </p:txBody>
        </p:sp>
        <p:sp>
          <p:nvSpPr>
            <p:cNvPr id="8" name="TextBox 8"/>
            <p:cNvSpPr txBox="1"/>
            <p:nvPr/>
          </p:nvSpPr>
          <p:spPr>
            <a:xfrm>
              <a:off x="0" y="-38100"/>
              <a:ext cx="2099125" cy="1699243"/>
            </a:xfrm>
            <a:prstGeom prst="rect">
              <a:avLst/>
            </a:prstGeom>
          </p:spPr>
          <p:txBody>
            <a:bodyPr lIns="49819" tIns="49819" rIns="49819" bIns="49819" rtlCol="0" anchor="ctr"/>
            <a:lstStyle/>
            <a:p>
              <a:pPr algn="ctr">
                <a:lnSpc>
                  <a:spcPts val="2444"/>
                </a:lnSpc>
              </a:pPr>
              <a:endParaRPr/>
            </a:p>
          </p:txBody>
        </p:sp>
      </p:grpSp>
      <p:sp>
        <p:nvSpPr>
          <p:cNvPr id="9" name="Freeform 9"/>
          <p:cNvSpPr/>
          <p:nvPr/>
        </p:nvSpPr>
        <p:spPr>
          <a:xfrm>
            <a:off x="3795214" y="4363680"/>
            <a:ext cx="4266033" cy="2773641"/>
          </a:xfrm>
          <a:custGeom>
            <a:avLst/>
            <a:gdLst/>
            <a:ahLst/>
            <a:cxnLst/>
            <a:rect l="l" t="t" r="r" b="b"/>
            <a:pathLst>
              <a:path w="4266033" h="2773641">
                <a:moveTo>
                  <a:pt x="0" y="0"/>
                </a:moveTo>
                <a:lnTo>
                  <a:pt x="4266033" y="0"/>
                </a:lnTo>
                <a:lnTo>
                  <a:pt x="4266033" y="2773640"/>
                </a:lnTo>
                <a:lnTo>
                  <a:pt x="0" y="2773640"/>
                </a:lnTo>
                <a:lnTo>
                  <a:pt x="0" y="0"/>
                </a:lnTo>
                <a:close/>
              </a:path>
            </a:pathLst>
          </a:custGeom>
          <a:blipFill>
            <a:blip r:embed="rId5"/>
            <a:stretch>
              <a:fillRect r="-997"/>
            </a:stretch>
          </a:blipFill>
          <a:ln w="9525" cap="sq">
            <a:solidFill>
              <a:srgbClr val="000000"/>
            </a:solidFill>
            <a:prstDash val="solid"/>
            <a:miter/>
          </a:ln>
        </p:spPr>
        <p:txBody>
          <a:bodyPr/>
          <a:lstStyle/>
          <a:p>
            <a:endParaRPr lang="en-IT"/>
          </a:p>
        </p:txBody>
      </p:sp>
      <p:sp>
        <p:nvSpPr>
          <p:cNvPr id="10" name="AutoShape 10"/>
          <p:cNvSpPr/>
          <p:nvPr/>
        </p:nvSpPr>
        <p:spPr>
          <a:xfrm>
            <a:off x="2168953" y="7944799"/>
            <a:ext cx="3191290" cy="0"/>
          </a:xfrm>
          <a:prstGeom prst="line">
            <a:avLst/>
          </a:prstGeom>
          <a:ln w="9525" cap="flat">
            <a:solidFill>
              <a:srgbClr val="000000"/>
            </a:solidFill>
            <a:prstDash val="solid"/>
            <a:headEnd type="none" w="sm" len="sm"/>
            <a:tailEnd type="none" w="sm" len="sm"/>
          </a:ln>
        </p:spPr>
        <p:txBody>
          <a:bodyPr/>
          <a:lstStyle/>
          <a:p>
            <a:endParaRPr lang="en-IT"/>
          </a:p>
        </p:txBody>
      </p:sp>
      <p:sp>
        <p:nvSpPr>
          <p:cNvPr id="11" name="AutoShape 11"/>
          <p:cNvSpPr/>
          <p:nvPr/>
        </p:nvSpPr>
        <p:spPr>
          <a:xfrm flipV="1">
            <a:off x="3535054" y="776701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2" name="AutoShape 12"/>
          <p:cNvSpPr/>
          <p:nvPr/>
        </p:nvSpPr>
        <p:spPr>
          <a:xfrm flipV="1">
            <a:off x="2624353" y="778070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3" name="AutoShape 13"/>
          <p:cNvSpPr/>
          <p:nvPr/>
        </p:nvSpPr>
        <p:spPr>
          <a:xfrm flipV="1">
            <a:off x="2169002" y="778070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4" name="AutoShape 14"/>
          <p:cNvSpPr/>
          <p:nvPr/>
        </p:nvSpPr>
        <p:spPr>
          <a:xfrm flipV="1">
            <a:off x="3990405" y="778070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5" name="AutoShape 15"/>
          <p:cNvSpPr/>
          <p:nvPr/>
        </p:nvSpPr>
        <p:spPr>
          <a:xfrm flipV="1">
            <a:off x="3079703" y="778070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6" name="AutoShape 16"/>
          <p:cNvSpPr/>
          <p:nvPr/>
        </p:nvSpPr>
        <p:spPr>
          <a:xfrm flipV="1">
            <a:off x="4445755" y="7755685"/>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7" name="AutoShape 17"/>
          <p:cNvSpPr/>
          <p:nvPr/>
        </p:nvSpPr>
        <p:spPr>
          <a:xfrm flipV="1">
            <a:off x="4904843" y="776701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8" name="AutoShape 18"/>
          <p:cNvSpPr/>
          <p:nvPr/>
        </p:nvSpPr>
        <p:spPr>
          <a:xfrm flipV="1">
            <a:off x="5360194" y="7755685"/>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9" name="AutoShape 19"/>
          <p:cNvSpPr/>
          <p:nvPr/>
        </p:nvSpPr>
        <p:spPr>
          <a:xfrm>
            <a:off x="782746" y="9229737"/>
            <a:ext cx="3204015" cy="0"/>
          </a:xfrm>
          <a:prstGeom prst="line">
            <a:avLst/>
          </a:prstGeom>
          <a:ln w="9525" cap="flat">
            <a:solidFill>
              <a:srgbClr val="000000"/>
            </a:solidFill>
            <a:prstDash val="solid"/>
            <a:headEnd type="none" w="sm" len="sm"/>
            <a:tailEnd type="none" w="sm" len="sm"/>
          </a:ln>
        </p:spPr>
        <p:txBody>
          <a:bodyPr/>
          <a:lstStyle/>
          <a:p>
            <a:endParaRPr lang="en-IT"/>
          </a:p>
        </p:txBody>
      </p:sp>
      <p:sp>
        <p:nvSpPr>
          <p:cNvPr id="20" name="AutoShape 20"/>
          <p:cNvSpPr/>
          <p:nvPr/>
        </p:nvSpPr>
        <p:spPr>
          <a:xfrm flipV="1">
            <a:off x="796338" y="9039441"/>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1" name="AutoShape 21"/>
          <p:cNvSpPr/>
          <p:nvPr/>
        </p:nvSpPr>
        <p:spPr>
          <a:xfrm flipV="1">
            <a:off x="3076059" y="9039441"/>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2" name="AutoShape 22"/>
          <p:cNvSpPr/>
          <p:nvPr/>
        </p:nvSpPr>
        <p:spPr>
          <a:xfrm flipV="1">
            <a:off x="2165358"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3" name="AutoShape 23"/>
          <p:cNvSpPr/>
          <p:nvPr/>
        </p:nvSpPr>
        <p:spPr>
          <a:xfrm flipV="1">
            <a:off x="1254656" y="9039441"/>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4" name="AutoShape 24"/>
          <p:cNvSpPr/>
          <p:nvPr/>
        </p:nvSpPr>
        <p:spPr>
          <a:xfrm flipV="1">
            <a:off x="1710007"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5" name="AutoShape 25"/>
          <p:cNvSpPr/>
          <p:nvPr/>
        </p:nvSpPr>
        <p:spPr>
          <a:xfrm flipV="1">
            <a:off x="3531410"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6" name="AutoShape 26"/>
          <p:cNvSpPr/>
          <p:nvPr/>
        </p:nvSpPr>
        <p:spPr>
          <a:xfrm flipV="1">
            <a:off x="2620708"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7" name="AutoShape 27"/>
          <p:cNvSpPr/>
          <p:nvPr/>
        </p:nvSpPr>
        <p:spPr>
          <a:xfrm flipV="1">
            <a:off x="3986760"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8" name="AutoShape 28"/>
          <p:cNvSpPr/>
          <p:nvPr/>
        </p:nvSpPr>
        <p:spPr>
          <a:xfrm>
            <a:off x="919558" y="8997571"/>
            <a:ext cx="1135680" cy="0"/>
          </a:xfrm>
          <a:prstGeom prst="line">
            <a:avLst/>
          </a:prstGeom>
          <a:ln w="9525" cap="flat">
            <a:solidFill>
              <a:srgbClr val="000000"/>
            </a:solidFill>
            <a:prstDash val="solid"/>
            <a:headEnd type="arrow" w="med" len="sm"/>
            <a:tailEnd type="arrow" w="med" len="sm"/>
          </a:ln>
        </p:spPr>
        <p:txBody>
          <a:bodyPr/>
          <a:lstStyle/>
          <a:p>
            <a:endParaRPr lang="en-IT"/>
          </a:p>
        </p:txBody>
      </p:sp>
      <p:sp>
        <p:nvSpPr>
          <p:cNvPr id="29" name="AutoShape 29"/>
          <p:cNvSpPr/>
          <p:nvPr/>
        </p:nvSpPr>
        <p:spPr>
          <a:xfrm flipH="1">
            <a:off x="2166492" y="8120320"/>
            <a:ext cx="0" cy="1280947"/>
          </a:xfrm>
          <a:prstGeom prst="line">
            <a:avLst/>
          </a:prstGeom>
          <a:ln w="9525" cap="flat">
            <a:solidFill>
              <a:srgbClr val="000000"/>
            </a:solidFill>
            <a:prstDash val="solid"/>
            <a:headEnd type="none" w="sm" len="sm"/>
            <a:tailEnd type="none" w="sm" len="sm"/>
          </a:ln>
        </p:spPr>
        <p:txBody>
          <a:bodyPr/>
          <a:lstStyle/>
          <a:p>
            <a:endParaRPr lang="en-IT"/>
          </a:p>
        </p:txBody>
      </p:sp>
      <p:pic>
        <p:nvPicPr>
          <p:cNvPr id="30" name="Picture 3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l="10174" t="37507" r="80196" b="52357"/>
          <a:stretch>
            <a:fillRect/>
          </a:stretch>
        </p:blipFill>
        <p:spPr>
          <a:xfrm>
            <a:off x="4443000" y="8383388"/>
            <a:ext cx="1485231" cy="1400361"/>
          </a:xfrm>
          <a:prstGeom prst="rect">
            <a:avLst/>
          </a:prstGeom>
          <a:ln w="9525" cap="sq">
            <a:solidFill>
              <a:srgbClr val="000000"/>
            </a:solidFill>
            <a:prstDash val="solid"/>
          </a:ln>
        </p:spPr>
      </p:pic>
      <p:pic>
        <p:nvPicPr>
          <p:cNvPr id="31" name="Picture 3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l="20027" t="37614" r="70619" b="52250"/>
          <a:stretch>
            <a:fillRect/>
          </a:stretch>
        </p:blipFill>
        <p:spPr>
          <a:xfrm>
            <a:off x="6036752" y="7280195"/>
            <a:ext cx="1382036" cy="1341387"/>
          </a:xfrm>
          <a:prstGeom prst="rect">
            <a:avLst/>
          </a:prstGeom>
          <a:ln w="9525" cap="sq">
            <a:solidFill>
              <a:srgbClr val="000000"/>
            </a:solidFill>
            <a:prstDash val="solid"/>
          </a:ln>
        </p:spPr>
      </p:pic>
      <p:grpSp>
        <p:nvGrpSpPr>
          <p:cNvPr id="32" name="Group 32"/>
          <p:cNvGrpSpPr/>
          <p:nvPr/>
        </p:nvGrpSpPr>
        <p:grpSpPr>
          <a:xfrm>
            <a:off x="353549" y="3683933"/>
            <a:ext cx="7816178" cy="621367"/>
            <a:chOff x="0" y="-38100"/>
            <a:chExt cx="2099125" cy="166876"/>
          </a:xfrm>
        </p:grpSpPr>
        <p:sp>
          <p:nvSpPr>
            <p:cNvPr id="33" name="Freeform 33"/>
            <p:cNvSpPr/>
            <p:nvPr/>
          </p:nvSpPr>
          <p:spPr>
            <a:xfrm>
              <a:off x="0" y="-14475"/>
              <a:ext cx="2099125" cy="128776"/>
            </a:xfrm>
            <a:custGeom>
              <a:avLst/>
              <a:gdLst/>
              <a:ahLst/>
              <a:cxnLst/>
              <a:rect l="l" t="t" r="r" b="b"/>
              <a:pathLst>
                <a:path w="2099125" h="128776">
                  <a:moveTo>
                    <a:pt x="0" y="0"/>
                  </a:moveTo>
                  <a:lnTo>
                    <a:pt x="2099125" y="0"/>
                  </a:lnTo>
                  <a:lnTo>
                    <a:pt x="2099125" y="128776"/>
                  </a:lnTo>
                  <a:lnTo>
                    <a:pt x="0" y="128776"/>
                  </a:lnTo>
                  <a:close/>
                </a:path>
              </a:pathLst>
            </a:custGeom>
            <a:solidFill>
              <a:srgbClr val="375B76"/>
            </a:solidFill>
          </p:spPr>
          <p:txBody>
            <a:bodyPr/>
            <a:lstStyle/>
            <a:p>
              <a:endParaRPr lang="en-IT"/>
            </a:p>
          </p:txBody>
        </p:sp>
        <p:sp>
          <p:nvSpPr>
            <p:cNvPr id="34" name="TextBox 34"/>
            <p:cNvSpPr txBox="1"/>
            <p:nvPr/>
          </p:nvSpPr>
          <p:spPr>
            <a:xfrm>
              <a:off x="0" y="-38100"/>
              <a:ext cx="2099125" cy="166876"/>
            </a:xfrm>
            <a:prstGeom prst="rect">
              <a:avLst/>
            </a:prstGeom>
          </p:spPr>
          <p:txBody>
            <a:bodyPr lIns="49819" tIns="49819" rIns="49819" bIns="49819" rtlCol="0" anchor="ctr"/>
            <a:lstStyle/>
            <a:p>
              <a:pPr algn="ctr">
                <a:lnSpc>
                  <a:spcPts val="2444"/>
                </a:lnSpc>
              </a:pPr>
              <a:r>
                <a:rPr lang="en-US" sz="1746" b="1">
                  <a:solidFill>
                    <a:srgbClr val="FFFFFF"/>
                  </a:solidFill>
                  <a:latin typeface="Articulat Bold"/>
                  <a:ea typeface="Articulat Bold"/>
                  <a:cs typeface="Articulat Bold"/>
                  <a:sym typeface="Articulat Bold"/>
                </a:rPr>
                <a:t>TRAINING DATASET</a:t>
              </a:r>
            </a:p>
          </p:txBody>
        </p:sp>
      </p:grpSp>
      <p:grpSp>
        <p:nvGrpSpPr>
          <p:cNvPr id="35" name="Group 35"/>
          <p:cNvGrpSpPr/>
          <p:nvPr/>
        </p:nvGrpSpPr>
        <p:grpSpPr>
          <a:xfrm>
            <a:off x="353549" y="966105"/>
            <a:ext cx="7816178" cy="2754996"/>
            <a:chOff x="0" y="0"/>
            <a:chExt cx="2058582" cy="725596"/>
          </a:xfrm>
        </p:grpSpPr>
        <p:sp>
          <p:nvSpPr>
            <p:cNvPr id="36" name="Freeform 36"/>
            <p:cNvSpPr/>
            <p:nvPr/>
          </p:nvSpPr>
          <p:spPr>
            <a:xfrm>
              <a:off x="0" y="0"/>
              <a:ext cx="2058582" cy="725596"/>
            </a:xfrm>
            <a:custGeom>
              <a:avLst/>
              <a:gdLst/>
              <a:ahLst/>
              <a:cxnLst/>
              <a:rect l="l" t="t" r="r" b="b"/>
              <a:pathLst>
                <a:path w="2058582" h="725596">
                  <a:moveTo>
                    <a:pt x="0" y="0"/>
                  </a:moveTo>
                  <a:lnTo>
                    <a:pt x="2058582" y="0"/>
                  </a:lnTo>
                  <a:lnTo>
                    <a:pt x="2058582" y="725596"/>
                  </a:lnTo>
                  <a:lnTo>
                    <a:pt x="0" y="725596"/>
                  </a:lnTo>
                  <a:close/>
                </a:path>
              </a:pathLst>
            </a:custGeom>
            <a:ln w="38100" cap="sq">
              <a:solidFill>
                <a:srgbClr val="000000"/>
              </a:solidFill>
              <a:prstDash val="solid"/>
              <a:miter/>
            </a:ln>
          </p:spPr>
          <p:txBody>
            <a:bodyPr/>
            <a:lstStyle/>
            <a:p>
              <a:endParaRPr lang="en-IT"/>
            </a:p>
          </p:txBody>
        </p:sp>
        <p:sp>
          <p:nvSpPr>
            <p:cNvPr id="37" name="TextBox 37"/>
            <p:cNvSpPr txBox="1"/>
            <p:nvPr/>
          </p:nvSpPr>
          <p:spPr>
            <a:xfrm>
              <a:off x="0" y="-38100"/>
              <a:ext cx="2058582" cy="763696"/>
            </a:xfrm>
            <a:prstGeom prst="rect">
              <a:avLst/>
            </a:prstGeom>
          </p:spPr>
          <p:txBody>
            <a:bodyPr lIns="50800" tIns="50800" rIns="50800" bIns="50800" rtlCol="0" anchor="ctr"/>
            <a:lstStyle/>
            <a:p>
              <a:pPr algn="ctr">
                <a:lnSpc>
                  <a:spcPts val="2347"/>
                </a:lnSpc>
              </a:pPr>
              <a:endParaRPr/>
            </a:p>
          </p:txBody>
        </p:sp>
      </p:grpSp>
      <p:grpSp>
        <p:nvGrpSpPr>
          <p:cNvPr id="38" name="Group 38"/>
          <p:cNvGrpSpPr/>
          <p:nvPr/>
        </p:nvGrpSpPr>
        <p:grpSpPr>
          <a:xfrm>
            <a:off x="353549" y="952500"/>
            <a:ext cx="7816178" cy="479501"/>
            <a:chOff x="0" y="0"/>
            <a:chExt cx="2099125" cy="128776"/>
          </a:xfrm>
        </p:grpSpPr>
        <p:sp>
          <p:nvSpPr>
            <p:cNvPr id="39" name="Freeform 39"/>
            <p:cNvSpPr/>
            <p:nvPr/>
          </p:nvSpPr>
          <p:spPr>
            <a:xfrm>
              <a:off x="0" y="0"/>
              <a:ext cx="2099125" cy="128776"/>
            </a:xfrm>
            <a:custGeom>
              <a:avLst/>
              <a:gdLst/>
              <a:ahLst/>
              <a:cxnLst/>
              <a:rect l="l" t="t" r="r" b="b"/>
              <a:pathLst>
                <a:path w="2099125" h="128776">
                  <a:moveTo>
                    <a:pt x="0" y="0"/>
                  </a:moveTo>
                  <a:lnTo>
                    <a:pt x="2099125" y="0"/>
                  </a:lnTo>
                  <a:lnTo>
                    <a:pt x="2099125" y="128776"/>
                  </a:lnTo>
                  <a:lnTo>
                    <a:pt x="0" y="128776"/>
                  </a:lnTo>
                  <a:close/>
                </a:path>
              </a:pathLst>
            </a:custGeom>
            <a:solidFill>
              <a:srgbClr val="375B76"/>
            </a:solidFill>
          </p:spPr>
          <p:txBody>
            <a:bodyPr/>
            <a:lstStyle/>
            <a:p>
              <a:endParaRPr lang="en-IT"/>
            </a:p>
          </p:txBody>
        </p:sp>
        <p:sp>
          <p:nvSpPr>
            <p:cNvPr id="40" name="TextBox 40"/>
            <p:cNvSpPr txBox="1"/>
            <p:nvPr/>
          </p:nvSpPr>
          <p:spPr>
            <a:xfrm>
              <a:off x="0" y="-38100"/>
              <a:ext cx="2099125" cy="166876"/>
            </a:xfrm>
            <a:prstGeom prst="rect">
              <a:avLst/>
            </a:prstGeom>
          </p:spPr>
          <p:txBody>
            <a:bodyPr lIns="49819" tIns="49819" rIns="49819" bIns="49819" rtlCol="0" anchor="ctr"/>
            <a:lstStyle/>
            <a:p>
              <a:pPr algn="ctr">
                <a:lnSpc>
                  <a:spcPts val="2444"/>
                </a:lnSpc>
              </a:pPr>
              <a:r>
                <a:rPr lang="en-US" sz="1746" b="1">
                  <a:solidFill>
                    <a:srgbClr val="FFFFFF"/>
                  </a:solidFill>
                  <a:latin typeface="Articulat Bold"/>
                  <a:ea typeface="Articulat Bold"/>
                  <a:cs typeface="Articulat Bold"/>
                  <a:sym typeface="Articulat Bold"/>
                </a:rPr>
                <a:t>CONSTRUCTION OF VIDEOS</a:t>
              </a:r>
            </a:p>
          </p:txBody>
        </p:sp>
      </p:grpSp>
      <p:sp>
        <p:nvSpPr>
          <p:cNvPr id="41" name="TextBox 41"/>
          <p:cNvSpPr txBox="1"/>
          <p:nvPr/>
        </p:nvSpPr>
        <p:spPr>
          <a:xfrm>
            <a:off x="2051188" y="7465590"/>
            <a:ext cx="250760" cy="290094"/>
          </a:xfrm>
          <a:prstGeom prst="rect">
            <a:avLst/>
          </a:prstGeom>
        </p:spPr>
        <p:txBody>
          <a:bodyPr lIns="0" tIns="0" rIns="0" bIns="0" rtlCol="0" anchor="t">
            <a:spAutoFit/>
          </a:bodyPr>
          <a:lstStyle/>
          <a:p>
            <a:pPr algn="ctr">
              <a:lnSpc>
                <a:spcPts val="2397"/>
              </a:lnSpc>
            </a:pPr>
            <a:r>
              <a:rPr lang="en-US" sz="1712">
                <a:solidFill>
                  <a:srgbClr val="000000"/>
                </a:solidFill>
                <a:latin typeface="Articulat"/>
                <a:ea typeface="Articulat"/>
                <a:cs typeface="Articulat"/>
                <a:sym typeface="Articulat"/>
              </a:rPr>
              <a:t>t0</a:t>
            </a:r>
          </a:p>
        </p:txBody>
      </p:sp>
      <p:sp>
        <p:nvSpPr>
          <p:cNvPr id="42" name="TextBox 42"/>
          <p:cNvSpPr txBox="1"/>
          <p:nvPr/>
        </p:nvSpPr>
        <p:spPr>
          <a:xfrm>
            <a:off x="5143415" y="7465590"/>
            <a:ext cx="595105" cy="290094"/>
          </a:xfrm>
          <a:prstGeom prst="rect">
            <a:avLst/>
          </a:prstGeom>
        </p:spPr>
        <p:txBody>
          <a:bodyPr lIns="0" tIns="0" rIns="0" bIns="0" rtlCol="0" anchor="t">
            <a:spAutoFit/>
          </a:bodyPr>
          <a:lstStyle/>
          <a:p>
            <a:pPr algn="ctr">
              <a:lnSpc>
                <a:spcPts val="2397"/>
              </a:lnSpc>
            </a:pPr>
            <a:r>
              <a:rPr lang="en-US" sz="1712">
                <a:solidFill>
                  <a:srgbClr val="000000"/>
                </a:solidFill>
                <a:latin typeface="Articulat"/>
                <a:ea typeface="Articulat"/>
                <a:cs typeface="Articulat"/>
                <a:sym typeface="Articulat"/>
              </a:rPr>
              <a:t>t0+2h</a:t>
            </a:r>
          </a:p>
        </p:txBody>
      </p:sp>
      <p:sp>
        <p:nvSpPr>
          <p:cNvPr id="43" name="TextBox 43"/>
          <p:cNvSpPr txBox="1"/>
          <p:nvPr/>
        </p:nvSpPr>
        <p:spPr>
          <a:xfrm>
            <a:off x="647147" y="8722694"/>
            <a:ext cx="250760" cy="290094"/>
          </a:xfrm>
          <a:prstGeom prst="rect">
            <a:avLst/>
          </a:prstGeom>
        </p:spPr>
        <p:txBody>
          <a:bodyPr lIns="0" tIns="0" rIns="0" bIns="0" rtlCol="0" anchor="t">
            <a:spAutoFit/>
          </a:bodyPr>
          <a:lstStyle/>
          <a:p>
            <a:pPr algn="ctr">
              <a:lnSpc>
                <a:spcPts val="2397"/>
              </a:lnSpc>
            </a:pPr>
            <a:r>
              <a:rPr lang="en-US" sz="1712">
                <a:solidFill>
                  <a:srgbClr val="000000"/>
                </a:solidFill>
                <a:latin typeface="Articulat"/>
                <a:ea typeface="Articulat"/>
                <a:cs typeface="Articulat"/>
                <a:sym typeface="Articulat"/>
              </a:rPr>
              <a:t>t0</a:t>
            </a:r>
          </a:p>
        </p:txBody>
      </p:sp>
      <p:sp>
        <p:nvSpPr>
          <p:cNvPr id="44" name="TextBox 44"/>
          <p:cNvSpPr txBox="1"/>
          <p:nvPr/>
        </p:nvSpPr>
        <p:spPr>
          <a:xfrm>
            <a:off x="3739374" y="8722694"/>
            <a:ext cx="595105" cy="290094"/>
          </a:xfrm>
          <a:prstGeom prst="rect">
            <a:avLst/>
          </a:prstGeom>
        </p:spPr>
        <p:txBody>
          <a:bodyPr lIns="0" tIns="0" rIns="0" bIns="0" rtlCol="0" anchor="t">
            <a:spAutoFit/>
          </a:bodyPr>
          <a:lstStyle/>
          <a:p>
            <a:pPr algn="ctr">
              <a:lnSpc>
                <a:spcPts val="2397"/>
              </a:lnSpc>
            </a:pPr>
            <a:r>
              <a:rPr lang="en-US" sz="1712">
                <a:solidFill>
                  <a:srgbClr val="000000"/>
                </a:solidFill>
                <a:latin typeface="Articulat"/>
                <a:ea typeface="Articulat"/>
                <a:cs typeface="Articulat"/>
                <a:sym typeface="Articulat"/>
              </a:rPr>
              <a:t>t0+2h</a:t>
            </a:r>
          </a:p>
        </p:txBody>
      </p:sp>
      <p:sp>
        <p:nvSpPr>
          <p:cNvPr id="45" name="TextBox 45"/>
          <p:cNvSpPr txBox="1"/>
          <p:nvPr/>
        </p:nvSpPr>
        <p:spPr>
          <a:xfrm>
            <a:off x="1305161" y="8798832"/>
            <a:ext cx="364475" cy="156869"/>
          </a:xfrm>
          <a:prstGeom prst="rect">
            <a:avLst/>
          </a:prstGeom>
        </p:spPr>
        <p:txBody>
          <a:bodyPr lIns="0" tIns="0" rIns="0" bIns="0" rtlCol="0" anchor="t">
            <a:spAutoFit/>
          </a:bodyPr>
          <a:lstStyle/>
          <a:p>
            <a:pPr algn="ctr">
              <a:lnSpc>
                <a:spcPts val="1311"/>
              </a:lnSpc>
            </a:pPr>
            <a:r>
              <a:rPr lang="en-US" sz="936">
                <a:solidFill>
                  <a:srgbClr val="000000"/>
                </a:solidFill>
                <a:latin typeface="Articulat"/>
                <a:ea typeface="Articulat"/>
                <a:cs typeface="Articulat"/>
                <a:sym typeface="Articulat"/>
              </a:rPr>
              <a:t>45 min</a:t>
            </a:r>
          </a:p>
        </p:txBody>
      </p:sp>
      <p:sp>
        <p:nvSpPr>
          <p:cNvPr id="46" name="TextBox 46"/>
          <p:cNvSpPr txBox="1"/>
          <p:nvPr/>
        </p:nvSpPr>
        <p:spPr>
          <a:xfrm>
            <a:off x="445723" y="4285249"/>
            <a:ext cx="3544682" cy="1053278"/>
          </a:xfrm>
          <a:prstGeom prst="rect">
            <a:avLst/>
          </a:prstGeom>
        </p:spPr>
        <p:txBody>
          <a:bodyPr lIns="0" tIns="0" rIns="0" bIns="0" rtlCol="0" anchor="t">
            <a:spAutoFit/>
          </a:bodyPr>
          <a:lstStyle/>
          <a:p>
            <a:pPr algn="l">
              <a:lnSpc>
                <a:spcPts val="2845"/>
              </a:lnSpc>
              <a:spcBef>
                <a:spcPct val="0"/>
              </a:spcBef>
            </a:pPr>
            <a:r>
              <a:rPr lang="en-US" sz="2032" b="1">
                <a:solidFill>
                  <a:srgbClr val="000000"/>
                </a:solidFill>
                <a:latin typeface="Articulat Bold"/>
                <a:ea typeface="Articulat Bold"/>
                <a:cs typeface="Articulat Bold"/>
                <a:sym typeface="Articulat Bold"/>
              </a:rPr>
              <a:t>Space:  </a:t>
            </a:r>
            <a:r>
              <a:rPr lang="en-US" sz="2032">
                <a:solidFill>
                  <a:srgbClr val="000000"/>
                </a:solidFill>
                <a:latin typeface="Articulat"/>
                <a:ea typeface="Articulat"/>
                <a:cs typeface="Articulat"/>
                <a:sym typeface="Articulat"/>
              </a:rPr>
              <a:t>videos sampled almost randomly across the entire domain; </a:t>
            </a:r>
          </a:p>
        </p:txBody>
      </p:sp>
      <p:sp>
        <p:nvSpPr>
          <p:cNvPr id="47" name="TextBox 47"/>
          <p:cNvSpPr txBox="1"/>
          <p:nvPr/>
        </p:nvSpPr>
        <p:spPr>
          <a:xfrm>
            <a:off x="445723" y="5400069"/>
            <a:ext cx="3647914" cy="1053315"/>
          </a:xfrm>
          <a:prstGeom prst="rect">
            <a:avLst/>
          </a:prstGeom>
        </p:spPr>
        <p:txBody>
          <a:bodyPr lIns="0" tIns="0" rIns="0" bIns="0" rtlCol="0" anchor="t">
            <a:spAutoFit/>
          </a:bodyPr>
          <a:lstStyle/>
          <a:p>
            <a:pPr algn="l">
              <a:lnSpc>
                <a:spcPts val="2843"/>
              </a:lnSpc>
              <a:spcBef>
                <a:spcPct val="0"/>
              </a:spcBef>
            </a:pPr>
            <a:r>
              <a:rPr lang="en-US" sz="2030" b="1">
                <a:solidFill>
                  <a:srgbClr val="000000"/>
                </a:solidFill>
                <a:latin typeface="Articulat Bold"/>
                <a:ea typeface="Articulat Bold"/>
                <a:cs typeface="Articulat Bold"/>
                <a:sym typeface="Articulat Bold"/>
              </a:rPr>
              <a:t>Time:  </a:t>
            </a:r>
            <a:r>
              <a:rPr lang="en-US" sz="2030">
                <a:solidFill>
                  <a:srgbClr val="000000"/>
                </a:solidFill>
                <a:latin typeface="Articulat"/>
                <a:ea typeface="Articulat"/>
                <a:cs typeface="Articulat"/>
                <a:sym typeface="Articulat"/>
              </a:rPr>
              <a:t>start times slightly jittered to increase temporal randomness </a:t>
            </a:r>
          </a:p>
        </p:txBody>
      </p:sp>
      <p:sp>
        <p:nvSpPr>
          <p:cNvPr id="48" name="TextBox 48"/>
          <p:cNvSpPr txBox="1"/>
          <p:nvPr/>
        </p:nvSpPr>
        <p:spPr>
          <a:xfrm>
            <a:off x="399636" y="1516380"/>
            <a:ext cx="7770091" cy="1990090"/>
          </a:xfrm>
          <a:prstGeom prst="rect">
            <a:avLst/>
          </a:prstGeom>
        </p:spPr>
        <p:txBody>
          <a:bodyPr lIns="0" tIns="0" rIns="0" bIns="0" rtlCol="0" anchor="t">
            <a:spAutoFit/>
          </a:bodyPr>
          <a:lstStyle/>
          <a:p>
            <a:pPr marL="410209" lvl="1" indent="-205105" algn="l">
              <a:lnSpc>
                <a:spcPts val="2659"/>
              </a:lnSpc>
              <a:buFont typeface="Arial"/>
              <a:buChar char="•"/>
            </a:pPr>
            <a:r>
              <a:rPr lang="en-US" sz="1899" b="1">
                <a:solidFill>
                  <a:srgbClr val="000000"/>
                </a:solidFill>
                <a:latin typeface="Articulat Bold"/>
                <a:ea typeface="Articulat Bold"/>
                <a:cs typeface="Articulat Bold"/>
                <a:sym typeface="Articulat Bold"/>
              </a:rPr>
              <a:t>8 time stamps (2h)</a:t>
            </a:r>
          </a:p>
          <a:p>
            <a:pPr marL="410209" lvl="1" indent="-205105" algn="just">
              <a:lnSpc>
                <a:spcPts val="2659"/>
              </a:lnSpc>
              <a:buFont typeface="Arial"/>
              <a:buChar char="•"/>
            </a:pPr>
            <a:r>
              <a:rPr lang="en-US" sz="1899" b="1">
                <a:solidFill>
                  <a:srgbClr val="000000"/>
                </a:solidFill>
                <a:latin typeface="Articulat Bold"/>
                <a:ea typeface="Articulat Bold"/>
                <a:cs typeface="Articulat Bold"/>
                <a:sym typeface="Articulat Bold"/>
              </a:rPr>
              <a:t>100x100 pixels</a:t>
            </a:r>
            <a:r>
              <a:rPr lang="en-US" sz="1899">
                <a:solidFill>
                  <a:srgbClr val="000000"/>
                </a:solidFill>
                <a:latin typeface="Articulat"/>
                <a:ea typeface="Articulat"/>
                <a:cs typeface="Articulat"/>
                <a:sym typeface="Articulat"/>
              </a:rPr>
              <a:t> cropped over the domain  [42N, 5E, 52N, 16E]</a:t>
            </a:r>
          </a:p>
          <a:p>
            <a:pPr marL="410209" lvl="1" indent="-205105" algn="just">
              <a:lnSpc>
                <a:spcPts val="2659"/>
              </a:lnSpc>
              <a:buFont typeface="Arial"/>
              <a:buChar char="•"/>
            </a:pPr>
            <a:r>
              <a:rPr lang="en-US" sz="1899" b="1">
                <a:solidFill>
                  <a:srgbClr val="000000"/>
                </a:solidFill>
                <a:latin typeface="Articulat Bold"/>
                <a:ea typeface="Articulat Bold"/>
                <a:cs typeface="Articulat Bold"/>
                <a:sym typeface="Articulat Bold"/>
              </a:rPr>
              <a:t>10.8</a:t>
            </a:r>
            <a:r>
              <a:rPr lang="en-US" sz="1899">
                <a:solidFill>
                  <a:srgbClr val="000000"/>
                </a:solidFill>
                <a:latin typeface="Articulat"/>
                <a:ea typeface="Articulat"/>
                <a:cs typeface="Articulat"/>
                <a:sym typeface="Articulat"/>
              </a:rPr>
              <a:t> micron MSG METEOSAT with CMSAF cloud products and mask</a:t>
            </a:r>
          </a:p>
          <a:p>
            <a:pPr marL="410209" lvl="1" indent="-205105" algn="just">
              <a:lnSpc>
                <a:spcPts val="2659"/>
              </a:lnSpc>
              <a:buFont typeface="Arial"/>
              <a:buChar char="•"/>
            </a:pPr>
            <a:r>
              <a:rPr lang="en-US" sz="1899">
                <a:solidFill>
                  <a:srgbClr val="000000"/>
                </a:solidFill>
                <a:latin typeface="Articulat"/>
                <a:ea typeface="Articulat"/>
                <a:cs typeface="Articulat"/>
                <a:sym typeface="Articulat"/>
              </a:rPr>
              <a:t>data coverage: 19 years from 2006 to 2025:</a:t>
            </a:r>
          </a:p>
          <a:p>
            <a:pPr marL="820419" lvl="2" indent="-273473" algn="just">
              <a:lnSpc>
                <a:spcPts val="2659"/>
              </a:lnSpc>
              <a:buFont typeface="Arial"/>
              <a:buChar char="⚬"/>
            </a:pPr>
            <a:r>
              <a:rPr lang="en-US" sz="1899">
                <a:solidFill>
                  <a:srgbClr val="000000"/>
                </a:solidFill>
                <a:latin typeface="Articulat"/>
                <a:ea typeface="Articulat"/>
                <a:cs typeface="Articulat"/>
                <a:sym typeface="Articulat"/>
              </a:rPr>
              <a:t> </a:t>
            </a:r>
            <a:r>
              <a:rPr lang="en-US" sz="1899" b="1">
                <a:solidFill>
                  <a:srgbClr val="000000"/>
                </a:solidFill>
                <a:latin typeface="Articulat Bold"/>
                <a:ea typeface="Articulat Bold"/>
                <a:cs typeface="Articulat Bold"/>
                <a:sym typeface="Articulat Bold"/>
              </a:rPr>
              <a:t>test dataset: 6 years </a:t>
            </a:r>
            <a:r>
              <a:rPr lang="en-US" sz="1899">
                <a:solidFill>
                  <a:srgbClr val="000000"/>
                </a:solidFill>
                <a:latin typeface="Articulat"/>
                <a:ea typeface="Articulat"/>
                <a:cs typeface="Articulat"/>
                <a:sym typeface="Articulat"/>
              </a:rPr>
              <a:t>(2025, 2024, 2021, 2020, 2017, 2016)</a:t>
            </a:r>
          </a:p>
          <a:p>
            <a:pPr marL="820419" lvl="2" indent="-273473" algn="just">
              <a:lnSpc>
                <a:spcPts val="2659"/>
              </a:lnSpc>
              <a:spcBef>
                <a:spcPct val="0"/>
              </a:spcBef>
              <a:buFont typeface="Arial"/>
              <a:buChar char="⚬"/>
            </a:pPr>
            <a:r>
              <a:rPr lang="en-US" sz="1899" b="1">
                <a:solidFill>
                  <a:srgbClr val="000000"/>
                </a:solidFill>
                <a:latin typeface="Articulat Bold"/>
                <a:ea typeface="Articulat Bold"/>
                <a:cs typeface="Articulat Bold"/>
                <a:sym typeface="Articulat Bold"/>
              </a:rPr>
              <a:t> training dataset: 13 years </a:t>
            </a:r>
            <a:r>
              <a:rPr lang="en-US" sz="1899">
                <a:solidFill>
                  <a:srgbClr val="000000"/>
                </a:solidFill>
                <a:latin typeface="Articulat"/>
                <a:ea typeface="Articulat"/>
                <a:cs typeface="Articulat"/>
                <a:sym typeface="Articulat"/>
              </a:rPr>
              <a:t>remaining</a:t>
            </a:r>
          </a:p>
        </p:txBody>
      </p:sp>
      <p:sp>
        <p:nvSpPr>
          <p:cNvPr id="49" name="TextBox 49"/>
          <p:cNvSpPr txBox="1"/>
          <p:nvPr/>
        </p:nvSpPr>
        <p:spPr>
          <a:xfrm>
            <a:off x="1122307" y="6614847"/>
            <a:ext cx="2191513" cy="693420"/>
          </a:xfrm>
          <a:prstGeom prst="rect">
            <a:avLst/>
          </a:prstGeom>
        </p:spPr>
        <p:txBody>
          <a:bodyPr lIns="0" tIns="0" rIns="0" bIns="0" rtlCol="0" anchor="t">
            <a:spAutoFit/>
          </a:bodyPr>
          <a:lstStyle/>
          <a:p>
            <a:pPr algn="ctr">
              <a:lnSpc>
                <a:spcPts val="2729"/>
              </a:lnSpc>
              <a:spcBef>
                <a:spcPct val="0"/>
              </a:spcBef>
            </a:pPr>
            <a:r>
              <a:rPr lang="en-US" sz="1950" b="1">
                <a:solidFill>
                  <a:srgbClr val="000000"/>
                </a:solidFill>
                <a:latin typeface="Lovelo"/>
                <a:ea typeface="Lovelo"/>
                <a:cs typeface="Lovelo"/>
                <a:sym typeface="Lovelo"/>
              </a:rPr>
              <a:t> total training videos: 240216</a:t>
            </a:r>
          </a:p>
        </p:txBody>
      </p:sp>
      <p:sp>
        <p:nvSpPr>
          <p:cNvPr id="50" name="TextBox 50"/>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7</a:t>
            </a:r>
          </a:p>
        </p:txBody>
      </p:sp>
    </p:spTree>
  </p:cSld>
  <p:clrMapOvr>
    <a:masterClrMapping/>
  </p:clrMapOvr>
  <p:transition spd="med">
    <p:fade/>
  </p:transition>
  <p:timing>
    <p:tnLst>
      <p:par>
        <p:cTn id="1" dur="indefinite" restart="never" nodeType="tmRoot">
          <p:childTnLst>
            <p:video>
              <p:cMediaNode vol="0">
                <p:cTn id="2" fill="hold" display="0">
                  <p:stCondLst>
                    <p:cond delay="indefinite"/>
                  </p:stCondLst>
                </p:cTn>
                <p:tgtEl>
                  <p:spTgt spid="30"/>
                </p:tgtEl>
              </p:cMediaNode>
            </p:video>
            <p:video>
              <p:cMediaNode vol="0">
                <p:cTn id="3" fill="hold" display="0">
                  <p:stCondLst>
                    <p:cond delay="indefinite"/>
                  </p:stCondLst>
                </p:cTn>
                <p:tgtEl>
                  <p:spTgt spid="31"/>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Methods and data: dataset generation </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6"/>
            <a:stretch>
              <a:fillRect/>
            </a:stretch>
          </a:blipFill>
        </p:spPr>
        <p:txBody>
          <a:bodyPr/>
          <a:lstStyle/>
          <a:p>
            <a:endParaRPr lang="en-IT"/>
          </a:p>
        </p:txBody>
      </p:sp>
      <p:grpSp>
        <p:nvGrpSpPr>
          <p:cNvPr id="6" name="Group 6"/>
          <p:cNvGrpSpPr/>
          <p:nvPr/>
        </p:nvGrpSpPr>
        <p:grpSpPr>
          <a:xfrm>
            <a:off x="353549" y="3782695"/>
            <a:ext cx="7816178" cy="6185336"/>
            <a:chOff x="0" y="0"/>
            <a:chExt cx="2099125" cy="1661143"/>
          </a:xfrm>
        </p:grpSpPr>
        <p:sp>
          <p:nvSpPr>
            <p:cNvPr id="7" name="Freeform 7"/>
            <p:cNvSpPr/>
            <p:nvPr/>
          </p:nvSpPr>
          <p:spPr>
            <a:xfrm>
              <a:off x="0" y="0"/>
              <a:ext cx="2099125" cy="1661143"/>
            </a:xfrm>
            <a:custGeom>
              <a:avLst/>
              <a:gdLst/>
              <a:ahLst/>
              <a:cxnLst/>
              <a:rect l="l" t="t" r="r" b="b"/>
              <a:pathLst>
                <a:path w="2099125" h="1661143">
                  <a:moveTo>
                    <a:pt x="0" y="0"/>
                  </a:moveTo>
                  <a:lnTo>
                    <a:pt x="2099125" y="0"/>
                  </a:lnTo>
                  <a:lnTo>
                    <a:pt x="2099125" y="1661143"/>
                  </a:lnTo>
                  <a:lnTo>
                    <a:pt x="0" y="1661143"/>
                  </a:lnTo>
                  <a:close/>
                </a:path>
              </a:pathLst>
            </a:custGeom>
            <a:ln w="38100" cap="sq">
              <a:solidFill>
                <a:srgbClr val="000000"/>
              </a:solidFill>
              <a:prstDash val="solid"/>
              <a:miter/>
            </a:ln>
          </p:spPr>
          <p:txBody>
            <a:bodyPr/>
            <a:lstStyle/>
            <a:p>
              <a:endParaRPr lang="en-IT"/>
            </a:p>
          </p:txBody>
        </p:sp>
        <p:sp>
          <p:nvSpPr>
            <p:cNvPr id="8" name="TextBox 8"/>
            <p:cNvSpPr txBox="1"/>
            <p:nvPr/>
          </p:nvSpPr>
          <p:spPr>
            <a:xfrm>
              <a:off x="0" y="-38100"/>
              <a:ext cx="2099125" cy="1699243"/>
            </a:xfrm>
            <a:prstGeom prst="rect">
              <a:avLst/>
            </a:prstGeom>
          </p:spPr>
          <p:txBody>
            <a:bodyPr lIns="49819" tIns="49819" rIns="49819" bIns="49819" rtlCol="0" anchor="ctr"/>
            <a:lstStyle/>
            <a:p>
              <a:pPr algn="ctr">
                <a:lnSpc>
                  <a:spcPts val="2444"/>
                </a:lnSpc>
              </a:pPr>
              <a:endParaRPr/>
            </a:p>
          </p:txBody>
        </p:sp>
      </p:grpSp>
      <p:sp>
        <p:nvSpPr>
          <p:cNvPr id="9" name="Freeform 9"/>
          <p:cNvSpPr/>
          <p:nvPr/>
        </p:nvSpPr>
        <p:spPr>
          <a:xfrm>
            <a:off x="3795214" y="4363680"/>
            <a:ext cx="4266033" cy="2773641"/>
          </a:xfrm>
          <a:custGeom>
            <a:avLst/>
            <a:gdLst/>
            <a:ahLst/>
            <a:cxnLst/>
            <a:rect l="l" t="t" r="r" b="b"/>
            <a:pathLst>
              <a:path w="4266033" h="2773641">
                <a:moveTo>
                  <a:pt x="0" y="0"/>
                </a:moveTo>
                <a:lnTo>
                  <a:pt x="4266033" y="0"/>
                </a:lnTo>
                <a:lnTo>
                  <a:pt x="4266033" y="2773640"/>
                </a:lnTo>
                <a:lnTo>
                  <a:pt x="0" y="2773640"/>
                </a:lnTo>
                <a:lnTo>
                  <a:pt x="0" y="0"/>
                </a:lnTo>
                <a:close/>
              </a:path>
            </a:pathLst>
          </a:custGeom>
          <a:blipFill>
            <a:blip r:embed="rId7"/>
            <a:stretch>
              <a:fillRect r="-997"/>
            </a:stretch>
          </a:blipFill>
          <a:ln w="9525" cap="sq">
            <a:solidFill>
              <a:srgbClr val="000000"/>
            </a:solidFill>
            <a:prstDash val="solid"/>
            <a:miter/>
          </a:ln>
        </p:spPr>
        <p:txBody>
          <a:bodyPr/>
          <a:lstStyle/>
          <a:p>
            <a:endParaRPr lang="en-IT"/>
          </a:p>
        </p:txBody>
      </p:sp>
      <p:sp>
        <p:nvSpPr>
          <p:cNvPr id="10" name="AutoShape 10"/>
          <p:cNvSpPr/>
          <p:nvPr/>
        </p:nvSpPr>
        <p:spPr>
          <a:xfrm>
            <a:off x="2168953" y="7944799"/>
            <a:ext cx="3191290" cy="0"/>
          </a:xfrm>
          <a:prstGeom prst="line">
            <a:avLst/>
          </a:prstGeom>
          <a:ln w="9525" cap="flat">
            <a:solidFill>
              <a:srgbClr val="000000"/>
            </a:solidFill>
            <a:prstDash val="solid"/>
            <a:headEnd type="none" w="sm" len="sm"/>
            <a:tailEnd type="none" w="sm" len="sm"/>
          </a:ln>
        </p:spPr>
        <p:txBody>
          <a:bodyPr/>
          <a:lstStyle/>
          <a:p>
            <a:endParaRPr lang="en-IT"/>
          </a:p>
        </p:txBody>
      </p:sp>
      <p:sp>
        <p:nvSpPr>
          <p:cNvPr id="11" name="AutoShape 11"/>
          <p:cNvSpPr/>
          <p:nvPr/>
        </p:nvSpPr>
        <p:spPr>
          <a:xfrm flipV="1">
            <a:off x="3535054" y="776701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2" name="AutoShape 12"/>
          <p:cNvSpPr/>
          <p:nvPr/>
        </p:nvSpPr>
        <p:spPr>
          <a:xfrm flipV="1">
            <a:off x="2624353" y="778070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3" name="AutoShape 13"/>
          <p:cNvSpPr/>
          <p:nvPr/>
        </p:nvSpPr>
        <p:spPr>
          <a:xfrm flipV="1">
            <a:off x="2169002" y="778070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4" name="AutoShape 14"/>
          <p:cNvSpPr/>
          <p:nvPr/>
        </p:nvSpPr>
        <p:spPr>
          <a:xfrm flipV="1">
            <a:off x="3990405" y="778070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5" name="AutoShape 15"/>
          <p:cNvSpPr/>
          <p:nvPr/>
        </p:nvSpPr>
        <p:spPr>
          <a:xfrm flipV="1">
            <a:off x="3079703" y="778070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6" name="AutoShape 16"/>
          <p:cNvSpPr/>
          <p:nvPr/>
        </p:nvSpPr>
        <p:spPr>
          <a:xfrm flipV="1">
            <a:off x="4445755" y="7755685"/>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7" name="AutoShape 17"/>
          <p:cNvSpPr/>
          <p:nvPr/>
        </p:nvSpPr>
        <p:spPr>
          <a:xfrm flipV="1">
            <a:off x="4904843" y="776701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8" name="AutoShape 18"/>
          <p:cNvSpPr/>
          <p:nvPr/>
        </p:nvSpPr>
        <p:spPr>
          <a:xfrm flipV="1">
            <a:off x="5360194" y="7755685"/>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19" name="AutoShape 19"/>
          <p:cNvSpPr/>
          <p:nvPr/>
        </p:nvSpPr>
        <p:spPr>
          <a:xfrm>
            <a:off x="782746" y="9229737"/>
            <a:ext cx="3204015" cy="0"/>
          </a:xfrm>
          <a:prstGeom prst="line">
            <a:avLst/>
          </a:prstGeom>
          <a:ln w="9525" cap="flat">
            <a:solidFill>
              <a:srgbClr val="000000"/>
            </a:solidFill>
            <a:prstDash val="solid"/>
            <a:headEnd type="none" w="sm" len="sm"/>
            <a:tailEnd type="none" w="sm" len="sm"/>
          </a:ln>
        </p:spPr>
        <p:txBody>
          <a:bodyPr/>
          <a:lstStyle/>
          <a:p>
            <a:endParaRPr lang="en-IT"/>
          </a:p>
        </p:txBody>
      </p:sp>
      <p:sp>
        <p:nvSpPr>
          <p:cNvPr id="20" name="AutoShape 20"/>
          <p:cNvSpPr/>
          <p:nvPr/>
        </p:nvSpPr>
        <p:spPr>
          <a:xfrm flipV="1">
            <a:off x="796338" y="9039441"/>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1" name="AutoShape 21"/>
          <p:cNvSpPr/>
          <p:nvPr/>
        </p:nvSpPr>
        <p:spPr>
          <a:xfrm flipV="1">
            <a:off x="3076059" y="9039441"/>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2" name="AutoShape 22"/>
          <p:cNvSpPr/>
          <p:nvPr/>
        </p:nvSpPr>
        <p:spPr>
          <a:xfrm flipV="1">
            <a:off x="2165358"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3" name="AutoShape 23"/>
          <p:cNvSpPr/>
          <p:nvPr/>
        </p:nvSpPr>
        <p:spPr>
          <a:xfrm flipV="1">
            <a:off x="1254656" y="9039441"/>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4" name="AutoShape 24"/>
          <p:cNvSpPr/>
          <p:nvPr/>
        </p:nvSpPr>
        <p:spPr>
          <a:xfrm flipV="1">
            <a:off x="1710007"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5" name="AutoShape 25"/>
          <p:cNvSpPr/>
          <p:nvPr/>
        </p:nvSpPr>
        <p:spPr>
          <a:xfrm flipV="1">
            <a:off x="3531410"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6" name="AutoShape 26"/>
          <p:cNvSpPr/>
          <p:nvPr/>
        </p:nvSpPr>
        <p:spPr>
          <a:xfrm flipV="1">
            <a:off x="2620708"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7" name="AutoShape 27"/>
          <p:cNvSpPr/>
          <p:nvPr/>
        </p:nvSpPr>
        <p:spPr>
          <a:xfrm flipV="1">
            <a:off x="3986760" y="9053132"/>
            <a:ext cx="0" cy="353211"/>
          </a:xfrm>
          <a:prstGeom prst="line">
            <a:avLst/>
          </a:prstGeom>
          <a:ln w="9525" cap="flat">
            <a:solidFill>
              <a:srgbClr val="000000"/>
            </a:solidFill>
            <a:prstDash val="solid"/>
            <a:headEnd type="none" w="sm" len="sm"/>
            <a:tailEnd type="none" w="sm" len="sm"/>
          </a:ln>
        </p:spPr>
        <p:txBody>
          <a:bodyPr/>
          <a:lstStyle/>
          <a:p>
            <a:endParaRPr lang="en-IT"/>
          </a:p>
        </p:txBody>
      </p:sp>
      <p:sp>
        <p:nvSpPr>
          <p:cNvPr id="28" name="AutoShape 28"/>
          <p:cNvSpPr/>
          <p:nvPr/>
        </p:nvSpPr>
        <p:spPr>
          <a:xfrm>
            <a:off x="919558" y="8997571"/>
            <a:ext cx="1135680" cy="0"/>
          </a:xfrm>
          <a:prstGeom prst="line">
            <a:avLst/>
          </a:prstGeom>
          <a:ln w="9525" cap="flat">
            <a:solidFill>
              <a:srgbClr val="000000"/>
            </a:solidFill>
            <a:prstDash val="solid"/>
            <a:headEnd type="arrow" w="med" len="sm"/>
            <a:tailEnd type="arrow" w="med" len="sm"/>
          </a:ln>
        </p:spPr>
        <p:txBody>
          <a:bodyPr/>
          <a:lstStyle/>
          <a:p>
            <a:endParaRPr lang="en-IT"/>
          </a:p>
        </p:txBody>
      </p:sp>
      <p:sp>
        <p:nvSpPr>
          <p:cNvPr id="29" name="AutoShape 29"/>
          <p:cNvSpPr/>
          <p:nvPr/>
        </p:nvSpPr>
        <p:spPr>
          <a:xfrm flipH="1">
            <a:off x="2166492" y="8120320"/>
            <a:ext cx="0" cy="1280947"/>
          </a:xfrm>
          <a:prstGeom prst="line">
            <a:avLst/>
          </a:prstGeom>
          <a:ln w="9525" cap="flat">
            <a:solidFill>
              <a:srgbClr val="000000"/>
            </a:solidFill>
            <a:prstDash val="solid"/>
            <a:headEnd type="none" w="sm" len="sm"/>
            <a:tailEnd type="none" w="sm" len="sm"/>
          </a:ln>
        </p:spPr>
        <p:txBody>
          <a:bodyPr/>
          <a:lstStyle/>
          <a:p>
            <a:endParaRPr lang="en-IT"/>
          </a:p>
        </p:txBody>
      </p:sp>
      <p:pic>
        <p:nvPicPr>
          <p:cNvPr id="30" name="Picture 3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rcRect l="10174" t="37507" r="80196" b="52357"/>
          <a:stretch>
            <a:fillRect/>
          </a:stretch>
        </p:blipFill>
        <p:spPr>
          <a:xfrm>
            <a:off x="4443000" y="8383388"/>
            <a:ext cx="1485231" cy="1400361"/>
          </a:xfrm>
          <a:prstGeom prst="rect">
            <a:avLst/>
          </a:prstGeom>
          <a:ln w="9525" cap="sq">
            <a:solidFill>
              <a:srgbClr val="000000"/>
            </a:solidFill>
            <a:prstDash val="solid"/>
          </a:ln>
        </p:spPr>
      </p:pic>
      <p:pic>
        <p:nvPicPr>
          <p:cNvPr id="31" name="Picture 3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rcRect l="20027" t="37614" r="70619" b="52250"/>
          <a:stretch>
            <a:fillRect/>
          </a:stretch>
        </p:blipFill>
        <p:spPr>
          <a:xfrm>
            <a:off x="6036752" y="7280195"/>
            <a:ext cx="1382036" cy="1341387"/>
          </a:xfrm>
          <a:prstGeom prst="rect">
            <a:avLst/>
          </a:prstGeom>
          <a:ln w="9525" cap="sq">
            <a:solidFill>
              <a:srgbClr val="000000"/>
            </a:solidFill>
            <a:prstDash val="solid"/>
          </a:ln>
        </p:spPr>
      </p:pic>
      <p:grpSp>
        <p:nvGrpSpPr>
          <p:cNvPr id="32" name="Group 32"/>
          <p:cNvGrpSpPr/>
          <p:nvPr/>
        </p:nvGrpSpPr>
        <p:grpSpPr>
          <a:xfrm>
            <a:off x="353549" y="3782695"/>
            <a:ext cx="7816178" cy="479501"/>
            <a:chOff x="0" y="0"/>
            <a:chExt cx="2099125" cy="128776"/>
          </a:xfrm>
        </p:grpSpPr>
        <p:sp>
          <p:nvSpPr>
            <p:cNvPr id="33" name="Freeform 33"/>
            <p:cNvSpPr/>
            <p:nvPr/>
          </p:nvSpPr>
          <p:spPr>
            <a:xfrm>
              <a:off x="0" y="0"/>
              <a:ext cx="2099125" cy="128776"/>
            </a:xfrm>
            <a:custGeom>
              <a:avLst/>
              <a:gdLst/>
              <a:ahLst/>
              <a:cxnLst/>
              <a:rect l="l" t="t" r="r" b="b"/>
              <a:pathLst>
                <a:path w="2099125" h="128776">
                  <a:moveTo>
                    <a:pt x="0" y="0"/>
                  </a:moveTo>
                  <a:lnTo>
                    <a:pt x="2099125" y="0"/>
                  </a:lnTo>
                  <a:lnTo>
                    <a:pt x="2099125" y="128776"/>
                  </a:lnTo>
                  <a:lnTo>
                    <a:pt x="0" y="128776"/>
                  </a:lnTo>
                  <a:close/>
                </a:path>
              </a:pathLst>
            </a:custGeom>
            <a:solidFill>
              <a:srgbClr val="375B76"/>
            </a:solidFill>
          </p:spPr>
          <p:txBody>
            <a:bodyPr/>
            <a:lstStyle/>
            <a:p>
              <a:endParaRPr lang="en-IT"/>
            </a:p>
          </p:txBody>
        </p:sp>
        <p:sp>
          <p:nvSpPr>
            <p:cNvPr id="34" name="TextBox 34"/>
            <p:cNvSpPr txBox="1"/>
            <p:nvPr/>
          </p:nvSpPr>
          <p:spPr>
            <a:xfrm>
              <a:off x="0" y="-38100"/>
              <a:ext cx="2099125" cy="166876"/>
            </a:xfrm>
            <a:prstGeom prst="rect">
              <a:avLst/>
            </a:prstGeom>
          </p:spPr>
          <p:txBody>
            <a:bodyPr lIns="49819" tIns="49819" rIns="49819" bIns="49819" rtlCol="0" anchor="ctr"/>
            <a:lstStyle/>
            <a:p>
              <a:pPr algn="ctr">
                <a:lnSpc>
                  <a:spcPts val="2444"/>
                </a:lnSpc>
              </a:pPr>
              <a:r>
                <a:rPr lang="en-US" sz="1746" b="1">
                  <a:solidFill>
                    <a:srgbClr val="FFFFFF"/>
                  </a:solidFill>
                  <a:latin typeface="Articulat Bold"/>
                  <a:ea typeface="Articulat Bold"/>
                  <a:cs typeface="Articulat Bold"/>
                  <a:sym typeface="Articulat Bold"/>
                </a:rPr>
                <a:t>TRAINING DATASET</a:t>
              </a:r>
            </a:p>
          </p:txBody>
        </p:sp>
      </p:grpSp>
      <p:grpSp>
        <p:nvGrpSpPr>
          <p:cNvPr id="35" name="Group 35"/>
          <p:cNvGrpSpPr/>
          <p:nvPr/>
        </p:nvGrpSpPr>
        <p:grpSpPr>
          <a:xfrm>
            <a:off x="8395700" y="942975"/>
            <a:ext cx="9715962" cy="9025056"/>
            <a:chOff x="0" y="0"/>
            <a:chExt cx="2558936" cy="2376970"/>
          </a:xfrm>
        </p:grpSpPr>
        <p:sp>
          <p:nvSpPr>
            <p:cNvPr id="36" name="Freeform 36"/>
            <p:cNvSpPr/>
            <p:nvPr/>
          </p:nvSpPr>
          <p:spPr>
            <a:xfrm>
              <a:off x="0" y="0"/>
              <a:ext cx="2558936" cy="2376970"/>
            </a:xfrm>
            <a:custGeom>
              <a:avLst/>
              <a:gdLst/>
              <a:ahLst/>
              <a:cxnLst/>
              <a:rect l="l" t="t" r="r" b="b"/>
              <a:pathLst>
                <a:path w="2558936" h="2376970">
                  <a:moveTo>
                    <a:pt x="0" y="0"/>
                  </a:moveTo>
                  <a:lnTo>
                    <a:pt x="2558936" y="0"/>
                  </a:lnTo>
                  <a:lnTo>
                    <a:pt x="2558936" y="2376970"/>
                  </a:lnTo>
                  <a:lnTo>
                    <a:pt x="0" y="2376970"/>
                  </a:lnTo>
                  <a:close/>
                </a:path>
              </a:pathLst>
            </a:custGeom>
            <a:ln w="38100" cap="sq">
              <a:solidFill>
                <a:srgbClr val="000000"/>
              </a:solidFill>
              <a:prstDash val="solid"/>
              <a:miter/>
            </a:ln>
          </p:spPr>
          <p:txBody>
            <a:bodyPr/>
            <a:lstStyle/>
            <a:p>
              <a:endParaRPr lang="en-IT"/>
            </a:p>
          </p:txBody>
        </p:sp>
        <p:sp>
          <p:nvSpPr>
            <p:cNvPr id="37" name="TextBox 37"/>
            <p:cNvSpPr txBox="1"/>
            <p:nvPr/>
          </p:nvSpPr>
          <p:spPr>
            <a:xfrm>
              <a:off x="0" y="-38100"/>
              <a:ext cx="2558936" cy="2415070"/>
            </a:xfrm>
            <a:prstGeom prst="rect">
              <a:avLst/>
            </a:prstGeom>
          </p:spPr>
          <p:txBody>
            <a:bodyPr lIns="50800" tIns="50800" rIns="50800" bIns="50800" rtlCol="0" anchor="ctr"/>
            <a:lstStyle/>
            <a:p>
              <a:pPr algn="ctr">
                <a:lnSpc>
                  <a:spcPts val="2444"/>
                </a:lnSpc>
              </a:pPr>
              <a:endParaRPr/>
            </a:p>
          </p:txBody>
        </p:sp>
      </p:grpSp>
      <p:grpSp>
        <p:nvGrpSpPr>
          <p:cNvPr id="38" name="Group 38"/>
          <p:cNvGrpSpPr/>
          <p:nvPr/>
        </p:nvGrpSpPr>
        <p:grpSpPr>
          <a:xfrm>
            <a:off x="8382000" y="966105"/>
            <a:ext cx="9729662" cy="479501"/>
            <a:chOff x="0" y="0"/>
            <a:chExt cx="2589603" cy="128776"/>
          </a:xfrm>
        </p:grpSpPr>
        <p:sp>
          <p:nvSpPr>
            <p:cNvPr id="39" name="Freeform 39"/>
            <p:cNvSpPr/>
            <p:nvPr/>
          </p:nvSpPr>
          <p:spPr>
            <a:xfrm>
              <a:off x="0" y="0"/>
              <a:ext cx="2589603" cy="128776"/>
            </a:xfrm>
            <a:custGeom>
              <a:avLst/>
              <a:gdLst/>
              <a:ahLst/>
              <a:cxnLst/>
              <a:rect l="l" t="t" r="r" b="b"/>
              <a:pathLst>
                <a:path w="2589603" h="128776">
                  <a:moveTo>
                    <a:pt x="0" y="0"/>
                  </a:moveTo>
                  <a:lnTo>
                    <a:pt x="2589603" y="0"/>
                  </a:lnTo>
                  <a:lnTo>
                    <a:pt x="2589603" y="128776"/>
                  </a:lnTo>
                  <a:lnTo>
                    <a:pt x="0" y="128776"/>
                  </a:lnTo>
                  <a:close/>
                </a:path>
              </a:pathLst>
            </a:custGeom>
            <a:solidFill>
              <a:srgbClr val="375B76"/>
            </a:solidFill>
          </p:spPr>
          <p:txBody>
            <a:bodyPr/>
            <a:lstStyle/>
            <a:p>
              <a:endParaRPr lang="en-IT"/>
            </a:p>
          </p:txBody>
        </p:sp>
        <p:sp>
          <p:nvSpPr>
            <p:cNvPr id="40" name="TextBox 40"/>
            <p:cNvSpPr txBox="1"/>
            <p:nvPr/>
          </p:nvSpPr>
          <p:spPr>
            <a:xfrm>
              <a:off x="0" y="-38100"/>
              <a:ext cx="2589603" cy="166876"/>
            </a:xfrm>
            <a:prstGeom prst="rect">
              <a:avLst/>
            </a:prstGeom>
          </p:spPr>
          <p:txBody>
            <a:bodyPr lIns="49819" tIns="49819" rIns="49819" bIns="49819" rtlCol="0" anchor="ctr"/>
            <a:lstStyle/>
            <a:p>
              <a:pPr algn="ctr">
                <a:lnSpc>
                  <a:spcPts val="2444"/>
                </a:lnSpc>
              </a:pPr>
              <a:r>
                <a:rPr lang="en-US" sz="1746" b="1">
                  <a:solidFill>
                    <a:srgbClr val="FFFFFF"/>
                  </a:solidFill>
                  <a:latin typeface="Articulat Bold"/>
                  <a:ea typeface="Articulat Bold"/>
                  <a:cs typeface="Articulat Bold"/>
                  <a:sym typeface="Articulat Bold"/>
                </a:rPr>
                <a:t>CONSTRUCTION OF THE TEST DATASET</a:t>
              </a:r>
            </a:p>
          </p:txBody>
        </p:sp>
      </p:grpSp>
      <p:pic>
        <p:nvPicPr>
          <p:cNvPr id="41" name="Picture 41">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rcRect r="5085"/>
          <a:stretch>
            <a:fillRect/>
          </a:stretch>
        </p:blipFill>
        <p:spPr>
          <a:xfrm>
            <a:off x="12808586" y="1478280"/>
            <a:ext cx="5266343" cy="4438801"/>
          </a:xfrm>
          <a:prstGeom prst="rect">
            <a:avLst/>
          </a:prstGeom>
        </p:spPr>
      </p:pic>
      <p:grpSp>
        <p:nvGrpSpPr>
          <p:cNvPr id="42" name="Group 42"/>
          <p:cNvGrpSpPr/>
          <p:nvPr/>
        </p:nvGrpSpPr>
        <p:grpSpPr>
          <a:xfrm>
            <a:off x="353549" y="966105"/>
            <a:ext cx="7816178" cy="2754996"/>
            <a:chOff x="0" y="0"/>
            <a:chExt cx="2058582" cy="725596"/>
          </a:xfrm>
        </p:grpSpPr>
        <p:sp>
          <p:nvSpPr>
            <p:cNvPr id="43" name="Freeform 43"/>
            <p:cNvSpPr/>
            <p:nvPr/>
          </p:nvSpPr>
          <p:spPr>
            <a:xfrm>
              <a:off x="0" y="0"/>
              <a:ext cx="2058582" cy="725596"/>
            </a:xfrm>
            <a:custGeom>
              <a:avLst/>
              <a:gdLst/>
              <a:ahLst/>
              <a:cxnLst/>
              <a:rect l="l" t="t" r="r" b="b"/>
              <a:pathLst>
                <a:path w="2058582" h="725596">
                  <a:moveTo>
                    <a:pt x="0" y="0"/>
                  </a:moveTo>
                  <a:lnTo>
                    <a:pt x="2058582" y="0"/>
                  </a:lnTo>
                  <a:lnTo>
                    <a:pt x="2058582" y="725596"/>
                  </a:lnTo>
                  <a:lnTo>
                    <a:pt x="0" y="725596"/>
                  </a:lnTo>
                  <a:close/>
                </a:path>
              </a:pathLst>
            </a:custGeom>
            <a:ln w="38100" cap="sq">
              <a:solidFill>
                <a:srgbClr val="000000"/>
              </a:solidFill>
              <a:prstDash val="solid"/>
              <a:miter/>
            </a:ln>
          </p:spPr>
          <p:txBody>
            <a:bodyPr/>
            <a:lstStyle/>
            <a:p>
              <a:endParaRPr lang="en-IT"/>
            </a:p>
          </p:txBody>
        </p:sp>
        <p:sp>
          <p:nvSpPr>
            <p:cNvPr id="44" name="TextBox 44"/>
            <p:cNvSpPr txBox="1"/>
            <p:nvPr/>
          </p:nvSpPr>
          <p:spPr>
            <a:xfrm>
              <a:off x="0" y="-38100"/>
              <a:ext cx="2058582" cy="763696"/>
            </a:xfrm>
            <a:prstGeom prst="rect">
              <a:avLst/>
            </a:prstGeom>
          </p:spPr>
          <p:txBody>
            <a:bodyPr lIns="50800" tIns="50800" rIns="50800" bIns="50800" rtlCol="0" anchor="ctr"/>
            <a:lstStyle/>
            <a:p>
              <a:pPr algn="ctr">
                <a:lnSpc>
                  <a:spcPts val="2347"/>
                </a:lnSpc>
              </a:pPr>
              <a:endParaRPr/>
            </a:p>
          </p:txBody>
        </p:sp>
      </p:grpSp>
      <p:grpSp>
        <p:nvGrpSpPr>
          <p:cNvPr id="45" name="Group 45"/>
          <p:cNvGrpSpPr/>
          <p:nvPr/>
        </p:nvGrpSpPr>
        <p:grpSpPr>
          <a:xfrm>
            <a:off x="353549" y="952500"/>
            <a:ext cx="7816178" cy="479501"/>
            <a:chOff x="0" y="0"/>
            <a:chExt cx="2099125" cy="128776"/>
          </a:xfrm>
        </p:grpSpPr>
        <p:sp>
          <p:nvSpPr>
            <p:cNvPr id="46" name="Freeform 46"/>
            <p:cNvSpPr/>
            <p:nvPr/>
          </p:nvSpPr>
          <p:spPr>
            <a:xfrm>
              <a:off x="0" y="0"/>
              <a:ext cx="2099125" cy="128776"/>
            </a:xfrm>
            <a:custGeom>
              <a:avLst/>
              <a:gdLst/>
              <a:ahLst/>
              <a:cxnLst/>
              <a:rect l="l" t="t" r="r" b="b"/>
              <a:pathLst>
                <a:path w="2099125" h="128776">
                  <a:moveTo>
                    <a:pt x="0" y="0"/>
                  </a:moveTo>
                  <a:lnTo>
                    <a:pt x="2099125" y="0"/>
                  </a:lnTo>
                  <a:lnTo>
                    <a:pt x="2099125" y="128776"/>
                  </a:lnTo>
                  <a:lnTo>
                    <a:pt x="0" y="128776"/>
                  </a:lnTo>
                  <a:close/>
                </a:path>
              </a:pathLst>
            </a:custGeom>
            <a:solidFill>
              <a:srgbClr val="375B76"/>
            </a:solidFill>
          </p:spPr>
          <p:txBody>
            <a:bodyPr/>
            <a:lstStyle/>
            <a:p>
              <a:endParaRPr lang="en-IT"/>
            </a:p>
          </p:txBody>
        </p:sp>
        <p:sp>
          <p:nvSpPr>
            <p:cNvPr id="47" name="TextBox 47"/>
            <p:cNvSpPr txBox="1"/>
            <p:nvPr/>
          </p:nvSpPr>
          <p:spPr>
            <a:xfrm>
              <a:off x="0" y="-38100"/>
              <a:ext cx="2099125" cy="166876"/>
            </a:xfrm>
            <a:prstGeom prst="rect">
              <a:avLst/>
            </a:prstGeom>
          </p:spPr>
          <p:txBody>
            <a:bodyPr lIns="49819" tIns="49819" rIns="49819" bIns="49819" rtlCol="0" anchor="ctr"/>
            <a:lstStyle/>
            <a:p>
              <a:pPr algn="ctr">
                <a:lnSpc>
                  <a:spcPts val="2444"/>
                </a:lnSpc>
              </a:pPr>
              <a:r>
                <a:rPr lang="en-US" sz="1746" b="1">
                  <a:solidFill>
                    <a:srgbClr val="FFFFFF"/>
                  </a:solidFill>
                  <a:latin typeface="Articulat Bold"/>
                  <a:ea typeface="Articulat Bold"/>
                  <a:cs typeface="Articulat Bold"/>
                  <a:sym typeface="Articulat Bold"/>
                </a:rPr>
                <a:t>CONSTRUCTION OF VIDEOS</a:t>
              </a:r>
            </a:p>
          </p:txBody>
        </p:sp>
      </p:grpSp>
      <p:sp>
        <p:nvSpPr>
          <p:cNvPr id="48" name="Freeform 48"/>
          <p:cNvSpPr/>
          <p:nvPr/>
        </p:nvSpPr>
        <p:spPr>
          <a:xfrm>
            <a:off x="12950233" y="6174620"/>
            <a:ext cx="4548963" cy="3552538"/>
          </a:xfrm>
          <a:custGeom>
            <a:avLst/>
            <a:gdLst/>
            <a:ahLst/>
            <a:cxnLst/>
            <a:rect l="l" t="t" r="r" b="b"/>
            <a:pathLst>
              <a:path w="4548963" h="3552538">
                <a:moveTo>
                  <a:pt x="0" y="0"/>
                </a:moveTo>
                <a:lnTo>
                  <a:pt x="4548963" y="0"/>
                </a:lnTo>
                <a:lnTo>
                  <a:pt x="4548963" y="3552538"/>
                </a:lnTo>
                <a:lnTo>
                  <a:pt x="0" y="3552538"/>
                </a:lnTo>
                <a:lnTo>
                  <a:pt x="0" y="0"/>
                </a:lnTo>
                <a:close/>
              </a:path>
            </a:pathLst>
          </a:custGeom>
          <a:blipFill>
            <a:blip r:embed="rId10"/>
            <a:stretch>
              <a:fillRect t="-2198"/>
            </a:stretch>
          </a:blipFill>
        </p:spPr>
        <p:txBody>
          <a:bodyPr/>
          <a:lstStyle/>
          <a:p>
            <a:endParaRPr lang="en-IT"/>
          </a:p>
        </p:txBody>
      </p:sp>
      <p:sp>
        <p:nvSpPr>
          <p:cNvPr id="49" name="Freeform 49"/>
          <p:cNvSpPr/>
          <p:nvPr/>
        </p:nvSpPr>
        <p:spPr>
          <a:xfrm>
            <a:off x="9217476" y="6346036"/>
            <a:ext cx="3170782" cy="3197526"/>
          </a:xfrm>
          <a:custGeom>
            <a:avLst/>
            <a:gdLst/>
            <a:ahLst/>
            <a:cxnLst/>
            <a:rect l="l" t="t" r="r" b="b"/>
            <a:pathLst>
              <a:path w="3170782" h="3197526">
                <a:moveTo>
                  <a:pt x="0" y="0"/>
                </a:moveTo>
                <a:lnTo>
                  <a:pt x="3170782" y="0"/>
                </a:lnTo>
                <a:lnTo>
                  <a:pt x="3170782" y="3197526"/>
                </a:lnTo>
                <a:lnTo>
                  <a:pt x="0" y="3197526"/>
                </a:lnTo>
                <a:lnTo>
                  <a:pt x="0" y="0"/>
                </a:lnTo>
                <a:close/>
              </a:path>
            </a:pathLst>
          </a:custGeom>
          <a:blipFill>
            <a:blip r:embed="rId11"/>
            <a:stretch>
              <a:fillRect t="-12366"/>
            </a:stretch>
          </a:blipFill>
        </p:spPr>
        <p:txBody>
          <a:bodyPr/>
          <a:lstStyle/>
          <a:p>
            <a:endParaRPr lang="en-IT"/>
          </a:p>
        </p:txBody>
      </p:sp>
      <p:sp>
        <p:nvSpPr>
          <p:cNvPr id="50" name="TextBox 50"/>
          <p:cNvSpPr txBox="1"/>
          <p:nvPr/>
        </p:nvSpPr>
        <p:spPr>
          <a:xfrm>
            <a:off x="2051188" y="7465590"/>
            <a:ext cx="250760" cy="290094"/>
          </a:xfrm>
          <a:prstGeom prst="rect">
            <a:avLst/>
          </a:prstGeom>
        </p:spPr>
        <p:txBody>
          <a:bodyPr lIns="0" tIns="0" rIns="0" bIns="0" rtlCol="0" anchor="t">
            <a:spAutoFit/>
          </a:bodyPr>
          <a:lstStyle/>
          <a:p>
            <a:pPr algn="ctr">
              <a:lnSpc>
                <a:spcPts val="2397"/>
              </a:lnSpc>
            </a:pPr>
            <a:r>
              <a:rPr lang="en-US" sz="1712">
                <a:solidFill>
                  <a:srgbClr val="000000"/>
                </a:solidFill>
                <a:latin typeface="Articulat"/>
                <a:ea typeface="Articulat"/>
                <a:cs typeface="Articulat"/>
                <a:sym typeface="Articulat"/>
              </a:rPr>
              <a:t>t0</a:t>
            </a:r>
          </a:p>
        </p:txBody>
      </p:sp>
      <p:sp>
        <p:nvSpPr>
          <p:cNvPr id="51" name="TextBox 51"/>
          <p:cNvSpPr txBox="1"/>
          <p:nvPr/>
        </p:nvSpPr>
        <p:spPr>
          <a:xfrm>
            <a:off x="5143415" y="7465590"/>
            <a:ext cx="595105" cy="290094"/>
          </a:xfrm>
          <a:prstGeom prst="rect">
            <a:avLst/>
          </a:prstGeom>
        </p:spPr>
        <p:txBody>
          <a:bodyPr lIns="0" tIns="0" rIns="0" bIns="0" rtlCol="0" anchor="t">
            <a:spAutoFit/>
          </a:bodyPr>
          <a:lstStyle/>
          <a:p>
            <a:pPr algn="ctr">
              <a:lnSpc>
                <a:spcPts val="2397"/>
              </a:lnSpc>
            </a:pPr>
            <a:r>
              <a:rPr lang="en-US" sz="1712">
                <a:solidFill>
                  <a:srgbClr val="000000"/>
                </a:solidFill>
                <a:latin typeface="Articulat"/>
                <a:ea typeface="Articulat"/>
                <a:cs typeface="Articulat"/>
                <a:sym typeface="Articulat"/>
              </a:rPr>
              <a:t>t0+2h</a:t>
            </a:r>
          </a:p>
        </p:txBody>
      </p:sp>
      <p:sp>
        <p:nvSpPr>
          <p:cNvPr id="52" name="TextBox 52"/>
          <p:cNvSpPr txBox="1"/>
          <p:nvPr/>
        </p:nvSpPr>
        <p:spPr>
          <a:xfrm>
            <a:off x="647147" y="8722694"/>
            <a:ext cx="250760" cy="290094"/>
          </a:xfrm>
          <a:prstGeom prst="rect">
            <a:avLst/>
          </a:prstGeom>
        </p:spPr>
        <p:txBody>
          <a:bodyPr lIns="0" tIns="0" rIns="0" bIns="0" rtlCol="0" anchor="t">
            <a:spAutoFit/>
          </a:bodyPr>
          <a:lstStyle/>
          <a:p>
            <a:pPr algn="ctr">
              <a:lnSpc>
                <a:spcPts val="2397"/>
              </a:lnSpc>
            </a:pPr>
            <a:r>
              <a:rPr lang="en-US" sz="1712">
                <a:solidFill>
                  <a:srgbClr val="000000"/>
                </a:solidFill>
                <a:latin typeface="Articulat"/>
                <a:ea typeface="Articulat"/>
                <a:cs typeface="Articulat"/>
                <a:sym typeface="Articulat"/>
              </a:rPr>
              <a:t>t0</a:t>
            </a:r>
          </a:p>
        </p:txBody>
      </p:sp>
      <p:sp>
        <p:nvSpPr>
          <p:cNvPr id="53" name="TextBox 53"/>
          <p:cNvSpPr txBox="1"/>
          <p:nvPr/>
        </p:nvSpPr>
        <p:spPr>
          <a:xfrm>
            <a:off x="3739374" y="8722694"/>
            <a:ext cx="595105" cy="290094"/>
          </a:xfrm>
          <a:prstGeom prst="rect">
            <a:avLst/>
          </a:prstGeom>
        </p:spPr>
        <p:txBody>
          <a:bodyPr lIns="0" tIns="0" rIns="0" bIns="0" rtlCol="0" anchor="t">
            <a:spAutoFit/>
          </a:bodyPr>
          <a:lstStyle/>
          <a:p>
            <a:pPr algn="ctr">
              <a:lnSpc>
                <a:spcPts val="2397"/>
              </a:lnSpc>
            </a:pPr>
            <a:r>
              <a:rPr lang="en-US" sz="1712">
                <a:solidFill>
                  <a:srgbClr val="000000"/>
                </a:solidFill>
                <a:latin typeface="Articulat"/>
                <a:ea typeface="Articulat"/>
                <a:cs typeface="Articulat"/>
                <a:sym typeface="Articulat"/>
              </a:rPr>
              <a:t>t0+2h</a:t>
            </a:r>
          </a:p>
        </p:txBody>
      </p:sp>
      <p:sp>
        <p:nvSpPr>
          <p:cNvPr id="54" name="TextBox 54"/>
          <p:cNvSpPr txBox="1"/>
          <p:nvPr/>
        </p:nvSpPr>
        <p:spPr>
          <a:xfrm>
            <a:off x="1305161" y="8798832"/>
            <a:ext cx="364475" cy="156869"/>
          </a:xfrm>
          <a:prstGeom prst="rect">
            <a:avLst/>
          </a:prstGeom>
        </p:spPr>
        <p:txBody>
          <a:bodyPr lIns="0" tIns="0" rIns="0" bIns="0" rtlCol="0" anchor="t">
            <a:spAutoFit/>
          </a:bodyPr>
          <a:lstStyle/>
          <a:p>
            <a:pPr algn="ctr">
              <a:lnSpc>
                <a:spcPts val="1311"/>
              </a:lnSpc>
            </a:pPr>
            <a:r>
              <a:rPr lang="en-US" sz="936">
                <a:solidFill>
                  <a:srgbClr val="000000"/>
                </a:solidFill>
                <a:latin typeface="Articulat"/>
                <a:ea typeface="Articulat"/>
                <a:cs typeface="Articulat"/>
                <a:sym typeface="Articulat"/>
              </a:rPr>
              <a:t>45 min</a:t>
            </a:r>
          </a:p>
        </p:txBody>
      </p:sp>
      <p:sp>
        <p:nvSpPr>
          <p:cNvPr id="55" name="TextBox 55"/>
          <p:cNvSpPr txBox="1"/>
          <p:nvPr/>
        </p:nvSpPr>
        <p:spPr>
          <a:xfrm>
            <a:off x="445723" y="4285249"/>
            <a:ext cx="3544682" cy="1053278"/>
          </a:xfrm>
          <a:prstGeom prst="rect">
            <a:avLst/>
          </a:prstGeom>
        </p:spPr>
        <p:txBody>
          <a:bodyPr lIns="0" tIns="0" rIns="0" bIns="0" rtlCol="0" anchor="t">
            <a:spAutoFit/>
          </a:bodyPr>
          <a:lstStyle/>
          <a:p>
            <a:pPr algn="l">
              <a:lnSpc>
                <a:spcPts val="2845"/>
              </a:lnSpc>
              <a:spcBef>
                <a:spcPct val="0"/>
              </a:spcBef>
            </a:pPr>
            <a:r>
              <a:rPr lang="en-US" sz="2032" b="1">
                <a:solidFill>
                  <a:srgbClr val="000000"/>
                </a:solidFill>
                <a:latin typeface="Articulat Bold"/>
                <a:ea typeface="Articulat Bold"/>
                <a:cs typeface="Articulat Bold"/>
                <a:sym typeface="Articulat Bold"/>
              </a:rPr>
              <a:t>Space:  </a:t>
            </a:r>
            <a:r>
              <a:rPr lang="en-US" sz="2032">
                <a:solidFill>
                  <a:srgbClr val="000000"/>
                </a:solidFill>
                <a:latin typeface="Articulat"/>
                <a:ea typeface="Articulat"/>
                <a:cs typeface="Articulat"/>
                <a:sym typeface="Articulat"/>
              </a:rPr>
              <a:t>videos sampled almost randomly across the entire domain; </a:t>
            </a:r>
          </a:p>
        </p:txBody>
      </p:sp>
      <p:sp>
        <p:nvSpPr>
          <p:cNvPr id="56" name="TextBox 56"/>
          <p:cNvSpPr txBox="1"/>
          <p:nvPr/>
        </p:nvSpPr>
        <p:spPr>
          <a:xfrm>
            <a:off x="445723" y="5400069"/>
            <a:ext cx="3647914" cy="1053315"/>
          </a:xfrm>
          <a:prstGeom prst="rect">
            <a:avLst/>
          </a:prstGeom>
        </p:spPr>
        <p:txBody>
          <a:bodyPr lIns="0" tIns="0" rIns="0" bIns="0" rtlCol="0" anchor="t">
            <a:spAutoFit/>
          </a:bodyPr>
          <a:lstStyle/>
          <a:p>
            <a:pPr algn="l">
              <a:lnSpc>
                <a:spcPts val="2843"/>
              </a:lnSpc>
              <a:spcBef>
                <a:spcPct val="0"/>
              </a:spcBef>
            </a:pPr>
            <a:r>
              <a:rPr lang="en-US" sz="2030" b="1">
                <a:solidFill>
                  <a:srgbClr val="000000"/>
                </a:solidFill>
                <a:latin typeface="Articulat Bold"/>
                <a:ea typeface="Articulat Bold"/>
                <a:cs typeface="Articulat Bold"/>
                <a:sym typeface="Articulat Bold"/>
              </a:rPr>
              <a:t>Time:  </a:t>
            </a:r>
            <a:r>
              <a:rPr lang="en-US" sz="2030">
                <a:solidFill>
                  <a:srgbClr val="000000"/>
                </a:solidFill>
                <a:latin typeface="Articulat"/>
                <a:ea typeface="Articulat"/>
                <a:cs typeface="Articulat"/>
                <a:sym typeface="Articulat"/>
              </a:rPr>
              <a:t>start times slightly jittered to increase temporal randomness </a:t>
            </a:r>
          </a:p>
        </p:txBody>
      </p:sp>
      <p:sp>
        <p:nvSpPr>
          <p:cNvPr id="57" name="TextBox 57"/>
          <p:cNvSpPr txBox="1"/>
          <p:nvPr/>
        </p:nvSpPr>
        <p:spPr>
          <a:xfrm>
            <a:off x="399636" y="1516380"/>
            <a:ext cx="7770091" cy="1990090"/>
          </a:xfrm>
          <a:prstGeom prst="rect">
            <a:avLst/>
          </a:prstGeom>
        </p:spPr>
        <p:txBody>
          <a:bodyPr lIns="0" tIns="0" rIns="0" bIns="0" rtlCol="0" anchor="t">
            <a:spAutoFit/>
          </a:bodyPr>
          <a:lstStyle/>
          <a:p>
            <a:pPr marL="410209" lvl="1" indent="-205105" algn="l">
              <a:lnSpc>
                <a:spcPts val="2659"/>
              </a:lnSpc>
              <a:buFont typeface="Arial"/>
              <a:buChar char="•"/>
            </a:pPr>
            <a:r>
              <a:rPr lang="en-US" sz="1899" b="1">
                <a:solidFill>
                  <a:srgbClr val="000000"/>
                </a:solidFill>
                <a:latin typeface="Articulat Bold"/>
                <a:ea typeface="Articulat Bold"/>
                <a:cs typeface="Articulat Bold"/>
                <a:sym typeface="Articulat Bold"/>
              </a:rPr>
              <a:t>8 time stamps (2h)</a:t>
            </a:r>
          </a:p>
          <a:p>
            <a:pPr marL="410209" lvl="1" indent="-205105" algn="just">
              <a:lnSpc>
                <a:spcPts val="2659"/>
              </a:lnSpc>
              <a:buFont typeface="Arial"/>
              <a:buChar char="•"/>
            </a:pPr>
            <a:r>
              <a:rPr lang="en-US" sz="1899" b="1">
                <a:solidFill>
                  <a:srgbClr val="000000"/>
                </a:solidFill>
                <a:latin typeface="Articulat Bold"/>
                <a:ea typeface="Articulat Bold"/>
                <a:cs typeface="Articulat Bold"/>
                <a:sym typeface="Articulat Bold"/>
              </a:rPr>
              <a:t>100x100 pixels</a:t>
            </a:r>
            <a:r>
              <a:rPr lang="en-US" sz="1899">
                <a:solidFill>
                  <a:srgbClr val="000000"/>
                </a:solidFill>
                <a:latin typeface="Articulat"/>
                <a:ea typeface="Articulat"/>
                <a:cs typeface="Articulat"/>
                <a:sym typeface="Articulat"/>
              </a:rPr>
              <a:t> cropped over the domain  [42N, 5E, 52N, 16E]</a:t>
            </a:r>
          </a:p>
          <a:p>
            <a:pPr marL="410209" lvl="1" indent="-205105" algn="just">
              <a:lnSpc>
                <a:spcPts val="2659"/>
              </a:lnSpc>
              <a:buFont typeface="Arial"/>
              <a:buChar char="•"/>
            </a:pPr>
            <a:r>
              <a:rPr lang="en-US" sz="1899" b="1">
                <a:solidFill>
                  <a:srgbClr val="000000"/>
                </a:solidFill>
                <a:latin typeface="Articulat Bold"/>
                <a:ea typeface="Articulat Bold"/>
                <a:cs typeface="Articulat Bold"/>
                <a:sym typeface="Articulat Bold"/>
              </a:rPr>
              <a:t>10.8</a:t>
            </a:r>
            <a:r>
              <a:rPr lang="en-US" sz="1899">
                <a:solidFill>
                  <a:srgbClr val="000000"/>
                </a:solidFill>
                <a:latin typeface="Articulat"/>
                <a:ea typeface="Articulat"/>
                <a:cs typeface="Articulat"/>
                <a:sym typeface="Articulat"/>
              </a:rPr>
              <a:t> micron MSG METEOSAT with CMSAF cloud products and mask</a:t>
            </a:r>
          </a:p>
          <a:p>
            <a:pPr marL="410209" lvl="1" indent="-205105" algn="just">
              <a:lnSpc>
                <a:spcPts val="2659"/>
              </a:lnSpc>
              <a:buFont typeface="Arial"/>
              <a:buChar char="•"/>
            </a:pPr>
            <a:r>
              <a:rPr lang="en-US" sz="1899">
                <a:solidFill>
                  <a:srgbClr val="000000"/>
                </a:solidFill>
                <a:latin typeface="Articulat"/>
                <a:ea typeface="Articulat"/>
                <a:cs typeface="Articulat"/>
                <a:sym typeface="Articulat"/>
              </a:rPr>
              <a:t>data coverage: 19 years from 2006 to 2025:</a:t>
            </a:r>
          </a:p>
          <a:p>
            <a:pPr marL="820419" lvl="2" indent="-273473" algn="just">
              <a:lnSpc>
                <a:spcPts val="2659"/>
              </a:lnSpc>
              <a:buFont typeface="Arial"/>
              <a:buChar char="⚬"/>
            </a:pPr>
            <a:r>
              <a:rPr lang="en-US" sz="1899">
                <a:solidFill>
                  <a:srgbClr val="000000"/>
                </a:solidFill>
                <a:latin typeface="Articulat"/>
                <a:ea typeface="Articulat"/>
                <a:cs typeface="Articulat"/>
                <a:sym typeface="Articulat"/>
              </a:rPr>
              <a:t> </a:t>
            </a:r>
            <a:r>
              <a:rPr lang="en-US" sz="1899" b="1">
                <a:solidFill>
                  <a:srgbClr val="000000"/>
                </a:solidFill>
                <a:latin typeface="Articulat Bold"/>
                <a:ea typeface="Articulat Bold"/>
                <a:cs typeface="Articulat Bold"/>
                <a:sym typeface="Articulat Bold"/>
              </a:rPr>
              <a:t>test dataset: 6 years </a:t>
            </a:r>
            <a:r>
              <a:rPr lang="en-US" sz="1899">
                <a:solidFill>
                  <a:srgbClr val="000000"/>
                </a:solidFill>
                <a:latin typeface="Articulat"/>
                <a:ea typeface="Articulat"/>
                <a:cs typeface="Articulat"/>
                <a:sym typeface="Articulat"/>
              </a:rPr>
              <a:t>(2025, 2024, 2021, 2020, 2017, 2016)</a:t>
            </a:r>
          </a:p>
          <a:p>
            <a:pPr marL="820419" lvl="2" indent="-273473" algn="just">
              <a:lnSpc>
                <a:spcPts val="2659"/>
              </a:lnSpc>
              <a:spcBef>
                <a:spcPct val="0"/>
              </a:spcBef>
              <a:buFont typeface="Arial"/>
              <a:buChar char="⚬"/>
            </a:pPr>
            <a:r>
              <a:rPr lang="en-US" sz="1899" b="1">
                <a:solidFill>
                  <a:srgbClr val="000000"/>
                </a:solidFill>
                <a:latin typeface="Articulat Bold"/>
                <a:ea typeface="Articulat Bold"/>
                <a:cs typeface="Articulat Bold"/>
                <a:sym typeface="Articulat Bold"/>
              </a:rPr>
              <a:t> training dataset: 13 years </a:t>
            </a:r>
            <a:r>
              <a:rPr lang="en-US" sz="1899">
                <a:solidFill>
                  <a:srgbClr val="000000"/>
                </a:solidFill>
                <a:latin typeface="Articulat"/>
                <a:ea typeface="Articulat"/>
                <a:cs typeface="Articulat"/>
                <a:sym typeface="Articulat"/>
              </a:rPr>
              <a:t>remaining</a:t>
            </a:r>
          </a:p>
        </p:txBody>
      </p:sp>
      <p:sp>
        <p:nvSpPr>
          <p:cNvPr id="58" name="TextBox 58"/>
          <p:cNvSpPr txBox="1"/>
          <p:nvPr/>
        </p:nvSpPr>
        <p:spPr>
          <a:xfrm>
            <a:off x="8563956" y="1524774"/>
            <a:ext cx="4503698" cy="4577588"/>
          </a:xfrm>
          <a:prstGeom prst="rect">
            <a:avLst/>
          </a:prstGeom>
        </p:spPr>
        <p:txBody>
          <a:bodyPr lIns="0" tIns="0" rIns="0" bIns="0" rtlCol="0" anchor="t">
            <a:spAutoFit/>
          </a:bodyPr>
          <a:lstStyle/>
          <a:p>
            <a:pPr algn="l">
              <a:lnSpc>
                <a:spcPts val="2842"/>
              </a:lnSpc>
            </a:pPr>
            <a:r>
              <a:rPr lang="en-US" sz="2030">
                <a:solidFill>
                  <a:srgbClr val="000000"/>
                </a:solidFill>
                <a:latin typeface="Articulat"/>
                <a:ea typeface="Articulat"/>
                <a:cs typeface="Articulat"/>
                <a:sym typeface="Articulat"/>
              </a:rPr>
              <a:t>Selecting ESWD reports on test years over the domain [42N, 5E, 52N, 16E] with </a:t>
            </a:r>
            <a:r>
              <a:rPr lang="en-US" sz="2030" u="sng">
                <a:solidFill>
                  <a:srgbClr val="000000"/>
                </a:solidFill>
                <a:latin typeface="Articulat"/>
                <a:ea typeface="Articulat"/>
                <a:cs typeface="Articulat"/>
                <a:sym typeface="Articulat"/>
              </a:rPr>
              <a:t>more than 20 reports per day</a:t>
            </a:r>
            <a:r>
              <a:rPr lang="en-US" sz="2030">
                <a:solidFill>
                  <a:srgbClr val="000000"/>
                </a:solidFill>
                <a:latin typeface="Articulat"/>
                <a:ea typeface="Articulat"/>
                <a:cs typeface="Articulat"/>
                <a:sym typeface="Articulat"/>
              </a:rPr>
              <a:t>. For the resulting days (219): </a:t>
            </a:r>
          </a:p>
          <a:p>
            <a:pPr marL="876555" lvl="2" indent="-292185" algn="l">
              <a:lnSpc>
                <a:spcPts val="2842"/>
              </a:lnSpc>
              <a:buFont typeface="Arial"/>
              <a:buChar char="⚬"/>
            </a:pPr>
            <a:r>
              <a:rPr lang="en-US" sz="2030" b="1">
                <a:solidFill>
                  <a:srgbClr val="000000"/>
                </a:solidFill>
                <a:latin typeface="Articulat Bold"/>
                <a:ea typeface="Articulat Bold"/>
                <a:cs typeface="Articulat Bold"/>
                <a:sym typeface="Articulat Bold"/>
              </a:rPr>
              <a:t>crop fixed views</a:t>
            </a:r>
            <a:r>
              <a:rPr lang="en-US" sz="2030">
                <a:solidFill>
                  <a:srgbClr val="000000"/>
                </a:solidFill>
                <a:latin typeface="Articulat"/>
                <a:ea typeface="Articulat"/>
                <a:cs typeface="Articulat"/>
                <a:sym typeface="Articulat"/>
              </a:rPr>
              <a:t> to </a:t>
            </a:r>
            <a:r>
              <a:rPr lang="en-US" sz="2030" b="1">
                <a:solidFill>
                  <a:srgbClr val="000000"/>
                </a:solidFill>
                <a:latin typeface="Articulat Bold"/>
                <a:ea typeface="Articulat Bold"/>
                <a:cs typeface="Articulat Bold"/>
                <a:sym typeface="Articulat Bold"/>
              </a:rPr>
              <a:t>tile</a:t>
            </a:r>
            <a:r>
              <a:rPr lang="en-US" sz="2030">
                <a:solidFill>
                  <a:srgbClr val="000000"/>
                </a:solidFill>
                <a:latin typeface="Articulat"/>
                <a:ea typeface="Articulat"/>
                <a:cs typeface="Articulat"/>
                <a:sym typeface="Articulat"/>
              </a:rPr>
              <a:t> the entire </a:t>
            </a:r>
            <a:r>
              <a:rPr lang="en-US" sz="2030" b="1">
                <a:solidFill>
                  <a:srgbClr val="000000"/>
                </a:solidFill>
                <a:latin typeface="Articulat Bold"/>
                <a:ea typeface="Articulat Bold"/>
                <a:cs typeface="Articulat Bold"/>
                <a:sym typeface="Articulat Bold"/>
              </a:rPr>
              <a:t>domain</a:t>
            </a:r>
          </a:p>
          <a:p>
            <a:pPr marL="876555" lvl="2" indent="-292185" algn="l">
              <a:lnSpc>
                <a:spcPts val="2842"/>
              </a:lnSpc>
              <a:buFont typeface="Arial"/>
              <a:buChar char="⚬"/>
            </a:pPr>
            <a:r>
              <a:rPr lang="en-US" sz="2030" b="1">
                <a:solidFill>
                  <a:srgbClr val="000000"/>
                </a:solidFill>
                <a:latin typeface="Articulat Bold"/>
                <a:ea typeface="Articulat Bold"/>
                <a:cs typeface="Articulat Bold"/>
                <a:sym typeface="Articulat Bold"/>
              </a:rPr>
              <a:t>videos</a:t>
            </a:r>
            <a:r>
              <a:rPr lang="en-US" sz="2030">
                <a:solidFill>
                  <a:srgbClr val="000000"/>
                </a:solidFill>
                <a:latin typeface="Articulat"/>
                <a:ea typeface="Articulat"/>
                <a:cs typeface="Articulat"/>
                <a:sym typeface="Articulat"/>
              </a:rPr>
              <a:t> for all views for the </a:t>
            </a:r>
            <a:r>
              <a:rPr lang="en-US" sz="2030" b="1">
                <a:solidFill>
                  <a:srgbClr val="000000"/>
                </a:solidFill>
                <a:latin typeface="Articulat Bold"/>
                <a:ea typeface="Articulat Bold"/>
                <a:cs typeface="Articulat Bold"/>
                <a:sym typeface="Articulat Bold"/>
              </a:rPr>
              <a:t>entire day</a:t>
            </a:r>
          </a:p>
          <a:p>
            <a:pPr marL="876555" lvl="2" indent="-292185" algn="l">
              <a:lnSpc>
                <a:spcPts val="2842"/>
              </a:lnSpc>
              <a:buFont typeface="Arial"/>
              <a:buChar char="⚬"/>
            </a:pPr>
            <a:r>
              <a:rPr lang="en-US" sz="2030">
                <a:solidFill>
                  <a:srgbClr val="000000"/>
                </a:solidFill>
                <a:latin typeface="Articulat"/>
                <a:ea typeface="Articulat"/>
                <a:cs typeface="Articulat"/>
                <a:sym typeface="Articulat"/>
              </a:rPr>
              <a:t>characterize mean evolution before and after the event statistically</a:t>
            </a:r>
          </a:p>
          <a:p>
            <a:pPr algn="l">
              <a:lnSpc>
                <a:spcPts val="2842"/>
              </a:lnSpc>
            </a:pPr>
            <a:endParaRPr lang="en-US" sz="2030">
              <a:solidFill>
                <a:srgbClr val="000000"/>
              </a:solidFill>
              <a:latin typeface="Articulat"/>
              <a:ea typeface="Articulat"/>
              <a:cs typeface="Articulat"/>
              <a:sym typeface="Articulat"/>
            </a:endParaRPr>
          </a:p>
          <a:p>
            <a:pPr algn="l">
              <a:lnSpc>
                <a:spcPts val="2842"/>
              </a:lnSpc>
              <a:spcBef>
                <a:spcPct val="0"/>
              </a:spcBef>
            </a:pPr>
            <a:endParaRPr lang="en-US" sz="2030">
              <a:solidFill>
                <a:srgbClr val="000000"/>
              </a:solidFill>
              <a:latin typeface="Articulat"/>
              <a:ea typeface="Articulat"/>
              <a:cs typeface="Articulat"/>
              <a:sym typeface="Articulat"/>
            </a:endParaRPr>
          </a:p>
        </p:txBody>
      </p:sp>
      <p:sp>
        <p:nvSpPr>
          <p:cNvPr id="59" name="TextBox 59"/>
          <p:cNvSpPr txBox="1"/>
          <p:nvPr/>
        </p:nvSpPr>
        <p:spPr>
          <a:xfrm>
            <a:off x="13286266" y="5888506"/>
            <a:ext cx="3982559" cy="232297"/>
          </a:xfrm>
          <a:prstGeom prst="rect">
            <a:avLst/>
          </a:prstGeom>
        </p:spPr>
        <p:txBody>
          <a:bodyPr lIns="0" tIns="0" rIns="0" bIns="0" rtlCol="0" anchor="t">
            <a:spAutoFit/>
          </a:bodyPr>
          <a:lstStyle/>
          <a:p>
            <a:pPr algn="ctr">
              <a:lnSpc>
                <a:spcPts val="1891"/>
              </a:lnSpc>
              <a:spcBef>
                <a:spcPct val="0"/>
              </a:spcBef>
            </a:pPr>
            <a:r>
              <a:rPr lang="en-US" sz="1350">
                <a:solidFill>
                  <a:srgbClr val="000000"/>
                </a:solidFill>
                <a:latin typeface="Helvetica Now"/>
                <a:ea typeface="Helvetica Now"/>
                <a:cs typeface="Helvetica Now"/>
                <a:sym typeface="Helvetica Now"/>
              </a:rPr>
              <a:t>Location and type of reports over selected days</a:t>
            </a:r>
          </a:p>
        </p:txBody>
      </p:sp>
      <p:sp>
        <p:nvSpPr>
          <p:cNvPr id="60" name="TextBox 60"/>
          <p:cNvSpPr txBox="1"/>
          <p:nvPr/>
        </p:nvSpPr>
        <p:spPr>
          <a:xfrm>
            <a:off x="1122307" y="6614847"/>
            <a:ext cx="2191513" cy="693420"/>
          </a:xfrm>
          <a:prstGeom prst="rect">
            <a:avLst/>
          </a:prstGeom>
        </p:spPr>
        <p:txBody>
          <a:bodyPr lIns="0" tIns="0" rIns="0" bIns="0" rtlCol="0" anchor="t">
            <a:spAutoFit/>
          </a:bodyPr>
          <a:lstStyle/>
          <a:p>
            <a:pPr algn="ctr">
              <a:lnSpc>
                <a:spcPts val="2729"/>
              </a:lnSpc>
              <a:spcBef>
                <a:spcPct val="0"/>
              </a:spcBef>
            </a:pPr>
            <a:r>
              <a:rPr lang="en-US" sz="1950" b="1">
                <a:solidFill>
                  <a:srgbClr val="000000"/>
                </a:solidFill>
                <a:latin typeface="Lovelo"/>
                <a:ea typeface="Lovelo"/>
                <a:cs typeface="Lovelo"/>
                <a:sym typeface="Lovelo"/>
              </a:rPr>
              <a:t> total training videos: 240216</a:t>
            </a:r>
          </a:p>
        </p:txBody>
      </p:sp>
      <p:sp>
        <p:nvSpPr>
          <p:cNvPr id="61" name="TextBox 61"/>
          <p:cNvSpPr txBox="1"/>
          <p:nvPr/>
        </p:nvSpPr>
        <p:spPr>
          <a:xfrm>
            <a:off x="9637805" y="5574213"/>
            <a:ext cx="2486448" cy="695501"/>
          </a:xfrm>
          <a:prstGeom prst="rect">
            <a:avLst/>
          </a:prstGeom>
        </p:spPr>
        <p:txBody>
          <a:bodyPr lIns="0" tIns="0" rIns="0" bIns="0" rtlCol="0" anchor="t">
            <a:spAutoFit/>
          </a:bodyPr>
          <a:lstStyle/>
          <a:p>
            <a:pPr algn="ctr">
              <a:lnSpc>
                <a:spcPts val="2732"/>
              </a:lnSpc>
              <a:spcBef>
                <a:spcPct val="0"/>
              </a:spcBef>
            </a:pPr>
            <a:r>
              <a:rPr lang="en-US" sz="1952" b="1">
                <a:solidFill>
                  <a:srgbClr val="000000"/>
                </a:solidFill>
                <a:latin typeface="Lovelo"/>
                <a:ea typeface="Lovelo"/>
                <a:cs typeface="Lovelo"/>
                <a:sym typeface="Lovelo"/>
              </a:rPr>
              <a:t> total testing videos: 50095</a:t>
            </a:r>
          </a:p>
        </p:txBody>
      </p:sp>
      <p:sp>
        <p:nvSpPr>
          <p:cNvPr id="62" name="TextBox 62"/>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000000"/>
                </a:solidFill>
                <a:latin typeface="Helvetica Now"/>
                <a:ea typeface="Helvetica Now"/>
                <a:cs typeface="Helvetica Now"/>
                <a:sym typeface="Helvetica Now"/>
              </a:rPr>
              <a:t>8</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40" fill="hold"/>
                                        <p:tgtEl>
                                          <p:spTgt spid="41"/>
                                        </p:tgtEl>
                                      </p:cBhvr>
                                    </p:cmd>
                                  </p:childTnLst>
                                </p:cTn>
                              </p:par>
                            </p:childTnLst>
                          </p:cTn>
                        </p:par>
                        <p:par>
                          <p:cTn id="7" fill="hold">
                            <p:stCondLst>
                              <p:cond delay="4440"/>
                            </p:stCondLst>
                            <p:childTnLst>
                              <p:par>
                                <p:cTn id="8" presetID="1" presetClass="mediacall" presetSubtype="0" fill="hold" nodeType="afterEffect">
                                  <p:stCondLst>
                                    <p:cond delay="0"/>
                                  </p:stCondLst>
                                  <p:childTnLst>
                                    <p:cmd type="call" cmd="playFrom(0.0)">
                                      <p:cBhvr>
                                        <p:cTn id="9" dur="800" fill="hold"/>
                                        <p:tgtEl>
                                          <p:spTgt spid="31"/>
                                        </p:tgtEl>
                                      </p:cBhvr>
                                    </p:cmd>
                                  </p:childTnLst>
                                </p:cTn>
                              </p:par>
                            </p:childTnLst>
                          </p:cTn>
                        </p:par>
                        <p:par>
                          <p:cTn id="10" fill="hold">
                            <p:stCondLst>
                              <p:cond delay="5240"/>
                            </p:stCondLst>
                            <p:childTnLst>
                              <p:par>
                                <p:cTn id="11" presetID="1" presetClass="mediacall" presetSubtype="0" fill="hold" nodeType="afterEffect">
                                  <p:stCondLst>
                                    <p:cond delay="0"/>
                                  </p:stCondLst>
                                  <p:childTnLst>
                                    <p:cmd type="call" cmd="playFrom(0.0)">
                                      <p:cBhvr>
                                        <p:cTn id="12" dur="800"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3" repeatCount="indefinite" fill="hold" display="0">
                  <p:stCondLst>
                    <p:cond delay="indefinite"/>
                  </p:stCondLst>
                </p:cTn>
                <p:tgtEl>
                  <p:spTgt spid="41"/>
                </p:tgtEl>
              </p:cMediaNode>
            </p:video>
            <p:seq concurrent="1" nextAc="seek">
              <p:cTn id="14" restart="whenNotActive" fill="hold" evtFilter="cancelBubble" nodeType="interactiveSeq">
                <p:stCondLst>
                  <p:cond evt="onClick" delay="0">
                    <p:tgtEl>
                      <p:spTgt spid="41"/>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41"/>
                                        </p:tgtEl>
                                      </p:cBhvr>
                                    </p:cmd>
                                  </p:childTnLst>
                                </p:cTn>
                              </p:par>
                            </p:childTnLst>
                          </p:cTn>
                        </p:par>
                      </p:childTnLst>
                    </p:cTn>
                  </p:par>
                </p:childTnLst>
              </p:cTn>
              <p:nextCondLst>
                <p:cond evt="onClick" delay="0">
                  <p:tgtEl>
                    <p:spTgt spid="41"/>
                  </p:tgtEl>
                </p:cond>
              </p:nextCondLst>
            </p:seq>
            <p:video>
              <p:cMediaNode vol="0">
                <p:cTn id="19" repeatCount="indefinite" fill="hold" display="0">
                  <p:stCondLst>
                    <p:cond delay="indefinite"/>
                  </p:stCondLst>
                </p:cTn>
                <p:tgtEl>
                  <p:spTgt spid="31"/>
                </p:tgtEl>
              </p:cMediaNode>
            </p:video>
            <p:seq concurrent="1" nextAc="seek">
              <p:cTn id="20" restart="whenNotActive" fill="hold" evtFilter="cancelBubble" nodeType="interactiveSeq">
                <p:stCondLst>
                  <p:cond evt="onClick" delay="0">
                    <p:tgtEl>
                      <p:spTgt spid="31"/>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31"/>
                                        </p:tgtEl>
                                      </p:cBhvr>
                                    </p:cmd>
                                  </p:childTnLst>
                                </p:cTn>
                              </p:par>
                            </p:childTnLst>
                          </p:cTn>
                        </p:par>
                      </p:childTnLst>
                    </p:cTn>
                  </p:par>
                </p:childTnLst>
              </p:cTn>
              <p:nextCondLst>
                <p:cond evt="onClick" delay="0">
                  <p:tgtEl>
                    <p:spTgt spid="31"/>
                  </p:tgtEl>
                </p:cond>
              </p:nextCondLst>
            </p:seq>
            <p:video>
              <p:cMediaNode vol="0">
                <p:cTn id="25" repeatCount="indefinite" fill="hold" display="0">
                  <p:stCondLst>
                    <p:cond delay="indefinite"/>
                  </p:stCondLst>
                </p:cTn>
                <p:tgtEl>
                  <p:spTgt spid="30"/>
                </p:tgtEl>
              </p:cMediaNode>
            </p:video>
            <p:seq concurrent="1" nextAc="seek">
              <p:cTn id="26" restart="whenNotActive" fill="hold" evtFilter="cancelBubble" nodeType="interactiveSeq">
                <p:stCondLst>
                  <p:cond evt="onClick" delay="0">
                    <p:tgtEl>
                      <p:spTgt spid="30"/>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30"/>
                                        </p:tgtEl>
                                      </p:cBhvr>
                                    </p:cmd>
                                  </p:childTnLst>
                                </p:cTn>
                              </p:par>
                            </p:childTnLst>
                          </p:cTn>
                        </p:par>
                      </p:childTnLst>
                    </p:cTn>
                  </p:par>
                </p:childTnLst>
              </p:cTn>
              <p:nextCondLst>
                <p:cond evt="onClick" delay="0">
                  <p:tgtEl>
                    <p:spTgt spid="30"/>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75B76"/>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50011"/>
            <a:chOff x="0" y="0"/>
            <a:chExt cx="4816593" cy="223871"/>
          </a:xfrm>
        </p:grpSpPr>
        <p:sp>
          <p:nvSpPr>
            <p:cNvPr id="3" name="Freeform 3"/>
            <p:cNvSpPr/>
            <p:nvPr/>
          </p:nvSpPr>
          <p:spPr>
            <a:xfrm>
              <a:off x="0" y="0"/>
              <a:ext cx="4816592" cy="223871"/>
            </a:xfrm>
            <a:custGeom>
              <a:avLst/>
              <a:gdLst/>
              <a:ahLst/>
              <a:cxnLst/>
              <a:rect l="l" t="t" r="r" b="b"/>
              <a:pathLst>
                <a:path w="4816592" h="223871">
                  <a:moveTo>
                    <a:pt x="0" y="0"/>
                  </a:moveTo>
                  <a:lnTo>
                    <a:pt x="4816592" y="0"/>
                  </a:lnTo>
                  <a:lnTo>
                    <a:pt x="4816592" y="223871"/>
                  </a:lnTo>
                  <a:lnTo>
                    <a:pt x="0" y="223871"/>
                  </a:lnTo>
                  <a:close/>
                </a:path>
              </a:pathLst>
            </a:custGeom>
            <a:solidFill>
              <a:srgbClr val="1D3557"/>
            </a:solidFill>
          </p:spPr>
          <p:txBody>
            <a:bodyPr/>
            <a:lstStyle/>
            <a:p>
              <a:endParaRPr lang="en-IT"/>
            </a:p>
          </p:txBody>
        </p:sp>
        <p:sp>
          <p:nvSpPr>
            <p:cNvPr id="4" name="TextBox 4"/>
            <p:cNvSpPr txBox="1"/>
            <p:nvPr/>
          </p:nvSpPr>
          <p:spPr>
            <a:xfrm>
              <a:off x="0" y="47625"/>
              <a:ext cx="4816593" cy="176246"/>
            </a:xfrm>
            <a:prstGeom prst="rect">
              <a:avLst/>
            </a:prstGeom>
          </p:spPr>
          <p:txBody>
            <a:bodyPr lIns="50800" tIns="50800" rIns="50800" bIns="50800" rtlCol="0" anchor="ctr"/>
            <a:lstStyle/>
            <a:p>
              <a:pPr algn="l">
                <a:lnSpc>
                  <a:spcPts val="3888"/>
                </a:lnSpc>
              </a:pPr>
              <a:r>
                <a:rPr lang="en-US" sz="3600" b="1">
                  <a:solidFill>
                    <a:srgbClr val="F1FAEE"/>
                  </a:solidFill>
                  <a:latin typeface="Tahoma Bold"/>
                  <a:ea typeface="Tahoma Bold"/>
                  <a:cs typeface="Tahoma Bold"/>
                  <a:sym typeface="Tahoma Bold"/>
                </a:rPr>
                <a:t> Methods and data: model setup</a:t>
              </a:r>
            </a:p>
          </p:txBody>
        </p:sp>
      </p:grpSp>
      <p:sp>
        <p:nvSpPr>
          <p:cNvPr id="5" name="Freeform 5"/>
          <p:cNvSpPr/>
          <p:nvPr/>
        </p:nvSpPr>
        <p:spPr>
          <a:xfrm>
            <a:off x="16421724" y="128520"/>
            <a:ext cx="1694201" cy="592970"/>
          </a:xfrm>
          <a:custGeom>
            <a:avLst/>
            <a:gdLst/>
            <a:ahLst/>
            <a:cxnLst/>
            <a:rect l="l" t="t" r="r" b="b"/>
            <a:pathLst>
              <a:path w="1694201" h="592970">
                <a:moveTo>
                  <a:pt x="0" y="0"/>
                </a:moveTo>
                <a:lnTo>
                  <a:pt x="1694202" y="0"/>
                </a:lnTo>
                <a:lnTo>
                  <a:pt x="1694202" y="592971"/>
                </a:lnTo>
                <a:lnTo>
                  <a:pt x="0" y="592971"/>
                </a:lnTo>
                <a:lnTo>
                  <a:pt x="0" y="0"/>
                </a:lnTo>
                <a:close/>
              </a:path>
            </a:pathLst>
          </a:custGeom>
          <a:blipFill>
            <a:blip r:embed="rId5"/>
            <a:stretch>
              <a:fillRect/>
            </a:stretch>
          </a:blipFill>
        </p:spPr>
        <p:txBody>
          <a:bodyPr/>
          <a:lstStyle/>
          <a:p>
            <a:endParaRPr lang="en-IT"/>
          </a:p>
        </p:txBody>
      </p:sp>
      <p:sp>
        <p:nvSpPr>
          <p:cNvPr id="6" name="TextBox 6"/>
          <p:cNvSpPr txBox="1"/>
          <p:nvPr/>
        </p:nvSpPr>
        <p:spPr>
          <a:xfrm>
            <a:off x="210132" y="1057555"/>
            <a:ext cx="8380230" cy="559456"/>
          </a:xfrm>
          <a:prstGeom prst="rect">
            <a:avLst/>
          </a:prstGeom>
        </p:spPr>
        <p:txBody>
          <a:bodyPr lIns="0" tIns="0" rIns="0" bIns="0" rtlCol="0" anchor="t">
            <a:spAutoFit/>
          </a:bodyPr>
          <a:lstStyle/>
          <a:p>
            <a:pPr algn="ctr">
              <a:lnSpc>
                <a:spcPts val="4782"/>
              </a:lnSpc>
              <a:spcBef>
                <a:spcPct val="0"/>
              </a:spcBef>
            </a:pPr>
            <a:r>
              <a:rPr lang="en-US" sz="3415">
                <a:solidFill>
                  <a:srgbClr val="FEFEFE"/>
                </a:solidFill>
                <a:latin typeface="Tahoma"/>
                <a:ea typeface="Tahoma"/>
                <a:cs typeface="Tahoma"/>
                <a:sym typeface="Tahoma"/>
              </a:rPr>
              <a:t>VISSL self-supervised approach, 10 classes</a:t>
            </a:r>
          </a:p>
        </p:txBody>
      </p:sp>
      <p:sp>
        <p:nvSpPr>
          <p:cNvPr id="7" name="AutoShape 7"/>
          <p:cNvSpPr/>
          <p:nvPr/>
        </p:nvSpPr>
        <p:spPr>
          <a:xfrm>
            <a:off x="2815021" y="3301178"/>
            <a:ext cx="967740" cy="0"/>
          </a:xfrm>
          <a:prstGeom prst="line">
            <a:avLst/>
          </a:prstGeom>
          <a:ln w="38100" cap="flat">
            <a:solidFill>
              <a:srgbClr val="FFFFFF"/>
            </a:solidFill>
            <a:prstDash val="solid"/>
            <a:headEnd type="none" w="sm" len="sm"/>
            <a:tailEnd type="arrow" w="med" len="sm"/>
          </a:ln>
        </p:spPr>
        <p:txBody>
          <a:bodyPr/>
          <a:lstStyle/>
          <a:p>
            <a:endParaRPr lang="en-IT"/>
          </a:p>
        </p:txBody>
      </p:sp>
      <p:sp>
        <p:nvSpPr>
          <p:cNvPr id="8" name="AutoShape 8"/>
          <p:cNvSpPr/>
          <p:nvPr/>
        </p:nvSpPr>
        <p:spPr>
          <a:xfrm>
            <a:off x="2815021" y="5768153"/>
            <a:ext cx="967740" cy="0"/>
          </a:xfrm>
          <a:prstGeom prst="line">
            <a:avLst/>
          </a:prstGeom>
          <a:ln w="38100" cap="flat">
            <a:solidFill>
              <a:srgbClr val="FFFFFF"/>
            </a:solidFill>
            <a:prstDash val="solid"/>
            <a:headEnd type="none" w="sm" len="sm"/>
            <a:tailEnd type="arrow" w="med" len="sm"/>
          </a:ln>
        </p:spPr>
        <p:txBody>
          <a:bodyPr/>
          <a:lstStyle/>
          <a:p>
            <a:endParaRPr lang="en-IT"/>
          </a:p>
        </p:txBody>
      </p:sp>
      <p:grpSp>
        <p:nvGrpSpPr>
          <p:cNvPr id="9" name="Group 9"/>
          <p:cNvGrpSpPr/>
          <p:nvPr/>
        </p:nvGrpSpPr>
        <p:grpSpPr>
          <a:xfrm>
            <a:off x="8836746" y="2860036"/>
            <a:ext cx="2197690" cy="1184685"/>
            <a:chOff x="0" y="0"/>
            <a:chExt cx="2930253" cy="1579580"/>
          </a:xfrm>
        </p:grpSpPr>
        <p:grpSp>
          <p:nvGrpSpPr>
            <p:cNvPr id="10" name="Group 10"/>
            <p:cNvGrpSpPr/>
            <p:nvPr/>
          </p:nvGrpSpPr>
          <p:grpSpPr>
            <a:xfrm>
              <a:off x="0" y="104361"/>
              <a:ext cx="165414" cy="198497"/>
              <a:chOff x="0" y="0"/>
              <a:chExt cx="49307" cy="59168"/>
            </a:xfrm>
          </p:grpSpPr>
          <p:sp>
            <p:nvSpPr>
              <p:cNvPr id="11" name="Freeform 11"/>
              <p:cNvSpPr/>
              <p:nvPr/>
            </p:nvSpPr>
            <p:spPr>
              <a:xfrm>
                <a:off x="0" y="0"/>
                <a:ext cx="49307" cy="59168"/>
              </a:xfrm>
              <a:custGeom>
                <a:avLst/>
                <a:gdLst/>
                <a:ahLst/>
                <a:cxnLst/>
                <a:rect l="l" t="t" r="r" b="b"/>
                <a:pathLst>
                  <a:path w="49307" h="59168">
                    <a:moveTo>
                      <a:pt x="0" y="0"/>
                    </a:moveTo>
                    <a:lnTo>
                      <a:pt x="49307" y="0"/>
                    </a:lnTo>
                    <a:lnTo>
                      <a:pt x="49307" y="59168"/>
                    </a:lnTo>
                    <a:lnTo>
                      <a:pt x="0" y="59168"/>
                    </a:lnTo>
                    <a:close/>
                  </a:path>
                </a:pathLst>
              </a:custGeom>
              <a:solidFill>
                <a:srgbClr val="F1FAEE"/>
              </a:solidFill>
            </p:spPr>
            <p:txBody>
              <a:bodyPr/>
              <a:lstStyle/>
              <a:p>
                <a:endParaRPr lang="en-IT"/>
              </a:p>
            </p:txBody>
          </p:sp>
          <p:sp>
            <p:nvSpPr>
              <p:cNvPr id="12" name="TextBox 12"/>
              <p:cNvSpPr txBox="1"/>
              <p:nvPr/>
            </p:nvSpPr>
            <p:spPr>
              <a:xfrm>
                <a:off x="0" y="-66675"/>
                <a:ext cx="49307" cy="125843"/>
              </a:xfrm>
              <a:prstGeom prst="rect">
                <a:avLst/>
              </a:prstGeom>
            </p:spPr>
            <p:txBody>
              <a:bodyPr lIns="50800" tIns="50800" rIns="50800" bIns="50800" rtlCol="0" anchor="ctr"/>
              <a:lstStyle/>
              <a:p>
                <a:pPr algn="ctr">
                  <a:lnSpc>
                    <a:spcPts val="3359"/>
                  </a:lnSpc>
                </a:pPr>
                <a:endParaRPr/>
              </a:p>
            </p:txBody>
          </p:sp>
        </p:grpSp>
        <p:grpSp>
          <p:nvGrpSpPr>
            <p:cNvPr id="13" name="Group 13"/>
            <p:cNvGrpSpPr/>
            <p:nvPr/>
          </p:nvGrpSpPr>
          <p:grpSpPr>
            <a:xfrm>
              <a:off x="0" y="811447"/>
              <a:ext cx="165414" cy="198497"/>
              <a:chOff x="0" y="0"/>
              <a:chExt cx="49307" cy="59168"/>
            </a:xfrm>
          </p:grpSpPr>
          <p:sp>
            <p:nvSpPr>
              <p:cNvPr id="14" name="Freeform 14"/>
              <p:cNvSpPr/>
              <p:nvPr/>
            </p:nvSpPr>
            <p:spPr>
              <a:xfrm>
                <a:off x="0" y="0"/>
                <a:ext cx="49307" cy="59168"/>
              </a:xfrm>
              <a:custGeom>
                <a:avLst/>
                <a:gdLst/>
                <a:ahLst/>
                <a:cxnLst/>
                <a:rect l="l" t="t" r="r" b="b"/>
                <a:pathLst>
                  <a:path w="49307" h="59168">
                    <a:moveTo>
                      <a:pt x="0" y="0"/>
                    </a:moveTo>
                    <a:lnTo>
                      <a:pt x="49307" y="0"/>
                    </a:lnTo>
                    <a:lnTo>
                      <a:pt x="49307" y="59168"/>
                    </a:lnTo>
                    <a:lnTo>
                      <a:pt x="0" y="59168"/>
                    </a:lnTo>
                    <a:close/>
                  </a:path>
                </a:pathLst>
              </a:custGeom>
              <a:solidFill>
                <a:srgbClr val="F1FAEE"/>
              </a:solidFill>
            </p:spPr>
            <p:txBody>
              <a:bodyPr/>
              <a:lstStyle/>
              <a:p>
                <a:endParaRPr lang="en-IT"/>
              </a:p>
            </p:txBody>
          </p:sp>
          <p:sp>
            <p:nvSpPr>
              <p:cNvPr id="15" name="TextBox 15"/>
              <p:cNvSpPr txBox="1"/>
              <p:nvPr/>
            </p:nvSpPr>
            <p:spPr>
              <a:xfrm>
                <a:off x="0" y="-66675"/>
                <a:ext cx="49307" cy="125843"/>
              </a:xfrm>
              <a:prstGeom prst="rect">
                <a:avLst/>
              </a:prstGeom>
            </p:spPr>
            <p:txBody>
              <a:bodyPr lIns="50800" tIns="50800" rIns="50800" bIns="50800" rtlCol="0" anchor="ctr"/>
              <a:lstStyle/>
              <a:p>
                <a:pPr algn="ctr">
                  <a:lnSpc>
                    <a:spcPts val="3359"/>
                  </a:lnSpc>
                </a:pPr>
                <a:endParaRPr/>
              </a:p>
            </p:txBody>
          </p:sp>
        </p:grpSp>
        <p:grpSp>
          <p:nvGrpSpPr>
            <p:cNvPr id="16" name="Group 16"/>
            <p:cNvGrpSpPr/>
            <p:nvPr/>
          </p:nvGrpSpPr>
          <p:grpSpPr>
            <a:xfrm>
              <a:off x="0" y="1288128"/>
              <a:ext cx="165414" cy="198497"/>
              <a:chOff x="0" y="0"/>
              <a:chExt cx="49307" cy="59168"/>
            </a:xfrm>
          </p:grpSpPr>
          <p:sp>
            <p:nvSpPr>
              <p:cNvPr id="17" name="Freeform 17"/>
              <p:cNvSpPr/>
              <p:nvPr/>
            </p:nvSpPr>
            <p:spPr>
              <a:xfrm>
                <a:off x="0" y="0"/>
                <a:ext cx="49307" cy="59168"/>
              </a:xfrm>
              <a:custGeom>
                <a:avLst/>
                <a:gdLst/>
                <a:ahLst/>
                <a:cxnLst/>
                <a:rect l="l" t="t" r="r" b="b"/>
                <a:pathLst>
                  <a:path w="49307" h="59168">
                    <a:moveTo>
                      <a:pt x="0" y="0"/>
                    </a:moveTo>
                    <a:lnTo>
                      <a:pt x="49307" y="0"/>
                    </a:lnTo>
                    <a:lnTo>
                      <a:pt x="49307" y="59168"/>
                    </a:lnTo>
                    <a:lnTo>
                      <a:pt x="0" y="59168"/>
                    </a:lnTo>
                    <a:close/>
                  </a:path>
                </a:pathLst>
              </a:custGeom>
              <a:solidFill>
                <a:srgbClr val="F1FAEE"/>
              </a:solidFill>
            </p:spPr>
            <p:txBody>
              <a:bodyPr/>
              <a:lstStyle/>
              <a:p>
                <a:endParaRPr lang="en-IT"/>
              </a:p>
            </p:txBody>
          </p:sp>
          <p:sp>
            <p:nvSpPr>
              <p:cNvPr id="18" name="TextBox 18"/>
              <p:cNvSpPr txBox="1"/>
              <p:nvPr/>
            </p:nvSpPr>
            <p:spPr>
              <a:xfrm>
                <a:off x="0" y="-66675"/>
                <a:ext cx="49307" cy="125843"/>
              </a:xfrm>
              <a:prstGeom prst="rect">
                <a:avLst/>
              </a:prstGeom>
            </p:spPr>
            <p:txBody>
              <a:bodyPr lIns="50800" tIns="50800" rIns="50800" bIns="50800" rtlCol="0" anchor="ctr"/>
              <a:lstStyle/>
              <a:p>
                <a:pPr algn="ctr">
                  <a:lnSpc>
                    <a:spcPts val="3359"/>
                  </a:lnSpc>
                </a:pPr>
                <a:endParaRPr/>
              </a:p>
            </p:txBody>
          </p:sp>
        </p:grpSp>
        <p:grpSp>
          <p:nvGrpSpPr>
            <p:cNvPr id="19" name="Group 19"/>
            <p:cNvGrpSpPr/>
            <p:nvPr/>
          </p:nvGrpSpPr>
          <p:grpSpPr>
            <a:xfrm>
              <a:off x="640571" y="19920"/>
              <a:ext cx="353471" cy="353471"/>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8A91"/>
              </a:solidFill>
            </p:spPr>
            <p:txBody>
              <a:bodyPr/>
              <a:lstStyle/>
              <a:p>
                <a:endParaRPr lang="en-IT"/>
              </a:p>
            </p:txBody>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22" name="Group 22"/>
            <p:cNvGrpSpPr/>
            <p:nvPr/>
          </p:nvGrpSpPr>
          <p:grpSpPr>
            <a:xfrm>
              <a:off x="646222" y="746398"/>
              <a:ext cx="353471" cy="353471"/>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8A91"/>
              </a:solidFill>
            </p:spPr>
            <p:txBody>
              <a:bodyPr/>
              <a:lstStyle/>
              <a:p>
                <a:endParaRPr lang="en-IT"/>
              </a:p>
            </p:txBody>
          </p:sp>
          <p:sp>
            <p:nvSpPr>
              <p:cNvPr id="24" name="TextBox 24"/>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25" name="Group 25"/>
            <p:cNvGrpSpPr/>
            <p:nvPr/>
          </p:nvGrpSpPr>
          <p:grpSpPr>
            <a:xfrm>
              <a:off x="646222" y="1226109"/>
              <a:ext cx="353471" cy="353471"/>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8A91"/>
              </a:solidFill>
            </p:spPr>
            <p:txBody>
              <a:bodyPr/>
              <a:lstStyle/>
              <a:p>
                <a:endParaRPr lang="en-IT"/>
              </a:p>
            </p:txBody>
          </p:sp>
          <p:sp>
            <p:nvSpPr>
              <p:cNvPr id="27" name="TextBox 27"/>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28" name="Group 28"/>
            <p:cNvGrpSpPr/>
            <p:nvPr/>
          </p:nvGrpSpPr>
          <p:grpSpPr>
            <a:xfrm>
              <a:off x="1419497" y="0"/>
              <a:ext cx="353471" cy="353471"/>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B7BB"/>
              </a:solidFill>
            </p:spPr>
            <p:txBody>
              <a:bodyPr/>
              <a:lstStyle/>
              <a:p>
                <a:endParaRPr lang="en-IT"/>
              </a:p>
            </p:txBody>
          </p:sp>
          <p:sp>
            <p:nvSpPr>
              <p:cNvPr id="30" name="TextBox 30"/>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31" name="Group 31"/>
            <p:cNvGrpSpPr/>
            <p:nvPr/>
          </p:nvGrpSpPr>
          <p:grpSpPr>
            <a:xfrm>
              <a:off x="1434430" y="733078"/>
              <a:ext cx="353471" cy="353471"/>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B7BB"/>
              </a:solidFill>
            </p:spPr>
            <p:txBody>
              <a:bodyPr/>
              <a:lstStyle/>
              <a:p>
                <a:endParaRPr lang="en-IT"/>
              </a:p>
            </p:txBody>
          </p:sp>
          <p:sp>
            <p:nvSpPr>
              <p:cNvPr id="33" name="TextBox 33"/>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34" name="Group 34"/>
            <p:cNvGrpSpPr/>
            <p:nvPr/>
          </p:nvGrpSpPr>
          <p:grpSpPr>
            <a:xfrm>
              <a:off x="1443257" y="1166082"/>
              <a:ext cx="353471" cy="353471"/>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B7BB"/>
              </a:solidFill>
            </p:spPr>
            <p:txBody>
              <a:bodyPr/>
              <a:lstStyle/>
              <a:p>
                <a:endParaRPr lang="en-IT"/>
              </a:p>
            </p:txBody>
          </p:sp>
          <p:sp>
            <p:nvSpPr>
              <p:cNvPr id="36" name="TextBox 36"/>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37" name="Group 37"/>
            <p:cNvGrpSpPr/>
            <p:nvPr/>
          </p:nvGrpSpPr>
          <p:grpSpPr>
            <a:xfrm>
              <a:off x="2576782" y="164336"/>
              <a:ext cx="353471" cy="353471"/>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DFE1"/>
              </a:solidFill>
            </p:spPr>
            <p:txBody>
              <a:bodyPr/>
              <a:lstStyle/>
              <a:p>
                <a:endParaRPr lang="en-IT"/>
              </a:p>
            </p:txBody>
          </p:sp>
          <p:sp>
            <p:nvSpPr>
              <p:cNvPr id="39" name="TextBox 39"/>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40" name="Group 40"/>
            <p:cNvGrpSpPr/>
            <p:nvPr/>
          </p:nvGrpSpPr>
          <p:grpSpPr>
            <a:xfrm>
              <a:off x="2570997" y="926080"/>
              <a:ext cx="353471" cy="353471"/>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DFE1"/>
              </a:solidFill>
            </p:spPr>
            <p:txBody>
              <a:bodyPr/>
              <a:lstStyle/>
              <a:p>
                <a:endParaRPr lang="en-IT"/>
              </a:p>
            </p:txBody>
          </p:sp>
          <p:sp>
            <p:nvSpPr>
              <p:cNvPr id="42" name="TextBox 42"/>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sp>
          <p:nvSpPr>
            <p:cNvPr id="43" name="AutoShape 43"/>
            <p:cNvSpPr/>
            <p:nvPr/>
          </p:nvSpPr>
          <p:spPr>
            <a:xfrm flipV="1">
              <a:off x="994252" y="213486"/>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44" name="AutoShape 44"/>
            <p:cNvSpPr/>
            <p:nvPr/>
          </p:nvSpPr>
          <p:spPr>
            <a:xfrm flipV="1">
              <a:off x="1008483" y="918469"/>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45" name="AutoShape 45"/>
            <p:cNvSpPr/>
            <p:nvPr/>
          </p:nvSpPr>
          <p:spPr>
            <a:xfrm flipV="1">
              <a:off x="1025315" y="1414084"/>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46" name="AutoShape 46"/>
            <p:cNvSpPr/>
            <p:nvPr/>
          </p:nvSpPr>
          <p:spPr>
            <a:xfrm>
              <a:off x="1766501" y="180914"/>
              <a:ext cx="807372" cy="141669"/>
            </a:xfrm>
            <a:prstGeom prst="line">
              <a:avLst/>
            </a:prstGeom>
            <a:ln w="33664" cap="flat">
              <a:solidFill>
                <a:srgbClr val="FFFFFF"/>
              </a:solidFill>
              <a:prstDash val="solid"/>
              <a:headEnd type="none" w="sm" len="sm"/>
              <a:tailEnd type="arrow" w="med" len="sm"/>
            </a:ln>
          </p:spPr>
          <p:txBody>
            <a:bodyPr/>
            <a:lstStyle/>
            <a:p>
              <a:endParaRPr lang="en-IT"/>
            </a:p>
          </p:txBody>
        </p:sp>
        <p:sp>
          <p:nvSpPr>
            <p:cNvPr id="47" name="AutoShape 47"/>
            <p:cNvSpPr/>
            <p:nvPr/>
          </p:nvSpPr>
          <p:spPr>
            <a:xfrm flipV="1">
              <a:off x="1780731" y="472112"/>
              <a:ext cx="796051" cy="413785"/>
            </a:xfrm>
            <a:prstGeom prst="line">
              <a:avLst/>
            </a:prstGeom>
            <a:ln w="33664" cap="flat">
              <a:solidFill>
                <a:srgbClr val="FFFFFF"/>
              </a:solidFill>
              <a:prstDash val="solid"/>
              <a:headEnd type="none" w="sm" len="sm"/>
              <a:tailEnd type="arrow" w="med" len="sm"/>
            </a:ln>
          </p:spPr>
          <p:txBody>
            <a:bodyPr/>
            <a:lstStyle/>
            <a:p>
              <a:endParaRPr lang="en-IT"/>
            </a:p>
          </p:txBody>
        </p:sp>
        <p:sp>
          <p:nvSpPr>
            <p:cNvPr id="48" name="AutoShape 48"/>
            <p:cNvSpPr/>
            <p:nvPr/>
          </p:nvSpPr>
          <p:spPr>
            <a:xfrm flipV="1">
              <a:off x="1797563" y="457177"/>
              <a:ext cx="779219" cy="924335"/>
            </a:xfrm>
            <a:prstGeom prst="line">
              <a:avLst/>
            </a:prstGeom>
            <a:ln w="33664" cap="flat">
              <a:solidFill>
                <a:srgbClr val="FFFFFF"/>
              </a:solidFill>
              <a:prstDash val="solid"/>
              <a:headEnd type="none" w="sm" len="sm"/>
              <a:tailEnd type="arrow" w="med" len="sm"/>
            </a:ln>
          </p:spPr>
          <p:txBody>
            <a:bodyPr/>
            <a:lstStyle/>
            <a:p>
              <a:endParaRPr lang="en-IT"/>
            </a:p>
          </p:txBody>
        </p:sp>
        <p:sp>
          <p:nvSpPr>
            <p:cNvPr id="49" name="AutoShape 49"/>
            <p:cNvSpPr/>
            <p:nvPr/>
          </p:nvSpPr>
          <p:spPr>
            <a:xfrm>
              <a:off x="1775877" y="900372"/>
              <a:ext cx="807372" cy="141669"/>
            </a:xfrm>
            <a:prstGeom prst="line">
              <a:avLst/>
            </a:prstGeom>
            <a:ln w="33664" cap="flat">
              <a:solidFill>
                <a:srgbClr val="FFFFFF"/>
              </a:solidFill>
              <a:prstDash val="solid"/>
              <a:headEnd type="none" w="sm" len="sm"/>
              <a:tailEnd type="arrow" w="med" len="sm"/>
            </a:ln>
          </p:spPr>
          <p:txBody>
            <a:bodyPr/>
            <a:lstStyle/>
            <a:p>
              <a:endParaRPr lang="en-IT"/>
            </a:p>
          </p:txBody>
        </p:sp>
        <p:sp>
          <p:nvSpPr>
            <p:cNvPr id="50" name="AutoShape 50"/>
            <p:cNvSpPr/>
            <p:nvPr/>
          </p:nvSpPr>
          <p:spPr>
            <a:xfrm flipV="1">
              <a:off x="1791798" y="1163584"/>
              <a:ext cx="784984" cy="278509"/>
            </a:xfrm>
            <a:prstGeom prst="line">
              <a:avLst/>
            </a:prstGeom>
            <a:ln w="33664" cap="flat">
              <a:solidFill>
                <a:srgbClr val="FFFFFF"/>
              </a:solidFill>
              <a:prstDash val="solid"/>
              <a:headEnd type="none" w="sm" len="sm"/>
              <a:tailEnd type="arrow" w="med" len="sm"/>
            </a:ln>
          </p:spPr>
          <p:txBody>
            <a:bodyPr/>
            <a:lstStyle/>
            <a:p>
              <a:endParaRPr lang="en-IT"/>
            </a:p>
          </p:txBody>
        </p:sp>
        <p:sp>
          <p:nvSpPr>
            <p:cNvPr id="51" name="AutoShape 51"/>
            <p:cNvSpPr/>
            <p:nvPr/>
          </p:nvSpPr>
          <p:spPr>
            <a:xfrm>
              <a:off x="1766501" y="196609"/>
              <a:ext cx="810281" cy="862010"/>
            </a:xfrm>
            <a:prstGeom prst="line">
              <a:avLst/>
            </a:prstGeom>
            <a:ln w="33664" cap="flat">
              <a:solidFill>
                <a:srgbClr val="FFFFFF"/>
              </a:solidFill>
              <a:prstDash val="solid"/>
              <a:headEnd type="none" w="sm" len="sm"/>
              <a:tailEnd type="arrow" w="med" len="sm"/>
            </a:ln>
          </p:spPr>
          <p:txBody>
            <a:bodyPr/>
            <a:lstStyle/>
            <a:p>
              <a:endParaRPr lang="en-IT"/>
            </a:p>
          </p:txBody>
        </p:sp>
        <p:sp>
          <p:nvSpPr>
            <p:cNvPr id="52" name="AutoShape 52"/>
            <p:cNvSpPr/>
            <p:nvPr/>
          </p:nvSpPr>
          <p:spPr>
            <a:xfrm>
              <a:off x="994252" y="203220"/>
              <a:ext cx="440177" cy="706594"/>
            </a:xfrm>
            <a:prstGeom prst="line">
              <a:avLst/>
            </a:prstGeom>
            <a:ln w="33664" cap="flat">
              <a:solidFill>
                <a:srgbClr val="FFFFFF"/>
              </a:solidFill>
              <a:prstDash val="solid"/>
              <a:headEnd type="none" w="sm" len="sm"/>
              <a:tailEnd type="arrow" w="med" len="sm"/>
            </a:ln>
          </p:spPr>
          <p:txBody>
            <a:bodyPr/>
            <a:lstStyle/>
            <a:p>
              <a:endParaRPr lang="en-IT"/>
            </a:p>
          </p:txBody>
        </p:sp>
        <p:sp>
          <p:nvSpPr>
            <p:cNvPr id="53" name="AutoShape 53"/>
            <p:cNvSpPr/>
            <p:nvPr/>
          </p:nvSpPr>
          <p:spPr>
            <a:xfrm>
              <a:off x="994252" y="195708"/>
              <a:ext cx="427671" cy="1096862"/>
            </a:xfrm>
            <a:prstGeom prst="line">
              <a:avLst/>
            </a:prstGeom>
            <a:ln w="33664" cap="flat">
              <a:solidFill>
                <a:srgbClr val="FFFFFF"/>
              </a:solidFill>
              <a:prstDash val="solid"/>
              <a:headEnd type="none" w="sm" len="sm"/>
              <a:tailEnd type="arrow" w="med" len="sm"/>
            </a:ln>
          </p:spPr>
          <p:txBody>
            <a:bodyPr/>
            <a:lstStyle/>
            <a:p>
              <a:endParaRPr lang="en-IT"/>
            </a:p>
          </p:txBody>
        </p:sp>
        <p:sp>
          <p:nvSpPr>
            <p:cNvPr id="54" name="AutoShape 54"/>
            <p:cNvSpPr/>
            <p:nvPr/>
          </p:nvSpPr>
          <p:spPr>
            <a:xfrm flipV="1">
              <a:off x="994252" y="240795"/>
              <a:ext cx="367351" cy="676447"/>
            </a:xfrm>
            <a:prstGeom prst="line">
              <a:avLst/>
            </a:prstGeom>
            <a:ln w="33664" cap="flat">
              <a:solidFill>
                <a:srgbClr val="FFFFFF"/>
              </a:solidFill>
              <a:prstDash val="solid"/>
              <a:headEnd type="none" w="sm" len="sm"/>
              <a:tailEnd type="arrow" w="med" len="sm"/>
            </a:ln>
          </p:spPr>
          <p:txBody>
            <a:bodyPr/>
            <a:lstStyle/>
            <a:p>
              <a:endParaRPr lang="en-IT"/>
            </a:p>
          </p:txBody>
        </p:sp>
        <p:sp>
          <p:nvSpPr>
            <p:cNvPr id="55" name="AutoShape 55"/>
            <p:cNvSpPr/>
            <p:nvPr/>
          </p:nvSpPr>
          <p:spPr>
            <a:xfrm>
              <a:off x="980661" y="922677"/>
              <a:ext cx="380942" cy="525399"/>
            </a:xfrm>
            <a:prstGeom prst="line">
              <a:avLst/>
            </a:prstGeom>
            <a:ln w="33664" cap="flat">
              <a:solidFill>
                <a:srgbClr val="FFFFFF"/>
              </a:solidFill>
              <a:prstDash val="solid"/>
              <a:headEnd type="none" w="sm" len="sm"/>
              <a:tailEnd type="arrow" w="med" len="sm"/>
            </a:ln>
          </p:spPr>
          <p:txBody>
            <a:bodyPr/>
            <a:lstStyle/>
            <a:p>
              <a:endParaRPr lang="en-IT"/>
            </a:p>
          </p:txBody>
        </p:sp>
        <p:sp>
          <p:nvSpPr>
            <p:cNvPr id="56" name="AutoShape 56"/>
            <p:cNvSpPr/>
            <p:nvPr/>
          </p:nvSpPr>
          <p:spPr>
            <a:xfrm flipV="1">
              <a:off x="994042" y="909814"/>
              <a:ext cx="440388" cy="518686"/>
            </a:xfrm>
            <a:prstGeom prst="line">
              <a:avLst/>
            </a:prstGeom>
            <a:ln w="33664" cap="flat">
              <a:solidFill>
                <a:srgbClr val="FFFFFF"/>
              </a:solidFill>
              <a:prstDash val="solid"/>
              <a:headEnd type="none" w="sm" len="sm"/>
              <a:tailEnd type="arrow" w="med" len="sm"/>
            </a:ln>
          </p:spPr>
          <p:txBody>
            <a:bodyPr/>
            <a:lstStyle/>
            <a:p>
              <a:endParaRPr lang="en-IT"/>
            </a:p>
          </p:txBody>
        </p:sp>
        <p:sp>
          <p:nvSpPr>
            <p:cNvPr id="57" name="AutoShape 57"/>
            <p:cNvSpPr/>
            <p:nvPr/>
          </p:nvSpPr>
          <p:spPr>
            <a:xfrm flipV="1">
              <a:off x="1003093" y="307463"/>
              <a:ext cx="373302" cy="1110829"/>
            </a:xfrm>
            <a:prstGeom prst="line">
              <a:avLst/>
            </a:prstGeom>
            <a:ln w="33664" cap="flat">
              <a:solidFill>
                <a:srgbClr val="FFFFFF"/>
              </a:solidFill>
              <a:prstDash val="solid"/>
              <a:headEnd type="none" w="sm" len="sm"/>
              <a:tailEnd type="arrow" w="med" len="sm"/>
            </a:ln>
          </p:spPr>
          <p:txBody>
            <a:bodyPr/>
            <a:lstStyle/>
            <a:p>
              <a:endParaRPr lang="en-IT"/>
            </a:p>
          </p:txBody>
        </p:sp>
        <p:sp>
          <p:nvSpPr>
            <p:cNvPr id="58" name="AutoShape 58"/>
            <p:cNvSpPr/>
            <p:nvPr/>
          </p:nvSpPr>
          <p:spPr>
            <a:xfrm flipV="1">
              <a:off x="231293" y="209044"/>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59" name="AutoShape 59"/>
            <p:cNvSpPr/>
            <p:nvPr/>
          </p:nvSpPr>
          <p:spPr>
            <a:xfrm flipV="1">
              <a:off x="245523" y="914027"/>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60" name="AutoShape 60"/>
            <p:cNvSpPr/>
            <p:nvPr/>
          </p:nvSpPr>
          <p:spPr>
            <a:xfrm flipV="1">
              <a:off x="262355" y="1409642"/>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61" name="AutoShape 61"/>
            <p:cNvSpPr/>
            <p:nvPr/>
          </p:nvSpPr>
          <p:spPr>
            <a:xfrm>
              <a:off x="231293" y="198778"/>
              <a:ext cx="423756" cy="671024"/>
            </a:xfrm>
            <a:prstGeom prst="line">
              <a:avLst/>
            </a:prstGeom>
            <a:ln w="33664" cap="flat">
              <a:solidFill>
                <a:srgbClr val="FFFFFF"/>
              </a:solidFill>
              <a:prstDash val="solid"/>
              <a:headEnd type="none" w="sm" len="sm"/>
              <a:tailEnd type="arrow" w="med" len="sm"/>
            </a:ln>
          </p:spPr>
          <p:txBody>
            <a:bodyPr/>
            <a:lstStyle/>
            <a:p>
              <a:endParaRPr lang="en-IT"/>
            </a:p>
          </p:txBody>
        </p:sp>
        <p:sp>
          <p:nvSpPr>
            <p:cNvPr id="62" name="AutoShape 62"/>
            <p:cNvSpPr/>
            <p:nvPr/>
          </p:nvSpPr>
          <p:spPr>
            <a:xfrm>
              <a:off x="231293" y="191266"/>
              <a:ext cx="427671" cy="1096862"/>
            </a:xfrm>
            <a:prstGeom prst="line">
              <a:avLst/>
            </a:prstGeom>
            <a:ln w="33664" cap="flat">
              <a:solidFill>
                <a:srgbClr val="FFFFFF"/>
              </a:solidFill>
              <a:prstDash val="solid"/>
              <a:headEnd type="none" w="sm" len="sm"/>
              <a:tailEnd type="arrow" w="med" len="sm"/>
            </a:ln>
          </p:spPr>
          <p:txBody>
            <a:bodyPr/>
            <a:lstStyle/>
            <a:p>
              <a:endParaRPr lang="en-IT"/>
            </a:p>
          </p:txBody>
        </p:sp>
        <p:sp>
          <p:nvSpPr>
            <p:cNvPr id="63" name="AutoShape 63"/>
            <p:cNvSpPr/>
            <p:nvPr/>
          </p:nvSpPr>
          <p:spPr>
            <a:xfrm flipV="1">
              <a:off x="231293" y="236353"/>
              <a:ext cx="367351" cy="676447"/>
            </a:xfrm>
            <a:prstGeom prst="line">
              <a:avLst/>
            </a:prstGeom>
            <a:ln w="33664" cap="flat">
              <a:solidFill>
                <a:srgbClr val="FFFFFF"/>
              </a:solidFill>
              <a:prstDash val="solid"/>
              <a:headEnd type="none" w="sm" len="sm"/>
              <a:tailEnd type="arrow" w="med" len="sm"/>
            </a:ln>
          </p:spPr>
          <p:txBody>
            <a:bodyPr/>
            <a:lstStyle/>
            <a:p>
              <a:endParaRPr lang="en-IT"/>
            </a:p>
          </p:txBody>
        </p:sp>
        <p:sp>
          <p:nvSpPr>
            <p:cNvPr id="64" name="AutoShape 64"/>
            <p:cNvSpPr/>
            <p:nvPr/>
          </p:nvSpPr>
          <p:spPr>
            <a:xfrm>
              <a:off x="217702" y="918235"/>
              <a:ext cx="380942" cy="525399"/>
            </a:xfrm>
            <a:prstGeom prst="line">
              <a:avLst/>
            </a:prstGeom>
            <a:ln w="33664" cap="flat">
              <a:solidFill>
                <a:srgbClr val="FFFFFF"/>
              </a:solidFill>
              <a:prstDash val="solid"/>
              <a:headEnd type="none" w="sm" len="sm"/>
              <a:tailEnd type="arrow" w="med" len="sm"/>
            </a:ln>
          </p:spPr>
          <p:txBody>
            <a:bodyPr/>
            <a:lstStyle/>
            <a:p>
              <a:endParaRPr lang="en-IT"/>
            </a:p>
          </p:txBody>
        </p:sp>
        <p:sp>
          <p:nvSpPr>
            <p:cNvPr id="65" name="AutoShape 65"/>
            <p:cNvSpPr/>
            <p:nvPr/>
          </p:nvSpPr>
          <p:spPr>
            <a:xfrm flipV="1">
              <a:off x="240134" y="869802"/>
              <a:ext cx="414915" cy="544049"/>
            </a:xfrm>
            <a:prstGeom prst="line">
              <a:avLst/>
            </a:prstGeom>
            <a:ln w="33664" cap="flat">
              <a:solidFill>
                <a:srgbClr val="FFFFFF"/>
              </a:solidFill>
              <a:prstDash val="solid"/>
              <a:headEnd type="none" w="sm" len="sm"/>
              <a:tailEnd type="arrow" w="med" len="sm"/>
            </a:ln>
          </p:spPr>
          <p:txBody>
            <a:bodyPr/>
            <a:lstStyle/>
            <a:p>
              <a:endParaRPr lang="en-IT"/>
            </a:p>
          </p:txBody>
        </p:sp>
        <p:sp>
          <p:nvSpPr>
            <p:cNvPr id="66" name="AutoShape 66"/>
            <p:cNvSpPr/>
            <p:nvPr/>
          </p:nvSpPr>
          <p:spPr>
            <a:xfrm flipV="1">
              <a:off x="240134" y="303021"/>
              <a:ext cx="373302" cy="1110829"/>
            </a:xfrm>
            <a:prstGeom prst="line">
              <a:avLst/>
            </a:prstGeom>
            <a:ln w="33664" cap="flat">
              <a:solidFill>
                <a:srgbClr val="FFFFFF"/>
              </a:solidFill>
              <a:prstDash val="solid"/>
              <a:headEnd type="none" w="sm" len="sm"/>
              <a:tailEnd type="arrow" w="med" len="sm"/>
            </a:ln>
          </p:spPr>
          <p:txBody>
            <a:bodyPr/>
            <a:lstStyle/>
            <a:p>
              <a:endParaRPr lang="en-IT"/>
            </a:p>
          </p:txBody>
        </p:sp>
        <p:sp>
          <p:nvSpPr>
            <p:cNvPr id="67" name="Freeform 67"/>
            <p:cNvSpPr/>
            <p:nvPr/>
          </p:nvSpPr>
          <p:spPr>
            <a:xfrm rot="5400000">
              <a:off x="-86308" y="530221"/>
              <a:ext cx="338031" cy="53862"/>
            </a:xfrm>
            <a:custGeom>
              <a:avLst/>
              <a:gdLst/>
              <a:ahLst/>
              <a:cxnLst/>
              <a:rect l="l" t="t" r="r" b="b"/>
              <a:pathLst>
                <a:path w="338031" h="53862">
                  <a:moveTo>
                    <a:pt x="0" y="0"/>
                  </a:moveTo>
                  <a:lnTo>
                    <a:pt x="338030" y="0"/>
                  </a:lnTo>
                  <a:lnTo>
                    <a:pt x="338030" y="53862"/>
                  </a:lnTo>
                  <a:lnTo>
                    <a:pt x="0" y="53862"/>
                  </a:lnTo>
                  <a:lnTo>
                    <a:pt x="0" y="0"/>
                  </a:lnTo>
                  <a:close/>
                </a:path>
              </a:pathLst>
            </a:custGeom>
            <a:blipFill>
              <a:blip r:embed="rId6">
                <a:extLst>
                  <a:ext uri="{96DAC541-7B7A-43D3-8B79-37D633B846F1}">
                    <asvg:svgBlip xmlns:asvg="http://schemas.microsoft.com/office/drawing/2016/SVG/main" r:embed="rId7"/>
                  </a:ext>
                </a:extLst>
              </a:blip>
              <a:stretch>
                <a:fillRect r="-254091"/>
              </a:stretch>
            </a:blipFill>
          </p:spPr>
          <p:txBody>
            <a:bodyPr/>
            <a:lstStyle/>
            <a:p>
              <a:endParaRPr lang="en-IT"/>
            </a:p>
          </p:txBody>
        </p:sp>
        <p:sp>
          <p:nvSpPr>
            <p:cNvPr id="68" name="Freeform 68"/>
            <p:cNvSpPr/>
            <p:nvPr/>
          </p:nvSpPr>
          <p:spPr>
            <a:xfrm rot="5400000">
              <a:off x="641969" y="552087"/>
              <a:ext cx="338031" cy="53862"/>
            </a:xfrm>
            <a:custGeom>
              <a:avLst/>
              <a:gdLst/>
              <a:ahLst/>
              <a:cxnLst/>
              <a:rect l="l" t="t" r="r" b="b"/>
              <a:pathLst>
                <a:path w="338031" h="53862">
                  <a:moveTo>
                    <a:pt x="0" y="0"/>
                  </a:moveTo>
                  <a:lnTo>
                    <a:pt x="338030" y="0"/>
                  </a:lnTo>
                  <a:lnTo>
                    <a:pt x="338030" y="53862"/>
                  </a:lnTo>
                  <a:lnTo>
                    <a:pt x="0" y="53862"/>
                  </a:lnTo>
                  <a:lnTo>
                    <a:pt x="0" y="0"/>
                  </a:lnTo>
                  <a:close/>
                </a:path>
              </a:pathLst>
            </a:custGeom>
            <a:blipFill>
              <a:blip r:embed="rId6">
                <a:extLst>
                  <a:ext uri="{96DAC541-7B7A-43D3-8B79-37D633B846F1}">
                    <asvg:svgBlip xmlns:asvg="http://schemas.microsoft.com/office/drawing/2016/SVG/main" r:embed="rId7"/>
                  </a:ext>
                </a:extLst>
              </a:blip>
              <a:stretch>
                <a:fillRect r="-254091"/>
              </a:stretch>
            </a:blipFill>
          </p:spPr>
          <p:txBody>
            <a:bodyPr/>
            <a:lstStyle/>
            <a:p>
              <a:endParaRPr lang="en-IT"/>
            </a:p>
          </p:txBody>
        </p:sp>
        <p:sp>
          <p:nvSpPr>
            <p:cNvPr id="69" name="Freeform 69"/>
            <p:cNvSpPr/>
            <p:nvPr/>
          </p:nvSpPr>
          <p:spPr>
            <a:xfrm rot="5400000">
              <a:off x="1432383" y="543750"/>
              <a:ext cx="338031" cy="53862"/>
            </a:xfrm>
            <a:custGeom>
              <a:avLst/>
              <a:gdLst/>
              <a:ahLst/>
              <a:cxnLst/>
              <a:rect l="l" t="t" r="r" b="b"/>
              <a:pathLst>
                <a:path w="338031" h="53862">
                  <a:moveTo>
                    <a:pt x="0" y="0"/>
                  </a:moveTo>
                  <a:lnTo>
                    <a:pt x="338030" y="0"/>
                  </a:lnTo>
                  <a:lnTo>
                    <a:pt x="338030" y="53863"/>
                  </a:lnTo>
                  <a:lnTo>
                    <a:pt x="0" y="53863"/>
                  </a:lnTo>
                  <a:lnTo>
                    <a:pt x="0" y="0"/>
                  </a:lnTo>
                  <a:close/>
                </a:path>
              </a:pathLst>
            </a:custGeom>
            <a:blipFill>
              <a:blip r:embed="rId6">
                <a:extLst>
                  <a:ext uri="{96DAC541-7B7A-43D3-8B79-37D633B846F1}">
                    <asvg:svgBlip xmlns:asvg="http://schemas.microsoft.com/office/drawing/2016/SVG/main" r:embed="rId7"/>
                  </a:ext>
                </a:extLst>
              </a:blip>
              <a:stretch>
                <a:fillRect r="-254091"/>
              </a:stretch>
            </a:blipFill>
          </p:spPr>
          <p:txBody>
            <a:bodyPr/>
            <a:lstStyle/>
            <a:p>
              <a:endParaRPr lang="en-IT"/>
            </a:p>
          </p:txBody>
        </p:sp>
        <p:sp>
          <p:nvSpPr>
            <p:cNvPr id="70" name="Freeform 70"/>
            <p:cNvSpPr/>
            <p:nvPr/>
          </p:nvSpPr>
          <p:spPr>
            <a:xfrm rot="5400000">
              <a:off x="2582223" y="712766"/>
              <a:ext cx="338031" cy="53862"/>
            </a:xfrm>
            <a:custGeom>
              <a:avLst/>
              <a:gdLst/>
              <a:ahLst/>
              <a:cxnLst/>
              <a:rect l="l" t="t" r="r" b="b"/>
              <a:pathLst>
                <a:path w="338031" h="53862">
                  <a:moveTo>
                    <a:pt x="0" y="0"/>
                  </a:moveTo>
                  <a:lnTo>
                    <a:pt x="338030" y="0"/>
                  </a:lnTo>
                  <a:lnTo>
                    <a:pt x="338030" y="53862"/>
                  </a:lnTo>
                  <a:lnTo>
                    <a:pt x="0" y="53862"/>
                  </a:lnTo>
                  <a:lnTo>
                    <a:pt x="0" y="0"/>
                  </a:lnTo>
                  <a:close/>
                </a:path>
              </a:pathLst>
            </a:custGeom>
            <a:blipFill>
              <a:blip r:embed="rId6">
                <a:extLst>
                  <a:ext uri="{96DAC541-7B7A-43D3-8B79-37D633B846F1}">
                    <asvg:svgBlip xmlns:asvg="http://schemas.microsoft.com/office/drawing/2016/SVG/main" r:embed="rId7"/>
                  </a:ext>
                </a:extLst>
              </a:blip>
              <a:stretch>
                <a:fillRect r="-254091"/>
              </a:stretch>
            </a:blipFill>
          </p:spPr>
          <p:txBody>
            <a:bodyPr/>
            <a:lstStyle/>
            <a:p>
              <a:endParaRPr lang="en-IT"/>
            </a:p>
          </p:txBody>
        </p:sp>
      </p:grpSp>
      <p:grpSp>
        <p:nvGrpSpPr>
          <p:cNvPr id="71" name="Group 71"/>
          <p:cNvGrpSpPr/>
          <p:nvPr/>
        </p:nvGrpSpPr>
        <p:grpSpPr>
          <a:xfrm>
            <a:off x="8800534" y="5012041"/>
            <a:ext cx="2197690" cy="1184685"/>
            <a:chOff x="0" y="0"/>
            <a:chExt cx="2930253" cy="1579580"/>
          </a:xfrm>
        </p:grpSpPr>
        <p:grpSp>
          <p:nvGrpSpPr>
            <p:cNvPr id="72" name="Group 72"/>
            <p:cNvGrpSpPr/>
            <p:nvPr/>
          </p:nvGrpSpPr>
          <p:grpSpPr>
            <a:xfrm>
              <a:off x="0" y="104361"/>
              <a:ext cx="165414" cy="198497"/>
              <a:chOff x="0" y="0"/>
              <a:chExt cx="49307" cy="59168"/>
            </a:xfrm>
          </p:grpSpPr>
          <p:sp>
            <p:nvSpPr>
              <p:cNvPr id="73" name="Freeform 73"/>
              <p:cNvSpPr/>
              <p:nvPr/>
            </p:nvSpPr>
            <p:spPr>
              <a:xfrm>
                <a:off x="0" y="0"/>
                <a:ext cx="49307" cy="59168"/>
              </a:xfrm>
              <a:custGeom>
                <a:avLst/>
                <a:gdLst/>
                <a:ahLst/>
                <a:cxnLst/>
                <a:rect l="l" t="t" r="r" b="b"/>
                <a:pathLst>
                  <a:path w="49307" h="59168">
                    <a:moveTo>
                      <a:pt x="0" y="0"/>
                    </a:moveTo>
                    <a:lnTo>
                      <a:pt x="49307" y="0"/>
                    </a:lnTo>
                    <a:lnTo>
                      <a:pt x="49307" y="59168"/>
                    </a:lnTo>
                    <a:lnTo>
                      <a:pt x="0" y="59168"/>
                    </a:lnTo>
                    <a:close/>
                  </a:path>
                </a:pathLst>
              </a:custGeom>
              <a:solidFill>
                <a:srgbClr val="FAEEF8"/>
              </a:solidFill>
            </p:spPr>
            <p:txBody>
              <a:bodyPr/>
              <a:lstStyle/>
              <a:p>
                <a:endParaRPr lang="en-IT"/>
              </a:p>
            </p:txBody>
          </p:sp>
          <p:sp>
            <p:nvSpPr>
              <p:cNvPr id="74" name="TextBox 74"/>
              <p:cNvSpPr txBox="1"/>
              <p:nvPr/>
            </p:nvSpPr>
            <p:spPr>
              <a:xfrm>
                <a:off x="0" y="-66675"/>
                <a:ext cx="49307" cy="125843"/>
              </a:xfrm>
              <a:prstGeom prst="rect">
                <a:avLst/>
              </a:prstGeom>
            </p:spPr>
            <p:txBody>
              <a:bodyPr lIns="50800" tIns="50800" rIns="50800" bIns="50800" rtlCol="0" anchor="ctr"/>
              <a:lstStyle/>
              <a:p>
                <a:pPr algn="ctr">
                  <a:lnSpc>
                    <a:spcPts val="3359"/>
                  </a:lnSpc>
                </a:pPr>
                <a:endParaRPr/>
              </a:p>
            </p:txBody>
          </p:sp>
        </p:grpSp>
        <p:grpSp>
          <p:nvGrpSpPr>
            <p:cNvPr id="75" name="Group 75"/>
            <p:cNvGrpSpPr/>
            <p:nvPr/>
          </p:nvGrpSpPr>
          <p:grpSpPr>
            <a:xfrm>
              <a:off x="0" y="811447"/>
              <a:ext cx="165414" cy="198497"/>
              <a:chOff x="0" y="0"/>
              <a:chExt cx="49307" cy="59168"/>
            </a:xfrm>
          </p:grpSpPr>
          <p:sp>
            <p:nvSpPr>
              <p:cNvPr id="76" name="Freeform 76"/>
              <p:cNvSpPr/>
              <p:nvPr/>
            </p:nvSpPr>
            <p:spPr>
              <a:xfrm>
                <a:off x="0" y="0"/>
                <a:ext cx="49307" cy="59168"/>
              </a:xfrm>
              <a:custGeom>
                <a:avLst/>
                <a:gdLst/>
                <a:ahLst/>
                <a:cxnLst/>
                <a:rect l="l" t="t" r="r" b="b"/>
                <a:pathLst>
                  <a:path w="49307" h="59168">
                    <a:moveTo>
                      <a:pt x="0" y="0"/>
                    </a:moveTo>
                    <a:lnTo>
                      <a:pt x="49307" y="0"/>
                    </a:lnTo>
                    <a:lnTo>
                      <a:pt x="49307" y="59168"/>
                    </a:lnTo>
                    <a:lnTo>
                      <a:pt x="0" y="59168"/>
                    </a:lnTo>
                    <a:close/>
                  </a:path>
                </a:pathLst>
              </a:custGeom>
              <a:solidFill>
                <a:srgbClr val="FAEEF8"/>
              </a:solidFill>
            </p:spPr>
            <p:txBody>
              <a:bodyPr/>
              <a:lstStyle/>
              <a:p>
                <a:endParaRPr lang="en-IT"/>
              </a:p>
            </p:txBody>
          </p:sp>
          <p:sp>
            <p:nvSpPr>
              <p:cNvPr id="77" name="TextBox 77"/>
              <p:cNvSpPr txBox="1"/>
              <p:nvPr/>
            </p:nvSpPr>
            <p:spPr>
              <a:xfrm>
                <a:off x="0" y="-66675"/>
                <a:ext cx="49307" cy="125843"/>
              </a:xfrm>
              <a:prstGeom prst="rect">
                <a:avLst/>
              </a:prstGeom>
            </p:spPr>
            <p:txBody>
              <a:bodyPr lIns="50800" tIns="50800" rIns="50800" bIns="50800" rtlCol="0" anchor="ctr"/>
              <a:lstStyle/>
              <a:p>
                <a:pPr algn="ctr">
                  <a:lnSpc>
                    <a:spcPts val="3359"/>
                  </a:lnSpc>
                </a:pPr>
                <a:endParaRPr/>
              </a:p>
            </p:txBody>
          </p:sp>
        </p:grpSp>
        <p:grpSp>
          <p:nvGrpSpPr>
            <p:cNvPr id="78" name="Group 78"/>
            <p:cNvGrpSpPr/>
            <p:nvPr/>
          </p:nvGrpSpPr>
          <p:grpSpPr>
            <a:xfrm>
              <a:off x="0" y="1288128"/>
              <a:ext cx="165414" cy="198497"/>
              <a:chOff x="0" y="0"/>
              <a:chExt cx="49307" cy="59168"/>
            </a:xfrm>
          </p:grpSpPr>
          <p:sp>
            <p:nvSpPr>
              <p:cNvPr id="79" name="Freeform 79"/>
              <p:cNvSpPr/>
              <p:nvPr/>
            </p:nvSpPr>
            <p:spPr>
              <a:xfrm>
                <a:off x="0" y="0"/>
                <a:ext cx="49307" cy="59168"/>
              </a:xfrm>
              <a:custGeom>
                <a:avLst/>
                <a:gdLst/>
                <a:ahLst/>
                <a:cxnLst/>
                <a:rect l="l" t="t" r="r" b="b"/>
                <a:pathLst>
                  <a:path w="49307" h="59168">
                    <a:moveTo>
                      <a:pt x="0" y="0"/>
                    </a:moveTo>
                    <a:lnTo>
                      <a:pt x="49307" y="0"/>
                    </a:lnTo>
                    <a:lnTo>
                      <a:pt x="49307" y="59168"/>
                    </a:lnTo>
                    <a:lnTo>
                      <a:pt x="0" y="59168"/>
                    </a:lnTo>
                    <a:close/>
                  </a:path>
                </a:pathLst>
              </a:custGeom>
              <a:solidFill>
                <a:srgbClr val="FAEEF8"/>
              </a:solidFill>
            </p:spPr>
            <p:txBody>
              <a:bodyPr/>
              <a:lstStyle/>
              <a:p>
                <a:endParaRPr lang="en-IT"/>
              </a:p>
            </p:txBody>
          </p:sp>
          <p:sp>
            <p:nvSpPr>
              <p:cNvPr id="80" name="TextBox 80"/>
              <p:cNvSpPr txBox="1"/>
              <p:nvPr/>
            </p:nvSpPr>
            <p:spPr>
              <a:xfrm>
                <a:off x="0" y="-66675"/>
                <a:ext cx="49307" cy="125843"/>
              </a:xfrm>
              <a:prstGeom prst="rect">
                <a:avLst/>
              </a:prstGeom>
            </p:spPr>
            <p:txBody>
              <a:bodyPr lIns="50800" tIns="50800" rIns="50800" bIns="50800" rtlCol="0" anchor="ctr"/>
              <a:lstStyle/>
              <a:p>
                <a:pPr algn="ctr">
                  <a:lnSpc>
                    <a:spcPts val="3359"/>
                  </a:lnSpc>
                </a:pPr>
                <a:endParaRPr/>
              </a:p>
            </p:txBody>
          </p:sp>
        </p:grpSp>
        <p:grpSp>
          <p:nvGrpSpPr>
            <p:cNvPr id="81" name="Group 81"/>
            <p:cNvGrpSpPr/>
            <p:nvPr/>
          </p:nvGrpSpPr>
          <p:grpSpPr>
            <a:xfrm>
              <a:off x="640571" y="19920"/>
              <a:ext cx="353471" cy="353471"/>
              <a:chOff x="0" y="0"/>
              <a:chExt cx="812800" cy="812800"/>
            </a:xfrm>
          </p:grpSpPr>
          <p:sp>
            <p:nvSpPr>
              <p:cNvPr id="82" name="Freeform 8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EF8"/>
              </a:solidFill>
            </p:spPr>
            <p:txBody>
              <a:bodyPr/>
              <a:lstStyle/>
              <a:p>
                <a:endParaRPr lang="en-IT"/>
              </a:p>
            </p:txBody>
          </p:sp>
          <p:sp>
            <p:nvSpPr>
              <p:cNvPr id="83" name="TextBox 83"/>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84" name="Group 84"/>
            <p:cNvGrpSpPr/>
            <p:nvPr/>
          </p:nvGrpSpPr>
          <p:grpSpPr>
            <a:xfrm>
              <a:off x="646222" y="746398"/>
              <a:ext cx="353471" cy="353471"/>
              <a:chOff x="0" y="0"/>
              <a:chExt cx="812800" cy="812800"/>
            </a:xfrm>
          </p:grpSpPr>
          <p:sp>
            <p:nvSpPr>
              <p:cNvPr id="85" name="Freeform 8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EF8"/>
              </a:solidFill>
            </p:spPr>
            <p:txBody>
              <a:bodyPr/>
              <a:lstStyle/>
              <a:p>
                <a:endParaRPr lang="en-IT"/>
              </a:p>
            </p:txBody>
          </p:sp>
          <p:sp>
            <p:nvSpPr>
              <p:cNvPr id="86" name="TextBox 86"/>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87" name="Group 87"/>
            <p:cNvGrpSpPr/>
            <p:nvPr/>
          </p:nvGrpSpPr>
          <p:grpSpPr>
            <a:xfrm>
              <a:off x="646222" y="1226109"/>
              <a:ext cx="353471" cy="353471"/>
              <a:chOff x="0" y="0"/>
              <a:chExt cx="812800" cy="812800"/>
            </a:xfrm>
          </p:grpSpPr>
          <p:sp>
            <p:nvSpPr>
              <p:cNvPr id="88" name="Freeform 8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EF8"/>
              </a:solidFill>
            </p:spPr>
            <p:txBody>
              <a:bodyPr/>
              <a:lstStyle/>
              <a:p>
                <a:endParaRPr lang="en-IT"/>
              </a:p>
            </p:txBody>
          </p:sp>
          <p:sp>
            <p:nvSpPr>
              <p:cNvPr id="89" name="TextBox 89"/>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90" name="Group 90"/>
            <p:cNvGrpSpPr/>
            <p:nvPr/>
          </p:nvGrpSpPr>
          <p:grpSpPr>
            <a:xfrm>
              <a:off x="1419497" y="0"/>
              <a:ext cx="353471" cy="353471"/>
              <a:chOff x="0" y="0"/>
              <a:chExt cx="812800" cy="812800"/>
            </a:xfrm>
          </p:grpSpPr>
          <p:sp>
            <p:nvSpPr>
              <p:cNvPr id="91" name="Freeform 9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EF8"/>
              </a:solidFill>
            </p:spPr>
            <p:txBody>
              <a:bodyPr/>
              <a:lstStyle/>
              <a:p>
                <a:endParaRPr lang="en-IT"/>
              </a:p>
            </p:txBody>
          </p:sp>
          <p:sp>
            <p:nvSpPr>
              <p:cNvPr id="92" name="TextBox 92"/>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93" name="Group 93"/>
            <p:cNvGrpSpPr/>
            <p:nvPr/>
          </p:nvGrpSpPr>
          <p:grpSpPr>
            <a:xfrm>
              <a:off x="1434430" y="733078"/>
              <a:ext cx="353471" cy="353471"/>
              <a:chOff x="0" y="0"/>
              <a:chExt cx="812800" cy="812800"/>
            </a:xfrm>
          </p:grpSpPr>
          <p:sp>
            <p:nvSpPr>
              <p:cNvPr id="94" name="Freeform 9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EF8"/>
              </a:solidFill>
            </p:spPr>
            <p:txBody>
              <a:bodyPr/>
              <a:lstStyle/>
              <a:p>
                <a:endParaRPr lang="en-IT"/>
              </a:p>
            </p:txBody>
          </p:sp>
          <p:sp>
            <p:nvSpPr>
              <p:cNvPr id="95" name="TextBox 95"/>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96" name="Group 96"/>
            <p:cNvGrpSpPr/>
            <p:nvPr/>
          </p:nvGrpSpPr>
          <p:grpSpPr>
            <a:xfrm>
              <a:off x="1443257" y="1166082"/>
              <a:ext cx="353471" cy="353471"/>
              <a:chOff x="0" y="0"/>
              <a:chExt cx="812800" cy="812800"/>
            </a:xfrm>
          </p:grpSpPr>
          <p:sp>
            <p:nvSpPr>
              <p:cNvPr id="97" name="Freeform 9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EF8"/>
              </a:solidFill>
            </p:spPr>
            <p:txBody>
              <a:bodyPr/>
              <a:lstStyle/>
              <a:p>
                <a:endParaRPr lang="en-IT"/>
              </a:p>
            </p:txBody>
          </p:sp>
          <p:sp>
            <p:nvSpPr>
              <p:cNvPr id="98" name="TextBox 98"/>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99" name="Group 99"/>
            <p:cNvGrpSpPr/>
            <p:nvPr/>
          </p:nvGrpSpPr>
          <p:grpSpPr>
            <a:xfrm>
              <a:off x="2576782" y="164336"/>
              <a:ext cx="353471" cy="353471"/>
              <a:chOff x="0" y="0"/>
              <a:chExt cx="812800" cy="812800"/>
            </a:xfrm>
          </p:grpSpPr>
          <p:sp>
            <p:nvSpPr>
              <p:cNvPr id="100" name="Freeform 10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EF8"/>
              </a:solidFill>
            </p:spPr>
            <p:txBody>
              <a:bodyPr/>
              <a:lstStyle/>
              <a:p>
                <a:endParaRPr lang="en-IT"/>
              </a:p>
            </p:txBody>
          </p:sp>
          <p:sp>
            <p:nvSpPr>
              <p:cNvPr id="101" name="TextBox 101"/>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grpSp>
          <p:nvGrpSpPr>
            <p:cNvPr id="102" name="Group 102"/>
            <p:cNvGrpSpPr/>
            <p:nvPr/>
          </p:nvGrpSpPr>
          <p:grpSpPr>
            <a:xfrm>
              <a:off x="2570997" y="926080"/>
              <a:ext cx="353471" cy="353471"/>
              <a:chOff x="0" y="0"/>
              <a:chExt cx="812800" cy="812800"/>
            </a:xfrm>
          </p:grpSpPr>
          <p:sp>
            <p:nvSpPr>
              <p:cNvPr id="103" name="Freeform 10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EF8"/>
              </a:solidFill>
            </p:spPr>
            <p:txBody>
              <a:bodyPr/>
              <a:lstStyle/>
              <a:p>
                <a:endParaRPr lang="en-IT"/>
              </a:p>
            </p:txBody>
          </p:sp>
          <p:sp>
            <p:nvSpPr>
              <p:cNvPr id="104" name="TextBox 104"/>
              <p:cNvSpPr txBox="1"/>
              <p:nvPr/>
            </p:nvSpPr>
            <p:spPr>
              <a:xfrm>
                <a:off x="76200" y="9525"/>
                <a:ext cx="660400" cy="727075"/>
              </a:xfrm>
              <a:prstGeom prst="rect">
                <a:avLst/>
              </a:prstGeom>
            </p:spPr>
            <p:txBody>
              <a:bodyPr lIns="50800" tIns="50800" rIns="50800" bIns="50800" rtlCol="0" anchor="ctr"/>
              <a:lstStyle/>
              <a:p>
                <a:pPr algn="ctr">
                  <a:lnSpc>
                    <a:spcPts val="3359"/>
                  </a:lnSpc>
                </a:pPr>
                <a:endParaRPr/>
              </a:p>
            </p:txBody>
          </p:sp>
        </p:grpSp>
        <p:sp>
          <p:nvSpPr>
            <p:cNvPr id="105" name="AutoShape 105"/>
            <p:cNvSpPr/>
            <p:nvPr/>
          </p:nvSpPr>
          <p:spPr>
            <a:xfrm flipV="1">
              <a:off x="994252" y="213486"/>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106" name="AutoShape 106"/>
            <p:cNvSpPr/>
            <p:nvPr/>
          </p:nvSpPr>
          <p:spPr>
            <a:xfrm flipV="1">
              <a:off x="1008483" y="918469"/>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107" name="AutoShape 107"/>
            <p:cNvSpPr/>
            <p:nvPr/>
          </p:nvSpPr>
          <p:spPr>
            <a:xfrm flipV="1">
              <a:off x="1025315" y="1414084"/>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108" name="AutoShape 108"/>
            <p:cNvSpPr/>
            <p:nvPr/>
          </p:nvSpPr>
          <p:spPr>
            <a:xfrm>
              <a:off x="1766501" y="180914"/>
              <a:ext cx="807372" cy="141669"/>
            </a:xfrm>
            <a:prstGeom prst="line">
              <a:avLst/>
            </a:prstGeom>
            <a:ln w="33664" cap="flat">
              <a:solidFill>
                <a:srgbClr val="FFFFFF"/>
              </a:solidFill>
              <a:prstDash val="solid"/>
              <a:headEnd type="none" w="sm" len="sm"/>
              <a:tailEnd type="arrow" w="med" len="sm"/>
            </a:ln>
          </p:spPr>
          <p:txBody>
            <a:bodyPr/>
            <a:lstStyle/>
            <a:p>
              <a:endParaRPr lang="en-IT"/>
            </a:p>
          </p:txBody>
        </p:sp>
        <p:sp>
          <p:nvSpPr>
            <p:cNvPr id="109" name="AutoShape 109"/>
            <p:cNvSpPr/>
            <p:nvPr/>
          </p:nvSpPr>
          <p:spPr>
            <a:xfrm flipV="1">
              <a:off x="1780731" y="472112"/>
              <a:ext cx="796051" cy="413785"/>
            </a:xfrm>
            <a:prstGeom prst="line">
              <a:avLst/>
            </a:prstGeom>
            <a:ln w="33664" cap="flat">
              <a:solidFill>
                <a:srgbClr val="FFFFFF"/>
              </a:solidFill>
              <a:prstDash val="solid"/>
              <a:headEnd type="none" w="sm" len="sm"/>
              <a:tailEnd type="arrow" w="med" len="sm"/>
            </a:ln>
          </p:spPr>
          <p:txBody>
            <a:bodyPr/>
            <a:lstStyle/>
            <a:p>
              <a:endParaRPr lang="en-IT"/>
            </a:p>
          </p:txBody>
        </p:sp>
        <p:sp>
          <p:nvSpPr>
            <p:cNvPr id="110" name="AutoShape 110"/>
            <p:cNvSpPr/>
            <p:nvPr/>
          </p:nvSpPr>
          <p:spPr>
            <a:xfrm flipV="1">
              <a:off x="1797563" y="457177"/>
              <a:ext cx="779219" cy="924335"/>
            </a:xfrm>
            <a:prstGeom prst="line">
              <a:avLst/>
            </a:prstGeom>
            <a:ln w="33664" cap="flat">
              <a:solidFill>
                <a:srgbClr val="FFFFFF"/>
              </a:solidFill>
              <a:prstDash val="solid"/>
              <a:headEnd type="none" w="sm" len="sm"/>
              <a:tailEnd type="arrow" w="med" len="sm"/>
            </a:ln>
          </p:spPr>
          <p:txBody>
            <a:bodyPr/>
            <a:lstStyle/>
            <a:p>
              <a:endParaRPr lang="en-IT"/>
            </a:p>
          </p:txBody>
        </p:sp>
        <p:sp>
          <p:nvSpPr>
            <p:cNvPr id="111" name="AutoShape 111"/>
            <p:cNvSpPr/>
            <p:nvPr/>
          </p:nvSpPr>
          <p:spPr>
            <a:xfrm>
              <a:off x="1775877" y="900372"/>
              <a:ext cx="807372" cy="141669"/>
            </a:xfrm>
            <a:prstGeom prst="line">
              <a:avLst/>
            </a:prstGeom>
            <a:ln w="33664" cap="flat">
              <a:solidFill>
                <a:srgbClr val="FFFFFF"/>
              </a:solidFill>
              <a:prstDash val="solid"/>
              <a:headEnd type="none" w="sm" len="sm"/>
              <a:tailEnd type="arrow" w="med" len="sm"/>
            </a:ln>
          </p:spPr>
          <p:txBody>
            <a:bodyPr/>
            <a:lstStyle/>
            <a:p>
              <a:endParaRPr lang="en-IT"/>
            </a:p>
          </p:txBody>
        </p:sp>
        <p:sp>
          <p:nvSpPr>
            <p:cNvPr id="112" name="AutoShape 112"/>
            <p:cNvSpPr/>
            <p:nvPr/>
          </p:nvSpPr>
          <p:spPr>
            <a:xfrm flipV="1">
              <a:off x="1791798" y="1163584"/>
              <a:ext cx="784984" cy="278509"/>
            </a:xfrm>
            <a:prstGeom prst="line">
              <a:avLst/>
            </a:prstGeom>
            <a:ln w="33664" cap="flat">
              <a:solidFill>
                <a:srgbClr val="FFFFFF"/>
              </a:solidFill>
              <a:prstDash val="solid"/>
              <a:headEnd type="none" w="sm" len="sm"/>
              <a:tailEnd type="arrow" w="med" len="sm"/>
            </a:ln>
          </p:spPr>
          <p:txBody>
            <a:bodyPr/>
            <a:lstStyle/>
            <a:p>
              <a:endParaRPr lang="en-IT"/>
            </a:p>
          </p:txBody>
        </p:sp>
        <p:sp>
          <p:nvSpPr>
            <p:cNvPr id="113" name="AutoShape 113"/>
            <p:cNvSpPr/>
            <p:nvPr/>
          </p:nvSpPr>
          <p:spPr>
            <a:xfrm>
              <a:off x="1766501" y="196609"/>
              <a:ext cx="810281" cy="862010"/>
            </a:xfrm>
            <a:prstGeom prst="line">
              <a:avLst/>
            </a:prstGeom>
            <a:ln w="33664" cap="flat">
              <a:solidFill>
                <a:srgbClr val="FFFFFF"/>
              </a:solidFill>
              <a:prstDash val="solid"/>
              <a:headEnd type="none" w="sm" len="sm"/>
              <a:tailEnd type="arrow" w="med" len="sm"/>
            </a:ln>
          </p:spPr>
          <p:txBody>
            <a:bodyPr/>
            <a:lstStyle/>
            <a:p>
              <a:endParaRPr lang="en-IT"/>
            </a:p>
          </p:txBody>
        </p:sp>
        <p:sp>
          <p:nvSpPr>
            <p:cNvPr id="114" name="AutoShape 114"/>
            <p:cNvSpPr/>
            <p:nvPr/>
          </p:nvSpPr>
          <p:spPr>
            <a:xfrm>
              <a:off x="994252" y="203220"/>
              <a:ext cx="440177" cy="706594"/>
            </a:xfrm>
            <a:prstGeom prst="line">
              <a:avLst/>
            </a:prstGeom>
            <a:ln w="33664" cap="flat">
              <a:solidFill>
                <a:srgbClr val="FFFFFF"/>
              </a:solidFill>
              <a:prstDash val="solid"/>
              <a:headEnd type="none" w="sm" len="sm"/>
              <a:tailEnd type="arrow" w="med" len="sm"/>
            </a:ln>
          </p:spPr>
          <p:txBody>
            <a:bodyPr/>
            <a:lstStyle/>
            <a:p>
              <a:endParaRPr lang="en-IT"/>
            </a:p>
          </p:txBody>
        </p:sp>
        <p:sp>
          <p:nvSpPr>
            <p:cNvPr id="115" name="AutoShape 115"/>
            <p:cNvSpPr/>
            <p:nvPr/>
          </p:nvSpPr>
          <p:spPr>
            <a:xfrm>
              <a:off x="994252" y="195708"/>
              <a:ext cx="427671" cy="1096862"/>
            </a:xfrm>
            <a:prstGeom prst="line">
              <a:avLst/>
            </a:prstGeom>
            <a:ln w="33664" cap="flat">
              <a:solidFill>
                <a:srgbClr val="FFFFFF"/>
              </a:solidFill>
              <a:prstDash val="solid"/>
              <a:headEnd type="none" w="sm" len="sm"/>
              <a:tailEnd type="arrow" w="med" len="sm"/>
            </a:ln>
          </p:spPr>
          <p:txBody>
            <a:bodyPr/>
            <a:lstStyle/>
            <a:p>
              <a:endParaRPr lang="en-IT"/>
            </a:p>
          </p:txBody>
        </p:sp>
        <p:sp>
          <p:nvSpPr>
            <p:cNvPr id="116" name="AutoShape 116"/>
            <p:cNvSpPr/>
            <p:nvPr/>
          </p:nvSpPr>
          <p:spPr>
            <a:xfrm flipV="1">
              <a:off x="994252" y="240795"/>
              <a:ext cx="367351" cy="676447"/>
            </a:xfrm>
            <a:prstGeom prst="line">
              <a:avLst/>
            </a:prstGeom>
            <a:ln w="33664" cap="flat">
              <a:solidFill>
                <a:srgbClr val="FFFFFF"/>
              </a:solidFill>
              <a:prstDash val="solid"/>
              <a:headEnd type="none" w="sm" len="sm"/>
              <a:tailEnd type="arrow" w="med" len="sm"/>
            </a:ln>
          </p:spPr>
          <p:txBody>
            <a:bodyPr/>
            <a:lstStyle/>
            <a:p>
              <a:endParaRPr lang="en-IT"/>
            </a:p>
          </p:txBody>
        </p:sp>
        <p:sp>
          <p:nvSpPr>
            <p:cNvPr id="117" name="AutoShape 117"/>
            <p:cNvSpPr/>
            <p:nvPr/>
          </p:nvSpPr>
          <p:spPr>
            <a:xfrm>
              <a:off x="980661" y="922677"/>
              <a:ext cx="380942" cy="525399"/>
            </a:xfrm>
            <a:prstGeom prst="line">
              <a:avLst/>
            </a:prstGeom>
            <a:ln w="33664" cap="flat">
              <a:solidFill>
                <a:srgbClr val="FFFFFF"/>
              </a:solidFill>
              <a:prstDash val="solid"/>
              <a:headEnd type="none" w="sm" len="sm"/>
              <a:tailEnd type="arrow" w="med" len="sm"/>
            </a:ln>
          </p:spPr>
          <p:txBody>
            <a:bodyPr/>
            <a:lstStyle/>
            <a:p>
              <a:endParaRPr lang="en-IT"/>
            </a:p>
          </p:txBody>
        </p:sp>
        <p:sp>
          <p:nvSpPr>
            <p:cNvPr id="118" name="AutoShape 118"/>
            <p:cNvSpPr/>
            <p:nvPr/>
          </p:nvSpPr>
          <p:spPr>
            <a:xfrm flipV="1">
              <a:off x="994042" y="909814"/>
              <a:ext cx="440388" cy="518686"/>
            </a:xfrm>
            <a:prstGeom prst="line">
              <a:avLst/>
            </a:prstGeom>
            <a:ln w="33664" cap="flat">
              <a:solidFill>
                <a:srgbClr val="FFFFFF"/>
              </a:solidFill>
              <a:prstDash val="solid"/>
              <a:headEnd type="none" w="sm" len="sm"/>
              <a:tailEnd type="arrow" w="med" len="sm"/>
            </a:ln>
          </p:spPr>
          <p:txBody>
            <a:bodyPr/>
            <a:lstStyle/>
            <a:p>
              <a:endParaRPr lang="en-IT"/>
            </a:p>
          </p:txBody>
        </p:sp>
        <p:sp>
          <p:nvSpPr>
            <p:cNvPr id="119" name="AutoShape 119"/>
            <p:cNvSpPr/>
            <p:nvPr/>
          </p:nvSpPr>
          <p:spPr>
            <a:xfrm flipV="1">
              <a:off x="1003093" y="307463"/>
              <a:ext cx="373302" cy="1110829"/>
            </a:xfrm>
            <a:prstGeom prst="line">
              <a:avLst/>
            </a:prstGeom>
            <a:ln w="33664" cap="flat">
              <a:solidFill>
                <a:srgbClr val="FFFFFF"/>
              </a:solidFill>
              <a:prstDash val="solid"/>
              <a:headEnd type="none" w="sm" len="sm"/>
              <a:tailEnd type="arrow" w="med" len="sm"/>
            </a:ln>
          </p:spPr>
          <p:txBody>
            <a:bodyPr/>
            <a:lstStyle/>
            <a:p>
              <a:endParaRPr lang="en-IT"/>
            </a:p>
          </p:txBody>
        </p:sp>
        <p:sp>
          <p:nvSpPr>
            <p:cNvPr id="120" name="AutoShape 120"/>
            <p:cNvSpPr/>
            <p:nvPr/>
          </p:nvSpPr>
          <p:spPr>
            <a:xfrm flipV="1">
              <a:off x="231293" y="209044"/>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121" name="AutoShape 121"/>
            <p:cNvSpPr/>
            <p:nvPr/>
          </p:nvSpPr>
          <p:spPr>
            <a:xfrm flipV="1">
              <a:off x="245523" y="914027"/>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122" name="AutoShape 122"/>
            <p:cNvSpPr/>
            <p:nvPr/>
          </p:nvSpPr>
          <p:spPr>
            <a:xfrm flipV="1">
              <a:off x="262355" y="1409642"/>
              <a:ext cx="336078" cy="4208"/>
            </a:xfrm>
            <a:prstGeom prst="line">
              <a:avLst/>
            </a:prstGeom>
            <a:ln w="33664" cap="flat">
              <a:solidFill>
                <a:srgbClr val="FFFFFF"/>
              </a:solidFill>
              <a:prstDash val="solid"/>
              <a:headEnd type="none" w="sm" len="sm"/>
              <a:tailEnd type="arrow" w="med" len="sm"/>
            </a:ln>
          </p:spPr>
          <p:txBody>
            <a:bodyPr/>
            <a:lstStyle/>
            <a:p>
              <a:endParaRPr lang="en-IT"/>
            </a:p>
          </p:txBody>
        </p:sp>
        <p:sp>
          <p:nvSpPr>
            <p:cNvPr id="123" name="AutoShape 123"/>
            <p:cNvSpPr/>
            <p:nvPr/>
          </p:nvSpPr>
          <p:spPr>
            <a:xfrm>
              <a:off x="231293" y="198778"/>
              <a:ext cx="423756" cy="671024"/>
            </a:xfrm>
            <a:prstGeom prst="line">
              <a:avLst/>
            </a:prstGeom>
            <a:ln w="33664" cap="flat">
              <a:solidFill>
                <a:srgbClr val="FFFFFF"/>
              </a:solidFill>
              <a:prstDash val="solid"/>
              <a:headEnd type="none" w="sm" len="sm"/>
              <a:tailEnd type="arrow" w="med" len="sm"/>
            </a:ln>
          </p:spPr>
          <p:txBody>
            <a:bodyPr/>
            <a:lstStyle/>
            <a:p>
              <a:endParaRPr lang="en-IT"/>
            </a:p>
          </p:txBody>
        </p:sp>
        <p:sp>
          <p:nvSpPr>
            <p:cNvPr id="124" name="AutoShape 124"/>
            <p:cNvSpPr/>
            <p:nvPr/>
          </p:nvSpPr>
          <p:spPr>
            <a:xfrm>
              <a:off x="231293" y="191266"/>
              <a:ext cx="427671" cy="1096862"/>
            </a:xfrm>
            <a:prstGeom prst="line">
              <a:avLst/>
            </a:prstGeom>
            <a:ln w="33664" cap="flat">
              <a:solidFill>
                <a:srgbClr val="FFFFFF"/>
              </a:solidFill>
              <a:prstDash val="solid"/>
              <a:headEnd type="none" w="sm" len="sm"/>
              <a:tailEnd type="arrow" w="med" len="sm"/>
            </a:ln>
          </p:spPr>
          <p:txBody>
            <a:bodyPr/>
            <a:lstStyle/>
            <a:p>
              <a:endParaRPr lang="en-IT"/>
            </a:p>
          </p:txBody>
        </p:sp>
        <p:sp>
          <p:nvSpPr>
            <p:cNvPr id="125" name="AutoShape 125"/>
            <p:cNvSpPr/>
            <p:nvPr/>
          </p:nvSpPr>
          <p:spPr>
            <a:xfrm flipV="1">
              <a:off x="231293" y="236353"/>
              <a:ext cx="367351" cy="676447"/>
            </a:xfrm>
            <a:prstGeom prst="line">
              <a:avLst/>
            </a:prstGeom>
            <a:ln w="33664" cap="flat">
              <a:solidFill>
                <a:srgbClr val="FFFFFF"/>
              </a:solidFill>
              <a:prstDash val="solid"/>
              <a:headEnd type="none" w="sm" len="sm"/>
              <a:tailEnd type="arrow" w="med" len="sm"/>
            </a:ln>
          </p:spPr>
          <p:txBody>
            <a:bodyPr/>
            <a:lstStyle/>
            <a:p>
              <a:endParaRPr lang="en-IT"/>
            </a:p>
          </p:txBody>
        </p:sp>
        <p:sp>
          <p:nvSpPr>
            <p:cNvPr id="126" name="AutoShape 126"/>
            <p:cNvSpPr/>
            <p:nvPr/>
          </p:nvSpPr>
          <p:spPr>
            <a:xfrm>
              <a:off x="217702" y="918235"/>
              <a:ext cx="380942" cy="525399"/>
            </a:xfrm>
            <a:prstGeom prst="line">
              <a:avLst/>
            </a:prstGeom>
            <a:ln w="33664" cap="flat">
              <a:solidFill>
                <a:srgbClr val="FFFFFF"/>
              </a:solidFill>
              <a:prstDash val="solid"/>
              <a:headEnd type="none" w="sm" len="sm"/>
              <a:tailEnd type="arrow" w="med" len="sm"/>
            </a:ln>
          </p:spPr>
          <p:txBody>
            <a:bodyPr/>
            <a:lstStyle/>
            <a:p>
              <a:endParaRPr lang="en-IT"/>
            </a:p>
          </p:txBody>
        </p:sp>
        <p:sp>
          <p:nvSpPr>
            <p:cNvPr id="127" name="AutoShape 127"/>
            <p:cNvSpPr/>
            <p:nvPr/>
          </p:nvSpPr>
          <p:spPr>
            <a:xfrm flipV="1">
              <a:off x="240134" y="869802"/>
              <a:ext cx="414915" cy="544049"/>
            </a:xfrm>
            <a:prstGeom prst="line">
              <a:avLst/>
            </a:prstGeom>
            <a:ln w="33664" cap="flat">
              <a:solidFill>
                <a:srgbClr val="FFFFFF"/>
              </a:solidFill>
              <a:prstDash val="solid"/>
              <a:headEnd type="none" w="sm" len="sm"/>
              <a:tailEnd type="arrow" w="med" len="sm"/>
            </a:ln>
          </p:spPr>
          <p:txBody>
            <a:bodyPr/>
            <a:lstStyle/>
            <a:p>
              <a:endParaRPr lang="en-IT"/>
            </a:p>
          </p:txBody>
        </p:sp>
        <p:sp>
          <p:nvSpPr>
            <p:cNvPr id="128" name="AutoShape 128"/>
            <p:cNvSpPr/>
            <p:nvPr/>
          </p:nvSpPr>
          <p:spPr>
            <a:xfrm flipV="1">
              <a:off x="240134" y="303021"/>
              <a:ext cx="373302" cy="1110829"/>
            </a:xfrm>
            <a:prstGeom prst="line">
              <a:avLst/>
            </a:prstGeom>
            <a:ln w="33664" cap="flat">
              <a:solidFill>
                <a:srgbClr val="FFFFFF"/>
              </a:solidFill>
              <a:prstDash val="solid"/>
              <a:headEnd type="none" w="sm" len="sm"/>
              <a:tailEnd type="arrow" w="med" len="sm"/>
            </a:ln>
          </p:spPr>
          <p:txBody>
            <a:bodyPr/>
            <a:lstStyle/>
            <a:p>
              <a:endParaRPr lang="en-IT"/>
            </a:p>
          </p:txBody>
        </p:sp>
        <p:sp>
          <p:nvSpPr>
            <p:cNvPr id="129" name="Freeform 129"/>
            <p:cNvSpPr/>
            <p:nvPr/>
          </p:nvSpPr>
          <p:spPr>
            <a:xfrm rot="5400000">
              <a:off x="-86308" y="530221"/>
              <a:ext cx="338031" cy="53862"/>
            </a:xfrm>
            <a:custGeom>
              <a:avLst/>
              <a:gdLst/>
              <a:ahLst/>
              <a:cxnLst/>
              <a:rect l="l" t="t" r="r" b="b"/>
              <a:pathLst>
                <a:path w="338031" h="53862">
                  <a:moveTo>
                    <a:pt x="0" y="0"/>
                  </a:moveTo>
                  <a:lnTo>
                    <a:pt x="338030" y="0"/>
                  </a:lnTo>
                  <a:lnTo>
                    <a:pt x="338030" y="53862"/>
                  </a:lnTo>
                  <a:lnTo>
                    <a:pt x="0" y="53862"/>
                  </a:lnTo>
                  <a:lnTo>
                    <a:pt x="0" y="0"/>
                  </a:lnTo>
                  <a:close/>
                </a:path>
              </a:pathLst>
            </a:custGeom>
            <a:blipFill>
              <a:blip r:embed="rId6">
                <a:extLst>
                  <a:ext uri="{96DAC541-7B7A-43D3-8B79-37D633B846F1}">
                    <asvg:svgBlip xmlns:asvg="http://schemas.microsoft.com/office/drawing/2016/SVG/main" r:embed="rId7"/>
                  </a:ext>
                </a:extLst>
              </a:blip>
              <a:stretch>
                <a:fillRect r="-254091"/>
              </a:stretch>
            </a:blipFill>
          </p:spPr>
          <p:txBody>
            <a:bodyPr/>
            <a:lstStyle/>
            <a:p>
              <a:endParaRPr lang="en-IT"/>
            </a:p>
          </p:txBody>
        </p:sp>
        <p:sp>
          <p:nvSpPr>
            <p:cNvPr id="130" name="Freeform 130"/>
            <p:cNvSpPr/>
            <p:nvPr/>
          </p:nvSpPr>
          <p:spPr>
            <a:xfrm rot="5400000">
              <a:off x="641969" y="552087"/>
              <a:ext cx="338031" cy="53862"/>
            </a:xfrm>
            <a:custGeom>
              <a:avLst/>
              <a:gdLst/>
              <a:ahLst/>
              <a:cxnLst/>
              <a:rect l="l" t="t" r="r" b="b"/>
              <a:pathLst>
                <a:path w="338031" h="53862">
                  <a:moveTo>
                    <a:pt x="0" y="0"/>
                  </a:moveTo>
                  <a:lnTo>
                    <a:pt x="338030" y="0"/>
                  </a:lnTo>
                  <a:lnTo>
                    <a:pt x="338030" y="53862"/>
                  </a:lnTo>
                  <a:lnTo>
                    <a:pt x="0" y="53862"/>
                  </a:lnTo>
                  <a:lnTo>
                    <a:pt x="0" y="0"/>
                  </a:lnTo>
                  <a:close/>
                </a:path>
              </a:pathLst>
            </a:custGeom>
            <a:blipFill>
              <a:blip r:embed="rId6">
                <a:extLst>
                  <a:ext uri="{96DAC541-7B7A-43D3-8B79-37D633B846F1}">
                    <asvg:svgBlip xmlns:asvg="http://schemas.microsoft.com/office/drawing/2016/SVG/main" r:embed="rId7"/>
                  </a:ext>
                </a:extLst>
              </a:blip>
              <a:stretch>
                <a:fillRect r="-254091"/>
              </a:stretch>
            </a:blipFill>
          </p:spPr>
          <p:txBody>
            <a:bodyPr/>
            <a:lstStyle/>
            <a:p>
              <a:endParaRPr lang="en-IT"/>
            </a:p>
          </p:txBody>
        </p:sp>
        <p:sp>
          <p:nvSpPr>
            <p:cNvPr id="131" name="Freeform 131"/>
            <p:cNvSpPr/>
            <p:nvPr/>
          </p:nvSpPr>
          <p:spPr>
            <a:xfrm rot="5400000">
              <a:off x="1432383" y="543750"/>
              <a:ext cx="338031" cy="53862"/>
            </a:xfrm>
            <a:custGeom>
              <a:avLst/>
              <a:gdLst/>
              <a:ahLst/>
              <a:cxnLst/>
              <a:rect l="l" t="t" r="r" b="b"/>
              <a:pathLst>
                <a:path w="338031" h="53862">
                  <a:moveTo>
                    <a:pt x="0" y="0"/>
                  </a:moveTo>
                  <a:lnTo>
                    <a:pt x="338030" y="0"/>
                  </a:lnTo>
                  <a:lnTo>
                    <a:pt x="338030" y="53863"/>
                  </a:lnTo>
                  <a:lnTo>
                    <a:pt x="0" y="53863"/>
                  </a:lnTo>
                  <a:lnTo>
                    <a:pt x="0" y="0"/>
                  </a:lnTo>
                  <a:close/>
                </a:path>
              </a:pathLst>
            </a:custGeom>
            <a:blipFill>
              <a:blip r:embed="rId6">
                <a:extLst>
                  <a:ext uri="{96DAC541-7B7A-43D3-8B79-37D633B846F1}">
                    <asvg:svgBlip xmlns:asvg="http://schemas.microsoft.com/office/drawing/2016/SVG/main" r:embed="rId7"/>
                  </a:ext>
                </a:extLst>
              </a:blip>
              <a:stretch>
                <a:fillRect r="-254091"/>
              </a:stretch>
            </a:blipFill>
          </p:spPr>
          <p:txBody>
            <a:bodyPr/>
            <a:lstStyle/>
            <a:p>
              <a:endParaRPr lang="en-IT"/>
            </a:p>
          </p:txBody>
        </p:sp>
        <p:sp>
          <p:nvSpPr>
            <p:cNvPr id="132" name="Freeform 132"/>
            <p:cNvSpPr/>
            <p:nvPr/>
          </p:nvSpPr>
          <p:spPr>
            <a:xfrm rot="5400000">
              <a:off x="2582223" y="712766"/>
              <a:ext cx="338031" cy="53862"/>
            </a:xfrm>
            <a:custGeom>
              <a:avLst/>
              <a:gdLst/>
              <a:ahLst/>
              <a:cxnLst/>
              <a:rect l="l" t="t" r="r" b="b"/>
              <a:pathLst>
                <a:path w="338031" h="53862">
                  <a:moveTo>
                    <a:pt x="0" y="0"/>
                  </a:moveTo>
                  <a:lnTo>
                    <a:pt x="338030" y="0"/>
                  </a:lnTo>
                  <a:lnTo>
                    <a:pt x="338030" y="53862"/>
                  </a:lnTo>
                  <a:lnTo>
                    <a:pt x="0" y="53862"/>
                  </a:lnTo>
                  <a:lnTo>
                    <a:pt x="0" y="0"/>
                  </a:lnTo>
                  <a:close/>
                </a:path>
              </a:pathLst>
            </a:custGeom>
            <a:blipFill>
              <a:blip r:embed="rId6">
                <a:extLst>
                  <a:ext uri="{96DAC541-7B7A-43D3-8B79-37D633B846F1}">
                    <asvg:svgBlip xmlns:asvg="http://schemas.microsoft.com/office/drawing/2016/SVG/main" r:embed="rId7"/>
                  </a:ext>
                </a:extLst>
              </a:blip>
              <a:stretch>
                <a:fillRect r="-254091"/>
              </a:stretch>
            </a:blipFill>
          </p:spPr>
          <p:txBody>
            <a:bodyPr/>
            <a:lstStyle/>
            <a:p>
              <a:endParaRPr lang="en-IT"/>
            </a:p>
          </p:txBody>
        </p:sp>
      </p:grpSp>
      <p:sp>
        <p:nvSpPr>
          <p:cNvPr id="133" name="AutoShape 133"/>
          <p:cNvSpPr/>
          <p:nvPr/>
        </p:nvSpPr>
        <p:spPr>
          <a:xfrm>
            <a:off x="7911590" y="3453367"/>
            <a:ext cx="714985" cy="0"/>
          </a:xfrm>
          <a:prstGeom prst="line">
            <a:avLst/>
          </a:prstGeom>
          <a:ln w="38100" cap="flat">
            <a:solidFill>
              <a:srgbClr val="FFFFFF"/>
            </a:solidFill>
            <a:prstDash val="solid"/>
            <a:headEnd type="none" w="sm" len="sm"/>
            <a:tailEnd type="arrow" w="med" len="sm"/>
          </a:ln>
        </p:spPr>
        <p:txBody>
          <a:bodyPr/>
          <a:lstStyle/>
          <a:p>
            <a:endParaRPr lang="en-IT"/>
          </a:p>
        </p:txBody>
      </p:sp>
      <p:sp>
        <p:nvSpPr>
          <p:cNvPr id="134" name="AutoShape 134"/>
          <p:cNvSpPr/>
          <p:nvPr/>
        </p:nvSpPr>
        <p:spPr>
          <a:xfrm>
            <a:off x="7911590" y="5546342"/>
            <a:ext cx="678772" cy="9594"/>
          </a:xfrm>
          <a:prstGeom prst="line">
            <a:avLst/>
          </a:prstGeom>
          <a:ln w="38100" cap="flat">
            <a:solidFill>
              <a:srgbClr val="FFFFFF"/>
            </a:solidFill>
            <a:prstDash val="solid"/>
            <a:headEnd type="none" w="sm" len="sm"/>
            <a:tailEnd type="arrow" w="med" len="sm"/>
          </a:ln>
        </p:spPr>
        <p:txBody>
          <a:bodyPr/>
          <a:lstStyle/>
          <a:p>
            <a:endParaRPr lang="en-IT"/>
          </a:p>
        </p:txBody>
      </p:sp>
      <p:sp>
        <p:nvSpPr>
          <p:cNvPr id="135" name="AutoShape 135"/>
          <p:cNvSpPr/>
          <p:nvPr/>
        </p:nvSpPr>
        <p:spPr>
          <a:xfrm>
            <a:off x="11243986" y="3443773"/>
            <a:ext cx="967740" cy="0"/>
          </a:xfrm>
          <a:prstGeom prst="line">
            <a:avLst/>
          </a:prstGeom>
          <a:ln w="38100" cap="flat">
            <a:solidFill>
              <a:srgbClr val="FFFFFF"/>
            </a:solidFill>
            <a:prstDash val="solid"/>
            <a:headEnd type="none" w="sm" len="sm"/>
            <a:tailEnd type="arrow" w="med" len="sm"/>
          </a:ln>
        </p:spPr>
        <p:txBody>
          <a:bodyPr/>
          <a:lstStyle/>
          <a:p>
            <a:endParaRPr lang="en-IT"/>
          </a:p>
        </p:txBody>
      </p:sp>
      <p:sp>
        <p:nvSpPr>
          <p:cNvPr id="136" name="AutoShape 136"/>
          <p:cNvSpPr/>
          <p:nvPr/>
        </p:nvSpPr>
        <p:spPr>
          <a:xfrm>
            <a:off x="11207773" y="5546342"/>
            <a:ext cx="967740" cy="0"/>
          </a:xfrm>
          <a:prstGeom prst="line">
            <a:avLst/>
          </a:prstGeom>
          <a:ln w="38100" cap="flat">
            <a:solidFill>
              <a:srgbClr val="FFFFFF"/>
            </a:solidFill>
            <a:prstDash val="solid"/>
            <a:headEnd type="none" w="sm" len="sm"/>
            <a:tailEnd type="arrow" w="med" len="sm"/>
          </a:ln>
        </p:spPr>
        <p:txBody>
          <a:bodyPr/>
          <a:lstStyle/>
          <a:p>
            <a:endParaRPr lang="en-IT"/>
          </a:p>
        </p:txBody>
      </p:sp>
      <p:sp>
        <p:nvSpPr>
          <p:cNvPr id="137" name="Freeform 137"/>
          <p:cNvSpPr/>
          <p:nvPr/>
        </p:nvSpPr>
        <p:spPr>
          <a:xfrm>
            <a:off x="12711437" y="2853356"/>
            <a:ext cx="1191364" cy="1191364"/>
          </a:xfrm>
          <a:custGeom>
            <a:avLst/>
            <a:gdLst/>
            <a:ahLst/>
            <a:cxnLst/>
            <a:rect l="l" t="t" r="r" b="b"/>
            <a:pathLst>
              <a:path w="1191364" h="1191364">
                <a:moveTo>
                  <a:pt x="0" y="0"/>
                </a:moveTo>
                <a:lnTo>
                  <a:pt x="1191364" y="0"/>
                </a:lnTo>
                <a:lnTo>
                  <a:pt x="1191364" y="1191364"/>
                </a:lnTo>
                <a:lnTo>
                  <a:pt x="0" y="11913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T"/>
          </a:p>
        </p:txBody>
      </p:sp>
      <p:sp>
        <p:nvSpPr>
          <p:cNvPr id="138" name="AutoShape 138"/>
          <p:cNvSpPr/>
          <p:nvPr/>
        </p:nvSpPr>
        <p:spPr>
          <a:xfrm>
            <a:off x="14284810" y="3453367"/>
            <a:ext cx="967740" cy="0"/>
          </a:xfrm>
          <a:prstGeom prst="line">
            <a:avLst/>
          </a:prstGeom>
          <a:ln w="38100" cap="flat">
            <a:solidFill>
              <a:srgbClr val="FFFFFF"/>
            </a:solidFill>
            <a:prstDash val="solid"/>
            <a:headEnd type="none" w="sm" len="sm"/>
            <a:tailEnd type="arrow" w="med" len="sm"/>
          </a:ln>
        </p:spPr>
        <p:txBody>
          <a:bodyPr/>
          <a:lstStyle/>
          <a:p>
            <a:endParaRPr lang="en-IT"/>
          </a:p>
        </p:txBody>
      </p:sp>
      <p:sp>
        <p:nvSpPr>
          <p:cNvPr id="139" name="AutoShape 139"/>
          <p:cNvSpPr/>
          <p:nvPr/>
        </p:nvSpPr>
        <p:spPr>
          <a:xfrm>
            <a:off x="13866589" y="5584442"/>
            <a:ext cx="967740" cy="0"/>
          </a:xfrm>
          <a:prstGeom prst="line">
            <a:avLst/>
          </a:prstGeom>
          <a:ln w="38100" cap="flat">
            <a:solidFill>
              <a:srgbClr val="FFFFFF"/>
            </a:solidFill>
            <a:prstDash val="solid"/>
            <a:headEnd type="none" w="sm" len="sm"/>
            <a:tailEnd type="arrow" w="med" len="sm"/>
          </a:ln>
        </p:spPr>
        <p:txBody>
          <a:bodyPr/>
          <a:lstStyle/>
          <a:p>
            <a:endParaRPr lang="en-IT"/>
          </a:p>
        </p:txBody>
      </p:sp>
      <p:sp>
        <p:nvSpPr>
          <p:cNvPr id="140" name="AutoShape 140"/>
          <p:cNvSpPr/>
          <p:nvPr/>
        </p:nvSpPr>
        <p:spPr>
          <a:xfrm flipH="1">
            <a:off x="16707489" y="3977979"/>
            <a:ext cx="0" cy="557703"/>
          </a:xfrm>
          <a:prstGeom prst="line">
            <a:avLst/>
          </a:prstGeom>
          <a:ln w="38100" cap="flat">
            <a:solidFill>
              <a:srgbClr val="FFFFFF"/>
            </a:solidFill>
            <a:prstDash val="solid"/>
            <a:headEnd type="none" w="sm" len="sm"/>
            <a:tailEnd type="arrow" w="med" len="sm"/>
          </a:ln>
        </p:spPr>
        <p:txBody>
          <a:bodyPr/>
          <a:lstStyle/>
          <a:p>
            <a:endParaRPr lang="en-IT"/>
          </a:p>
        </p:txBody>
      </p:sp>
      <p:grpSp>
        <p:nvGrpSpPr>
          <p:cNvPr id="141" name="Group 141"/>
          <p:cNvGrpSpPr/>
          <p:nvPr/>
        </p:nvGrpSpPr>
        <p:grpSpPr>
          <a:xfrm>
            <a:off x="15137128" y="4847394"/>
            <a:ext cx="2969273" cy="2166365"/>
            <a:chOff x="0" y="0"/>
            <a:chExt cx="782031" cy="570565"/>
          </a:xfrm>
        </p:grpSpPr>
        <p:sp>
          <p:nvSpPr>
            <p:cNvPr id="142" name="Freeform 142"/>
            <p:cNvSpPr/>
            <p:nvPr/>
          </p:nvSpPr>
          <p:spPr>
            <a:xfrm>
              <a:off x="0" y="0"/>
              <a:ext cx="782031" cy="570565"/>
            </a:xfrm>
            <a:custGeom>
              <a:avLst/>
              <a:gdLst/>
              <a:ahLst/>
              <a:cxnLst/>
              <a:rect l="l" t="t" r="r" b="b"/>
              <a:pathLst>
                <a:path w="782031" h="570565">
                  <a:moveTo>
                    <a:pt x="0" y="0"/>
                  </a:moveTo>
                  <a:lnTo>
                    <a:pt x="782031" y="0"/>
                  </a:lnTo>
                  <a:lnTo>
                    <a:pt x="782031" y="570565"/>
                  </a:lnTo>
                  <a:lnTo>
                    <a:pt x="0" y="570565"/>
                  </a:lnTo>
                  <a:close/>
                </a:path>
              </a:pathLst>
            </a:custGeom>
            <a:solidFill>
              <a:srgbClr val="FEFEFE"/>
            </a:solidFill>
          </p:spPr>
          <p:txBody>
            <a:bodyPr/>
            <a:lstStyle/>
            <a:p>
              <a:endParaRPr lang="en-IT"/>
            </a:p>
          </p:txBody>
        </p:sp>
        <p:sp>
          <p:nvSpPr>
            <p:cNvPr id="143" name="TextBox 143"/>
            <p:cNvSpPr txBox="1"/>
            <p:nvPr/>
          </p:nvSpPr>
          <p:spPr>
            <a:xfrm>
              <a:off x="0" y="-66675"/>
              <a:ext cx="782031" cy="637240"/>
            </a:xfrm>
            <a:prstGeom prst="rect">
              <a:avLst/>
            </a:prstGeom>
          </p:spPr>
          <p:txBody>
            <a:bodyPr lIns="50800" tIns="50800" rIns="50800" bIns="50800" rtlCol="0" anchor="ctr"/>
            <a:lstStyle/>
            <a:p>
              <a:pPr algn="ctr">
                <a:lnSpc>
                  <a:spcPts val="3359"/>
                </a:lnSpc>
              </a:pPr>
              <a:endParaRPr/>
            </a:p>
          </p:txBody>
        </p:sp>
      </p:grpSp>
      <p:sp>
        <p:nvSpPr>
          <p:cNvPr id="144" name="AutoShape 144"/>
          <p:cNvSpPr/>
          <p:nvPr/>
        </p:nvSpPr>
        <p:spPr>
          <a:xfrm flipH="1">
            <a:off x="7793128" y="8464314"/>
            <a:ext cx="7764675" cy="19050"/>
          </a:xfrm>
          <a:prstGeom prst="line">
            <a:avLst/>
          </a:prstGeom>
          <a:ln w="38100" cap="flat">
            <a:solidFill>
              <a:srgbClr val="FFFFFF"/>
            </a:solidFill>
            <a:prstDash val="sysDot"/>
            <a:headEnd type="diamond" w="lg" len="lg"/>
            <a:tailEnd type="triangle" w="lg" len="med"/>
          </a:ln>
        </p:spPr>
        <p:txBody>
          <a:bodyPr/>
          <a:lstStyle/>
          <a:p>
            <a:endParaRPr lang="en-IT"/>
          </a:p>
        </p:txBody>
      </p:sp>
      <p:sp>
        <p:nvSpPr>
          <p:cNvPr id="145" name="Freeform 145"/>
          <p:cNvSpPr/>
          <p:nvPr/>
        </p:nvSpPr>
        <p:spPr>
          <a:xfrm>
            <a:off x="4213981" y="2331386"/>
            <a:ext cx="3450770" cy="1893442"/>
          </a:xfrm>
          <a:custGeom>
            <a:avLst/>
            <a:gdLst/>
            <a:ahLst/>
            <a:cxnLst/>
            <a:rect l="l" t="t" r="r" b="b"/>
            <a:pathLst>
              <a:path w="3450770" h="1893442">
                <a:moveTo>
                  <a:pt x="0" y="0"/>
                </a:moveTo>
                <a:lnTo>
                  <a:pt x="3450771" y="0"/>
                </a:lnTo>
                <a:lnTo>
                  <a:pt x="3450771" y="1893443"/>
                </a:lnTo>
                <a:lnTo>
                  <a:pt x="0" y="1893443"/>
                </a:lnTo>
                <a:lnTo>
                  <a:pt x="0" y="0"/>
                </a:lnTo>
                <a:close/>
              </a:path>
            </a:pathLst>
          </a:custGeom>
          <a:blipFill>
            <a:blip r:embed="rId10"/>
            <a:stretch>
              <a:fillRect/>
            </a:stretch>
          </a:blipFill>
        </p:spPr>
        <p:txBody>
          <a:bodyPr/>
          <a:lstStyle/>
          <a:p>
            <a:endParaRPr lang="en-IT"/>
          </a:p>
        </p:txBody>
      </p:sp>
      <p:sp>
        <p:nvSpPr>
          <p:cNvPr id="146" name="Freeform 146"/>
          <p:cNvSpPr/>
          <p:nvPr/>
        </p:nvSpPr>
        <p:spPr>
          <a:xfrm>
            <a:off x="4284412" y="4882156"/>
            <a:ext cx="3309910" cy="1816152"/>
          </a:xfrm>
          <a:custGeom>
            <a:avLst/>
            <a:gdLst/>
            <a:ahLst/>
            <a:cxnLst/>
            <a:rect l="l" t="t" r="r" b="b"/>
            <a:pathLst>
              <a:path w="3309910" h="1816152">
                <a:moveTo>
                  <a:pt x="0" y="0"/>
                </a:moveTo>
                <a:lnTo>
                  <a:pt x="3309910" y="0"/>
                </a:lnTo>
                <a:lnTo>
                  <a:pt x="3309910" y="1816151"/>
                </a:lnTo>
                <a:lnTo>
                  <a:pt x="0" y="1816151"/>
                </a:lnTo>
                <a:lnTo>
                  <a:pt x="0" y="0"/>
                </a:lnTo>
                <a:close/>
              </a:path>
            </a:pathLst>
          </a:custGeom>
          <a:blipFill>
            <a:blip r:embed="rId10"/>
            <a:stretch>
              <a:fillRect/>
            </a:stretch>
          </a:blipFill>
        </p:spPr>
        <p:txBody>
          <a:bodyPr/>
          <a:lstStyle/>
          <a:p>
            <a:endParaRPr lang="en-IT"/>
          </a:p>
        </p:txBody>
      </p:sp>
      <p:sp>
        <p:nvSpPr>
          <p:cNvPr id="147" name="Freeform 147"/>
          <p:cNvSpPr/>
          <p:nvPr/>
        </p:nvSpPr>
        <p:spPr>
          <a:xfrm>
            <a:off x="210132" y="7218789"/>
            <a:ext cx="2179742" cy="2759961"/>
          </a:xfrm>
          <a:custGeom>
            <a:avLst/>
            <a:gdLst/>
            <a:ahLst/>
            <a:cxnLst/>
            <a:rect l="l" t="t" r="r" b="b"/>
            <a:pathLst>
              <a:path w="2179742" h="2759961">
                <a:moveTo>
                  <a:pt x="0" y="0"/>
                </a:moveTo>
                <a:lnTo>
                  <a:pt x="2179741" y="0"/>
                </a:lnTo>
                <a:lnTo>
                  <a:pt x="2179741" y="2759961"/>
                </a:lnTo>
                <a:lnTo>
                  <a:pt x="0" y="2759961"/>
                </a:lnTo>
                <a:lnTo>
                  <a:pt x="0" y="0"/>
                </a:lnTo>
                <a:close/>
              </a:path>
            </a:pathLst>
          </a:custGeom>
          <a:blipFill>
            <a:blip r:embed="rId11"/>
            <a:stretch>
              <a:fillRect/>
            </a:stretch>
          </a:blipFill>
        </p:spPr>
        <p:txBody>
          <a:bodyPr/>
          <a:lstStyle/>
          <a:p>
            <a:endParaRPr lang="en-IT"/>
          </a:p>
        </p:txBody>
      </p:sp>
      <p:sp>
        <p:nvSpPr>
          <p:cNvPr id="148" name="TextBox 148"/>
          <p:cNvSpPr txBox="1"/>
          <p:nvPr/>
        </p:nvSpPr>
        <p:spPr>
          <a:xfrm>
            <a:off x="15566875" y="2961489"/>
            <a:ext cx="2281229" cy="888504"/>
          </a:xfrm>
          <a:prstGeom prst="rect">
            <a:avLst/>
          </a:prstGeom>
        </p:spPr>
        <p:txBody>
          <a:bodyPr lIns="0" tIns="0" rIns="0" bIns="0" rtlCol="0" anchor="t">
            <a:spAutoFit/>
          </a:bodyPr>
          <a:lstStyle/>
          <a:p>
            <a:pPr algn="l">
              <a:lnSpc>
                <a:spcPts val="3527"/>
              </a:lnSpc>
            </a:pPr>
            <a:r>
              <a:rPr lang="en-US" sz="2519">
                <a:solidFill>
                  <a:srgbClr val="FEFEFE"/>
                </a:solidFill>
                <a:latin typeface="Articulat"/>
                <a:ea typeface="Articulat"/>
                <a:cs typeface="Articulat"/>
                <a:sym typeface="Articulat"/>
              </a:rPr>
              <a:t>pseudo-label q,  centroid C</a:t>
            </a:r>
          </a:p>
        </p:txBody>
      </p:sp>
      <p:sp>
        <p:nvSpPr>
          <p:cNvPr id="149" name="TextBox 149"/>
          <p:cNvSpPr txBox="1"/>
          <p:nvPr/>
        </p:nvSpPr>
        <p:spPr>
          <a:xfrm>
            <a:off x="4691323" y="6650682"/>
            <a:ext cx="2130960" cy="430028"/>
          </a:xfrm>
          <a:prstGeom prst="rect">
            <a:avLst/>
          </a:prstGeom>
        </p:spPr>
        <p:txBody>
          <a:bodyPr lIns="0" tIns="0" rIns="0" bIns="0" rtlCol="0" anchor="t">
            <a:spAutoFit/>
          </a:bodyPr>
          <a:lstStyle/>
          <a:p>
            <a:pPr algn="ctr">
              <a:lnSpc>
                <a:spcPts val="3574"/>
              </a:lnSpc>
            </a:pPr>
            <a:r>
              <a:rPr lang="en-US" sz="2553" b="1">
                <a:solidFill>
                  <a:srgbClr val="FEFEFE"/>
                </a:solidFill>
                <a:latin typeface="Articulat Bold"/>
                <a:ea typeface="Articulat Bold"/>
                <a:cs typeface="Articulat Bold"/>
                <a:sym typeface="Articulat Bold"/>
              </a:rPr>
              <a:t>(2+1)D ResNet</a:t>
            </a:r>
          </a:p>
        </p:txBody>
      </p:sp>
      <p:sp>
        <p:nvSpPr>
          <p:cNvPr id="150" name="TextBox 150"/>
          <p:cNvSpPr txBox="1"/>
          <p:nvPr/>
        </p:nvSpPr>
        <p:spPr>
          <a:xfrm>
            <a:off x="4663887" y="7112189"/>
            <a:ext cx="2185832" cy="400795"/>
          </a:xfrm>
          <a:prstGeom prst="rect">
            <a:avLst/>
          </a:prstGeom>
        </p:spPr>
        <p:txBody>
          <a:bodyPr lIns="0" tIns="0" rIns="0" bIns="0" rtlCol="0" anchor="t">
            <a:spAutoFit/>
          </a:bodyPr>
          <a:lstStyle/>
          <a:p>
            <a:pPr algn="ctr">
              <a:lnSpc>
                <a:spcPts val="3359"/>
              </a:lnSpc>
              <a:spcBef>
                <a:spcPct val="0"/>
              </a:spcBef>
            </a:pPr>
            <a:r>
              <a:rPr lang="en-US" sz="2400">
                <a:solidFill>
                  <a:srgbClr val="FEFEFE"/>
                </a:solidFill>
                <a:latin typeface="Articulat"/>
                <a:ea typeface="Articulat"/>
                <a:cs typeface="Articulat"/>
                <a:sym typeface="Articulat"/>
              </a:rPr>
              <a:t>(Tran et al. 2017)</a:t>
            </a:r>
          </a:p>
        </p:txBody>
      </p:sp>
      <p:sp>
        <p:nvSpPr>
          <p:cNvPr id="151" name="TextBox 151"/>
          <p:cNvSpPr txBox="1"/>
          <p:nvPr/>
        </p:nvSpPr>
        <p:spPr>
          <a:xfrm>
            <a:off x="8181307" y="6430207"/>
            <a:ext cx="3436144" cy="430442"/>
          </a:xfrm>
          <a:prstGeom prst="rect">
            <a:avLst/>
          </a:prstGeom>
        </p:spPr>
        <p:txBody>
          <a:bodyPr lIns="0" tIns="0" rIns="0" bIns="0" rtlCol="0" anchor="t">
            <a:spAutoFit/>
          </a:bodyPr>
          <a:lstStyle/>
          <a:p>
            <a:pPr algn="ctr">
              <a:lnSpc>
                <a:spcPts val="3574"/>
              </a:lnSpc>
            </a:pPr>
            <a:r>
              <a:rPr lang="en-US" sz="2553" b="1">
                <a:solidFill>
                  <a:srgbClr val="FEFEFE"/>
                </a:solidFill>
                <a:latin typeface="Articulat Bold"/>
                <a:ea typeface="Articulat Bold"/>
                <a:cs typeface="Articulat Bold"/>
                <a:sym typeface="Articulat Bold"/>
              </a:rPr>
              <a:t>Multilayer- perceptron</a:t>
            </a:r>
          </a:p>
        </p:txBody>
      </p:sp>
      <p:sp>
        <p:nvSpPr>
          <p:cNvPr id="152" name="TextBox 152"/>
          <p:cNvSpPr txBox="1"/>
          <p:nvPr/>
        </p:nvSpPr>
        <p:spPr>
          <a:xfrm>
            <a:off x="12039409" y="2028491"/>
            <a:ext cx="2451894" cy="405765"/>
          </a:xfrm>
          <a:prstGeom prst="rect">
            <a:avLst/>
          </a:prstGeom>
        </p:spPr>
        <p:txBody>
          <a:bodyPr lIns="0" tIns="0" rIns="0" bIns="0" rtlCol="0" anchor="t">
            <a:spAutoFit/>
          </a:bodyPr>
          <a:lstStyle/>
          <a:p>
            <a:pPr algn="ctr">
              <a:lnSpc>
                <a:spcPts val="3359"/>
              </a:lnSpc>
              <a:spcBef>
                <a:spcPct val="0"/>
              </a:spcBef>
            </a:pPr>
            <a:r>
              <a:rPr lang="en-US" sz="2400">
                <a:solidFill>
                  <a:srgbClr val="FEFEFE"/>
                </a:solidFill>
                <a:latin typeface="Articulat"/>
                <a:ea typeface="Articulat"/>
                <a:cs typeface="Articulat"/>
                <a:sym typeface="Articulat"/>
              </a:rPr>
              <a:t>(Hornik et al. 2012)</a:t>
            </a:r>
          </a:p>
        </p:txBody>
      </p:sp>
      <p:sp>
        <p:nvSpPr>
          <p:cNvPr id="153" name="TextBox 153"/>
          <p:cNvSpPr txBox="1"/>
          <p:nvPr/>
        </p:nvSpPr>
        <p:spPr>
          <a:xfrm>
            <a:off x="11617451" y="1455086"/>
            <a:ext cx="2993311" cy="418191"/>
          </a:xfrm>
          <a:prstGeom prst="rect">
            <a:avLst/>
          </a:prstGeom>
        </p:spPr>
        <p:txBody>
          <a:bodyPr wrap="square" lIns="0" tIns="0" rIns="0" bIns="0" rtlCol="0" anchor="t">
            <a:spAutoFit/>
          </a:bodyPr>
          <a:lstStyle/>
          <a:p>
            <a:pPr algn="ctr">
              <a:lnSpc>
                <a:spcPts val="3569"/>
              </a:lnSpc>
            </a:pPr>
            <a:r>
              <a:rPr lang="en-US" sz="2550" b="1" dirty="0">
                <a:solidFill>
                  <a:srgbClr val="FEFEFE"/>
                </a:solidFill>
                <a:latin typeface="Articulat Bold"/>
                <a:ea typeface="Articulat Bold"/>
                <a:cs typeface="Articulat Bold"/>
                <a:sym typeface="Articulat Bold"/>
              </a:rPr>
              <a:t>Spherical k-mean</a:t>
            </a:r>
          </a:p>
        </p:txBody>
      </p:sp>
      <p:sp>
        <p:nvSpPr>
          <p:cNvPr id="154" name="TextBox 154"/>
          <p:cNvSpPr txBox="1"/>
          <p:nvPr/>
        </p:nvSpPr>
        <p:spPr>
          <a:xfrm>
            <a:off x="12423163" y="5131557"/>
            <a:ext cx="1246708" cy="888504"/>
          </a:xfrm>
          <a:prstGeom prst="rect">
            <a:avLst/>
          </a:prstGeom>
        </p:spPr>
        <p:txBody>
          <a:bodyPr lIns="0" tIns="0" rIns="0" bIns="0" rtlCol="0" anchor="t">
            <a:spAutoFit/>
          </a:bodyPr>
          <a:lstStyle/>
          <a:p>
            <a:pPr algn="ctr">
              <a:lnSpc>
                <a:spcPts val="3527"/>
              </a:lnSpc>
            </a:pPr>
            <a:r>
              <a:rPr lang="en-US" sz="2519">
                <a:solidFill>
                  <a:srgbClr val="FEFEFE"/>
                </a:solidFill>
                <a:latin typeface="Articulat"/>
                <a:ea typeface="Articulat"/>
                <a:cs typeface="Articulat"/>
                <a:sym typeface="Articulat"/>
              </a:rPr>
              <a:t>Feature vector Z</a:t>
            </a:r>
          </a:p>
        </p:txBody>
      </p:sp>
      <p:sp>
        <p:nvSpPr>
          <p:cNvPr id="155" name="TextBox 155"/>
          <p:cNvSpPr txBox="1"/>
          <p:nvPr/>
        </p:nvSpPr>
        <p:spPr>
          <a:xfrm>
            <a:off x="15187836" y="5051609"/>
            <a:ext cx="2852414" cy="1783080"/>
          </a:xfrm>
          <a:prstGeom prst="rect">
            <a:avLst/>
          </a:prstGeom>
        </p:spPr>
        <p:txBody>
          <a:bodyPr lIns="0" tIns="0" rIns="0" bIns="0" rtlCol="0" anchor="t">
            <a:spAutoFit/>
          </a:bodyPr>
          <a:lstStyle/>
          <a:p>
            <a:pPr algn="ctr">
              <a:lnSpc>
                <a:spcPts val="3569"/>
              </a:lnSpc>
            </a:pPr>
            <a:r>
              <a:rPr lang="en-US" sz="2550" b="1">
                <a:solidFill>
                  <a:srgbClr val="000000"/>
                </a:solidFill>
                <a:latin typeface="Articulat Bold"/>
                <a:ea typeface="Articulat Bold"/>
                <a:cs typeface="Articulat Bold"/>
                <a:sym typeface="Articulat Bold"/>
              </a:rPr>
              <a:t>Minimization of the cross entropy function</a:t>
            </a:r>
          </a:p>
          <a:p>
            <a:pPr algn="ctr">
              <a:lnSpc>
                <a:spcPts val="3569"/>
              </a:lnSpc>
            </a:pPr>
            <a:r>
              <a:rPr lang="en-US" sz="2550" b="1">
                <a:solidFill>
                  <a:srgbClr val="000000"/>
                </a:solidFill>
                <a:latin typeface="Articulat Bold"/>
                <a:ea typeface="Articulat Bold"/>
                <a:cs typeface="Articulat Bold"/>
                <a:sym typeface="Articulat Bold"/>
              </a:rPr>
              <a:t>p = f(C,Z)</a:t>
            </a:r>
          </a:p>
        </p:txBody>
      </p:sp>
      <p:sp>
        <p:nvSpPr>
          <p:cNvPr id="156" name="TextBox 156"/>
          <p:cNvSpPr txBox="1"/>
          <p:nvPr/>
        </p:nvSpPr>
        <p:spPr>
          <a:xfrm>
            <a:off x="4867328" y="4336628"/>
            <a:ext cx="2508726" cy="290779"/>
          </a:xfrm>
          <a:prstGeom prst="rect">
            <a:avLst/>
          </a:prstGeom>
        </p:spPr>
        <p:txBody>
          <a:bodyPr lIns="0" tIns="0" rIns="0" bIns="0" rtlCol="0" anchor="t">
            <a:spAutoFit/>
          </a:bodyPr>
          <a:lstStyle/>
          <a:p>
            <a:pPr algn="ctr">
              <a:lnSpc>
                <a:spcPts val="2347"/>
              </a:lnSpc>
            </a:pPr>
            <a:r>
              <a:rPr lang="en-US" sz="1677">
                <a:solidFill>
                  <a:srgbClr val="A8DADC"/>
                </a:solidFill>
                <a:latin typeface="Articulat"/>
                <a:ea typeface="Articulat"/>
                <a:cs typeface="Articulat"/>
                <a:sym typeface="Articulat"/>
              </a:rPr>
              <a:t>goal: finding main features</a:t>
            </a:r>
          </a:p>
        </p:txBody>
      </p:sp>
      <p:sp>
        <p:nvSpPr>
          <p:cNvPr id="157" name="TextBox 157"/>
          <p:cNvSpPr txBox="1"/>
          <p:nvPr/>
        </p:nvSpPr>
        <p:spPr>
          <a:xfrm>
            <a:off x="8455846" y="4218730"/>
            <a:ext cx="2887065" cy="581201"/>
          </a:xfrm>
          <a:prstGeom prst="rect">
            <a:avLst/>
          </a:prstGeom>
        </p:spPr>
        <p:txBody>
          <a:bodyPr lIns="0" tIns="0" rIns="0" bIns="0" rtlCol="0" anchor="t">
            <a:spAutoFit/>
          </a:bodyPr>
          <a:lstStyle/>
          <a:p>
            <a:pPr algn="ctr">
              <a:lnSpc>
                <a:spcPts val="2347"/>
              </a:lnSpc>
            </a:pPr>
            <a:r>
              <a:rPr lang="en-US" sz="1677">
                <a:solidFill>
                  <a:srgbClr val="A8DADC"/>
                </a:solidFill>
                <a:latin typeface="Articulat"/>
                <a:ea typeface="Articulat"/>
                <a:cs typeface="Articulat"/>
                <a:sym typeface="Articulat"/>
              </a:rPr>
              <a:t>goal: reducing number of features</a:t>
            </a:r>
          </a:p>
        </p:txBody>
      </p:sp>
      <p:sp>
        <p:nvSpPr>
          <p:cNvPr id="158" name="TextBox 158"/>
          <p:cNvSpPr txBox="1"/>
          <p:nvPr/>
        </p:nvSpPr>
        <p:spPr>
          <a:xfrm>
            <a:off x="12272068" y="4190204"/>
            <a:ext cx="2070102" cy="581201"/>
          </a:xfrm>
          <a:prstGeom prst="rect">
            <a:avLst/>
          </a:prstGeom>
        </p:spPr>
        <p:txBody>
          <a:bodyPr lIns="0" tIns="0" rIns="0" bIns="0" rtlCol="0" anchor="t">
            <a:spAutoFit/>
          </a:bodyPr>
          <a:lstStyle/>
          <a:p>
            <a:pPr algn="ctr">
              <a:lnSpc>
                <a:spcPts val="2347"/>
              </a:lnSpc>
            </a:pPr>
            <a:r>
              <a:rPr lang="en-US" sz="1677">
                <a:solidFill>
                  <a:srgbClr val="A8DADC"/>
                </a:solidFill>
                <a:latin typeface="Articulat"/>
                <a:ea typeface="Articulat"/>
                <a:cs typeface="Articulat"/>
                <a:sym typeface="Articulat"/>
              </a:rPr>
              <a:t>goal: identify class (label and centroid)</a:t>
            </a:r>
          </a:p>
        </p:txBody>
      </p:sp>
      <p:sp>
        <p:nvSpPr>
          <p:cNvPr id="159" name="TextBox 159"/>
          <p:cNvSpPr txBox="1"/>
          <p:nvPr/>
        </p:nvSpPr>
        <p:spPr>
          <a:xfrm>
            <a:off x="15266276" y="7180689"/>
            <a:ext cx="2710976" cy="874050"/>
          </a:xfrm>
          <a:prstGeom prst="rect">
            <a:avLst/>
          </a:prstGeom>
        </p:spPr>
        <p:txBody>
          <a:bodyPr lIns="0" tIns="0" rIns="0" bIns="0" rtlCol="0" anchor="t">
            <a:spAutoFit/>
          </a:bodyPr>
          <a:lstStyle/>
          <a:p>
            <a:pPr algn="ctr">
              <a:lnSpc>
                <a:spcPts val="2347"/>
              </a:lnSpc>
            </a:pPr>
            <a:r>
              <a:rPr lang="en-US" sz="1677">
                <a:solidFill>
                  <a:srgbClr val="FEFEFE"/>
                </a:solidFill>
                <a:latin typeface="Articulat"/>
                <a:ea typeface="Articulat"/>
                <a:cs typeface="Articulat"/>
                <a:sym typeface="Articulat"/>
              </a:rPr>
              <a:t>goal: optimization of weights and calculation of parameter update</a:t>
            </a:r>
          </a:p>
        </p:txBody>
      </p:sp>
      <p:sp>
        <p:nvSpPr>
          <p:cNvPr id="160" name="TextBox 160"/>
          <p:cNvSpPr txBox="1"/>
          <p:nvPr/>
        </p:nvSpPr>
        <p:spPr>
          <a:xfrm>
            <a:off x="8836746" y="7536924"/>
            <a:ext cx="5790819" cy="397662"/>
          </a:xfrm>
          <a:prstGeom prst="rect">
            <a:avLst/>
          </a:prstGeom>
        </p:spPr>
        <p:txBody>
          <a:bodyPr lIns="0" tIns="0" rIns="0" bIns="0" rtlCol="0" anchor="t">
            <a:spAutoFit/>
          </a:bodyPr>
          <a:lstStyle/>
          <a:p>
            <a:pPr algn="ctr">
              <a:lnSpc>
                <a:spcPts val="3283"/>
              </a:lnSpc>
            </a:pPr>
            <a:r>
              <a:rPr lang="en-US" sz="2345">
                <a:solidFill>
                  <a:srgbClr val="FEFEFE"/>
                </a:solidFill>
                <a:latin typeface="Articulat"/>
                <a:ea typeface="Articulat"/>
                <a:cs typeface="Articulat"/>
                <a:sym typeface="Articulat"/>
              </a:rPr>
              <a:t>backpropagation and update of the weights</a:t>
            </a:r>
          </a:p>
        </p:txBody>
      </p:sp>
      <p:sp>
        <p:nvSpPr>
          <p:cNvPr id="161" name="TextBox 161"/>
          <p:cNvSpPr txBox="1"/>
          <p:nvPr/>
        </p:nvSpPr>
        <p:spPr>
          <a:xfrm>
            <a:off x="2621145" y="7259858"/>
            <a:ext cx="2246511" cy="2656288"/>
          </a:xfrm>
          <a:prstGeom prst="rect">
            <a:avLst/>
          </a:prstGeom>
        </p:spPr>
        <p:txBody>
          <a:bodyPr lIns="0" tIns="0" rIns="0" bIns="0" rtlCol="0" anchor="t">
            <a:spAutoFit/>
          </a:bodyPr>
          <a:lstStyle/>
          <a:p>
            <a:pPr algn="l">
              <a:lnSpc>
                <a:spcPts val="2690"/>
              </a:lnSpc>
              <a:spcBef>
                <a:spcPct val="0"/>
              </a:spcBef>
            </a:pPr>
            <a:r>
              <a:rPr lang="en-US" sz="1921">
                <a:solidFill>
                  <a:srgbClr val="FEFEFE"/>
                </a:solidFill>
                <a:latin typeface="Articulat"/>
                <a:ea typeface="Articulat"/>
                <a:cs typeface="Articulat"/>
                <a:sym typeface="Articulat"/>
              </a:rPr>
              <a:t> A (2+1)D convolutional block splits the computation into a spatial 2D convolution followed by a temporal 1D convolution.</a:t>
            </a:r>
          </a:p>
        </p:txBody>
      </p:sp>
      <p:pic>
        <p:nvPicPr>
          <p:cNvPr id="162" name="Picture 16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2"/>
          <a:srcRect l="11038" t="37900" r="80867" b="52816"/>
          <a:stretch>
            <a:fillRect/>
          </a:stretch>
        </p:blipFill>
        <p:spPr>
          <a:xfrm>
            <a:off x="639970" y="2331386"/>
            <a:ext cx="1749903" cy="1797509"/>
          </a:xfrm>
          <a:prstGeom prst="rect">
            <a:avLst/>
          </a:prstGeom>
        </p:spPr>
      </p:pic>
      <p:pic>
        <p:nvPicPr>
          <p:cNvPr id="163" name="Picture 16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2"/>
          <a:srcRect l="20578" t="37927" r="70970" b="52729"/>
          <a:stretch>
            <a:fillRect/>
          </a:stretch>
        </p:blipFill>
        <p:spPr>
          <a:xfrm>
            <a:off x="639970" y="4847394"/>
            <a:ext cx="1749903" cy="1732947"/>
          </a:xfrm>
          <a:prstGeom prst="rect">
            <a:avLst/>
          </a:prstGeom>
        </p:spPr>
      </p:pic>
      <p:sp>
        <p:nvSpPr>
          <p:cNvPr id="164" name="TextBox 164"/>
          <p:cNvSpPr txBox="1"/>
          <p:nvPr/>
        </p:nvSpPr>
        <p:spPr>
          <a:xfrm>
            <a:off x="10366881" y="8695851"/>
            <a:ext cx="2344556" cy="562449"/>
          </a:xfrm>
          <a:prstGeom prst="rect">
            <a:avLst/>
          </a:prstGeom>
        </p:spPr>
        <p:txBody>
          <a:bodyPr lIns="0" tIns="0" rIns="0" bIns="0" rtlCol="0" anchor="t">
            <a:spAutoFit/>
          </a:bodyPr>
          <a:lstStyle/>
          <a:p>
            <a:pPr algn="ctr">
              <a:lnSpc>
                <a:spcPts val="4593"/>
              </a:lnSpc>
            </a:pPr>
            <a:r>
              <a:rPr lang="en-US" sz="3281">
                <a:solidFill>
                  <a:srgbClr val="A8DADC"/>
                </a:solidFill>
                <a:latin typeface="Mansalva"/>
                <a:ea typeface="Mansalva"/>
                <a:cs typeface="Mansalva"/>
                <a:sym typeface="Mansalva"/>
              </a:rPr>
              <a:t>800 epochs</a:t>
            </a:r>
          </a:p>
        </p:txBody>
      </p:sp>
      <p:sp>
        <p:nvSpPr>
          <p:cNvPr id="165" name="TextBox 165"/>
          <p:cNvSpPr txBox="1"/>
          <p:nvPr/>
        </p:nvSpPr>
        <p:spPr>
          <a:xfrm>
            <a:off x="17259300" y="9220200"/>
            <a:ext cx="152400" cy="190500"/>
          </a:xfrm>
          <a:prstGeom prst="rect">
            <a:avLst/>
          </a:prstGeom>
        </p:spPr>
        <p:txBody>
          <a:bodyPr wrap="none" lIns="0" tIns="0" rIns="0" bIns="0" rtlCol="0" anchor="t">
            <a:spAutoFit/>
          </a:bodyPr>
          <a:lstStyle/>
          <a:p>
            <a:pPr algn="ctr">
              <a:lnSpc>
                <a:spcPts val="2239"/>
              </a:lnSpc>
              <a:spcBef>
                <a:spcPct val="0"/>
              </a:spcBef>
            </a:pPr>
            <a:r>
              <a:rPr lang="en-US" sz="1599">
                <a:solidFill>
                  <a:srgbClr val="FFFFFF"/>
                </a:solidFill>
                <a:latin typeface="Helvetica Now"/>
                <a:ea typeface="Helvetica Now"/>
                <a:cs typeface="Helvetica Now"/>
                <a:sym typeface="Helvetica Now"/>
              </a:rPr>
              <a:t>9</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0" fill="hold"/>
                                        <p:tgtEl>
                                          <p:spTgt spid="162"/>
                                        </p:tgtEl>
                                      </p:cBhvr>
                                    </p:cmd>
                                  </p:childTnLst>
                                </p:cTn>
                              </p:par>
                            </p:childTnLst>
                          </p:cTn>
                        </p:par>
                        <p:par>
                          <p:cTn id="7" fill="hold">
                            <p:stCondLst>
                              <p:cond delay="800"/>
                            </p:stCondLst>
                            <p:childTnLst>
                              <p:par>
                                <p:cTn id="8" presetID="1" presetClass="mediacall" presetSubtype="0" fill="hold" nodeType="afterEffect">
                                  <p:stCondLst>
                                    <p:cond delay="0"/>
                                  </p:stCondLst>
                                  <p:childTnLst>
                                    <p:cmd type="call" cmd="playFrom(0.0)">
                                      <p:cBhvr>
                                        <p:cTn id="9" dur="800" fill="hold"/>
                                        <p:tgtEl>
                                          <p:spTgt spid="16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10" repeatCount="indefinite" fill="hold" display="0">
                  <p:stCondLst>
                    <p:cond delay="indefinite"/>
                  </p:stCondLst>
                </p:cTn>
                <p:tgtEl>
                  <p:spTgt spid="162"/>
                </p:tgtEl>
              </p:cMediaNode>
            </p:video>
            <p:seq concurrent="1" nextAc="seek">
              <p:cTn id="11" restart="whenNotActive" fill="hold" evtFilter="cancelBubble" nodeType="interactiveSeq">
                <p:stCondLst>
                  <p:cond evt="onClick" delay="0">
                    <p:tgtEl>
                      <p:spTgt spid="16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62"/>
                                        </p:tgtEl>
                                      </p:cBhvr>
                                    </p:cmd>
                                  </p:childTnLst>
                                </p:cTn>
                              </p:par>
                            </p:childTnLst>
                          </p:cTn>
                        </p:par>
                      </p:childTnLst>
                    </p:cTn>
                  </p:par>
                </p:childTnLst>
              </p:cTn>
              <p:nextCondLst>
                <p:cond evt="onClick" delay="0">
                  <p:tgtEl>
                    <p:spTgt spid="162"/>
                  </p:tgtEl>
                </p:cond>
              </p:nextCondLst>
            </p:seq>
            <p:video>
              <p:cMediaNode vol="0">
                <p:cTn id="16" repeatCount="indefinite" fill="hold" display="0">
                  <p:stCondLst>
                    <p:cond delay="indefinite"/>
                  </p:stCondLst>
                </p:cTn>
                <p:tgtEl>
                  <p:spTgt spid="163"/>
                </p:tgtEl>
              </p:cMediaNode>
            </p:video>
            <p:seq concurrent="1" nextAc="seek">
              <p:cTn id="17" restart="whenNotActive" fill="hold" evtFilter="cancelBubble" nodeType="interactiveSeq">
                <p:stCondLst>
                  <p:cond evt="onClick" delay="0">
                    <p:tgtEl>
                      <p:spTgt spid="16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63"/>
                                        </p:tgtEl>
                                      </p:cBhvr>
                                    </p:cmd>
                                  </p:childTnLst>
                                </p:cTn>
                              </p:par>
                            </p:childTnLst>
                          </p:cTn>
                        </p:par>
                      </p:childTnLst>
                    </p:cTn>
                  </p:par>
                </p:childTnLst>
              </p:cTn>
              <p:nextCondLst>
                <p:cond evt="onClick" delay="0">
                  <p:tgtEl>
                    <p:spTgt spid="16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4B700FFDE0C74C9EF2FA06374AFA7A" ma:contentTypeVersion="8" ma:contentTypeDescription="Create a new document." ma:contentTypeScope="" ma:versionID="7b3992c1364658d25b74a2cf3ff1ec39">
  <xsd:schema xmlns:xsd="http://www.w3.org/2001/XMLSchema" xmlns:xs="http://www.w3.org/2001/XMLSchema" xmlns:p="http://schemas.microsoft.com/office/2006/metadata/properties" xmlns:ns2="29248ca7-61df-4d47-bbf4-0538a5bb2a05" targetNamespace="http://schemas.microsoft.com/office/2006/metadata/properties" ma:root="true" ma:fieldsID="2f09dfdbb9d51cb0ab0c2c23165db85a" ns2:_="">
    <xsd:import namespace="29248ca7-61df-4d47-bbf4-0538a5bb2a0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248ca7-61df-4d47-bbf4-0538a5bb2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5329D6-E52F-473C-9C0F-056E0B68A581}"/>
</file>

<file path=customXml/itemProps2.xml><?xml version="1.0" encoding="utf-8"?>
<ds:datastoreItem xmlns:ds="http://schemas.openxmlformats.org/officeDocument/2006/customXml" ds:itemID="{6188E12B-A98E-4B71-8869-7ACA823A2EEB}"/>
</file>

<file path=customXml/itemProps3.xml><?xml version="1.0" encoding="utf-8"?>
<ds:datastoreItem xmlns:ds="http://schemas.openxmlformats.org/officeDocument/2006/customXml" ds:itemID="{58FC2D3F-82B2-465A-BF3A-A29AF73D759D}"/>
</file>

<file path=docProps/app.xml><?xml version="1.0" encoding="utf-8"?>
<Properties xmlns="http://schemas.openxmlformats.org/officeDocument/2006/extended-properties" xmlns:vt="http://schemas.openxmlformats.org/officeDocument/2006/docPropsVTypes">
  <TotalTime>57</TotalTime>
  <Words>3316</Words>
  <Application>Microsoft Macintosh PowerPoint</Application>
  <PresentationFormat>Custom</PresentationFormat>
  <Paragraphs>369</Paragraphs>
  <Slides>41</Slides>
  <Notes>7</Notes>
  <HiddenSlides>0</HiddenSlides>
  <MMClips>26</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41</vt:i4>
      </vt:variant>
    </vt:vector>
  </HeadingPairs>
  <TitlesOfParts>
    <vt:vector size="56" baseType="lpstr">
      <vt:lpstr>Helvetica Now</vt:lpstr>
      <vt:lpstr>Articulat Bold</vt:lpstr>
      <vt:lpstr>Mansalva</vt:lpstr>
      <vt:lpstr>Tahoma</vt:lpstr>
      <vt:lpstr>Inter</vt:lpstr>
      <vt:lpstr>Helvetica</vt:lpstr>
      <vt:lpstr>Tahoma Bold</vt:lpstr>
      <vt:lpstr>Calibri</vt:lpstr>
      <vt:lpstr>Helvetica Now Bold</vt:lpstr>
      <vt:lpstr>Articulat</vt:lpstr>
      <vt:lpstr>Articulat Bold Italics</vt:lpstr>
      <vt:lpstr>Lovelo</vt:lpstr>
      <vt:lpstr>Arial</vt:lpstr>
      <vt:lpstr>Articulat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IPWG-12 - Kraków - Acquistapace et al. 2026</dc:title>
  <cp:lastModifiedBy>Claudia Acquistapace</cp:lastModifiedBy>
  <cp:revision>6</cp:revision>
  <dcterms:created xsi:type="dcterms:W3CDTF">2006-08-16T00:00:00Z</dcterms:created>
  <dcterms:modified xsi:type="dcterms:W3CDTF">2026-07-09T21:07:03Z</dcterms:modified>
  <dc:identifier>DAHOUMWwTHE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0x010100484B700FFDE0C74C9EF2FA06374AFA7A</vt:lpwstr>
  </property>
</Properties>
</file>