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6"/>
  </p:notesMasterIdLst>
  <p:sldIdLst>
    <p:sldId id="256" r:id="rId6"/>
    <p:sldId id="265" r:id="rId7"/>
    <p:sldId id="258" r:id="rId8"/>
    <p:sldId id="1496" r:id="rId9"/>
    <p:sldId id="1497" r:id="rId10"/>
    <p:sldId id="1494" r:id="rId11"/>
    <p:sldId id="266" r:id="rId12"/>
    <p:sldId id="267" r:id="rId13"/>
    <p:sldId id="261" r:id="rId14"/>
    <p:sldId id="260" r:id="rId15"/>
    <p:sldId id="263" r:id="rId16"/>
    <p:sldId id="264" r:id="rId17"/>
    <p:sldId id="1501" r:id="rId18"/>
    <p:sldId id="268" r:id="rId19"/>
    <p:sldId id="1498" r:id="rId20"/>
    <p:sldId id="1502" r:id="rId21"/>
    <p:sldId id="1503" r:id="rId22"/>
    <p:sldId id="1499" r:id="rId23"/>
    <p:sldId id="269" r:id="rId24"/>
    <p:sldId id="14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727165-FE93-3DEB-8DFD-48884FF7FE36}" name="Alan Geer" initials="A" userId="S::Alan.Geer@ecmwf.int::af1e122b-91f4-4481-8a0f-85f461f1b53d" providerId="AD"/>
  <p188:author id="{8D0BDBDE-092E-1780-1A9F-2161FC45CC79}" name="Tracy Scanlon" initials="TS" userId="S::tracy.scanlon@ecmwf.int::9378c65c-7d29-4c9d-95a3-f731b85a9f8d" providerId="AD"/>
  <p188:author id="{409E78F2-35B6-9C10-DBD7-55B7C41E4FA5}" name="Alan Geer" initials="AG" userId="S::alan.geer@ecmwf.int::af1e122b-91f4-4481-8a0f-85f461f1b5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DFE"/>
    <a:srgbClr val="004876"/>
    <a:srgbClr val="0F2537"/>
    <a:srgbClr val="000049"/>
    <a:srgbClr val="002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C2A9C-84FB-6077-DB11-F40C001720C7}" v="2" dt="2026-07-03T16:24:35.776"/>
    <p1510:client id="{54706C86-9D03-161B-F8F6-8E449BFCC254}" v="3" dt="2026-07-03T13:57:39.104"/>
    <p1510:client id="{96179843-2951-B23B-AA9A-F1FC0B6913BA}" v="9" dt="2026-07-03T13:58:04.378"/>
    <p1510:client id="{C0822A2C-34E4-4A47-B509-6F1AFFA050C1}" v="600" dt="2026-07-03T19:28:56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53"/>
  </p:normalViewPr>
  <p:slideViewPr>
    <p:cSldViewPr snapToGrid="0">
      <p:cViewPr varScale="1">
        <p:scale>
          <a:sx n="113" d="100"/>
          <a:sy n="113" d="100"/>
        </p:scale>
        <p:origin x="71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9" Type="http://schemas.openxmlformats.org/officeDocument/2006/relationships/theme" Target="theme/theme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D5202-88E8-7E48-B01C-B11006C328A5}" type="datetimeFigureOut">
              <a:rPr lang="en-US" smtClean="0"/>
              <a:t>7/3/26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9DF2-6A92-8F4F-AECA-BAA7F5F46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2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9DF2-6A92-8F4F-AECA-BAA7F5F46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45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7E6082-B0DF-01AB-A760-4E614A308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FA602E-2F74-FE9C-F621-41A6418551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2000" y="450000"/>
            <a:ext cx="6485133" cy="2396895"/>
          </a:xfrm>
        </p:spPr>
        <p:txBody>
          <a:bodyPr bIns="72000" anchor="b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24332-F408-4A00-CE12-D06BDE04004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2000" y="3455030"/>
            <a:ext cx="6485133" cy="431272"/>
          </a:xfrm>
        </p:spPr>
        <p:txBody>
          <a:bodyPr tIns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Author Name</a:t>
            </a:r>
          </a:p>
        </p:txBody>
      </p:sp>
      <p:pic>
        <p:nvPicPr>
          <p:cNvPr id="15" name="Picture 14" descr="A circle of flags with white text&#10;&#10;AI-generated content may be incorrect.">
            <a:extLst>
              <a:ext uri="{FF2B5EF4-FFF2-40B4-BE49-F238E27FC236}">
                <a16:creationId xmlns:a16="http://schemas.microsoft.com/office/drawing/2014/main" id="{C2504043-EE7E-6509-EBFF-20E5621CB7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1440" y="2139510"/>
            <a:ext cx="2636520" cy="2594610"/>
          </a:xfrm>
          <a:prstGeom prst="rect">
            <a:avLst/>
          </a:pr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4F351BE-9A22-174F-6156-C8B0306CC2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2000" y="3963360"/>
            <a:ext cx="6484938" cy="2873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Job title, Affiliation</a:t>
            </a:r>
          </a:p>
        </p:txBody>
      </p:sp>
      <p:sp>
        <p:nvSpPr>
          <p:cNvPr id="24" name="Content Placeholder 22">
            <a:extLst>
              <a:ext uri="{FF2B5EF4-FFF2-40B4-BE49-F238E27FC236}">
                <a16:creationId xmlns:a16="http://schemas.microsoft.com/office/drawing/2014/main" id="{01AF49F4-59C9-5732-E045-8D56B2B144A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2000" y="4328330"/>
            <a:ext cx="6484938" cy="287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Email address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914C9-4ECD-4915-C722-CB8F3D6FBC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82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034615-B002-C8C6-52D2-A76CC31546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39ACF4-7700-BC61-6CFF-48107B610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F41CD2-A9BD-87F9-3741-098FBC47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10788000" cy="5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29FEB1-11B7-059E-9CC4-74DE4049A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44675" y="936000"/>
            <a:ext cx="5652000" cy="51482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2F6C99-0C90-FA7B-8B21-5D6F5BC95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2000" y="936000"/>
            <a:ext cx="4679999" cy="5148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17DEC-BE5A-91F8-B04B-4DB59A32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7ED17589-C7AA-BA6C-2F7D-E58F65C111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1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21D6C1-2B69-33F5-C78F-B11949DC3A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28DE26-0F4E-22DD-51C4-CB1F8F2979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ABEF48-95F7-9FAB-5C98-0F0385CC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9D5AC-A931-0B63-DCF7-C21AFC9F0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C3A29FE-C7B5-A008-B168-EC1FD8F1A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096F200F-0B53-8078-4E9A-8E82A214E5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74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14913D-32F6-DE62-7F4D-B773401A2D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5CDC1-BD05-7DC4-6428-97179D3332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0EA462-0C34-D231-A20A-0315BEF8FE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3098" y="441324"/>
            <a:ext cx="2703859" cy="565150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454D8-816B-204E-88D2-B960D245BA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2000" y="442800"/>
            <a:ext cx="7877175" cy="56500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14BE1CB-7853-BD3F-A9A6-D894C453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41C8E8E9-AED1-3A11-3181-FD940A4092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99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249F79A-D3AD-CF27-8AEE-D151D9670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37514E5-84E8-58E4-62A0-804687D1CDA3}"/>
              </a:ext>
            </a:extLst>
          </p:cNvPr>
          <p:cNvSpPr txBox="1"/>
          <p:nvPr userDrawn="1"/>
        </p:nvSpPr>
        <p:spPr>
          <a:xfrm>
            <a:off x="8574033" y="4276960"/>
            <a:ext cx="2070944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tIns="36000" rtlCol="0">
            <a:noAutofit/>
          </a:bodyPr>
          <a:lstStyle/>
          <a:p>
            <a:pPr algn="ctr"/>
            <a:r>
              <a:rPr lang="en-US" b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www.ecmwf.int</a:t>
            </a:r>
            <a:endParaRPr lang="en-US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AA34A7C-6CFC-2369-985A-65D25AD0D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2000" y="450000"/>
            <a:ext cx="6485133" cy="2396895"/>
          </a:xfrm>
        </p:spPr>
        <p:txBody>
          <a:bodyPr bIns="72000" anchor="b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Thank you!</a:t>
            </a:r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8F17527-7D76-AEDE-FA00-446916039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228" y="2206211"/>
            <a:ext cx="2070000" cy="2070000"/>
          </a:xfrm>
          <a:prstGeom prst="rect">
            <a:avLst/>
          </a:prstGeom>
        </p:spPr>
      </p:pic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C7F84F85-7224-0DC3-0111-4AF9AB8ADF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01334" y="6426000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61E3D42-07D1-6548-92E7-DCF969893F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2000" y="3455030"/>
            <a:ext cx="6485133" cy="431272"/>
          </a:xfrm>
        </p:spPr>
        <p:txBody>
          <a:bodyPr tIns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Author Name</a:t>
            </a:r>
          </a:p>
        </p:txBody>
      </p:sp>
      <p:sp>
        <p:nvSpPr>
          <p:cNvPr id="3" name="Content Placeholder 22">
            <a:extLst>
              <a:ext uri="{FF2B5EF4-FFF2-40B4-BE49-F238E27FC236}">
                <a16:creationId xmlns:a16="http://schemas.microsoft.com/office/drawing/2014/main" id="{5638202B-6A0B-A4E2-016B-A430B93724B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2000" y="3963360"/>
            <a:ext cx="6484938" cy="2873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Job title, Affiliation</a:t>
            </a:r>
          </a:p>
        </p:txBody>
      </p:sp>
      <p:sp>
        <p:nvSpPr>
          <p:cNvPr id="4" name="Content Placeholder 22">
            <a:extLst>
              <a:ext uri="{FF2B5EF4-FFF2-40B4-BE49-F238E27FC236}">
                <a16:creationId xmlns:a16="http://schemas.microsoft.com/office/drawing/2014/main" id="{0990DB64-8C7B-68F7-94EB-01E55F4662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2000" y="4328330"/>
            <a:ext cx="6484938" cy="287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3174667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563" y="360000"/>
            <a:ext cx="787165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562" y="936000"/>
            <a:ext cx="787165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32213" y="6308255"/>
            <a:ext cx="2159786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3285" y="6308256"/>
            <a:ext cx="4054695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0563" y="6293597"/>
            <a:ext cx="1342722" cy="2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6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7415F3-7DB9-B188-7630-56B90BE76E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0536D0-C0B8-8FCD-D87A-9EA8FCBF72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EC17E1-63C4-F278-344F-3AA46812F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334" y="153437"/>
            <a:ext cx="10800000" cy="576000"/>
          </a:xfrm>
        </p:spPr>
        <p:txBody>
          <a:bodyPr/>
          <a:lstStyle/>
          <a:p>
            <a:r>
              <a:rPr lang="en-GB"/>
              <a:t>Slide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7222B-1339-700D-4B7F-33E5196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38762"/>
            <a:ext cx="10800000" cy="5524709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 marL="5418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 marL="7200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CDD1DCFB-C4D6-974B-3750-87C68B9C62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7F036-CF71-B05A-39AB-473EA410F7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54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4" orient="horz" pos="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17E1-63C4-F278-344F-3AA46812F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334" y="153437"/>
            <a:ext cx="10800000" cy="576000"/>
          </a:xfrm>
        </p:spPr>
        <p:txBody>
          <a:bodyPr/>
          <a:lstStyle/>
          <a:p>
            <a:r>
              <a:rPr lang="en-GB"/>
              <a:t>Slide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7222B-1339-700D-4B7F-33E5196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41610"/>
            <a:ext cx="10800000" cy="5876006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 marL="5418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 marL="7200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7F036-CF71-B05A-39AB-473EA410F7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367077-672F-FE47-A582-9032C9AC72BE}" type="slidenum">
              <a:rPr lang="en-US" smtClean="0"/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 descr="ECMWF_Master_Logo_RGB_nostrap.png">
            <a:extLst>
              <a:ext uri="{FF2B5EF4-FFF2-40B4-BE49-F238E27FC236}">
                <a16:creationId xmlns:a16="http://schemas.microsoft.com/office/drawing/2014/main" id="{65F8AAE0-7946-D6E9-9F1B-7918106062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1744" y="6567874"/>
            <a:ext cx="855415" cy="1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4" orient="horz" pos="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906E51-5649-1413-77F6-A815874B0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BB471D-235B-420D-8DB9-BB493EF98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7B9F2F-0D58-1D8C-E7E6-34B38BC88A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389AB4-B366-E7DF-BD2D-93FCC85ACC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00" y="1951200"/>
            <a:ext cx="10800000" cy="1439334"/>
          </a:xfrm>
        </p:spPr>
        <p:txBody>
          <a:bodyPr bIns="36000"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66C33-CBE3-8921-4052-37F91E8B11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1999" y="3412800"/>
            <a:ext cx="10800000" cy="1567614"/>
          </a:xfrm>
        </p:spPr>
        <p:txBody>
          <a:bodyPr lIns="0" tIns="72000"/>
          <a:lstStyle>
            <a:lvl1pPr marL="0" indent="0">
              <a:buNone/>
              <a:defRPr sz="2400">
                <a:solidFill>
                  <a:srgbClr val="00487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Section subtitle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A52F074-B5DD-0AD7-B94E-FFFC5914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62638D1A-C34D-2486-00F2-1AF79A3DFE9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40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047" userDrawn="1">
          <p15:clr>
            <a:srgbClr val="FBAE40"/>
          </p15:clr>
        </p15:guide>
        <p15:guide id="4" orient="horz" pos="227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5C22AF-F9ED-3A12-6065-2628F9591D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B3D648-9CE2-E03F-8E10-B1AE6E2B4F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AE549-E9E6-F50C-DC79-7C52750D4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756E4-86E3-2D63-EA71-BB9166EAC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2000" y="936000"/>
            <a:ext cx="5220000" cy="514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E076A-59E5-D68E-5896-7E1A178C6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002" y="936000"/>
            <a:ext cx="5220000" cy="514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1A1E5824-CE97-7000-E9E5-8B1AC087B5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54CDFE-A3F4-859B-1030-E5A9E4A06E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7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30B3B6-F81A-69A8-1729-D95EDFC65F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BDC6B8-EDB2-8EB5-7B1C-357A709F51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262B11-8E3C-8DA0-BFC2-92A75BD7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108000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80C6C-C1FB-DB0B-9988-686336B73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000" y="936000"/>
            <a:ext cx="5220000" cy="36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>
                <a:solidFill>
                  <a:srgbClr val="0048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92A98-B022-FC3A-A6BD-30D53D07F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000" y="1332000"/>
            <a:ext cx="5219999" cy="475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85BEF-1A0A-5BC3-B985-FD521866D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2000" y="936000"/>
            <a:ext cx="5220000" cy="36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>
                <a:solidFill>
                  <a:srgbClr val="0048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2F642E-B3FC-F543-6BEE-9C214087C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2004" y="1332000"/>
            <a:ext cx="5219996" cy="475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C98A1A-D6F0-0D0A-68BF-042603C6A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6DC9525F-D3DD-CD51-91EB-C09B58B4E1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0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983BDC-EB1C-773B-7364-A9E86FF1A9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B4ADD8-24D8-2E12-3110-17F4CF8C1E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720B5B-6061-AD80-8758-46AC232B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3454324-975C-C86D-A93F-CF6F7EB7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1D730BE5-6B13-DBDE-C52C-4E5F14914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0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DB0771-C326-94E3-42DC-2ABD7A5562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297A5-782F-D33B-B373-71C0AF5AB7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592C4-835A-C09E-C145-25985FB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DD16AF9E-2238-798B-FDBE-5F6010B95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1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8B2C67-038B-9E1E-8CC8-41BBF51675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3F3170-545A-8E14-3CDB-37E7BCCA41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5CA01A-3E66-9DF4-F151-F09413785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4680000" cy="576000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91386-1DF9-7596-2DCC-4FEA63CE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000" y="944563"/>
            <a:ext cx="5652000" cy="513943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62347-E89F-5C7F-B33B-F7BA293C5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998" y="935999"/>
            <a:ext cx="4680000" cy="51568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20BE46E-293F-9CD4-A619-AAAE39C8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B0720618-6C44-0F02-5751-F31B989BF5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84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F8531-165D-AAB1-4295-51A8D900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998" y="360000"/>
            <a:ext cx="10800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Slide title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E7680-4CA3-E1ED-AF27-886FB10C1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998" y="936000"/>
            <a:ext cx="10800000" cy="514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D22A4-8F1C-F38E-9F62-B1DF0EDEE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1334" y="6426000"/>
            <a:ext cx="358570" cy="43199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367077-672F-FE47-A582-9032C9AC72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9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rgbClr val="0048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200"/>
        </a:spcBef>
        <a:buClr>
          <a:srgbClr val="006EA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18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78" userDrawn="1">
          <p15:clr>
            <a:srgbClr val="F26B43"/>
          </p15:clr>
        </p15:guide>
        <p15:guide id="4" orient="horz" pos="3838" userDrawn="1">
          <p15:clr>
            <a:srgbClr val="F26B43"/>
          </p15:clr>
        </p15:guide>
        <p15:guide id="5" pos="438" userDrawn="1">
          <p15:clr>
            <a:srgbClr val="F26B43"/>
          </p15:clr>
        </p15:guide>
        <p15:guide id="6" pos="724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qj.70087" TargetMode="External"/><Relationship Id="rId2" Type="http://schemas.openxmlformats.org/officeDocument/2006/relationships/hyperlink" Target="https://doi.org/10.1002/qj.479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doi.org/10.1029/2023MS004080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oi.org/10.5194/amt-19-3581-2026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94/gmd-14-7497-2021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94/amt-19-4141-2026" TargetMode="External"/><Relationship Id="rId2" Type="http://schemas.openxmlformats.org/officeDocument/2006/relationships/hyperlink" Target="https://doi.org/10.1109/TGRS.2025.362744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BC274B9-FF7C-7D7B-1EAD-316D533BA3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Assimilating precipitation-sensitive observations in global weather forecasting</a:t>
            </a:r>
            <a:br>
              <a:rPr lang="en-GB"/>
            </a:br>
            <a:endParaRPr lang="en-US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49E5A49-E057-BD8D-C31B-6E05D73CF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000" y="2657470"/>
            <a:ext cx="6723732" cy="2707271"/>
          </a:xfrm>
        </p:spPr>
        <p:txBody>
          <a:bodyPr>
            <a:normAutofit/>
          </a:bodyPr>
          <a:lstStyle/>
          <a:p>
            <a:r>
              <a:rPr lang="en-GB"/>
              <a:t>Alan Geer, Niels Bormann, Elisa Chardon--Legrand, David Duncan, Mark Fielding,</a:t>
            </a:r>
          </a:p>
          <a:p>
            <a:r>
              <a:rPr lang="en-GB"/>
              <a:t>Richard Forbes, Kamil Mroz, Sanjeevani </a:t>
            </a:r>
            <a:r>
              <a:rPr lang="en-GB" err="1"/>
              <a:t>Panditharatne</a:t>
            </a:r>
            <a:r>
              <a:rPr lang="en-GB"/>
              <a:t>, Nils Risse, Tracy Scanlon</a:t>
            </a:r>
          </a:p>
          <a:p>
            <a:endParaRPr lang="en-US"/>
          </a:p>
          <a:p>
            <a:r>
              <a:rPr lang="en-US" b="0"/>
              <a:t>International Precipitation Working Group</a:t>
            </a:r>
          </a:p>
          <a:p>
            <a:r>
              <a:rPr lang="en-US" b="0"/>
              <a:t>Kraków July 10</a:t>
            </a:r>
            <a:r>
              <a:rPr lang="en-US" b="0" baseline="30000"/>
              <a:t>th</a:t>
            </a:r>
            <a:r>
              <a:rPr lang="en-US" b="0"/>
              <a:t> 2026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E02FE22-E63A-4C12-328F-FAE2BC462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2000" y="5654713"/>
            <a:ext cx="6484938" cy="287338"/>
          </a:xfrm>
        </p:spPr>
        <p:txBody>
          <a:bodyPr/>
          <a:lstStyle/>
          <a:p>
            <a:r>
              <a:rPr lang="en-US" err="1"/>
              <a:t>alan.geer@ecmwf.int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944841-893F-A8E3-99D2-F939F7CF3D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2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ED2E6E6-168B-53EB-A155-EB6501D1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49" y="1643509"/>
            <a:ext cx="7241105" cy="4405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45CB74-FF8E-6782-7B05-3B581B80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RFI management for AMSR2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ECDA1-00D7-DF9B-CCFD-E7B1FA5CC4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B23365-96EA-6837-1F24-1EF329F1B46A}"/>
              </a:ext>
            </a:extLst>
          </p:cNvPr>
          <p:cNvSpPr txBox="1"/>
          <p:nvPr/>
        </p:nvSpPr>
        <p:spPr>
          <a:xfrm>
            <a:off x="2405345" y="1274177"/>
            <a:ext cx="757752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/>
              <a:t>6.9 GHz – 7.3 GHz departure (no screening) from -3 to +9 UTC on 20/7/2023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1443A0-B54D-6982-F7C0-CEE1992D0BA3}"/>
              </a:ext>
            </a:extLst>
          </p:cNvPr>
          <p:cNvSpPr txBox="1"/>
          <p:nvPr/>
        </p:nvSpPr>
        <p:spPr>
          <a:xfrm>
            <a:off x="85153" y="1336665"/>
            <a:ext cx="1965981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/>
              <a:t>Likely reflected geostationary broadcast RFI at 7.3 GHz</a:t>
            </a:r>
          </a:p>
          <a:p>
            <a:pPr algn="r"/>
            <a:endParaRPr lang="en-GB" sz="1600"/>
          </a:p>
          <a:p>
            <a:pPr algn="r"/>
            <a:r>
              <a:rPr lang="en-GB" sz="1600"/>
              <a:t>This makes it harder to use 7.3 GHz to identify point sources at  6.9 GHz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0141D1-33BE-099C-235B-F64319A57D28}"/>
              </a:ext>
            </a:extLst>
          </p:cNvPr>
          <p:cNvSpPr txBox="1"/>
          <p:nvPr/>
        </p:nvSpPr>
        <p:spPr>
          <a:xfrm>
            <a:off x="10140865" y="2650107"/>
            <a:ext cx="187088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/>
              <a:t>New RFI signal appearing at 6.9 GHz since around 2023.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54C33EF-08B9-CC43-F9D7-BC85715383AB}"/>
              </a:ext>
            </a:extLst>
          </p:cNvPr>
          <p:cNvCxnSpPr>
            <a:cxnSpLocks/>
          </p:cNvCxnSpPr>
          <p:nvPr/>
        </p:nvCxnSpPr>
        <p:spPr>
          <a:xfrm>
            <a:off x="2051134" y="2013995"/>
            <a:ext cx="3655185" cy="6361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93B4715-B91A-A3DF-E854-BF6CE7FDB52B}"/>
              </a:ext>
            </a:extLst>
          </p:cNvPr>
          <p:cNvCxnSpPr>
            <a:cxnSpLocks/>
          </p:cNvCxnSpPr>
          <p:nvPr/>
        </p:nvCxnSpPr>
        <p:spPr>
          <a:xfrm flipH="1">
            <a:off x="7549439" y="3347404"/>
            <a:ext cx="2433430" cy="2017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32D77F-4083-9A7C-6319-7A574C3A59CD}"/>
              </a:ext>
            </a:extLst>
          </p:cNvPr>
          <p:cNvCxnSpPr>
            <a:cxnSpLocks/>
          </p:cNvCxnSpPr>
          <p:nvPr/>
        </p:nvCxnSpPr>
        <p:spPr>
          <a:xfrm flipH="1">
            <a:off x="5289630" y="3130476"/>
            <a:ext cx="4693239" cy="121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3E71AA0-B53B-DADE-CABD-FB18D3FB52D2}"/>
              </a:ext>
            </a:extLst>
          </p:cNvPr>
          <p:cNvCxnSpPr>
            <a:cxnSpLocks/>
          </p:cNvCxnSpPr>
          <p:nvPr/>
        </p:nvCxnSpPr>
        <p:spPr>
          <a:xfrm flipH="1">
            <a:off x="7963382" y="3644989"/>
            <a:ext cx="2019487" cy="2014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A graphic of a satellite&#10;&#10;AI-generated content may be incorrect.">
            <a:extLst>
              <a:ext uri="{FF2B5EF4-FFF2-40B4-BE49-F238E27FC236}">
                <a16:creationId xmlns:a16="http://schemas.microsoft.com/office/drawing/2014/main" id="{FA97EEB1-79EC-426E-9EC7-C2E09524F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79" y="277718"/>
            <a:ext cx="1344225" cy="841484"/>
          </a:xfrm>
          <a:prstGeom prst="rect">
            <a:avLst/>
          </a:prstGeom>
        </p:spPr>
      </p:pic>
      <p:pic>
        <p:nvPicPr>
          <p:cNvPr id="53" name="Picture 52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DB5664F4-4371-2CC2-4622-D758D37715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579" t="25540" r="17833" b="29969"/>
          <a:stretch>
            <a:fillRect/>
          </a:stretch>
        </p:blipFill>
        <p:spPr>
          <a:xfrm>
            <a:off x="8983511" y="348855"/>
            <a:ext cx="1344225" cy="5808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3B4195-26FE-D423-31B0-D69DDD947130}"/>
              </a:ext>
            </a:extLst>
          </p:cNvPr>
          <p:cNvSpPr txBox="1"/>
          <p:nvPr/>
        </p:nvSpPr>
        <p:spPr>
          <a:xfrm>
            <a:off x="1594938" y="5864698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Possible RFI in 7.3 GHz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A8C8B-E25A-E313-DBB6-4ACAAE896149}"/>
              </a:ext>
            </a:extLst>
          </p:cNvPr>
          <p:cNvSpPr txBox="1"/>
          <p:nvPr/>
        </p:nvSpPr>
        <p:spPr>
          <a:xfrm>
            <a:off x="7549439" y="5864698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Possible RFI in 6.9 GHz</a:t>
            </a:r>
          </a:p>
        </p:txBody>
      </p:sp>
    </p:spTree>
    <p:extLst>
      <p:ext uri="{BB962C8B-B14F-4D97-AF65-F5344CB8AC3E}">
        <p14:creationId xmlns:p14="http://schemas.microsoft.com/office/powerpoint/2010/main" val="61660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C3210-BA0C-BDEC-880F-78C6B11D7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30796-A85C-318E-E60B-43ACD102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“Constellation” RFI at 6.9 GHz on AMSR2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09104-05AC-7150-0DD5-0793AA6D1A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A52FDFAB-AFEE-1483-2151-2F451D6B4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076" r="51359" b="50565"/>
          <a:stretch>
            <a:fillRect/>
          </a:stretch>
        </p:blipFill>
        <p:spPr>
          <a:xfrm>
            <a:off x="2792298" y="948068"/>
            <a:ext cx="4005403" cy="4726828"/>
          </a:xfrm>
          <a:prstGeom prst="rect">
            <a:avLst/>
          </a:prstGeom>
        </p:spPr>
      </p:pic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CEF892D4-3B77-0664-967A-7DF54AEF0F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076" t="49875" r="51359"/>
          <a:stretch>
            <a:fillRect/>
          </a:stretch>
        </p:blipFill>
        <p:spPr>
          <a:xfrm>
            <a:off x="6797701" y="948068"/>
            <a:ext cx="4063422" cy="48622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CCF3DA-8AF2-C578-834D-AF5CD125DDD8}"/>
              </a:ext>
            </a:extLst>
          </p:cNvPr>
          <p:cNvSpPr txBox="1"/>
          <p:nvPr/>
        </p:nvSpPr>
        <p:spPr>
          <a:xfrm>
            <a:off x="2346321" y="869981"/>
            <a:ext cx="44398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/>
              <a:t>6.9 GHz – 7.3 GHz departure (no screening)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B08C03-D1F7-97B1-BBAB-8AB17994FA69}"/>
              </a:ext>
            </a:extLst>
          </p:cNvPr>
          <p:cNvSpPr txBox="1"/>
          <p:nvPr/>
        </p:nvSpPr>
        <p:spPr>
          <a:xfrm>
            <a:off x="7128716" y="862998"/>
            <a:ext cx="48520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/>
              <a:t>6.9 GHz background departure (with screening)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57561-FF47-40CC-06B0-B2F6DA379120}"/>
              </a:ext>
            </a:extLst>
          </p:cNvPr>
          <p:cNvSpPr txBox="1"/>
          <p:nvPr/>
        </p:nvSpPr>
        <p:spPr>
          <a:xfrm>
            <a:off x="434689" y="4592755"/>
            <a:ext cx="235760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/>
              <a:t>Likely reflected geostationary broadcast RFI at 7.3 GHz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17E83F-D303-7FF1-81AB-C0C2BA399412}"/>
              </a:ext>
            </a:extLst>
          </p:cNvPr>
          <p:cNvSpPr txBox="1"/>
          <p:nvPr/>
        </p:nvSpPr>
        <p:spPr>
          <a:xfrm>
            <a:off x="7442221" y="5881835"/>
            <a:ext cx="169558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Sun glint screening (not seen in 6.9-7.3)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07343E-E541-81B2-B1CC-71D7812CD74C}"/>
              </a:ext>
            </a:extLst>
          </p:cNvPr>
          <p:cNvSpPr txBox="1"/>
          <p:nvPr/>
        </p:nvSpPr>
        <p:spPr>
          <a:xfrm>
            <a:off x="9495165" y="5810336"/>
            <a:ext cx="260304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/>
              <a:t>We cannot yet screen the constellation RFI signal – it gets assimilated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046237-C917-FD2C-0385-89D002F88AB1}"/>
              </a:ext>
            </a:extLst>
          </p:cNvPr>
          <p:cNvSpPr txBox="1"/>
          <p:nvPr/>
        </p:nvSpPr>
        <p:spPr>
          <a:xfrm>
            <a:off x="211700" y="1887444"/>
            <a:ext cx="235760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/>
              <a:t>New RFI signal appearing at 6.9 GHz since around 2023.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51001BF-B3D5-1EE6-38AC-EAF3BD5C11F4}"/>
              </a:ext>
            </a:extLst>
          </p:cNvPr>
          <p:cNvCxnSpPr>
            <a:cxnSpLocks/>
          </p:cNvCxnSpPr>
          <p:nvPr/>
        </p:nvCxnSpPr>
        <p:spPr>
          <a:xfrm>
            <a:off x="2619868" y="2760843"/>
            <a:ext cx="1593317" cy="3758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854D966-1C30-4E25-3527-7A2F1C83A023}"/>
              </a:ext>
            </a:extLst>
          </p:cNvPr>
          <p:cNvCxnSpPr>
            <a:cxnSpLocks/>
          </p:cNvCxnSpPr>
          <p:nvPr/>
        </p:nvCxnSpPr>
        <p:spPr>
          <a:xfrm flipV="1">
            <a:off x="2786510" y="4341611"/>
            <a:ext cx="981049" cy="654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D4DC7CF-8F88-9104-6CE1-CCC74195A4CD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8218588" y="4592755"/>
            <a:ext cx="71426" cy="1289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ACFB579-D82C-D24D-E979-C7F69EE6B048}"/>
              </a:ext>
            </a:extLst>
          </p:cNvPr>
          <p:cNvCxnSpPr>
            <a:cxnSpLocks/>
          </p:cNvCxnSpPr>
          <p:nvPr/>
        </p:nvCxnSpPr>
        <p:spPr>
          <a:xfrm flipH="1" flipV="1">
            <a:off x="8429909" y="3379202"/>
            <a:ext cx="1545908" cy="24311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527821E5-50B9-CF81-F537-DE0C33BDADA2}"/>
              </a:ext>
            </a:extLst>
          </p:cNvPr>
          <p:cNvSpPr/>
          <p:nvPr/>
        </p:nvSpPr>
        <p:spPr>
          <a:xfrm rot="711806">
            <a:off x="8160057" y="2630252"/>
            <a:ext cx="330793" cy="1206521"/>
          </a:xfrm>
          <a:prstGeom prst="ellipse">
            <a:avLst/>
          </a:prstGeom>
          <a:noFill/>
          <a:ln>
            <a:solidFill>
              <a:srgbClr val="FF0D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DF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CE6F03-A60E-8A04-E3D7-7E82ADC8A3F0}"/>
              </a:ext>
            </a:extLst>
          </p:cNvPr>
          <p:cNvSpPr txBox="1"/>
          <p:nvPr/>
        </p:nvSpPr>
        <p:spPr>
          <a:xfrm>
            <a:off x="4726222" y="5906851"/>
            <a:ext cx="253731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/>
              <a:t>6.9 GHz not affected by geostationary RFI here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A471AE6-E712-C8F9-74CA-52B408FAA583}"/>
              </a:ext>
            </a:extLst>
          </p:cNvPr>
          <p:cNvCxnSpPr>
            <a:cxnSpLocks/>
          </p:cNvCxnSpPr>
          <p:nvPr/>
        </p:nvCxnSpPr>
        <p:spPr>
          <a:xfrm flipV="1">
            <a:off x="6937596" y="4592755"/>
            <a:ext cx="818311" cy="13406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FEED6F1-8249-AAC3-A205-9BD551C785B9}"/>
              </a:ext>
            </a:extLst>
          </p:cNvPr>
          <p:cNvSpPr txBox="1"/>
          <p:nvPr/>
        </p:nvSpPr>
        <p:spPr>
          <a:xfrm>
            <a:off x="183173" y="2870768"/>
            <a:ext cx="24081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600"/>
              <a:t>Can be explained by reflected broadcast from new large LEO constellations (based on simulations of their orbits)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97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25" grpId="0" animBg="1"/>
      <p:bldP spid="26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711ED96-ACD1-1284-6FBC-876AFDEA9B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1683" y="4359294"/>
            <a:ext cx="3189055" cy="23702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486596-D7A9-9C14-3252-91B4CE2FD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706" y="149098"/>
            <a:ext cx="10800000" cy="576000"/>
          </a:xfrm>
        </p:spPr>
        <p:txBody>
          <a:bodyPr>
            <a:normAutofit/>
          </a:bodyPr>
          <a:lstStyle/>
          <a:p>
            <a:r>
              <a:rPr lang="en-GB"/>
              <a:t>SMAP 1.4 GHz source mapping and RFI estimation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E1D00-A5F1-E675-5E53-A8A99A846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72FAED-5D8F-C203-C1F3-6D2887F9F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4915" r="55482"/>
          <a:stretch>
            <a:fillRect/>
          </a:stretch>
        </p:blipFill>
        <p:spPr>
          <a:xfrm>
            <a:off x="1218939" y="1274788"/>
            <a:ext cx="4807874" cy="27485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9D5914-3973-5307-CAFD-262C4AEE776D}"/>
              </a:ext>
            </a:extLst>
          </p:cNvPr>
          <p:cNvSpPr txBox="1"/>
          <p:nvPr/>
        </p:nvSpPr>
        <p:spPr>
          <a:xfrm>
            <a:off x="433821" y="698788"/>
            <a:ext cx="3189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1.4 GHz v-pol source map based on last few days measurements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DE6FC4-787A-65E3-C5FA-E3B73318D41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46709" t="2352" r="11859" b="50527"/>
          <a:stretch>
            <a:fillRect/>
          </a:stretch>
        </p:blipFill>
        <p:spPr>
          <a:xfrm>
            <a:off x="6339303" y="3386730"/>
            <a:ext cx="4606985" cy="232016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67AA1DE-D4EE-CE49-7A64-BE637962B9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811" t="5379"/>
          <a:stretch>
            <a:fillRect/>
          </a:stretch>
        </p:blipFill>
        <p:spPr>
          <a:xfrm>
            <a:off x="6026813" y="1160453"/>
            <a:ext cx="775019" cy="2678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7E5646-ED58-C3C5-6A18-4AB920FEE6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89498" t="1" r="88" b="-5"/>
          <a:stretch>
            <a:fillRect/>
          </a:stretch>
        </p:blipFill>
        <p:spPr>
          <a:xfrm>
            <a:off x="10966823" y="2647533"/>
            <a:ext cx="754705" cy="3209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AD5D46-B621-8BAF-8B08-3D8175367188}"/>
              </a:ext>
            </a:extLst>
          </p:cNvPr>
          <p:cNvSpPr txBox="1"/>
          <p:nvPr/>
        </p:nvSpPr>
        <p:spPr>
          <a:xfrm>
            <a:off x="7306743" y="2756910"/>
            <a:ext cx="3380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Estimated RFI contamination TB (multiple orbits overlaid)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E67A2494-D532-BBAE-9D61-6C6E6E7BB800}"/>
              </a:ext>
            </a:extLst>
          </p:cNvPr>
          <p:cNvSpPr/>
          <p:nvPr/>
        </p:nvSpPr>
        <p:spPr>
          <a:xfrm rot="10527545">
            <a:off x="2937037" y="2198710"/>
            <a:ext cx="6179550" cy="2513462"/>
          </a:xfrm>
          <a:prstGeom prst="arc">
            <a:avLst>
              <a:gd name="adj1" fmla="val 16200000"/>
              <a:gd name="adj2" fmla="val 21453316"/>
            </a:avLst>
          </a:prstGeom>
          <a:ln>
            <a:solidFill>
              <a:schemeClr val="tx1"/>
            </a:solidFill>
            <a:headEnd type="arrow" w="lg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4047F6-32FD-1AEC-F2DB-C9F2E0CA4926}"/>
              </a:ext>
            </a:extLst>
          </p:cNvPr>
          <p:cNvSpPr txBox="1"/>
          <p:nvPr/>
        </p:nvSpPr>
        <p:spPr>
          <a:xfrm>
            <a:off x="3185914" y="3990181"/>
            <a:ext cx="2737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/>
              <a:t>Integrate over estimated antenna pattern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94B4E4-7535-0047-EBE4-80966B862DF3}"/>
              </a:ext>
            </a:extLst>
          </p:cNvPr>
          <p:cNvSpPr txBox="1"/>
          <p:nvPr/>
        </p:nvSpPr>
        <p:spPr>
          <a:xfrm>
            <a:off x="3521151" y="5856700"/>
            <a:ext cx="2737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Airy pattern used as current estimate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588C90-152C-EA0D-46D4-91FB9E081F77}"/>
              </a:ext>
            </a:extLst>
          </p:cNvPr>
          <p:cNvSpPr txBox="1"/>
          <p:nvPr/>
        </p:nvSpPr>
        <p:spPr>
          <a:xfrm>
            <a:off x="6479441" y="5856699"/>
            <a:ext cx="48919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Apparently minor off-boresight sensitivity leads to RFI contamination over distant ocean</a:t>
            </a:r>
          </a:p>
        </p:txBody>
      </p:sp>
      <p:pic>
        <p:nvPicPr>
          <p:cNvPr id="16" name="Picture 15" descr="A graphic of a satellite&#10;&#10;AI-generated content may be incorrect.">
            <a:extLst>
              <a:ext uri="{FF2B5EF4-FFF2-40B4-BE49-F238E27FC236}">
                <a16:creationId xmlns:a16="http://schemas.microsoft.com/office/drawing/2014/main" id="{80D122E3-29FB-7C53-265F-AC5516FC6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000" y="638379"/>
            <a:ext cx="1344225" cy="841484"/>
          </a:xfrm>
          <a:prstGeom prst="rect">
            <a:avLst/>
          </a:prstGeom>
        </p:spPr>
      </p:pic>
      <p:pic>
        <p:nvPicPr>
          <p:cNvPr id="18" name="Picture 17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E865024D-21B3-06A3-D3A6-F1E4A1A5630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579" t="25540" r="17833" b="29969"/>
          <a:stretch>
            <a:fillRect/>
          </a:stretch>
        </p:blipFill>
        <p:spPr>
          <a:xfrm>
            <a:off x="8230832" y="709516"/>
            <a:ext cx="1344225" cy="580854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F79F2DE-E84D-DA40-B2E3-16067CB97D2C}"/>
              </a:ext>
            </a:extLst>
          </p:cNvPr>
          <p:cNvCxnSpPr>
            <a:cxnSpLocks/>
          </p:cNvCxnSpPr>
          <p:nvPr/>
        </p:nvCxnSpPr>
        <p:spPr>
          <a:xfrm flipH="1" flipV="1">
            <a:off x="9786109" y="4621715"/>
            <a:ext cx="72324" cy="1234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51F8D01-743A-46C8-F3EC-32AED5FB375A}"/>
              </a:ext>
            </a:extLst>
          </p:cNvPr>
          <p:cNvSpPr txBox="1"/>
          <p:nvPr/>
        </p:nvSpPr>
        <p:spPr>
          <a:xfrm>
            <a:off x="3601838" y="888466"/>
            <a:ext cx="2737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19th October 2025</a:t>
            </a:r>
          </a:p>
        </p:txBody>
      </p:sp>
    </p:spTree>
    <p:extLst>
      <p:ext uri="{BB962C8B-B14F-4D97-AF65-F5344CB8AC3E}">
        <p14:creationId xmlns:p14="http://schemas.microsoft.com/office/powerpoint/2010/main" val="114733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2DA3F-9EA1-17F3-9605-98680F23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E9A08-5E58-ECE1-A43D-6FA84B41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Radio frequency interference (RFI)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EEE7-3B7B-6B8D-7D74-45A8E151F4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1334" y="6426000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DA9B9E1-C461-7375-E1F8-D4CAC8835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3" y="738762"/>
            <a:ext cx="10994947" cy="5524709"/>
          </a:xfrm>
        </p:spPr>
        <p:txBody>
          <a:bodyPr/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Well-known effects at 1.4, 6.9, 7.3, 10.65, 18.7 GHz</a:t>
            </a:r>
          </a:p>
          <a:p>
            <a:pPr marL="0" indent="0">
              <a:buNone/>
            </a:pPr>
            <a:endParaRPr lang="en-GB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New patterns of RFI have been appearing in the 6.9 GHz observations since 2023</a:t>
            </a:r>
          </a:p>
          <a:p>
            <a:pPr marL="361800" lvl="1" indent="0">
              <a:buNone/>
            </a:pPr>
            <a:endParaRPr lang="en-GB"/>
          </a:p>
          <a:p>
            <a:r>
              <a:rPr lang="en-GB"/>
              <a:t>New ways of screening RFI needed at 1.4 GHz</a:t>
            </a:r>
          </a:p>
          <a:p>
            <a:pPr lvl="1"/>
            <a:r>
              <a:rPr lang="en-GB"/>
              <a:t>RFI from very strong point sources in conflict zones (GPS jamming?)</a:t>
            </a:r>
          </a:p>
          <a:p>
            <a:pPr lvl="1"/>
            <a:r>
              <a:rPr lang="en-GB"/>
              <a:t>Effects are seen over ocean, hundreds of kilometres away from the sources</a:t>
            </a:r>
          </a:p>
          <a:p>
            <a:pPr lvl="2"/>
            <a:r>
              <a:rPr lang="en-GB"/>
              <a:t>If RFI is strong enough, even very weak off-boresight sensitivity is enough to overwhelm the intended natural signal</a:t>
            </a:r>
          </a:p>
          <a:p>
            <a:pPr lvl="1"/>
            <a:r>
              <a:rPr lang="en-GB"/>
              <a:t>Solution: build our own RFI source maps and integrate the full antenna pattern over these maps</a:t>
            </a:r>
          </a:p>
          <a:p>
            <a:pPr lvl="1"/>
            <a:r>
              <a:rPr lang="en-GB"/>
              <a:t>New requirements for data providers:</a:t>
            </a:r>
          </a:p>
          <a:p>
            <a:pPr lvl="2"/>
            <a:r>
              <a:rPr lang="en-GB" b="1"/>
              <a:t>Please provide unscreened, RFI containing antenna TB measurements (up to &gt;10,000 K) alongside the screened L1B TB</a:t>
            </a:r>
          </a:p>
          <a:p>
            <a:pPr lvl="2"/>
            <a:r>
              <a:rPr lang="en-GB" b="1"/>
              <a:t>Please provide measured antenna patterns to allow RFI source integrations for screening purposes</a:t>
            </a:r>
          </a:p>
          <a:p>
            <a:pPr lvl="2"/>
            <a:endParaRPr lang="en-GB" b="1"/>
          </a:p>
          <a:p>
            <a:r>
              <a:rPr lang="en-GB"/>
              <a:t>Possible machine learning approaches – to capture all RFI without detailed physical modelling</a:t>
            </a:r>
          </a:p>
          <a:p>
            <a:pPr lvl="1"/>
            <a:endParaRPr lang="en-GB"/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87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AD28-2543-B66C-B405-A01124EE3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Radar assimilation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4424C-218E-ACF5-21C9-4842879CF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EarthCARE</a:t>
            </a:r>
            <a:r>
              <a:rPr lang="en-GB" dirty="0"/>
              <a:t> CPR radar reflectivity assimilation was activated in the ECMWF operational system on 10</a:t>
            </a:r>
            <a:r>
              <a:rPr lang="en-GB" baseline="30000" dirty="0"/>
              <a:t>th</a:t>
            </a:r>
            <a:r>
              <a:rPr lang="en-GB" dirty="0"/>
              <a:t> June 2026</a:t>
            </a:r>
          </a:p>
          <a:p>
            <a:pPr lvl="1"/>
            <a:r>
              <a:rPr lang="en-GB" dirty="0"/>
              <a:t>Doppler and lidar reflectivity (ATLID) assimilation are under development</a:t>
            </a:r>
          </a:p>
          <a:p>
            <a:pPr lvl="1"/>
            <a:endParaRPr lang="en-GB" dirty="0"/>
          </a:p>
          <a:p>
            <a:r>
              <a:rPr lang="en-GB" dirty="0"/>
              <a:t>Benefits include:</a:t>
            </a:r>
          </a:p>
          <a:p>
            <a:pPr lvl="1"/>
            <a:r>
              <a:rPr lang="en-GB" dirty="0"/>
              <a:t>Improved analyses and forecasts through data assimilation</a:t>
            </a:r>
          </a:p>
          <a:p>
            <a:pPr lvl="1"/>
            <a:r>
              <a:rPr lang="en-GB" dirty="0"/>
              <a:t>Clear guidance for model improvements, in development:</a:t>
            </a:r>
          </a:p>
          <a:p>
            <a:pPr lvl="2"/>
            <a:r>
              <a:rPr lang="en-GB" dirty="0"/>
              <a:t>Possible move from Abel and </a:t>
            </a:r>
            <a:r>
              <a:rPr lang="en-GB" dirty="0" err="1"/>
              <a:t>Boutle</a:t>
            </a:r>
            <a:r>
              <a:rPr lang="en-GB" dirty="0"/>
              <a:t> (2012) to Marshall-Palmer PSD in cold rain</a:t>
            </a:r>
          </a:p>
          <a:p>
            <a:pPr lvl="2"/>
            <a:r>
              <a:rPr lang="en-GB" dirty="0"/>
              <a:t>Improved representation of high tropical cirrus cloud</a:t>
            </a:r>
          </a:p>
          <a:p>
            <a:pPr lvl="2"/>
            <a:r>
              <a:rPr lang="en-GB" dirty="0"/>
              <a:t>Revised snow terminal velocity parametrisation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91E4B-DB93-1A64-42D4-FF3ACEBB44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87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23434-5881-7AA1-3B7D-21E62A800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First 12 hours of </a:t>
            </a:r>
            <a:r>
              <a:rPr lang="en-GB" err="1"/>
              <a:t>EarthCARE</a:t>
            </a:r>
            <a:r>
              <a:rPr lang="en-GB"/>
              <a:t> reflectivity assimilation at ECMWF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B72C7-C840-AD90-C558-8537B8C7F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29437"/>
            <a:ext cx="4037541" cy="5888179"/>
          </a:xfrm>
        </p:spPr>
        <p:txBody>
          <a:bodyPr/>
          <a:lstStyle/>
          <a:p>
            <a:r>
              <a:rPr lang="en-US"/>
              <a:t>10</a:t>
            </a:r>
            <a:r>
              <a:rPr lang="en-US" baseline="30000"/>
              <a:t>th</a:t>
            </a:r>
            <a:r>
              <a:rPr lang="en-US"/>
              <a:t> June 2026: </a:t>
            </a:r>
            <a:r>
              <a:rPr lang="en-US" err="1"/>
              <a:t>EarthCARE</a:t>
            </a:r>
            <a:r>
              <a:rPr lang="en-US"/>
              <a:t> reflectivity assimilation activated in the ECMWF operational system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78EE3-CFA6-2C58-8FD2-29CD03BBD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0DDAED-21EC-EB51-08C5-24A058773F82}"/>
              </a:ext>
            </a:extLst>
          </p:cNvPr>
          <p:cNvSpPr txBox="1">
            <a:spLocks/>
          </p:cNvSpPr>
          <p:nvPr/>
        </p:nvSpPr>
        <p:spPr>
          <a:xfrm>
            <a:off x="216000" y="1105881"/>
            <a:ext cx="5877519" cy="844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6EA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8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6EAD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6EAD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6EAD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6EAD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75958C-533D-51AE-7D15-465C89D96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9"/>
          <a:stretch>
            <a:fillRect/>
          </a:stretch>
        </p:blipFill>
        <p:spPr>
          <a:xfrm>
            <a:off x="100014" y="2191200"/>
            <a:ext cx="6157911" cy="31380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2CB8B8-A885-F683-9E56-8E5A71016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1" r="-622" b="3490"/>
          <a:stretch>
            <a:fillRect/>
          </a:stretch>
        </p:blipFill>
        <p:spPr>
          <a:xfrm rot="5400000">
            <a:off x="3070094" y="3681814"/>
            <a:ext cx="429750" cy="41406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8FE00E-7D13-EE97-A42A-DA7A84513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795"/>
          <a:stretch>
            <a:fillRect/>
          </a:stretch>
        </p:blipFill>
        <p:spPr>
          <a:xfrm>
            <a:off x="6245676" y="1016840"/>
            <a:ext cx="5946323" cy="11217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3D140F-0895-DE25-9771-B6A3E2001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/>
          <a:stretch>
            <a:fillRect/>
          </a:stretch>
        </p:blipFill>
        <p:spPr>
          <a:xfrm rot="16200000">
            <a:off x="8323230" y="2520608"/>
            <a:ext cx="1815712" cy="5077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BDC1B3-91F6-062B-DB2A-7DBB2B234E6F}"/>
              </a:ext>
            </a:extLst>
          </p:cNvPr>
          <p:cNvSpPr txBox="1"/>
          <p:nvPr/>
        </p:nvSpPr>
        <p:spPr>
          <a:xfrm>
            <a:off x="1069938" y="5891751"/>
            <a:ext cx="611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21:00 UTC                          09:00 UTC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843FE2-E10F-2285-2C35-656C10A1831B}"/>
              </a:ext>
            </a:extLst>
          </p:cNvPr>
          <p:cNvSpPr/>
          <p:nvPr/>
        </p:nvSpPr>
        <p:spPr>
          <a:xfrm rot="630892">
            <a:off x="5355275" y="2714625"/>
            <a:ext cx="274000" cy="874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A89311-E8A6-D99D-2366-0D5D8E95482A}"/>
              </a:ext>
            </a:extLst>
          </p:cNvPr>
          <p:cNvSpPr txBox="1">
            <a:spLocks/>
          </p:cNvSpPr>
          <p:nvPr/>
        </p:nvSpPr>
        <p:spPr>
          <a:xfrm>
            <a:off x="8055324" y="805897"/>
            <a:ext cx="2913365" cy="369332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>
                <a:solidFill>
                  <a:schemeClr val="tx1"/>
                </a:solidFill>
              </a:rPr>
              <a:t>Observed reflectivity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0EF081B-65B5-DFE4-C09A-4F4411FAE5EB}"/>
              </a:ext>
            </a:extLst>
          </p:cNvPr>
          <p:cNvSpPr txBox="1">
            <a:spLocks/>
          </p:cNvSpPr>
          <p:nvPr/>
        </p:nvSpPr>
        <p:spPr>
          <a:xfrm>
            <a:off x="7189392" y="2351869"/>
            <a:ext cx="4491227" cy="369332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>
                <a:solidFill>
                  <a:schemeClr val="tx1"/>
                </a:solidFill>
              </a:rPr>
              <a:t>Simulated (background) reflectivity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BFC71D-47B7-1875-A704-A60143320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09" b="1"/>
          <a:stretch>
            <a:fillRect/>
          </a:stretch>
        </p:blipFill>
        <p:spPr>
          <a:xfrm>
            <a:off x="6245675" y="2693035"/>
            <a:ext cx="5946323" cy="11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0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F0AB-A4A7-648D-FEB0-3DCB7B90F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102A8-F22D-9F89-233B-51697B9F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Reflectivity assimilation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B03788-B15F-60DC-D341-50A3423BB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595978" y="729059"/>
            <a:ext cx="10799763" cy="539988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53B6C-8325-A38B-D1FF-E716AAD573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E6C61-6435-D048-0A62-C2AAB2673775}"/>
              </a:ext>
            </a:extLst>
          </p:cNvPr>
          <p:cNvSpPr txBox="1"/>
          <p:nvPr/>
        </p:nvSpPr>
        <p:spPr>
          <a:xfrm>
            <a:off x="167382" y="809062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Observation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2ED64-FDE4-3CA7-89B6-1FA3A3E84C5F}"/>
              </a:ext>
            </a:extLst>
          </p:cNvPr>
          <p:cNvSpPr txBox="1"/>
          <p:nvPr/>
        </p:nvSpPr>
        <p:spPr>
          <a:xfrm>
            <a:off x="167381" y="2549101"/>
            <a:ext cx="142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Background simulation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6B7278-0439-30E6-63BA-02E3FC4A8931}"/>
              </a:ext>
            </a:extLst>
          </p:cNvPr>
          <p:cNvSpPr txBox="1"/>
          <p:nvPr/>
        </p:nvSpPr>
        <p:spPr>
          <a:xfrm>
            <a:off x="167380" y="4242973"/>
            <a:ext cx="155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Observation - background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BE58B3-C811-03A4-E1AC-A4382F94C240}"/>
              </a:ext>
            </a:extLst>
          </p:cNvPr>
          <p:cNvSpPr txBox="1"/>
          <p:nvPr/>
        </p:nvSpPr>
        <p:spPr>
          <a:xfrm>
            <a:off x="4944533" y="247333"/>
            <a:ext cx="293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Example: 3</a:t>
            </a:r>
            <a:r>
              <a:rPr lang="en-GB" baseline="30000"/>
              <a:t>rd</a:t>
            </a:r>
            <a:r>
              <a:rPr lang="en-GB"/>
              <a:t> January 2026</a:t>
            </a:r>
          </a:p>
        </p:txBody>
      </p:sp>
    </p:spTree>
    <p:extLst>
      <p:ext uri="{BB962C8B-B14F-4D97-AF65-F5344CB8AC3E}">
        <p14:creationId xmlns:p14="http://schemas.microsoft.com/office/powerpoint/2010/main" val="35704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E1725-BF99-5ECC-87B1-03ADE16E2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79059-D668-1F29-EEB3-01D3E949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Doppler assimilation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CF5D14-A922-E480-418A-B8666707E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978" y="729059"/>
            <a:ext cx="10799763" cy="539988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BAE04-0443-E82B-CC63-877AC86A7A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A42C4-9CE9-CADB-7A32-EC386B0409BD}"/>
              </a:ext>
            </a:extLst>
          </p:cNvPr>
          <p:cNvSpPr txBox="1"/>
          <p:nvPr/>
        </p:nvSpPr>
        <p:spPr>
          <a:xfrm>
            <a:off x="167382" y="809062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Observation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C6A9F7-45C4-F655-ED2C-1CAE8C674F02}"/>
              </a:ext>
            </a:extLst>
          </p:cNvPr>
          <p:cNvSpPr txBox="1"/>
          <p:nvPr/>
        </p:nvSpPr>
        <p:spPr>
          <a:xfrm>
            <a:off x="167381" y="2549101"/>
            <a:ext cx="142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Background simulation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4DA55B-5510-C3EA-7706-74DDF312A427}"/>
              </a:ext>
            </a:extLst>
          </p:cNvPr>
          <p:cNvSpPr txBox="1"/>
          <p:nvPr/>
        </p:nvSpPr>
        <p:spPr>
          <a:xfrm>
            <a:off x="167380" y="4242973"/>
            <a:ext cx="155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Observation - background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4EC1BC-C3A0-43F2-8F8B-D05A16C654DB}"/>
              </a:ext>
            </a:extLst>
          </p:cNvPr>
          <p:cNvSpPr txBox="1"/>
          <p:nvPr/>
        </p:nvSpPr>
        <p:spPr>
          <a:xfrm>
            <a:off x="243085" y="6098712"/>
            <a:ext cx="117058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Doppler assimilation is working, but not yet operational. It produces about 1/3 the impact of reflectivity assimilation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5AE9E2-C7EC-8E4A-17D0-52CBDF5A6BF1}"/>
              </a:ext>
            </a:extLst>
          </p:cNvPr>
          <p:cNvSpPr txBox="1"/>
          <p:nvPr/>
        </p:nvSpPr>
        <p:spPr>
          <a:xfrm>
            <a:off x="4944533" y="247333"/>
            <a:ext cx="293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Example: 3</a:t>
            </a:r>
            <a:r>
              <a:rPr lang="en-GB" baseline="30000"/>
              <a:t>rd</a:t>
            </a:r>
            <a:r>
              <a:rPr lang="en-GB"/>
              <a:t> January 2026</a:t>
            </a:r>
          </a:p>
        </p:txBody>
      </p:sp>
    </p:spTree>
    <p:extLst>
      <p:ext uri="{BB962C8B-B14F-4D97-AF65-F5344CB8AC3E}">
        <p14:creationId xmlns:p14="http://schemas.microsoft.com/office/powerpoint/2010/main" val="1743764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9DC91-006D-D2A0-4BA9-AC8C7FBA9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err="1"/>
              <a:t>EarthCARE</a:t>
            </a:r>
            <a:r>
              <a:rPr lang="en-GB"/>
              <a:t> highlights the need for model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37862-3CD8-DE0D-BA1F-548E841F1B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18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69D68A-62F1-B43B-6A92-E4E74994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72" r="45952" b="6935"/>
          <a:stretch>
            <a:fillRect/>
          </a:stretch>
        </p:blipFill>
        <p:spPr>
          <a:xfrm>
            <a:off x="8001069" y="1613254"/>
            <a:ext cx="3838155" cy="4072862"/>
          </a:xfrm>
          <a:prstGeom prst="rect">
            <a:avLst/>
          </a:prstGeom>
        </p:spPr>
      </p:pic>
      <p:pic>
        <p:nvPicPr>
          <p:cNvPr id="6" name="Content Placeholder 4" descr="A screenshot of a graph&#10;&#10;AI-generated content may be incorrect.">
            <a:extLst>
              <a:ext uri="{FF2B5EF4-FFF2-40B4-BE49-F238E27FC236}">
                <a16:creationId xmlns:a16="http://schemas.microsoft.com/office/drawing/2014/main" id="{CAD3C9C9-E38E-A4DF-90D9-C445CCD1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561" b="1"/>
          <a:stretch>
            <a:fillRect/>
          </a:stretch>
        </p:blipFill>
        <p:spPr>
          <a:xfrm>
            <a:off x="322501" y="1517973"/>
            <a:ext cx="4973070" cy="17598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0064A-5460-82E3-D9E4-749575476805}"/>
              </a:ext>
            </a:extLst>
          </p:cNvPr>
          <p:cNvSpPr txBox="1"/>
          <p:nvPr/>
        </p:nvSpPr>
        <p:spPr>
          <a:xfrm>
            <a:off x="322501" y="1219105"/>
            <a:ext cx="5672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+mj-lt"/>
              </a:rPr>
              <a:t>Current IFS model – </a:t>
            </a:r>
            <a:r>
              <a:rPr lang="en-US" sz="1600" err="1">
                <a:solidFill>
                  <a:prstClr val="black"/>
                </a:solidFill>
                <a:latin typeface="+mj-lt"/>
              </a:rPr>
              <a:t>EarthCARE</a:t>
            </a:r>
            <a:r>
              <a:rPr lang="en-US" sz="1600">
                <a:solidFill>
                  <a:prstClr val="black"/>
                </a:solidFill>
                <a:latin typeface="+mj-lt"/>
              </a:rPr>
              <a:t> retrieval from Lidar + radar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3CBE4-7870-C489-0E4C-3BF418E7EDE7}"/>
              </a:ext>
            </a:extLst>
          </p:cNvPr>
          <p:cNvSpPr txBox="1"/>
          <p:nvPr/>
        </p:nvSpPr>
        <p:spPr>
          <a:xfrm>
            <a:off x="5368863" y="1611167"/>
            <a:ext cx="237134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prstClr val="black"/>
                </a:solidFill>
                <a:latin typeface="+mj-lt"/>
              </a:rPr>
              <a:t>Hydrometeor fraction zonal cross-section, week average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5FFDC2-A828-140F-FC5C-1FBE314A0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01" y="3785673"/>
            <a:ext cx="5142933" cy="2395338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E97648BC-62C7-BB7A-88E9-5134C7F85835}"/>
              </a:ext>
            </a:extLst>
          </p:cNvPr>
          <p:cNvSpPr/>
          <p:nvPr/>
        </p:nvSpPr>
        <p:spPr>
          <a:xfrm>
            <a:off x="5368863" y="5204297"/>
            <a:ext cx="3237255" cy="8052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Model improvements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A0B3CE-C78F-F7BA-7296-8E652AE3710A}"/>
              </a:ext>
            </a:extLst>
          </p:cNvPr>
          <p:cNvSpPr txBox="1"/>
          <p:nvPr/>
        </p:nvSpPr>
        <p:spPr>
          <a:xfrm>
            <a:off x="322501" y="3625067"/>
            <a:ext cx="53327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+mj-lt"/>
              </a:rPr>
              <a:t>Improved representation of cirrus formation - control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5B30A0-EE99-0B1F-300F-06B6ECD95CBD}"/>
              </a:ext>
            </a:extLst>
          </p:cNvPr>
          <p:cNvSpPr txBox="1"/>
          <p:nvPr/>
        </p:nvSpPr>
        <p:spPr>
          <a:xfrm>
            <a:off x="8971949" y="757440"/>
            <a:ext cx="24543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Mixed results, but improved analysis fit to AMV (cloud winds)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794BA5-98F4-AD1D-8108-275000E3A6CF}"/>
              </a:ext>
            </a:extLst>
          </p:cNvPr>
          <p:cNvSpPr txBox="1"/>
          <p:nvPr/>
        </p:nvSpPr>
        <p:spPr>
          <a:xfrm>
            <a:off x="5655212" y="2796845"/>
            <a:ext cx="211339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Missing high cirrus in the model in the tropics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28562A-C296-62DB-5CA4-D51F4A9D3AE9}"/>
              </a:ext>
            </a:extLst>
          </p:cNvPr>
          <p:cNvSpPr txBox="1"/>
          <p:nvPr/>
        </p:nvSpPr>
        <p:spPr>
          <a:xfrm>
            <a:off x="5295571" y="4060012"/>
            <a:ext cx="237134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prstClr val="black"/>
                </a:solidFill>
                <a:latin typeface="+mj-lt"/>
              </a:rPr>
              <a:t>IFS model cloud fraction zonal cross-section, day average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31A138-B089-6496-4809-2849DACB4A5E}"/>
              </a:ext>
            </a:extLst>
          </p:cNvPr>
          <p:cNvCxnSpPr>
            <a:cxnSpLocks/>
          </p:cNvCxnSpPr>
          <p:nvPr/>
        </p:nvCxnSpPr>
        <p:spPr>
          <a:xfrm flipH="1" flipV="1">
            <a:off x="2988856" y="1916261"/>
            <a:ext cx="2666356" cy="1136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6A0E9E5-0033-BFFA-9ACA-43D6194672C3}"/>
              </a:ext>
            </a:extLst>
          </p:cNvPr>
          <p:cNvSpPr txBox="1"/>
          <p:nvPr/>
        </p:nvSpPr>
        <p:spPr>
          <a:xfrm>
            <a:off x="5361712" y="5980076"/>
            <a:ext cx="483743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/>
              <a:t>New representation of ice supersaturation + heterogeneous nucleation</a:t>
            </a:r>
          </a:p>
        </p:txBody>
      </p:sp>
    </p:spTree>
    <p:extLst>
      <p:ext uri="{BB962C8B-B14F-4D97-AF65-F5344CB8AC3E}">
        <p14:creationId xmlns:p14="http://schemas.microsoft.com/office/powerpoint/2010/main" val="218687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15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0A332-2C11-47FC-3ED2-15618298A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Learning model and state – and the impact of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05449-B7DB-3FF9-9F37-AC21B345C7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8F76C-7871-1529-FCAC-D6FFB66CC8F3}"/>
              </a:ext>
            </a:extLst>
          </p:cNvPr>
          <p:cNvSpPr txBox="1"/>
          <p:nvPr/>
        </p:nvSpPr>
        <p:spPr>
          <a:xfrm>
            <a:off x="499991" y="1146414"/>
            <a:ext cx="3223552" cy="646331"/>
          </a:xfrm>
          <a:prstGeom prst="rect">
            <a:avLst/>
          </a:prstGeom>
          <a:solidFill>
            <a:srgbClr val="0070C0">
              <a:alpha val="4994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/>
              <a:t>Data assimilation or retrieval for geophysical state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A2366C-63B9-E01E-4BF8-6E868E68A760}"/>
              </a:ext>
            </a:extLst>
          </p:cNvPr>
          <p:cNvSpPr txBox="1"/>
          <p:nvPr/>
        </p:nvSpPr>
        <p:spPr>
          <a:xfrm>
            <a:off x="1275764" y="2213285"/>
            <a:ext cx="2447779" cy="646331"/>
          </a:xfrm>
          <a:prstGeom prst="rect">
            <a:avLst/>
          </a:prstGeom>
          <a:solidFill>
            <a:srgbClr val="00B050">
              <a:alpha val="4994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/>
              <a:t>Data assimilation for state and parameters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499BA-0E71-2FFD-79AE-845FD621F24C}"/>
              </a:ext>
            </a:extLst>
          </p:cNvPr>
          <p:cNvSpPr txBox="1"/>
          <p:nvPr/>
        </p:nvSpPr>
        <p:spPr>
          <a:xfrm>
            <a:off x="1900752" y="3277395"/>
            <a:ext cx="5006485" cy="646331"/>
          </a:xfrm>
          <a:prstGeom prst="rect">
            <a:avLst/>
          </a:prstGeom>
          <a:solidFill>
            <a:srgbClr val="FFFF00">
              <a:alpha val="4994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/>
              <a:t>Hybrid data assimilation / machine learning for state and neural network model components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0212ED-C286-83E9-7185-A68D2D355F34}"/>
              </a:ext>
            </a:extLst>
          </p:cNvPr>
          <p:cNvSpPr txBox="1"/>
          <p:nvPr/>
        </p:nvSpPr>
        <p:spPr>
          <a:xfrm>
            <a:off x="2654398" y="4344266"/>
            <a:ext cx="5209441" cy="646331"/>
          </a:xfrm>
          <a:prstGeom prst="rect">
            <a:avLst/>
          </a:prstGeom>
          <a:solidFill>
            <a:srgbClr val="FFC000">
              <a:alpha val="4994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/>
              <a:t>Machine learning assimilation or retrievals trained on reanalysis, DPR or gauge rain rates, etc.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35C87E-F599-2824-971F-9F24955AC68B}"/>
              </a:ext>
            </a:extLst>
          </p:cNvPr>
          <p:cNvSpPr txBox="1"/>
          <p:nvPr/>
        </p:nvSpPr>
        <p:spPr>
          <a:xfrm>
            <a:off x="3453346" y="5408643"/>
            <a:ext cx="4164876" cy="646331"/>
          </a:xfrm>
          <a:prstGeom prst="rect">
            <a:avLst/>
          </a:prstGeom>
          <a:solidFill>
            <a:srgbClr val="FF0000">
              <a:alpha val="4994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/>
              <a:t>End-to-end direct observation machine learning, trained solely on observations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C1F77-E0A0-49B3-D87E-75B801528109}"/>
              </a:ext>
            </a:extLst>
          </p:cNvPr>
          <p:cNvSpPr txBox="1"/>
          <p:nvPr/>
        </p:nvSpPr>
        <p:spPr>
          <a:xfrm>
            <a:off x="8204541" y="1792745"/>
            <a:ext cx="4051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Model is strongly constrained (equations are fixed)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C60274-6B61-F5EB-D290-917EB529B827}"/>
              </a:ext>
            </a:extLst>
          </p:cNvPr>
          <p:cNvSpPr txBox="1"/>
          <p:nvPr/>
        </p:nvSpPr>
        <p:spPr>
          <a:xfrm>
            <a:off x="8204540" y="3138895"/>
            <a:ext cx="4454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Fixed prior knowledge (equations) if possible but use machine learning if physics is not well-known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144A5-A080-A339-65FA-90199E08401C}"/>
              </a:ext>
            </a:extLst>
          </p:cNvPr>
          <p:cNvSpPr txBox="1"/>
          <p:nvPr/>
        </p:nvSpPr>
        <p:spPr>
          <a:xfrm>
            <a:off x="8204541" y="5270143"/>
            <a:ext cx="4051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No physical constraints – just the learned representation of the atmosphere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953FD7-7CA7-F05F-EBD8-9B257207FBD8}"/>
              </a:ext>
            </a:extLst>
          </p:cNvPr>
          <p:cNvSpPr txBox="1"/>
          <p:nvPr/>
        </p:nvSpPr>
        <p:spPr>
          <a:xfrm>
            <a:off x="8204540" y="4344266"/>
            <a:ext cx="40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Physical constraints and prior knowledge come from training data</a:t>
            </a:r>
          </a:p>
        </p:txBody>
      </p:sp>
    </p:spTree>
    <p:extLst>
      <p:ext uri="{BB962C8B-B14F-4D97-AF65-F5344CB8AC3E}">
        <p14:creationId xmlns:p14="http://schemas.microsoft.com/office/powerpoint/2010/main" val="96450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C3AA-BD0D-D4DD-BE0F-76B491366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4" y="143754"/>
            <a:ext cx="11188249" cy="576000"/>
          </a:xfrm>
        </p:spPr>
        <p:txBody>
          <a:bodyPr>
            <a:normAutofit fontScale="90000"/>
          </a:bodyPr>
          <a:lstStyle/>
          <a:p>
            <a:r>
              <a:rPr lang="en-GB"/>
              <a:t>All-sky assimilation of passive microwave uses precipitation information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AAF9E1-EDBA-8EE4-C99E-82C9BB091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608" t="8954" r="1608" b="-7642"/>
          <a:stretch>
            <a:fillRect/>
          </a:stretch>
        </p:blipFill>
        <p:spPr>
          <a:xfrm>
            <a:off x="1479400" y="1242718"/>
            <a:ext cx="8636874" cy="63926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0415C-6495-25F5-AA02-CD1CE17D31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60E4E2-D562-B173-4059-6359F26FA336}"/>
              </a:ext>
            </a:extLst>
          </p:cNvPr>
          <p:cNvSpPr txBox="1"/>
          <p:nvPr/>
        </p:nvSpPr>
        <p:spPr>
          <a:xfrm>
            <a:off x="2793002" y="544533"/>
            <a:ext cx="6975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Relative Forecast Sensitivity to Observation Impact (FSOI) on ECMWF 24 h forecast for calendar year 2025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F17396-8AA8-CEAF-48B1-64A8C9C78406}"/>
              </a:ext>
            </a:extLst>
          </p:cNvPr>
          <p:cNvCxnSpPr>
            <a:cxnSpLocks/>
          </p:cNvCxnSpPr>
          <p:nvPr/>
        </p:nvCxnSpPr>
        <p:spPr>
          <a:xfrm flipV="1">
            <a:off x="3094892" y="3784922"/>
            <a:ext cx="606082" cy="261968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63358C-03A6-B5D1-F76B-6B6216CFDAEE}"/>
              </a:ext>
            </a:extLst>
          </p:cNvPr>
          <p:cNvCxnSpPr>
            <a:cxnSpLocks/>
          </p:cNvCxnSpPr>
          <p:nvPr/>
        </p:nvCxnSpPr>
        <p:spPr>
          <a:xfrm flipH="1" flipV="1">
            <a:off x="8410470" y="3784922"/>
            <a:ext cx="693337" cy="214322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EEFC398-8ABE-D5D4-7E1A-E1558072B0B7}"/>
              </a:ext>
            </a:extLst>
          </p:cNvPr>
          <p:cNvSpPr txBox="1"/>
          <p:nvPr/>
        </p:nvSpPr>
        <p:spPr>
          <a:xfrm>
            <a:off x="208221" y="4046890"/>
            <a:ext cx="331205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Humidity and imaging channels of:</a:t>
            </a:r>
          </a:p>
          <a:p>
            <a:r>
              <a:rPr lang="en-GB"/>
              <a:t>MHS, MWHS-2, SSMIS, GMI, AMSR2, AWS-MWR, ATMS*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DE9F65-FBE9-5DEF-8F0B-E7E99ABB15DE}"/>
              </a:ext>
            </a:extLst>
          </p:cNvPr>
          <p:cNvSpPr txBox="1"/>
          <p:nvPr/>
        </p:nvSpPr>
        <p:spPr>
          <a:xfrm>
            <a:off x="9103807" y="3831337"/>
            <a:ext cx="257681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Temperature sounding channels of:</a:t>
            </a:r>
          </a:p>
          <a:p>
            <a:r>
              <a:rPr lang="en-GB"/>
              <a:t>AMSU-A, AWS-MWR, ATMS*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B68E18-ABFD-0E41-87BE-E675583C5223}"/>
              </a:ext>
            </a:extLst>
          </p:cNvPr>
          <p:cNvSpPr txBox="1"/>
          <p:nvPr/>
        </p:nvSpPr>
        <p:spPr>
          <a:xfrm>
            <a:off x="332096" y="6149247"/>
            <a:ext cx="3832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/>
              <a:t>* ATMS is still only assimilated in clear-sky, not all-sky</a:t>
            </a:r>
          </a:p>
        </p:txBody>
      </p:sp>
    </p:spTree>
    <p:extLst>
      <p:ext uri="{BB962C8B-B14F-4D97-AF65-F5344CB8AC3E}">
        <p14:creationId xmlns:p14="http://schemas.microsoft.com/office/powerpoint/2010/main" val="4145115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2E6EB9-AEC2-028E-AE5E-DBFE16E84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72" y="496337"/>
            <a:ext cx="10800000" cy="576000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82661E-D78E-5DCF-4A24-894BFFBA7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071" y="218548"/>
            <a:ext cx="8498569" cy="6207452"/>
          </a:xfrm>
        </p:spPr>
        <p:txBody>
          <a:bodyPr vert="horz" lIns="0" tIns="0" rIns="0" bIns="0" rtlCol="0" anchor="t">
            <a:normAutofit fontScale="92500"/>
          </a:bodyPr>
          <a:lstStyle/>
          <a:p>
            <a:r>
              <a:rPr lang="en-GB" dirty="0"/>
              <a:t>Extension of all-sky microwave assimilation to a broader frequency range</a:t>
            </a:r>
          </a:p>
          <a:p>
            <a:pPr lvl="1"/>
            <a:r>
              <a:rPr lang="en-GB" dirty="0"/>
              <a:t>Benefit of low frequencies (&lt;10 GHz): surface emissivity and direct precipitation signal</a:t>
            </a:r>
          </a:p>
          <a:p>
            <a:pPr lvl="1"/>
            <a:r>
              <a:rPr lang="en-GB" dirty="0"/>
              <a:t>Benefit from high frequencies (&gt;190 GHz): additional microphysical information; ice cloud</a:t>
            </a:r>
          </a:p>
          <a:p>
            <a:pPr lvl="2"/>
            <a:r>
              <a:rPr lang="en-GB" dirty="0"/>
              <a:t>AWS 325 GHz is being assimilated in all-sky conditions in operational system (alongside other AWS channels)</a:t>
            </a:r>
          </a:p>
          <a:p>
            <a:pPr marL="179705" indent="-179705"/>
            <a:r>
              <a:rPr lang="en-GB" dirty="0">
                <a:latin typeface="Arial"/>
                <a:cs typeface="Arial"/>
              </a:rPr>
              <a:t>First direct assimilation of radar reflectivity in ECMWF operational system</a:t>
            </a:r>
          </a:p>
          <a:p>
            <a:pPr marL="541655" lvl="1" indent="-179705"/>
            <a:r>
              <a:rPr lang="en-GB" dirty="0" err="1"/>
              <a:t>EarthCARE</a:t>
            </a:r>
            <a:r>
              <a:rPr lang="en-GB" dirty="0"/>
              <a:t> CPR </a:t>
            </a:r>
            <a:r>
              <a:rPr lang="en-GB" dirty="0" err="1"/>
              <a:t>reflectivities</a:t>
            </a:r>
            <a:endParaRPr lang="en-GB" dirty="0"/>
          </a:p>
          <a:p>
            <a:pPr lvl="1"/>
            <a:r>
              <a:rPr lang="en-GB" dirty="0"/>
              <a:t>Work is ongoing on using the Doppler measurements</a:t>
            </a:r>
          </a:p>
          <a:p>
            <a:r>
              <a:rPr lang="en-GB" dirty="0"/>
              <a:t>The increasing importance of RFI, especially at low frequencies</a:t>
            </a:r>
          </a:p>
          <a:p>
            <a:pPr lvl="1"/>
            <a:r>
              <a:rPr lang="en-GB" dirty="0"/>
              <a:t>Communication constellation reflected RFI signal in AMSR2 6.9 GHz channel – work needed</a:t>
            </a:r>
          </a:p>
          <a:p>
            <a:pPr lvl="1"/>
            <a:r>
              <a:rPr lang="en-GB" dirty="0"/>
              <a:t>Off-boresight RFI sources contaminate ocean data at L-band (SMAP) </a:t>
            </a:r>
          </a:p>
          <a:p>
            <a:pPr lvl="2"/>
            <a:r>
              <a:rPr lang="en-GB" dirty="0"/>
              <a:t>atlas technique – potential recommendation to CGMS: </a:t>
            </a:r>
          </a:p>
          <a:p>
            <a:pPr lvl="2"/>
            <a:r>
              <a:rPr lang="en-GB" dirty="0"/>
              <a:t>provide unscreened antenna temperatures and measured antenna patterns</a:t>
            </a:r>
          </a:p>
          <a:p>
            <a:r>
              <a:rPr lang="en-GB" dirty="0"/>
              <a:t>How do we improve the models to better represent precipitation?</a:t>
            </a:r>
          </a:p>
          <a:p>
            <a:pPr lvl="1"/>
            <a:r>
              <a:rPr lang="en-GB" dirty="0"/>
              <a:t>This is a way to substantially improve the precipitation forecast throughout the forecast range.</a:t>
            </a:r>
          </a:p>
          <a:p>
            <a:pPr lvl="1"/>
            <a:r>
              <a:rPr lang="en-GB" dirty="0"/>
              <a:t>Data assimilation, parameter estimation, hybrid or pure machine learning?</a:t>
            </a:r>
          </a:p>
          <a:p>
            <a:pPr marL="541655" lvl="1" indent="-179705"/>
            <a:r>
              <a:rPr lang="en-GB" dirty="0"/>
              <a:t>Physical consistency across frequencies, across components (RTMs and moist physics)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E52A9-D1AE-7930-216A-148049496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EA206E-29D9-DC9C-7A55-C5C1A892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Extending the use of all-sky passive microwave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CB6479-F367-07C1-215C-6C623E412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38" y="729437"/>
            <a:ext cx="11490666" cy="5524709"/>
          </a:xfrm>
        </p:spPr>
        <p:txBody>
          <a:bodyPr>
            <a:normAutofit/>
          </a:bodyPr>
          <a:lstStyle/>
          <a:p>
            <a:r>
              <a:rPr lang="en-US"/>
              <a:t>All-sky all-surface assimilation:</a:t>
            </a:r>
          </a:p>
          <a:p>
            <a:pPr lvl="1"/>
            <a:r>
              <a:rPr lang="en-US"/>
              <a:t>Assimilation of AMSR2 and GMI observations from 10 GHz upwards over sea ice, activated 12</a:t>
            </a:r>
            <a:r>
              <a:rPr lang="en-US" baseline="30000"/>
              <a:t>th</a:t>
            </a:r>
            <a:r>
              <a:rPr lang="en-US"/>
              <a:t> Nov. 2024</a:t>
            </a:r>
          </a:p>
          <a:p>
            <a:pPr lvl="2"/>
            <a:r>
              <a:rPr lang="en-US"/>
              <a:t>Machine learning and physical modelling, using ”empirical state” method: </a:t>
            </a:r>
            <a:r>
              <a:rPr lang="en-US">
                <a:hlinkClick r:id="rId2"/>
              </a:rPr>
              <a:t>https://doi.org/10.1002/qj.4797</a:t>
            </a:r>
            <a:endParaRPr lang="en-US"/>
          </a:p>
          <a:p>
            <a:r>
              <a:rPr lang="en-US"/>
              <a:t>Extended low frequency range :</a:t>
            </a:r>
          </a:p>
          <a:p>
            <a:pPr lvl="1"/>
            <a:r>
              <a:rPr lang="en-US"/>
              <a:t>ECMWF now assimilates 6.9 GHz and 10 GHz radiances from AMSR2 and GMI with SST coupling in the DA</a:t>
            </a:r>
          </a:p>
          <a:p>
            <a:pPr lvl="2"/>
            <a:r>
              <a:rPr lang="en-US"/>
              <a:t>Earlier work see Scanlon et al. (2026, </a:t>
            </a:r>
            <a:r>
              <a:rPr lang="en-US">
                <a:hlinkClick r:id="rId3"/>
              </a:rPr>
              <a:t>https://doi.org/10.1002/qj.70087</a:t>
            </a:r>
            <a:r>
              <a:rPr lang="en-US"/>
              <a:t>)</a:t>
            </a:r>
          </a:p>
          <a:p>
            <a:pPr lvl="1"/>
            <a:r>
              <a:rPr lang="en-US"/>
              <a:t>In the context of ESA DANTEX project, preparing for Copernicus Imaging Microwave Radiometer (CIMR) at 1.4 – 37 GHz</a:t>
            </a:r>
          </a:p>
          <a:p>
            <a:pPr lvl="2"/>
            <a:r>
              <a:rPr lang="en-US"/>
              <a:t>Precursors: SMAP 1.4 GHz -&gt; developing sea ice thickness and salinity assimilation</a:t>
            </a:r>
          </a:p>
          <a:p>
            <a:pPr lvl="2"/>
            <a:r>
              <a:rPr lang="en-US"/>
              <a:t>Precursors: AMSR2 6.9 GHz -&gt; contribute to sea ice temperature and sea ice emission characterization</a:t>
            </a:r>
          </a:p>
          <a:p>
            <a:r>
              <a:rPr lang="en-US"/>
              <a:t>Extended high frequency range</a:t>
            </a:r>
          </a:p>
          <a:p>
            <a:pPr lvl="1"/>
            <a:r>
              <a:rPr lang="en-US"/>
              <a:t>ESA’s Arctic Weather Satellite (AWS) has the first operational sub-mm channel: 325 GHz </a:t>
            </a:r>
          </a:p>
          <a:p>
            <a:pPr lvl="2"/>
            <a:r>
              <a:rPr lang="en-US"/>
              <a:t>A ”new space” mission developed in just a few years, using a satellite the size of a small kitchen appliance</a:t>
            </a:r>
          </a:p>
          <a:p>
            <a:pPr lvl="2"/>
            <a:r>
              <a:rPr lang="en-US"/>
              <a:t>The future EUMETSAT Sterna constellation will use AWS-like satellites</a:t>
            </a:r>
          </a:p>
          <a:p>
            <a:pPr lvl="1"/>
            <a:r>
              <a:rPr lang="en-US"/>
              <a:t>EUMETSAT Ice Cloud Imager is expected early 2027 with channels up to 664 GHz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AC1A1-0390-68A3-5DAE-990CD8E84A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1334" y="6426000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5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35E23-DF76-6BF7-6307-7CF5CBB3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13" y="277304"/>
            <a:ext cx="10890521" cy="576000"/>
          </a:xfrm>
        </p:spPr>
        <p:txBody>
          <a:bodyPr>
            <a:normAutofit fontScale="90000"/>
          </a:bodyPr>
          <a:lstStyle/>
          <a:p>
            <a:r>
              <a:rPr lang="en-GB"/>
              <a:t>Low frequency microwave sees heavy / large rain: Typhoon Goni / Rolly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F5A211-BBFB-776E-ACF3-DF53BF9C4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088" y="1811720"/>
            <a:ext cx="3531994" cy="35319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F4C63-342B-3884-EF10-B88FE3916B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2ACC86-1EFB-AC77-458F-091DFBEC9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713" y="1811721"/>
            <a:ext cx="3531993" cy="35319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842BE7-187C-0E73-8448-9FF3E0E43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337" y="1811720"/>
            <a:ext cx="3531997" cy="35319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4AF2C5-B4EA-9E21-D8F7-12142DF25718}"/>
              </a:ext>
            </a:extLst>
          </p:cNvPr>
          <p:cNvSpPr txBox="1"/>
          <p:nvPr/>
        </p:nvSpPr>
        <p:spPr>
          <a:xfrm>
            <a:off x="540474" y="656216"/>
            <a:ext cx="8185126" cy="547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400"/>
              <a:t>31</a:t>
            </a:r>
            <a:r>
              <a:rPr lang="en-GB" sz="1400" baseline="30000"/>
              <a:t>st</a:t>
            </a:r>
            <a:r>
              <a:rPr lang="en-GB" sz="1400"/>
              <a:t> October 2020 as seen by SMAP (09:23 UTC) and AMSR2 (17:36 UTC)</a:t>
            </a:r>
          </a:p>
          <a:p>
            <a:pPr>
              <a:lnSpc>
                <a:spcPct val="110000"/>
              </a:lnSpc>
            </a:pPr>
            <a:r>
              <a:rPr lang="en-GB" sz="1400"/>
              <a:t>Observations </a:t>
            </a:r>
            <a:r>
              <a:rPr lang="en-GB" sz="1400" err="1"/>
              <a:t>superobbed</a:t>
            </a:r>
            <a:r>
              <a:rPr lang="en-GB" sz="1400"/>
              <a:t> to 40 km; clear-sky background removed based on IFS / RTTOV simulation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8A983F-F8BF-97E0-E66D-58AEFE4D219D}"/>
              </a:ext>
            </a:extLst>
          </p:cNvPr>
          <p:cNvSpPr txBox="1"/>
          <p:nvPr/>
        </p:nvSpPr>
        <p:spPr>
          <a:xfrm>
            <a:off x="1316334" y="1556722"/>
            <a:ext cx="143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SMAP 1.4h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97032C-96D9-DF14-AA80-EC053AD4B722}"/>
              </a:ext>
            </a:extLst>
          </p:cNvPr>
          <p:cNvSpPr txBox="1"/>
          <p:nvPr/>
        </p:nvSpPr>
        <p:spPr>
          <a:xfrm>
            <a:off x="5163212" y="1556722"/>
            <a:ext cx="156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AMSR2 6.9h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AA9386-2035-025B-90D2-644051FCB7C8}"/>
              </a:ext>
            </a:extLst>
          </p:cNvPr>
          <p:cNvSpPr txBox="1"/>
          <p:nvPr/>
        </p:nvSpPr>
        <p:spPr>
          <a:xfrm>
            <a:off x="8985540" y="1565998"/>
            <a:ext cx="156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AMSR2 89v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8A5D94-037F-37D0-99C5-A8F607ACED06}"/>
              </a:ext>
            </a:extLst>
          </p:cNvPr>
          <p:cNvSpPr txBox="1"/>
          <p:nvPr/>
        </p:nvSpPr>
        <p:spPr>
          <a:xfrm>
            <a:off x="1017769" y="5590444"/>
            <a:ext cx="302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/>
              <a:t>SMAP 1.4 GHz sees eyewall with 20 K signal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113E7D-CE40-83E1-6DF3-EDBE38122127}"/>
              </a:ext>
            </a:extLst>
          </p:cNvPr>
          <p:cNvCxnSpPr>
            <a:cxnSpLocks/>
          </p:cNvCxnSpPr>
          <p:nvPr/>
        </p:nvCxnSpPr>
        <p:spPr>
          <a:xfrm flipH="1" flipV="1">
            <a:off x="2753248" y="3429000"/>
            <a:ext cx="713433" cy="21697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91C74EE-F49F-8EED-AA98-D39B494E8B75}"/>
              </a:ext>
            </a:extLst>
          </p:cNvPr>
          <p:cNvCxnSpPr>
            <a:cxnSpLocks/>
          </p:cNvCxnSpPr>
          <p:nvPr/>
        </p:nvCxnSpPr>
        <p:spPr>
          <a:xfrm flipH="1" flipV="1">
            <a:off x="6279771" y="3577717"/>
            <a:ext cx="713433" cy="20209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EF9D6A6-5D7E-ABB6-BA12-22C26363B170}"/>
              </a:ext>
            </a:extLst>
          </p:cNvPr>
          <p:cNvSpPr txBox="1"/>
          <p:nvPr/>
        </p:nvSpPr>
        <p:spPr>
          <a:xfrm>
            <a:off x="5980709" y="5600492"/>
            <a:ext cx="41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AMSR2 6.9 GHz sees central precipitation area with 50 K signal</a:t>
            </a:r>
          </a:p>
        </p:txBody>
      </p:sp>
    </p:spTree>
    <p:extLst>
      <p:ext uri="{BB962C8B-B14F-4D97-AF65-F5344CB8AC3E}">
        <p14:creationId xmlns:p14="http://schemas.microsoft.com/office/powerpoint/2010/main" val="355208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9C03-DC1C-9378-29B5-B57CB53B1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Low frequency microwave drives developments in hybrid empirical-physical surface emission modelling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F2C25-EDEA-B70C-0B42-563078895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1051824"/>
            <a:ext cx="6189284" cy="5472104"/>
          </a:xfrm>
        </p:spPr>
        <p:txBody>
          <a:bodyPr>
            <a:normAutofit lnSpcReduction="10000"/>
          </a:bodyPr>
          <a:lstStyle/>
          <a:p>
            <a:r>
              <a:rPr lang="en-GB"/>
              <a:t>Sea ice </a:t>
            </a:r>
            <a:r>
              <a:rPr lang="en-GB" b="1"/>
              <a:t>emissivity</a:t>
            </a:r>
            <a:r>
              <a:rPr lang="en-GB"/>
              <a:t> modelling</a:t>
            </a:r>
          </a:p>
          <a:p>
            <a:pPr lvl="1"/>
            <a:r>
              <a:rPr lang="en-GB"/>
              <a:t>Hybrid machine learning – data assimilation training framework</a:t>
            </a:r>
          </a:p>
          <a:p>
            <a:pPr lvl="1"/>
            <a:r>
              <a:rPr lang="en-GB"/>
              <a:t>Small neural network predicts sea ice surface emissivity based on three empirical properties – which are estimated from </a:t>
            </a:r>
            <a:r>
              <a:rPr lang="en-GB" err="1"/>
              <a:t>obs</a:t>
            </a:r>
            <a:r>
              <a:rPr lang="en-GB"/>
              <a:t> </a:t>
            </a:r>
          </a:p>
          <a:p>
            <a:pPr lvl="1"/>
            <a:r>
              <a:rPr lang="en-GB"/>
              <a:t>Supports assimilation of 10 – 183 GHz AMSR2 and GMI observations over sea ice</a:t>
            </a:r>
          </a:p>
          <a:p>
            <a:pPr lvl="1">
              <a:spcAft>
                <a:spcPts val="1200"/>
              </a:spcAft>
            </a:pPr>
            <a:r>
              <a:rPr lang="en-GB"/>
              <a:t>Geer (2024, JAMES, </a:t>
            </a:r>
            <a:r>
              <a:rPr lang="en-GB">
                <a:hlinkClick r:id="rId2"/>
              </a:rPr>
              <a:t>https://doi.org/10.1029/2023MS004080</a:t>
            </a:r>
            <a:r>
              <a:rPr lang="en-GB"/>
              <a:t>)</a:t>
            </a:r>
          </a:p>
          <a:p>
            <a:r>
              <a:rPr lang="en-GB"/>
              <a:t>Sea ice </a:t>
            </a:r>
            <a:r>
              <a:rPr lang="en-GB" b="1"/>
              <a:t>emission</a:t>
            </a:r>
            <a:r>
              <a:rPr lang="en-GB"/>
              <a:t> modelling in development</a:t>
            </a:r>
          </a:p>
          <a:p>
            <a:pPr lvl="1"/>
            <a:r>
              <a:rPr lang="en-GB"/>
              <a:t>Add more physics (two slab scattering snow/ice radiative transfer model) and remove some machine learning</a:t>
            </a:r>
          </a:p>
          <a:p>
            <a:r>
              <a:rPr lang="en-GB"/>
              <a:t>Relevance to IPWG</a:t>
            </a:r>
          </a:p>
          <a:p>
            <a:pPr lvl="1"/>
            <a:r>
              <a:rPr lang="en-GB"/>
              <a:t>These techniques can be extended over land surfaces – this is likely the future of emission modelling for all-sky all-surface assimilation at ECMWF, maybe beyond?</a:t>
            </a:r>
          </a:p>
          <a:p>
            <a:pPr lvl="1"/>
            <a:r>
              <a:rPr lang="en-GB"/>
              <a:t>A small demonstration of hybrid ML – DA techniques (see later)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002BB-FF7B-B07C-ACD6-738AB88063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5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Details are in the caption following the image">
            <a:extLst>
              <a:ext uri="{FF2B5EF4-FFF2-40B4-BE49-F238E27FC236}">
                <a16:creationId xmlns:a16="http://schemas.microsoft.com/office/drawing/2014/main" id="{76B10C15-ED85-FD77-292B-4F13D8289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281" y="974690"/>
            <a:ext cx="4658405" cy="2246996"/>
          </a:xfrm>
          <a:prstGeom prst="rect">
            <a:avLst/>
          </a:prstGeom>
        </p:spPr>
      </p:pic>
      <p:pic>
        <p:nvPicPr>
          <p:cNvPr id="6" name="Picture 5" descr="Details are in the caption following the image">
            <a:extLst>
              <a:ext uri="{FF2B5EF4-FFF2-40B4-BE49-F238E27FC236}">
                <a16:creationId xmlns:a16="http://schemas.microsoft.com/office/drawing/2014/main" id="{834E9385-45D2-A29D-097C-884EAFC30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045" y="4049486"/>
            <a:ext cx="4516641" cy="18338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45AE08-CA21-FD8D-6ACE-4F5B52CB82A7}"/>
              </a:ext>
            </a:extLst>
          </p:cNvPr>
          <p:cNvSpPr txBox="1"/>
          <p:nvPr/>
        </p:nvSpPr>
        <p:spPr>
          <a:xfrm>
            <a:off x="7257613" y="3526266"/>
            <a:ext cx="4423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/>
              <a:t>Empirical properties illustrating first and multi-year ice</a:t>
            </a:r>
          </a:p>
          <a:p>
            <a:pPr algn="ctr"/>
            <a:r>
              <a:rPr lang="en-GB" sz="1400"/>
              <a:t>over the Arctic </a:t>
            </a:r>
          </a:p>
        </p:txBody>
      </p:sp>
    </p:spTree>
    <p:extLst>
      <p:ext uri="{BB962C8B-B14F-4D97-AF65-F5344CB8AC3E}">
        <p14:creationId xmlns:p14="http://schemas.microsoft.com/office/powerpoint/2010/main" val="112889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743AD-47F3-B81C-D7AD-EDC38873B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D35924A-FD0D-54E9-1AD0-92F08197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Assimilation of the Arctic Weather Satellite (AWS)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FFA4CF-04E5-0C75-8ECC-001D395ED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603" y="981994"/>
            <a:ext cx="5501226" cy="5876006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AWS is assimilated in the </a:t>
            </a:r>
            <a:r>
              <a:rPr lang="en-US" b="1" dirty="0">
                <a:latin typeface="Arial"/>
                <a:cs typeface="Arial"/>
              </a:rPr>
              <a:t>all-sky framework</a:t>
            </a:r>
          </a:p>
          <a:p>
            <a:pPr marL="467360" lvl="1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Duncan et al. (2026, AMT, </a:t>
            </a:r>
            <a:r>
              <a:rPr lang="en-GB" dirty="0"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https://doi.org/10.5194/amt-19-3581-2026</a:t>
            </a:r>
            <a:r>
              <a:rPr lang="en-GB" dirty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ECMWF now operationally assimilates: 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Channels 4-7 (53-55 GHz)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Channels 11-15 (183 GHz band)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b="1" dirty="0">
                <a:latin typeface="Arial"/>
                <a:cs typeface="Arial"/>
              </a:rPr>
              <a:t>Channels 16-18 (325 GHz band)</a:t>
            </a:r>
          </a:p>
          <a:p>
            <a:pPr marL="285750" indent="-285750">
              <a:spcAft>
                <a:spcPts val="1200"/>
              </a:spcAft>
            </a:pPr>
            <a:r>
              <a:rPr lang="en-US" b="1" dirty="0">
                <a:latin typeface="Arial"/>
                <a:cs typeface="Arial"/>
              </a:rPr>
              <a:t>Positive impact </a:t>
            </a:r>
            <a:r>
              <a:rPr lang="en-US" dirty="0">
                <a:latin typeface="Arial"/>
                <a:cs typeface="Arial"/>
              </a:rPr>
              <a:t>on short-range forecast as measured by fits to independent observations</a:t>
            </a:r>
          </a:p>
          <a:p>
            <a:pPr marL="285750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Medium-range impact up to </a:t>
            </a:r>
            <a:r>
              <a:rPr lang="en-US" b="1" dirty="0">
                <a:latin typeface="Arial"/>
                <a:cs typeface="Arial"/>
              </a:rPr>
              <a:t>day 4 </a:t>
            </a:r>
            <a:r>
              <a:rPr lang="en-US" dirty="0">
                <a:latin typeface="Arial"/>
                <a:cs typeface="Arial"/>
              </a:rPr>
              <a:t>in 9 months of experimentation</a:t>
            </a:r>
            <a:endParaRPr lang="en-US" b="1" dirty="0">
              <a:latin typeface="Arial"/>
              <a:cs typeface="Arial"/>
            </a:endParaRPr>
          </a:p>
          <a:p>
            <a:pPr marL="285750" indent="-285750">
              <a:spcAft>
                <a:spcPts val="1200"/>
              </a:spcAft>
            </a:pPr>
            <a:r>
              <a:rPr lang="en-US" dirty="0">
                <a:latin typeface="Arial"/>
                <a:cs typeface="Arial"/>
              </a:rPr>
              <a:t>Assimilated operationally since </a:t>
            </a:r>
            <a:r>
              <a:rPr lang="en-US" b="1" dirty="0">
                <a:latin typeface="Arial"/>
                <a:cs typeface="Arial"/>
              </a:rPr>
              <a:t>July 2025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C45AF-7BBF-0790-C74A-3F1E3A64E5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31479" y="5998197"/>
            <a:ext cx="358570" cy="431998"/>
          </a:xfrm>
        </p:spPr>
        <p:txBody>
          <a:bodyPr/>
          <a:lstStyle/>
          <a:p>
            <a:fld id="{6B3B0B0F-E794-1244-9699-107C60B9C23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2F347A-0BD4-BEE8-A6BD-5F27185BE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28" y="3536130"/>
            <a:ext cx="5635135" cy="23443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6884F2-9B75-18B2-3FCF-264EA7D8261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096"/>
          <a:stretch>
            <a:fillRect/>
          </a:stretch>
        </p:blipFill>
        <p:spPr>
          <a:xfrm>
            <a:off x="6684823" y="1423794"/>
            <a:ext cx="2346187" cy="19197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10A515-E013-E285-BCC2-85A8E45EA58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096"/>
          <a:stretch>
            <a:fillRect/>
          </a:stretch>
        </p:blipFill>
        <p:spPr>
          <a:xfrm>
            <a:off x="9035025" y="1423793"/>
            <a:ext cx="1969879" cy="1919749"/>
          </a:xfrm>
          <a:prstGeom prst="rect">
            <a:avLst/>
          </a:prstGeom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18381E9B-85AA-DF61-0C49-320F2F55D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601" y="2176046"/>
            <a:ext cx="638106" cy="9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415" rIns="0" bIns="14283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500">
                <a:solidFill>
                  <a:srgbClr val="333333"/>
                </a:solidFill>
                <a:latin typeface="none"/>
              </a:rPr>
              <a:t>👍</a:t>
            </a:r>
            <a:endParaRPr lang="en-US" altLang="en-US" sz="2500">
              <a:solidFill>
                <a:srgbClr val="333333"/>
              </a:solidFill>
              <a:latin typeface="Noto Sans" panose="020B0502040504020204" pitchFamily="34" charset="0"/>
            </a:endParaRPr>
          </a:p>
          <a:p>
            <a:br>
              <a:rPr lang="en-US" altLang="en-US" sz="400"/>
            </a:br>
            <a:endParaRPr lang="en-US" altLang="en-US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3BE2185B-001D-6057-2347-35F51633E0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296892" y="1706240"/>
            <a:ext cx="638106" cy="9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415" rIns="0" bIns="14283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500">
                <a:solidFill>
                  <a:srgbClr val="333333"/>
                </a:solidFill>
                <a:latin typeface="none"/>
              </a:rPr>
              <a:t>👍</a:t>
            </a:r>
            <a:endParaRPr lang="en-US" altLang="en-US" sz="2500">
              <a:solidFill>
                <a:srgbClr val="333333"/>
              </a:solidFill>
              <a:latin typeface="Noto Sans" panose="020B0502040504020204" pitchFamily="34" charset="0"/>
            </a:endParaRPr>
          </a:p>
          <a:p>
            <a:br>
              <a:rPr lang="en-US" altLang="en-US" sz="400"/>
            </a:br>
            <a:endParaRPr lang="en-US" altLang="en-US"/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6135C1B4-9A00-38B9-E1FD-5813DE286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3056" y="5764951"/>
            <a:ext cx="638106" cy="9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415" rIns="0" bIns="14283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500">
                <a:solidFill>
                  <a:srgbClr val="333333"/>
                </a:solidFill>
                <a:latin typeface="none"/>
              </a:rPr>
              <a:t>👍</a:t>
            </a:r>
            <a:endParaRPr lang="en-US" altLang="en-US" sz="2500">
              <a:solidFill>
                <a:srgbClr val="333333"/>
              </a:solidFill>
              <a:latin typeface="Noto Sans" panose="020B0502040504020204" pitchFamily="34" charset="0"/>
            </a:endParaRPr>
          </a:p>
          <a:p>
            <a:br>
              <a:rPr lang="en-US" altLang="en-US" sz="400"/>
            </a:br>
            <a:endParaRPr lang="en-US" altLang="en-U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6BE7FC07-057B-A373-D18A-A12FE94E4B1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1044003" y="2835666"/>
            <a:ext cx="638106" cy="9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415" rIns="0" bIns="14283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500">
                <a:solidFill>
                  <a:srgbClr val="333333"/>
                </a:solidFill>
                <a:latin typeface="none"/>
              </a:rPr>
              <a:t>👍</a:t>
            </a:r>
            <a:endParaRPr lang="en-US" altLang="en-US" sz="2500">
              <a:solidFill>
                <a:srgbClr val="333333"/>
              </a:solidFill>
              <a:latin typeface="Noto Sans" panose="020B0502040504020204" pitchFamily="34" charset="0"/>
            </a:endParaRPr>
          </a:p>
          <a:p>
            <a:br>
              <a:rPr lang="en-US" altLang="en-US" sz="400"/>
            </a:br>
            <a:endParaRPr lang="en-US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36AC0D-B467-DA2E-7961-EB39B08E5730}"/>
              </a:ext>
            </a:extLst>
          </p:cNvPr>
          <p:cNvSpPr txBox="1"/>
          <p:nvPr/>
        </p:nvSpPr>
        <p:spPr>
          <a:xfrm>
            <a:off x="7451395" y="2746327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GEO IR</a:t>
            </a:r>
            <a:endParaRPr lang="en-US" sz="1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FDEFEC-FFC2-A361-457A-38DD7E77BAAA}"/>
              </a:ext>
            </a:extLst>
          </p:cNvPr>
          <p:cNvSpPr txBox="1"/>
          <p:nvPr/>
        </p:nvSpPr>
        <p:spPr>
          <a:xfrm>
            <a:off x="9463848" y="2749659"/>
            <a:ext cx="968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T sondes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010045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7B91-FE69-6B34-3BE6-380591B36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Sub-mm “turnaround” to identify microphysical properties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93719-2A6C-F76F-1D37-C77070ABB9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D1175DF-B9C3-635A-B49C-0BA1E1CC9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" b="50000"/>
          <a:stretch>
            <a:fillRect/>
          </a:stretch>
        </p:blipFill>
        <p:spPr bwMode="auto">
          <a:xfrm>
            <a:off x="1103581" y="1038710"/>
            <a:ext cx="7194599" cy="443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8F53F9-F7BD-7AF0-0947-395D30A21FF7}"/>
              </a:ext>
            </a:extLst>
          </p:cNvPr>
          <p:cNvCxnSpPr>
            <a:cxnSpLocks/>
          </p:cNvCxnSpPr>
          <p:nvPr/>
        </p:nvCxnSpPr>
        <p:spPr>
          <a:xfrm flipV="1">
            <a:off x="6486825" y="4075656"/>
            <a:ext cx="632381" cy="365355"/>
          </a:xfrm>
          <a:prstGeom prst="straightConnector1">
            <a:avLst/>
          </a:prstGeom>
          <a:ln w="76200">
            <a:solidFill>
              <a:srgbClr val="FF00F2"/>
            </a:solidFill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D23EB27-36D4-9C84-E238-AA7F4B2031BF}"/>
              </a:ext>
            </a:extLst>
          </p:cNvPr>
          <p:cNvSpPr txBox="1"/>
          <p:nvPr/>
        </p:nvSpPr>
        <p:spPr>
          <a:xfrm>
            <a:off x="8471699" y="1038710"/>
            <a:ext cx="37203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/>
              <a:t>Single cloud layer with identical mass in each case, over 280K upwelling radiation - </a:t>
            </a:r>
            <a:r>
              <a:rPr lang="en-GB" sz="1400">
                <a:hlinkClick r:id="rId3"/>
              </a:rPr>
              <a:t>https://doi.org/10.5194/gmd-14-7497-2021</a:t>
            </a:r>
            <a:endParaRPr lang="en-GB" sz="1400"/>
          </a:p>
          <a:p>
            <a:endParaRPr lang="en-US" sz="18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392A8B-E239-8365-DF4E-C2C0A65F1DFD}"/>
              </a:ext>
            </a:extLst>
          </p:cNvPr>
          <p:cNvSpPr txBox="1"/>
          <p:nvPr/>
        </p:nvSpPr>
        <p:spPr>
          <a:xfrm>
            <a:off x="4665305" y="5661941"/>
            <a:ext cx="7194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+</a:t>
            </a:r>
            <a:r>
              <a:rPr lang="en-GB" err="1"/>
              <a:t>ve</a:t>
            </a:r>
            <a:r>
              <a:rPr lang="en-GB"/>
              <a:t> difference in TB between 325 GHz and 183 GHz should indicate a “turnaround” for large hail or other dense large ice particles</a:t>
            </a: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42135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6BF8B-A1CA-4C72-C0C1-77EDB1DB4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AWS observes turnaround over Sublette, Kansas: intense hail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0B20A-CB78-460B-A8E5-1E4BD82AAD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 descr="A map of the earth&#10;&#10;AI-generated content may be incorrect.">
            <a:extLst>
              <a:ext uri="{FF2B5EF4-FFF2-40B4-BE49-F238E27FC236}">
                <a16:creationId xmlns:a16="http://schemas.microsoft.com/office/drawing/2014/main" id="{98536DF6-B1C0-9C03-3E6A-CBD8254CD3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05" r="18793"/>
          <a:stretch>
            <a:fillRect/>
          </a:stretch>
        </p:blipFill>
        <p:spPr>
          <a:xfrm>
            <a:off x="1177643" y="1305437"/>
            <a:ext cx="5292090" cy="3823609"/>
          </a:xfrm>
          <a:prstGeom prst="rect">
            <a:avLst/>
          </a:prstGeom>
        </p:spPr>
      </p:pic>
      <p:pic>
        <p:nvPicPr>
          <p:cNvPr id="6" name="Content Placeholder 5" descr="A map of the earth&#10;&#10;AI-generated content may be incorrect.">
            <a:extLst>
              <a:ext uri="{FF2B5EF4-FFF2-40B4-BE49-F238E27FC236}">
                <a16:creationId xmlns:a16="http://schemas.microsoft.com/office/drawing/2014/main" id="{10F1388A-EEA8-148D-5B9B-7D6B430D5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4945" r="5000"/>
          <a:stretch>
            <a:fillRect/>
          </a:stretch>
        </p:blipFill>
        <p:spPr>
          <a:xfrm>
            <a:off x="6193564" y="1787991"/>
            <a:ext cx="538499" cy="2858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2FB91B-02C7-9A80-1807-035C3EA855F3}"/>
              </a:ext>
            </a:extLst>
          </p:cNvPr>
          <p:cNvSpPr txBox="1"/>
          <p:nvPr/>
        </p:nvSpPr>
        <p:spPr>
          <a:xfrm>
            <a:off x="602933" y="544771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23:43 CDT, 10</a:t>
            </a:r>
            <a:r>
              <a:rPr lang="en-GB" baseline="30000"/>
              <a:t>th</a:t>
            </a:r>
            <a:r>
              <a:rPr lang="en-GB"/>
              <a:t> August 2025. 50 km </a:t>
            </a:r>
            <a:r>
              <a:rPr lang="en-GB" err="1"/>
              <a:t>superob</a:t>
            </a:r>
            <a:r>
              <a:rPr lang="en-GB"/>
              <a:t> resolution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DF32FB-E8A8-194E-647F-BB86D034853A}"/>
              </a:ext>
            </a:extLst>
          </p:cNvPr>
          <p:cNvSpPr txBox="1"/>
          <p:nvPr/>
        </p:nvSpPr>
        <p:spPr>
          <a:xfrm>
            <a:off x="332096" y="5183231"/>
            <a:ext cx="672150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/>
              <a:t>+0.43K: 325 GHz TB is warmer than 178.8 GHz TB, despite intense scattering</a:t>
            </a:r>
          </a:p>
          <a:p>
            <a:endParaRPr lang="en-GB">
              <a:cs typeface="Arial"/>
            </a:endParaRPr>
          </a:p>
          <a:p>
            <a:pPr algn="r"/>
            <a:r>
              <a:rPr lang="en-GB" sz="1800">
                <a:cs typeface="Arial"/>
              </a:rPr>
              <a:t>        Strong scattering signal at low frequencies</a:t>
            </a:r>
          </a:p>
          <a:p>
            <a:pPr algn="r"/>
            <a:r>
              <a:rPr lang="en-GB" sz="1800">
                <a:cs typeface="Arial"/>
              </a:rPr>
              <a:t>(~50 K depression at 50 GHz)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DD240E-AF89-9E55-E155-0785E577ADC7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2833635" y="2853732"/>
            <a:ext cx="859213" cy="2329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BEB3DA-41B2-CE00-A599-ACBD2DB96B0E}"/>
              </a:ext>
            </a:extLst>
          </p:cNvPr>
          <p:cNvSpPr txBox="1"/>
          <p:nvPr/>
        </p:nvSpPr>
        <p:spPr>
          <a:xfrm>
            <a:off x="496508" y="2894074"/>
            <a:ext cx="1661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800"/>
              <a:t>Area of severe storms</a:t>
            </a:r>
            <a:endParaRPr lang="en-GB" sz="1800">
              <a:cs typeface="Arial"/>
            </a:endParaRPr>
          </a:p>
        </p:txBody>
      </p:sp>
      <p:pic>
        <p:nvPicPr>
          <p:cNvPr id="17" name="Content Placeholder 8" descr="A screenshot of a graph&#10;&#10;AI-generated content may be incorrect.">
            <a:extLst>
              <a:ext uri="{FF2B5EF4-FFF2-40B4-BE49-F238E27FC236}">
                <a16:creationId xmlns:a16="http://schemas.microsoft.com/office/drawing/2014/main" id="{0BD70CC9-9BBA-0DA0-B131-3BC264C05B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567" r="21737" b="80408"/>
          <a:stretch>
            <a:fillRect/>
          </a:stretch>
        </p:blipFill>
        <p:spPr>
          <a:xfrm>
            <a:off x="6784349" y="565743"/>
            <a:ext cx="3538090" cy="21450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2CCC375-9D95-188A-028F-D760D703048F}"/>
              </a:ext>
            </a:extLst>
          </p:cNvPr>
          <p:cNvSpPr txBox="1"/>
          <p:nvPr/>
        </p:nvSpPr>
        <p:spPr>
          <a:xfrm>
            <a:off x="10322439" y="830955"/>
            <a:ext cx="22507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/>
              <a:t>Cloud impact (observed – simulated clear)</a:t>
            </a:r>
            <a:endParaRPr lang="en-GB" sz="1800">
              <a:cs typeface="Arial"/>
            </a:endParaRPr>
          </a:p>
        </p:txBody>
      </p:sp>
      <p:pic>
        <p:nvPicPr>
          <p:cNvPr id="28" name="Content Placeholder 8" descr="A screenshot of a graph&#10;&#10;AI-generated content may be incorrect.">
            <a:extLst>
              <a:ext uri="{FF2B5EF4-FFF2-40B4-BE49-F238E27FC236}">
                <a16:creationId xmlns:a16="http://schemas.microsoft.com/office/drawing/2014/main" id="{3F1F9E41-4355-D5BD-3AAA-0CC6FBDAED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679" r="20852" b="21070"/>
          <a:stretch>
            <a:fillRect/>
          </a:stretch>
        </p:blipFill>
        <p:spPr>
          <a:xfrm>
            <a:off x="6978925" y="4748008"/>
            <a:ext cx="3343514" cy="1914071"/>
          </a:xfrm>
          <a:prstGeom prst="rect">
            <a:avLst/>
          </a:prstGeom>
        </p:spPr>
      </p:pic>
      <p:pic>
        <p:nvPicPr>
          <p:cNvPr id="29" name="Content Placeholder 8" descr="A screenshot of a graph&#10;&#10;AI-generated content may be incorrect.">
            <a:extLst>
              <a:ext uri="{FF2B5EF4-FFF2-40B4-BE49-F238E27FC236}">
                <a16:creationId xmlns:a16="http://schemas.microsoft.com/office/drawing/2014/main" id="{A14D7029-972C-60FE-1EDC-919AAB5F9B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527" r="21737" b="60312"/>
          <a:stretch>
            <a:fillRect/>
          </a:stretch>
        </p:blipFill>
        <p:spPr>
          <a:xfrm>
            <a:off x="6784349" y="2606116"/>
            <a:ext cx="3538090" cy="2145095"/>
          </a:xfrm>
          <a:prstGeom prst="rect">
            <a:avLst/>
          </a:prstGeom>
        </p:spPr>
      </p:pic>
      <p:pic>
        <p:nvPicPr>
          <p:cNvPr id="30" name="Content Placeholder 8" descr="A screenshot of a graph&#10;&#10;AI-generated content may be incorrect.">
            <a:extLst>
              <a:ext uri="{FF2B5EF4-FFF2-40B4-BE49-F238E27FC236}">
                <a16:creationId xmlns:a16="http://schemas.microsoft.com/office/drawing/2014/main" id="{9E4A2202-BD18-012A-78F5-7844C65BC1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805" t="22548" b="22284"/>
          <a:stretch>
            <a:fillRect/>
          </a:stretch>
        </p:blipFill>
        <p:spPr>
          <a:xfrm>
            <a:off x="10161202" y="1697538"/>
            <a:ext cx="842372" cy="5160460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0B5BABD-9F0D-C3EA-B160-80DD398977BE}"/>
              </a:ext>
            </a:extLst>
          </p:cNvPr>
          <p:cNvCxnSpPr>
            <a:cxnSpLocks/>
          </p:cNvCxnSpPr>
          <p:nvPr/>
        </p:nvCxnSpPr>
        <p:spPr>
          <a:xfrm flipV="1">
            <a:off x="6700837" y="1525111"/>
            <a:ext cx="1579275" cy="4498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1A55912-C873-8B77-BAA4-705B1298FD79}"/>
              </a:ext>
            </a:extLst>
          </p:cNvPr>
          <p:cNvCxnSpPr>
            <a:cxnSpLocks/>
          </p:cNvCxnSpPr>
          <p:nvPr/>
        </p:nvCxnSpPr>
        <p:spPr>
          <a:xfrm flipV="1">
            <a:off x="6700837" y="3506511"/>
            <a:ext cx="1559696" cy="25170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1833C8C-2865-A859-C24E-89F9E2A212E0}"/>
              </a:ext>
            </a:extLst>
          </p:cNvPr>
          <p:cNvCxnSpPr>
            <a:cxnSpLocks/>
          </p:cNvCxnSpPr>
          <p:nvPr/>
        </p:nvCxnSpPr>
        <p:spPr>
          <a:xfrm flipV="1">
            <a:off x="6700837" y="5572982"/>
            <a:ext cx="1620203" cy="4506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00415D0-F47B-985D-CE37-B09C74F04FF4}"/>
              </a:ext>
            </a:extLst>
          </p:cNvPr>
          <p:cNvSpPr txBox="1"/>
          <p:nvPr/>
        </p:nvSpPr>
        <p:spPr>
          <a:xfrm>
            <a:off x="3013240" y="976791"/>
            <a:ext cx="2250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/>
              <a:t>TB gradient</a:t>
            </a:r>
            <a:endParaRPr lang="en-GB" sz="180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CD47B-1691-3700-0311-9E6BD561C543}"/>
              </a:ext>
            </a:extLst>
          </p:cNvPr>
          <p:cNvSpPr txBox="1"/>
          <p:nvPr/>
        </p:nvSpPr>
        <p:spPr>
          <a:xfrm>
            <a:off x="6200153" y="1549140"/>
            <a:ext cx="111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ΔTB [K]</a:t>
            </a:r>
          </a:p>
        </p:txBody>
      </p:sp>
    </p:spTree>
    <p:extLst>
      <p:ext uri="{BB962C8B-B14F-4D97-AF65-F5344CB8AC3E}">
        <p14:creationId xmlns:p14="http://schemas.microsoft.com/office/powerpoint/2010/main" val="148638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1C326-FF77-2342-0EC0-C74E84917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9074B5-7D07-EE48-B696-8AF3CEAFA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Radio frequency interference (RFI)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BE392-3A27-4299-EF73-1E80799429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1334" y="6426000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BD453E-3D9E-6CCF-48E0-765B662D1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Well-known effects at 1.4, 6.9, 7.3, 10.65, 18.7 GHz</a:t>
            </a:r>
          </a:p>
          <a:p>
            <a:pPr lvl="1"/>
            <a:r>
              <a:rPr lang="en-GB" dirty="0"/>
              <a:t>E.g. ECMWF RFI screening: Scanlon et al. (2025, IEEE TGARSS, </a:t>
            </a:r>
            <a:r>
              <a:rPr lang="en-GB" dirty="0">
                <a:hlinkClick r:id="rId2"/>
              </a:rPr>
              <a:t>https://doi.org/10.1109/TGRS.2025.3627448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Onrubia</a:t>
            </a:r>
            <a:r>
              <a:rPr lang="en-GB" dirty="0"/>
              <a:t> et al. (2026, AMT, </a:t>
            </a:r>
            <a:r>
              <a:rPr lang="en-GB" dirty="0">
                <a:hlinkClick r:id="rId3"/>
              </a:rPr>
              <a:t>https://doi.org/10.5194/amt-19-4141-2026</a:t>
            </a:r>
            <a:r>
              <a:rPr lang="en-GB" dirty="0"/>
              <a:t>)</a:t>
            </a:r>
          </a:p>
          <a:p>
            <a:endParaRPr lang="en-GB" dirty="0"/>
          </a:p>
          <a:p>
            <a:r>
              <a:rPr lang="en-GB" dirty="0"/>
              <a:t>New patterns of RFI have been appearing in the 6.9 GHz observations since at least 2023, possibly earlier</a:t>
            </a:r>
          </a:p>
          <a:p>
            <a:pPr lvl="1"/>
            <a:r>
              <a:rPr lang="en-GB" dirty="0"/>
              <a:t>Possible reflected direct broadcast from LEO communication constellations?</a:t>
            </a:r>
          </a:p>
          <a:p>
            <a:pPr lvl="1"/>
            <a:endParaRPr lang="en-GB" dirty="0"/>
          </a:p>
          <a:p>
            <a:r>
              <a:rPr lang="en-GB" dirty="0"/>
              <a:t>New ways of screening RFI needed at 1.4 GHz</a:t>
            </a:r>
          </a:p>
          <a:p>
            <a:pPr lvl="1"/>
            <a:r>
              <a:rPr lang="en-GB" dirty="0"/>
              <a:t>RFI from very strong point sources in conflict zones (GPS jamming?)</a:t>
            </a:r>
          </a:p>
          <a:p>
            <a:pPr marL="1818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8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MWF blu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4875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31B1897-CECC-2F46-B5C1-3933342DDDE8}" vid="{29BB6933-B7EA-934B-88AD-2998C57DE1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1AD5E0-0312-4B0A-8470-79C50CC94E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DDE0BA-C722-4D7D-8C80-55899625335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AF696DF-003D-4E2B-8E62-4E3B4AD3A669}"/>
</file>

<file path=customXml/itemProps4.xml><?xml version="1.0" encoding="utf-8"?>
<ds:datastoreItem xmlns:ds="http://schemas.openxmlformats.org/officeDocument/2006/customXml" ds:itemID="{AFCE64E2-187D-4585-9919-542387C23D5E}">
  <ds:schemaRefs>
    <ds:schemaRef ds:uri="3b715c95-b911-42b3-8126-9e6d7eb3f0dc"/>
    <ds:schemaRef ds:uri="34da5c7c-42ce-4f97-8e89-5ab6a0675279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1813</Words>
  <Application>Microsoft Macintosh PowerPoint</Application>
  <PresentationFormat>Widescreen</PresentationFormat>
  <Paragraphs>215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none</vt:lpstr>
      <vt:lpstr>Noto Sans</vt:lpstr>
      <vt:lpstr>Office Theme</vt:lpstr>
      <vt:lpstr>Assimilating precipitation-sensitive observations in global weather forecasting </vt:lpstr>
      <vt:lpstr>All-sky assimilation of passive microwave uses precipitation information</vt:lpstr>
      <vt:lpstr>Extending the use of all-sky passive microwave</vt:lpstr>
      <vt:lpstr>Low frequency microwave sees heavy / large rain: Typhoon Goni / Rolly</vt:lpstr>
      <vt:lpstr>Low frequency microwave drives developments in hybrid empirical-physical surface emission modelling</vt:lpstr>
      <vt:lpstr>Assimilation of the Arctic Weather Satellite (AWS)</vt:lpstr>
      <vt:lpstr>Sub-mm “turnaround” to identify microphysical properties</vt:lpstr>
      <vt:lpstr>AWS observes turnaround over Sublette, Kansas: intense hail</vt:lpstr>
      <vt:lpstr>Radio frequency interference (RFI)</vt:lpstr>
      <vt:lpstr>RFI management for AMSR2</vt:lpstr>
      <vt:lpstr>“Constellation” RFI at 6.9 GHz on AMSR2</vt:lpstr>
      <vt:lpstr>SMAP 1.4 GHz source mapping and RFI estimation</vt:lpstr>
      <vt:lpstr>Radio frequency interference (RFI)</vt:lpstr>
      <vt:lpstr>Radar assimilation</vt:lpstr>
      <vt:lpstr>First 12 hours of EarthCARE reflectivity assimilation at ECMWF</vt:lpstr>
      <vt:lpstr>Reflectivity assimilation</vt:lpstr>
      <vt:lpstr>Doppler assimilation</vt:lpstr>
      <vt:lpstr>EarthCARE highlights the need for model improvements</vt:lpstr>
      <vt:lpstr>Learning model and state – and the impact of AI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 Geer</dc:creator>
  <cp:lastModifiedBy>Alan Geer</cp:lastModifiedBy>
  <cp:revision>1</cp:revision>
  <dcterms:created xsi:type="dcterms:W3CDTF">2026-06-25T13:42:06Z</dcterms:created>
  <dcterms:modified xsi:type="dcterms:W3CDTF">2026-07-03T19:34:00Z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  <property fmtid="{D5CDD505-2E9C-101B-9397-08002B2CF9AE}" pid="3" name="_dlc_DocIdItemGuid">
    <vt:lpwstr>e091ff44-9491-4289-a4d8-ae3a5a91ce15</vt:lpwstr>
  </property>
  <property fmtid="{D5CDD505-2E9C-101B-9397-08002B2CF9AE}" pid="4" name="MediaServiceImageTags">
    <vt:lpwstr/>
  </property>
</Properties>
</file>