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entation.xml" ContentType="application/vnd.openxmlformats-officedocument.presentationml.presentation.main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6.xml" ContentType="application/vnd.openxmlformats-officedocument.presentationml.slide+xml"/>
  <Override PartName="/ppt/slideMasters/slideMaster3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</p:sldMasterIdLst>
  <p:notesMasterIdLst>
    <p:notesMasterId r:id="rId22"/>
  </p:notesMasterIdLst>
  <p:sldIdLst>
    <p:sldId id="256" r:id="rId4"/>
    <p:sldId id="29252" r:id="rId5"/>
    <p:sldId id="29273" r:id="rId6"/>
    <p:sldId id="267" r:id="rId7"/>
    <p:sldId id="258" r:id="rId8"/>
    <p:sldId id="29255" r:id="rId9"/>
    <p:sldId id="29256" r:id="rId10"/>
    <p:sldId id="29280" r:id="rId11"/>
    <p:sldId id="266" r:id="rId12"/>
    <p:sldId id="29244" r:id="rId13"/>
    <p:sldId id="29254" r:id="rId14"/>
    <p:sldId id="761" r:id="rId15"/>
    <p:sldId id="29246" r:id="rId16"/>
    <p:sldId id="29261" r:id="rId17"/>
    <p:sldId id="29271" r:id="rId18"/>
    <p:sldId id="29235" r:id="rId19"/>
    <p:sldId id="29274" r:id="rId20"/>
    <p:sldId id="27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1717"/>
    <a:srgbClr val="565656"/>
    <a:srgbClr val="626262"/>
    <a:srgbClr val="A5A5A5"/>
    <a:srgbClr val="C6C6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6" y="3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2F39F8-C727-4E2A-A0C9-6B31C14EEBDC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EA375D-413E-49AF-8F33-B10FA8B1E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3422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C66042-7697-4931-BAFE-7057DDFD5A0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9113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2EB86-3D2A-A769-6244-58BC542E9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5DBE88-CB4E-A3E9-3CB3-23085DD1AF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174CFF-0A8A-217E-5936-CFA7AF6457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FC222E-193A-BB12-5EA7-C8E7217A4A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C66042-7697-4931-BAFE-7057DDFD5A0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64316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F7C81-304A-0FF2-F4CF-9C9E6C9CD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5F2CA9-92D8-1369-00DC-6DC072D4C1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04C6E8-C9FA-0DEE-AD50-BE5F4F6F66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5BF337-B0D2-1196-483C-7C193939D1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C66042-7697-4931-BAFE-7057DDFD5A0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56183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28ED0C-DECD-4421-9FC0-0F7E4DAE30F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12514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EA375D-413E-49AF-8F33-B10FA8B1E94E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434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6DFCC-6278-A830-4641-39806CF210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D4010F-0D95-C21F-EC93-C6F46F8873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3B7FCD-D833-6C4C-59F9-5A473D79C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E3335-BD05-4B41-88F2-6E9C97F46EC4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D2B6DB-A8A2-4258-92E1-08804BEB2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B8E50E-BF7A-71B3-3D5D-35D6836A8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8323F-5AF1-4FED-8376-B1932358A1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1398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F0F12-AF96-43FE-2237-3CE186E41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2414C5-7AEF-1C30-CFCA-C06BF6E53C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C726D7-D8DA-F5A6-34E2-50880C0E6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E3335-BD05-4B41-88F2-6E9C97F46EC4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865C8D-3BF9-1091-D603-C8561104A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B11A03-31AF-CF96-C607-C68617322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8323F-5AF1-4FED-8376-B1932358A1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394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6CEF1A-D7C0-8A1A-17AA-3CB503D3FF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0EC399-C15C-B092-7E1F-D0A6353CF2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8CA3EB-E790-B853-AECB-77583E322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E3335-BD05-4B41-88F2-6E9C97F46EC4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EA8463-6E86-4A77-1043-46467E6B6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6EC1FF-FFE8-1FA0-87BA-35901214B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8323F-5AF1-4FED-8376-B1932358A1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8361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493D7-A2A9-406E-83E5-EC815B8F05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385315-16D9-484B-93EE-E4902DCB8B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DCD7C2-8D84-4F4F-A897-1A9804444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D6A5-ECEF-4B80-83F7-744595C98B22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1E06B3-336F-4F32-97F4-8FB867CD3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DD83F7-7C06-497E-8363-8225CFA7F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8928-0F2C-4430-9242-7B713160BE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8134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DB007-6B79-4EAD-B17C-4E60EE9E8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4000"/>
            <a:ext cx="10515600" cy="720000"/>
          </a:xfrm>
        </p:spPr>
        <p:txBody>
          <a:bodyPr>
            <a:normAutofit/>
          </a:bodyPr>
          <a:lstStyle>
            <a:lvl1pPr algn="ctr">
              <a:defRPr sz="3600" b="1" u="sng"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5468A7-2D54-4723-8E61-697F665A9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0000"/>
            <a:ext cx="10515600" cy="494296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3646DE-0FC5-479E-B32C-10B4A472A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D6A5-ECEF-4B80-83F7-744595C98B22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F310A5-DC20-4982-B3D6-C26BE1372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23F3F5-1CB6-4CDF-A80B-9A65F75EB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8928-0F2C-4430-9242-7B713160BE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0394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F27E9-75AD-47D2-8C9F-C42A87E8B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AA1816-39B8-4201-8D49-246473A1A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27E5C7-F40F-496F-B981-B3EC25B6A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D6A5-ECEF-4B80-83F7-744595C98B22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B351F9-7F89-4D20-BCD4-A8C7AD456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332F47-8468-4A79-A8F2-F1E3BDA0F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8928-0F2C-4430-9242-7B713160BE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08336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CCC10-C5C9-44A9-9BF1-1654093F6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463509-8355-4CD1-9333-C0B6094F16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1F9ACA-A53F-4FEF-AD3D-D8B65B6692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14A349-E35C-4499-9CB8-5CC9395FE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D6A5-ECEF-4B80-83F7-744595C98B22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70D8A2-FF16-4AAC-9464-47F6ED650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E80C1C-6459-43FD-A527-A4856B67B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8928-0F2C-4430-9242-7B713160BE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4710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AAD35-32D3-45CF-99E1-4D1FB9413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784658-89DC-4BB8-9AE5-3953AD8F6F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B467D5-5C1E-4AA5-9ACB-B66D2659B8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E51AF9-2B4D-4629-A4D5-C3B4473337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13E4FC-A108-40AD-8961-463D3ED095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E7D79B-5F9D-42A9-B481-424BCE085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D6A5-ECEF-4B80-83F7-744595C98B22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FAC6F4-0DE1-4873-939A-172604911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11AF09C-78FA-4A29-B622-77F1BE437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8928-0F2C-4430-9242-7B713160BE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1433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9B5CA-175D-44CB-9440-2696F97E9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C2875F-D55B-400F-B2B6-14497D69E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D6A5-ECEF-4B80-83F7-744595C98B22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47ACFD-EF25-4D7F-8924-08C9A5787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A3B466-A5F4-4F84-B8F4-E99396ED2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8928-0F2C-4430-9242-7B713160BE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7352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4E4AFF-8571-4503-A023-D2AEC4499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D6A5-ECEF-4B80-83F7-744595C98B22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65F11D-E238-4710-86DC-E503A1B9B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FF4471-B87D-4769-AA30-79A6D2F4B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8928-0F2C-4430-9242-7B713160BE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54562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3F5B5-4E8C-4DCA-ACAA-3C7AE8C1D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83510-6001-461C-9BB1-1D2C9C20AF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BB8DCF-5279-4EA9-A53A-2C5C4713FF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22AC37-B308-4DF3-849F-EA1D24719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D6A5-ECEF-4B80-83F7-744595C98B22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1EEE06-B663-4F0A-BEC8-A4AE2F83C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165AE3-295C-4155-B760-A2339F786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8928-0F2C-4430-9242-7B713160BE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7575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F13AC-6194-FE2C-8E67-A7DE359A1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5857C-52E8-A66E-7A4A-FEF3D20D1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54B11-1AE8-2816-1884-9F09EF443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E3335-BD05-4B41-88F2-6E9C97F46EC4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FA8585-C90D-D455-3365-28ACAEE16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160C2D-EDEE-52A3-550B-567934562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8323F-5AF1-4FED-8376-B1932358A1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06561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827B1-6B02-4B28-B8A1-AB39E8D7F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6A495C-3832-4A13-9838-02CB1364AD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29CE2D-0E4F-4EF9-8674-47F7D51CB4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4CD228-C7AE-4929-88FE-A9FCBBF50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D6A5-ECEF-4B80-83F7-744595C98B22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96142A-9F50-4278-8F7C-8BB1036B8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83B288-2440-4D83-8B8C-E62A7B7F1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8928-0F2C-4430-9242-7B713160BE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50608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CA851-C22E-4A46-B91E-D87557ABD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5A06EE-A137-43F1-9F21-B52FA36031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93FB15-9934-457D-B8F7-E655EA83F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D6A5-ECEF-4B80-83F7-744595C98B22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809E74-EE4B-40E3-B502-7C25181A2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F6C38F-C987-4546-9C63-3F31AD22D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8928-0F2C-4430-9242-7B713160BE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28765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4A4FCC-841E-4781-A9C1-4375A81E03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C51DF6-D085-43D4-BD51-B954150812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7302DF-5CB4-4545-B780-6DB334B61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D6A5-ECEF-4B80-83F7-744595C98B22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1917E4-C659-4F74-A4CA-642B04A84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DAA6C7-0E39-4A96-BF30-55101D94F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8928-0F2C-4430-9242-7B713160BE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7412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9AD8E-0871-49B6-B6AF-5B9D530F8A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C07641-2674-4651-B3F5-F2AE2ABC55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BDCF71-4C78-4958-A196-97FA92367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3C8E-8BB3-42D7-A481-3F37E9924497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2ABB72-9C22-4AE7-926E-99E336378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50EE12-A03B-4116-BCD8-8DFE0A639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AD528-894D-4204-AFE0-E962E7771E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8422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A7640-8D53-44CE-A9DB-21B76E212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28DDB-E96A-48AD-AAF1-8832108F20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B5FB31-8BBA-48B0-9F5C-78D540ACF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3C8E-8BB3-42D7-A481-3F37E9924497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895C0E-B28F-4CBA-84B5-F071C4730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63C471-2881-45D0-A30C-4668CD9CD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AD528-894D-4204-AFE0-E962E7771E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5418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66B58-59A4-4E1E-AEB4-008E6A5A1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4AF8F3-F255-4AB8-A7CF-C520D18C5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492D6E-5444-46D4-B1DF-FE21BF067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3C8E-8BB3-42D7-A481-3F37E9924497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9B3E45-0B8A-44A2-AA76-41364F13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8DC3DC-384B-4EDF-BB3B-D08634D94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AD528-894D-4204-AFE0-E962E7771E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87432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3C13B-7E68-4F11-834E-51FA234BD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E6DDB-EB77-44F5-8461-AE9D169599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CDCEBF-5AA0-4A36-B663-B22DB6EADA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E03BEA-4D07-44D0-BCBF-D71E258D2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3C8E-8BB3-42D7-A481-3F37E9924497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143F36-59B8-42E7-BD31-DE92F206A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DD2DE3-EA86-49CB-A0BD-4C3EC6AA6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AD528-894D-4204-AFE0-E962E7771E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12997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80550-BE69-46B3-AD3B-A0B8E4190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E388BA-C769-4E0B-A012-7DC630284C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04B5D3-8AE7-43FD-88EC-1047622384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39513B-9055-42CB-90DF-7684F9A785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532507-D430-4D55-BD3E-C7908DD9D0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2D2E96-868C-4DD4-870D-F3C23EAD1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3C8E-8BB3-42D7-A481-3F37E9924497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A158EE-8FB3-4196-900C-87CB9DA35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890A40-855C-4D21-9731-302A48DD5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AD528-894D-4204-AFE0-E962E7771E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4597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CFFD4-88B9-4264-BE19-B1E056B0F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211904-67D7-4B34-AFB4-F5BF561B4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3C8E-8BB3-42D7-A481-3F37E9924497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7C80C4-2AC0-4758-BCDD-A604C8B69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EBD3C8-B44E-49D7-A410-F62787789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AD528-894D-4204-AFE0-E962E7771E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0067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1E0A69-BC6C-4E58-A9F6-44B0655B9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3C8E-8BB3-42D7-A481-3F37E9924497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6EB983-2E15-405A-9544-AC6956A93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FA1FC0-23D0-448B-B186-1F55B04F6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AD528-894D-4204-AFE0-E962E7771E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394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E80DA-074F-76BD-A3D6-0374266F5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16AB0C-B7C4-B172-7FBC-12B98BE7C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FD4AD3-F8FF-DFCA-37AE-487DB93CE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E3335-BD05-4B41-88F2-6E9C97F46EC4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A5437-7ADE-6A56-A556-1D3A3CF37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BA482C-9BAC-9969-4DC7-CE91795DB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8323F-5AF1-4FED-8376-B1932358A1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8238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617F6-3BCA-4CA6-8592-6CE0D1081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2A48AA-71B8-4027-8C1D-B417EBDD4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B0D3D6-F999-4C3E-A2C7-ACF0B4AE9F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93A632-9BB8-490D-ADB1-1291D0DD1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3C8E-8BB3-42D7-A481-3F37E9924497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6915B8-5031-45D6-9F8E-10276E525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401E2A-7513-4C41-BE93-268B0D3E2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AD528-894D-4204-AFE0-E962E7771E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92078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2E7BB-67DD-4569-8688-95A796B0C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0C5D36-3A06-42E3-ADA7-C213D697EB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3ADAB4-07C0-4861-AC18-01EBDC46A8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54B98A-742F-41C3-9147-06AB91459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3C8E-8BB3-42D7-A481-3F37E9924497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B37DE-C561-4801-8359-7A3C21D0A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3A08E9-234F-41DF-A0B2-0FF4AD2B1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AD528-894D-4204-AFE0-E962E7771E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5909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71919-1DCD-487D-BC1E-06192CE6E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1018A0-0FD8-4D3A-A416-7C5EBFF95A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22A935-6F1A-4F11-ADD6-CEAEB4850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3C8E-8BB3-42D7-A481-3F37E9924497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54108-57F4-41B5-811D-670B95A0B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179DCC-A290-4CDB-B14D-A7383665D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AD528-894D-4204-AFE0-E962E7771E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3920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1C4760-C15B-4E21-AB79-CBF95E5A80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7840A1-1185-459C-881E-260940D1B7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D8FE0C-7E6E-4BD4-8464-E434D9F8A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3C8E-8BB3-42D7-A481-3F37E9924497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3C0FD1-5A60-4012-A07D-C3FCF54FF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DFBF15-6F01-47EA-84BD-F17032E6E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AD528-894D-4204-AFE0-E962E7771E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449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EE087-FDCF-44D3-5A52-D4F58B1B4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A9D3D3-894A-4966-421A-C12767E1B1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5BB1BC-E395-87F8-552A-C9DCA176A3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1E8363-7399-853B-F8D5-176BA46D0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E3335-BD05-4B41-88F2-6E9C97F46EC4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A7F314-71DA-E049-8C6D-A306FEFB2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715047-8467-CD27-1A20-463F71F70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8323F-5AF1-4FED-8376-B1932358A1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3780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67C62-5B30-1703-D0D9-069723A20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B4F7E4-73D6-A43D-1A5B-46E608FB8F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E99CF7-3FB0-5D46-BF10-4DF1EAF796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F55696-8B34-52F5-5285-40C97E6F65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A3D750-31CE-16C3-8FE5-8857A854EC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11462D-ED5E-833A-176D-6F3C88530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E3335-BD05-4B41-88F2-6E9C97F46EC4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C429AF-255D-1674-2B4C-09D9B855A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9A04E8-6624-A386-4C9F-B6E21C298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8323F-5AF1-4FED-8376-B1932358A1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0988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6FEC1-02A2-DDB0-BB96-08AA616DD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6FE04D-B8F2-8ECD-D362-F6D11D05B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E3335-BD05-4B41-88F2-6E9C97F46EC4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ABA944-477E-0261-A740-D4B3F946D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158424-D37A-39FD-85B6-2FCEECBA8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8323F-5AF1-4FED-8376-B1932358A1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241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4B782C-AB13-FC0E-61E3-9F4970D8F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E3335-BD05-4B41-88F2-6E9C97F46EC4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9B1420-685B-EAC9-DD3C-826937E2A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CFD581-D100-3E03-17B0-9F2733399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8323F-5AF1-4FED-8376-B1932358A1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2809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15C21-86B2-1928-0CF9-14F337280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F29C30-3ACF-51EF-E41F-4ECDD733A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4133BD-FB56-4AF7-8571-F708318932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682324-7A47-E213-318F-D534DABD9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E3335-BD05-4B41-88F2-6E9C97F46EC4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6BD77C-D742-2D89-34CE-4C7E6DD06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DA2A75-FE53-9452-6CFB-31F366EC7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8323F-5AF1-4FED-8376-B1932358A1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252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ED152-A0CB-B7BD-E35B-814C0F6DA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FF8FDE-3B73-1E49-2E7C-B6D6D9131C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95EB3F-3B61-F2B3-56C3-E0A28418DC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26A21B-AB88-366F-C201-8428595D5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E3335-BD05-4B41-88F2-6E9C97F46EC4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1FB9C1-0EAA-F919-F8FB-036A60331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2E937E-3D07-028E-66F8-06F4A35F9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8323F-5AF1-4FED-8376-B1932358A1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879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940D5F-EAC8-C599-B0AE-F436E2226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668C78-0F0C-261F-90C7-F86C002DB9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FA9D4-39E3-BCFE-8821-99E17D7B75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1E3335-BD05-4B41-88F2-6E9C97F46EC4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1A07CB-0479-C7D6-E939-03B4BD2961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36A355-D757-5505-1F53-B57DDA863D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F8323F-5AF1-4FED-8376-B1932358A1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350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9DF513-78B7-4B1C-8D2B-EC43BCC08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C19CAE-9943-4CF4-AEDD-08C5FB5111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467CD4-56E0-40DD-BD3C-6E7BD9817A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7D6A5-ECEF-4B80-83F7-744595C98B22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58807-26F4-4FF7-9B39-527910EA1E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510210-2458-4DFF-A45A-3C6AB95547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E8928-0F2C-4430-9242-7B713160BE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4833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C05352-980B-41FD-8AEB-E4A001BEA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F23795-D3F5-4983-9629-3B17D1630A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C7556C-ADF8-453E-9D93-A88F070F97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33C8E-8BB3-42D7-A481-3F37E9924497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3E01CF-4876-405D-843B-27FB361186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242EDE-F861-44CA-A7B2-66BD0FE01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FAD528-894D-4204-AFE0-E962E7771E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8688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EC8B4AE-8EDE-315D-3A0E-169A1831F43E}"/>
              </a:ext>
            </a:extLst>
          </p:cNvPr>
          <p:cNvSpPr/>
          <p:nvPr/>
        </p:nvSpPr>
        <p:spPr>
          <a:xfrm>
            <a:off x="0" y="0"/>
            <a:ext cx="6568277" cy="6858001"/>
          </a:xfrm>
          <a:prstGeom prst="rect">
            <a:avLst/>
          </a:prstGeom>
          <a:gradFill flip="none" rotWithShape="1">
            <a:gsLst>
              <a:gs pos="79000">
                <a:srgbClr val="171717"/>
              </a:gs>
              <a:gs pos="40000">
                <a:srgbClr val="565656"/>
              </a:gs>
              <a:gs pos="0">
                <a:srgbClr val="A5A5A5"/>
              </a:gs>
              <a:gs pos="100000">
                <a:schemeClr val="tx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group of globes with different colors&#10;&#10;Description automatically generated">
            <a:extLst>
              <a:ext uri="{FF2B5EF4-FFF2-40B4-BE49-F238E27FC236}">
                <a16:creationId xmlns:a16="http://schemas.microsoft.com/office/drawing/2014/main" id="{1B0E7AEB-FA0E-FFA7-1C12-EFCF6A913C1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7066"/>
            <a:ext cx="6568277" cy="5338868"/>
          </a:xfrm>
          <a:prstGeom prst="rect">
            <a:avLst/>
          </a:prstGeom>
          <a:solidFill>
            <a:srgbClr val="010101"/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078992-E4E4-1287-4520-B93FA75ED06B}"/>
              </a:ext>
            </a:extLst>
          </p:cNvPr>
          <p:cNvSpPr txBox="1"/>
          <p:nvPr/>
        </p:nvSpPr>
        <p:spPr>
          <a:xfrm>
            <a:off x="5644059" y="310329"/>
            <a:ext cx="62174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Quantitative precipitation measurements from satellites: where now?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18294C-0C2B-A3CB-68CF-856F0F41706A}"/>
              </a:ext>
            </a:extLst>
          </p:cNvPr>
          <p:cNvSpPr txBox="1"/>
          <p:nvPr/>
        </p:nvSpPr>
        <p:spPr>
          <a:xfrm>
            <a:off x="6879072" y="2222584"/>
            <a:ext cx="39674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Chris Kidd</a:t>
            </a:r>
          </a:p>
          <a:p>
            <a:pPr algn="ctr"/>
            <a:r>
              <a:rPr lang="en-GB" sz="2400" i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University of Birmingham (UK)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1FAA73-05E3-66F1-D559-1609308268A6}"/>
              </a:ext>
            </a:extLst>
          </p:cNvPr>
          <p:cNvSpPr txBox="1"/>
          <p:nvPr/>
        </p:nvSpPr>
        <p:spPr>
          <a:xfrm>
            <a:off x="11392891" y="152400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noProof="0" dirty="0">
                <a:solidFill>
                  <a:schemeClr val="bg1"/>
                </a:solidFill>
              </a:rPr>
              <a:t>10.8</a:t>
            </a:r>
          </a:p>
        </p:txBody>
      </p:sp>
    </p:spTree>
    <p:extLst>
      <p:ext uri="{BB962C8B-B14F-4D97-AF65-F5344CB8AC3E}">
        <p14:creationId xmlns:p14="http://schemas.microsoft.com/office/powerpoint/2010/main" val="369726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A2D32CF-2F0C-DBB2-68AF-1388BB32A0E8}"/>
              </a:ext>
            </a:extLst>
          </p:cNvPr>
          <p:cNvSpPr txBox="1"/>
          <p:nvPr/>
        </p:nvSpPr>
        <p:spPr>
          <a:xfrm>
            <a:off x="2560192" y="106928"/>
            <a:ext cx="7071615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Global Coverage by PMW frequency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3A704F-9E86-F70D-D431-E3F1D48C9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977" y="753259"/>
            <a:ext cx="10557323" cy="54058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C10C7A9-104F-C12B-62C3-FA2B32F3DEAE}"/>
              </a:ext>
            </a:extLst>
          </p:cNvPr>
          <p:cNvSpPr txBox="1"/>
          <p:nvPr/>
        </p:nvSpPr>
        <p:spPr>
          <a:xfrm>
            <a:off x="267806" y="6159151"/>
            <a:ext cx="11656386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Low frequency channels have poor temporal sampling</a:t>
            </a:r>
            <a:endParaRPr lang="en-GB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928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F0465C-E754-D672-4BC3-654F54E14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0704A3-89BB-1B84-9089-276E4BE95DC8}"/>
              </a:ext>
            </a:extLst>
          </p:cNvPr>
          <p:cNvSpPr txBox="1"/>
          <p:nvPr/>
        </p:nvSpPr>
        <p:spPr>
          <a:xfrm>
            <a:off x="378014" y="93264"/>
            <a:ext cx="11435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Temporal sampling: bridging the 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observational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gap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111681-7E98-39E8-D9EA-A13FFBB45F9A}"/>
              </a:ext>
            </a:extLst>
          </p:cNvPr>
          <p:cNvSpPr txBox="1"/>
          <p:nvPr/>
        </p:nvSpPr>
        <p:spPr>
          <a:xfrm>
            <a:off x="332263" y="800487"/>
            <a:ext cx="11527474" cy="55541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Significant development/deployment of small satellite sensors with microwave sounding instruments (e.g. TMS, 91-204 GHz):</a:t>
            </a:r>
          </a:p>
          <a:p>
            <a:pPr lvl="0"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Temporal s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ampling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poor → more sensors 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more observations 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improved products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-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However, </a:t>
            </a:r>
            <a:r>
              <a:rPr kumimoji="0" lang="en-US" sz="2400" b="1" i="0" u="sng" strike="noStrike" kern="1200" cap="none" spc="-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increasing the number of poor observations doesn’t improve the products </a:t>
            </a:r>
            <a:r>
              <a:rPr kumimoji="0" lang="en-US" sz="2400" b="1" i="1" u="sng" strike="noStrike" kern="1200" cap="none" spc="-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 se</a:t>
            </a:r>
            <a:r>
              <a:rPr kumimoji="0" lang="en-US" sz="2400" b="1" i="0" u="sng" strike="noStrike" kern="1200" cap="none" spc="-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-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-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Accuracy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8812FEE-567A-2590-FE62-8E02EDE7E6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0209381"/>
              </p:ext>
            </p:extLst>
          </p:nvPr>
        </p:nvGraphicFramePr>
        <p:xfrm>
          <a:off x="358095" y="2518923"/>
          <a:ext cx="6923056" cy="33705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30764">
                  <a:extLst>
                    <a:ext uri="{9D8B030D-6E8A-4147-A177-3AD203B41FA5}">
                      <a16:colId xmlns:a16="http://schemas.microsoft.com/office/drawing/2014/main" val="2820853139"/>
                    </a:ext>
                  </a:extLst>
                </a:gridCol>
                <a:gridCol w="1730764">
                  <a:extLst>
                    <a:ext uri="{9D8B030D-6E8A-4147-A177-3AD203B41FA5}">
                      <a16:colId xmlns:a16="http://schemas.microsoft.com/office/drawing/2014/main" val="2171068843"/>
                    </a:ext>
                  </a:extLst>
                </a:gridCol>
                <a:gridCol w="1730764">
                  <a:extLst>
                    <a:ext uri="{9D8B030D-6E8A-4147-A177-3AD203B41FA5}">
                      <a16:colId xmlns:a16="http://schemas.microsoft.com/office/drawing/2014/main" val="2818137366"/>
                    </a:ext>
                  </a:extLst>
                </a:gridCol>
                <a:gridCol w="1730764">
                  <a:extLst>
                    <a:ext uri="{9D8B030D-6E8A-4147-A177-3AD203B41FA5}">
                      <a16:colId xmlns:a16="http://schemas.microsoft.com/office/drawing/2014/main" val="2306651571"/>
                    </a:ext>
                  </a:extLst>
                </a:gridCol>
              </a:tblGrid>
              <a:tr h="751947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b="1" dirty="0"/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Radar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PMW imagers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PMW sounders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176969"/>
                  </a:ext>
                </a:extLst>
              </a:tr>
              <a:tr h="933343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b="1" dirty="0"/>
                        <a:t>Instantaneous</a:t>
                      </a:r>
                      <a:endParaRPr lang="en-GB" b="1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/>
                        <a:t>Most direct observations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400" dirty="0"/>
                        <a:t>(r</a:t>
                      </a:r>
                      <a:r>
                        <a:rPr lang="en-US" sz="1400" baseline="30000" dirty="0"/>
                        <a:t>2</a:t>
                      </a:r>
                      <a:r>
                        <a:rPr lang="en-US" sz="1400" baseline="0" dirty="0"/>
                        <a:t>~0.85)</a:t>
                      </a:r>
                      <a:endParaRPr lang="en-GB" sz="1400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/>
                        <a:t>Reasonably direct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400" dirty="0"/>
                        <a:t>(r</a:t>
                      </a:r>
                      <a:r>
                        <a:rPr lang="en-US" sz="1400" baseline="30000" dirty="0"/>
                        <a:t>2</a:t>
                      </a:r>
                      <a:r>
                        <a:rPr lang="en-US" sz="1400" baseline="0" dirty="0"/>
                        <a:t>=0.70)</a:t>
                      </a:r>
                      <a:endParaRPr lang="en-GB" sz="1400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/>
                        <a:t>Less direct, </a:t>
                      </a:r>
                      <a:r>
                        <a:rPr lang="en-US" spc="-70" baseline="0" dirty="0"/>
                        <a:t>poorer resolution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400" dirty="0"/>
                        <a:t>(r</a:t>
                      </a:r>
                      <a:r>
                        <a:rPr lang="en-US" sz="1400" baseline="30000" dirty="0"/>
                        <a:t>2</a:t>
                      </a:r>
                      <a:r>
                        <a:rPr lang="en-US" sz="1400" baseline="0" dirty="0"/>
                        <a:t>~0.45)</a:t>
                      </a:r>
                      <a:endParaRPr lang="en-GB" sz="1400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996343"/>
                  </a:ext>
                </a:extLst>
              </a:tr>
              <a:tr h="751947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b="1" dirty="0"/>
                        <a:t>Daily</a:t>
                      </a:r>
                      <a:endParaRPr lang="en-GB" b="1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/>
                        <a:t>Too few samples</a:t>
                      </a:r>
                      <a:endParaRPr lang="en-GB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/>
                        <a:t>Currently poor  sampling</a:t>
                      </a:r>
                      <a:endParaRPr lang="en-GB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/>
                        <a:t>Less direct and poor sampling</a:t>
                      </a:r>
                      <a:endParaRPr lang="en-GB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794009"/>
                  </a:ext>
                </a:extLst>
              </a:tr>
              <a:tr h="933343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b="1" dirty="0"/>
                        <a:t>Monthly</a:t>
                      </a:r>
                      <a:endParaRPr lang="en-GB" b="1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/>
                        <a:t>Direct, but relatively few samples</a:t>
                      </a:r>
                      <a:endParaRPr lang="en-GB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/>
                        <a:t>Reasonably direct with good sampling</a:t>
                      </a:r>
                      <a:endParaRPr lang="en-GB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/>
                        <a:t>Less direct but good sampling </a:t>
                      </a:r>
                      <a:endParaRPr lang="en-GB" dirty="0"/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6847455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D44DFECC-92A8-8049-B9ED-3A449EA75140}"/>
              </a:ext>
            </a:extLst>
          </p:cNvPr>
          <p:cNvSpPr/>
          <p:nvPr/>
        </p:nvSpPr>
        <p:spPr>
          <a:xfrm>
            <a:off x="7785692" y="2491277"/>
            <a:ext cx="3923955" cy="314630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801BDAA-F1EB-55C3-92BF-0A70B6C31BB2}"/>
              </a:ext>
            </a:extLst>
          </p:cNvPr>
          <p:cNvSpPr/>
          <p:nvPr/>
        </p:nvSpPr>
        <p:spPr>
          <a:xfrm>
            <a:off x="7829517" y="2852722"/>
            <a:ext cx="3622610" cy="2548770"/>
          </a:xfrm>
          <a:custGeom>
            <a:avLst/>
            <a:gdLst>
              <a:gd name="csX0" fmla="*/ 123242 w 3933242"/>
              <a:gd name="csY0" fmla="*/ 0 h 3227918"/>
              <a:gd name="csX1" fmla="*/ 237542 w 3933242"/>
              <a:gd name="csY1" fmla="*/ 2952750 h 3227918"/>
              <a:gd name="csX2" fmla="*/ 2275892 w 3933242"/>
              <a:gd name="csY2" fmla="*/ 3038475 h 3227918"/>
              <a:gd name="csX3" fmla="*/ 3933242 w 3933242"/>
              <a:gd name="csY3" fmla="*/ 2409825 h 3227918"/>
              <a:gd name="csX0" fmla="*/ 40098 w 3850098"/>
              <a:gd name="csY0" fmla="*/ 0 h 3227918"/>
              <a:gd name="csX1" fmla="*/ 154398 w 3850098"/>
              <a:gd name="csY1" fmla="*/ 2952750 h 3227918"/>
              <a:gd name="csX2" fmla="*/ 2192748 w 3850098"/>
              <a:gd name="csY2" fmla="*/ 3038475 h 3227918"/>
              <a:gd name="csX3" fmla="*/ 3850098 w 3850098"/>
              <a:gd name="csY3" fmla="*/ 2409825 h 3227918"/>
              <a:gd name="csX0" fmla="*/ 0 w 3810000"/>
              <a:gd name="csY0" fmla="*/ 0 h 3227918"/>
              <a:gd name="csX1" fmla="*/ 114300 w 3810000"/>
              <a:gd name="csY1" fmla="*/ 2952750 h 3227918"/>
              <a:gd name="csX2" fmla="*/ 2152650 w 3810000"/>
              <a:gd name="csY2" fmla="*/ 3038475 h 3227918"/>
              <a:gd name="csX3" fmla="*/ 3810000 w 3810000"/>
              <a:gd name="csY3" fmla="*/ 2409825 h 3227918"/>
              <a:gd name="csX0" fmla="*/ 32275 w 3899425"/>
              <a:gd name="csY0" fmla="*/ 0 h 3217715"/>
              <a:gd name="csX1" fmla="*/ 203725 w 3899425"/>
              <a:gd name="csY1" fmla="*/ 2943225 h 3217715"/>
              <a:gd name="csX2" fmla="*/ 2242075 w 3899425"/>
              <a:gd name="csY2" fmla="*/ 3028950 h 3217715"/>
              <a:gd name="csX3" fmla="*/ 3899425 w 3899425"/>
              <a:gd name="csY3" fmla="*/ 2400300 h 3217715"/>
              <a:gd name="csX0" fmla="*/ 26160 w 3893310"/>
              <a:gd name="csY0" fmla="*/ 0 h 3217715"/>
              <a:gd name="csX1" fmla="*/ 197610 w 3893310"/>
              <a:gd name="csY1" fmla="*/ 2943225 h 3217715"/>
              <a:gd name="csX2" fmla="*/ 2235960 w 3893310"/>
              <a:gd name="csY2" fmla="*/ 3028950 h 3217715"/>
              <a:gd name="csX3" fmla="*/ 3893310 w 3893310"/>
              <a:gd name="csY3" fmla="*/ 2400300 h 3217715"/>
              <a:gd name="csX0" fmla="*/ 0 w 3867150"/>
              <a:gd name="csY0" fmla="*/ 0 h 4028490"/>
              <a:gd name="csX1" fmla="*/ 171450 w 3867150"/>
              <a:gd name="csY1" fmla="*/ 2943225 h 4028490"/>
              <a:gd name="csX2" fmla="*/ 2209800 w 3867150"/>
              <a:gd name="csY2" fmla="*/ 3028950 h 4028490"/>
              <a:gd name="csX3" fmla="*/ 3867150 w 3867150"/>
              <a:gd name="csY3" fmla="*/ 2400300 h 4028490"/>
              <a:gd name="csX0" fmla="*/ 0 w 3867150"/>
              <a:gd name="csY0" fmla="*/ 0 h 3165558"/>
              <a:gd name="csX1" fmla="*/ 171450 w 3867150"/>
              <a:gd name="csY1" fmla="*/ 2943225 h 3165558"/>
              <a:gd name="csX2" fmla="*/ 2209800 w 3867150"/>
              <a:gd name="csY2" fmla="*/ 3028950 h 3165558"/>
              <a:gd name="csX3" fmla="*/ 3867150 w 3867150"/>
              <a:gd name="csY3" fmla="*/ 2400300 h 3165558"/>
              <a:gd name="csX0" fmla="*/ 26159 w 3893309"/>
              <a:gd name="csY0" fmla="*/ 0 h 3132538"/>
              <a:gd name="csX1" fmla="*/ 197609 w 3893309"/>
              <a:gd name="csY1" fmla="*/ 2943225 h 3132538"/>
              <a:gd name="csX2" fmla="*/ 2235959 w 3893309"/>
              <a:gd name="csY2" fmla="*/ 2790825 h 3132538"/>
              <a:gd name="csX3" fmla="*/ 3893309 w 3893309"/>
              <a:gd name="csY3" fmla="*/ 2400300 h 3132538"/>
              <a:gd name="csX0" fmla="*/ 26159 w 3893309"/>
              <a:gd name="csY0" fmla="*/ 0 h 3132538"/>
              <a:gd name="csX1" fmla="*/ 197609 w 3893309"/>
              <a:gd name="csY1" fmla="*/ 2943225 h 3132538"/>
              <a:gd name="csX2" fmla="*/ 2235959 w 3893309"/>
              <a:gd name="csY2" fmla="*/ 2790825 h 3132538"/>
              <a:gd name="csX3" fmla="*/ 3893309 w 3893309"/>
              <a:gd name="csY3" fmla="*/ 2400300 h 3132538"/>
              <a:gd name="csX0" fmla="*/ 26159 w 3893309"/>
              <a:gd name="csY0" fmla="*/ 0 h 3151766"/>
              <a:gd name="csX1" fmla="*/ 197609 w 3893309"/>
              <a:gd name="csY1" fmla="*/ 2943225 h 3151766"/>
              <a:gd name="csX2" fmla="*/ 2235959 w 3893309"/>
              <a:gd name="csY2" fmla="*/ 2790825 h 3151766"/>
              <a:gd name="csX3" fmla="*/ 3893309 w 3893309"/>
              <a:gd name="csY3" fmla="*/ 2400300 h 3151766"/>
              <a:gd name="csX0" fmla="*/ 26159 w 3921884"/>
              <a:gd name="csY0" fmla="*/ 0 h 3151766"/>
              <a:gd name="csX1" fmla="*/ 197609 w 3921884"/>
              <a:gd name="csY1" fmla="*/ 2943225 h 3151766"/>
              <a:gd name="csX2" fmla="*/ 2235959 w 3921884"/>
              <a:gd name="csY2" fmla="*/ 2790825 h 3151766"/>
              <a:gd name="csX3" fmla="*/ 3921884 w 3921884"/>
              <a:gd name="csY3" fmla="*/ 2219325 h 3151766"/>
              <a:gd name="csX0" fmla="*/ 0 w 3895725"/>
              <a:gd name="csY0" fmla="*/ 0 h 3151766"/>
              <a:gd name="csX1" fmla="*/ 323850 w 3895725"/>
              <a:gd name="csY1" fmla="*/ 2943225 h 3151766"/>
              <a:gd name="csX2" fmla="*/ 2209800 w 3895725"/>
              <a:gd name="csY2" fmla="*/ 2790825 h 3151766"/>
              <a:gd name="csX3" fmla="*/ 3895725 w 3895725"/>
              <a:gd name="csY3" fmla="*/ 2219325 h 3151766"/>
              <a:gd name="csX0" fmla="*/ 0 w 3895725"/>
              <a:gd name="csY0" fmla="*/ 0 h 3158917"/>
              <a:gd name="csX1" fmla="*/ 295275 w 3895725"/>
              <a:gd name="csY1" fmla="*/ 2952750 h 3158917"/>
              <a:gd name="csX2" fmla="*/ 2209800 w 3895725"/>
              <a:gd name="csY2" fmla="*/ 2790825 h 3158917"/>
              <a:gd name="csX3" fmla="*/ 3895725 w 3895725"/>
              <a:gd name="csY3" fmla="*/ 2219325 h 3158917"/>
              <a:gd name="csX0" fmla="*/ 0 w 3895725"/>
              <a:gd name="csY0" fmla="*/ 0 h 3158917"/>
              <a:gd name="csX1" fmla="*/ 295275 w 3895725"/>
              <a:gd name="csY1" fmla="*/ 2952750 h 3158917"/>
              <a:gd name="csX2" fmla="*/ 2209800 w 3895725"/>
              <a:gd name="csY2" fmla="*/ 2790825 h 3158917"/>
              <a:gd name="csX3" fmla="*/ 3895725 w 3895725"/>
              <a:gd name="csY3" fmla="*/ 2219325 h 3158917"/>
              <a:gd name="csX0" fmla="*/ 0 w 3895725"/>
              <a:gd name="csY0" fmla="*/ 0 h 3082788"/>
              <a:gd name="csX1" fmla="*/ 295275 w 3895725"/>
              <a:gd name="csY1" fmla="*/ 2952750 h 3082788"/>
              <a:gd name="csX2" fmla="*/ 2209800 w 3895725"/>
              <a:gd name="csY2" fmla="*/ 2790825 h 3082788"/>
              <a:gd name="csX3" fmla="*/ 3895725 w 3895725"/>
              <a:gd name="csY3" fmla="*/ 2219325 h 3082788"/>
              <a:gd name="csX0" fmla="*/ 0 w 3861858"/>
              <a:gd name="csY0" fmla="*/ 0 h 3082788"/>
              <a:gd name="csX1" fmla="*/ 295275 w 3861858"/>
              <a:gd name="csY1" fmla="*/ 2952750 h 3082788"/>
              <a:gd name="csX2" fmla="*/ 2209800 w 3861858"/>
              <a:gd name="csY2" fmla="*/ 2790825 h 3082788"/>
              <a:gd name="csX3" fmla="*/ 3861858 w 3861858"/>
              <a:gd name="csY3" fmla="*/ 1745192 h 3082788"/>
              <a:gd name="csX0" fmla="*/ 0 w 3861858"/>
              <a:gd name="csY0" fmla="*/ 0 h 3082788"/>
              <a:gd name="csX1" fmla="*/ 295275 w 3861858"/>
              <a:gd name="csY1" fmla="*/ 2952750 h 3082788"/>
              <a:gd name="csX2" fmla="*/ 2209800 w 3861858"/>
              <a:gd name="csY2" fmla="*/ 2790825 h 3082788"/>
              <a:gd name="csX3" fmla="*/ 3861858 w 3861858"/>
              <a:gd name="csY3" fmla="*/ 1745192 h 3082788"/>
              <a:gd name="csX0" fmla="*/ 0 w 3785658"/>
              <a:gd name="csY0" fmla="*/ 0 h 3082788"/>
              <a:gd name="csX1" fmla="*/ 295275 w 3785658"/>
              <a:gd name="csY1" fmla="*/ 2952750 h 3082788"/>
              <a:gd name="csX2" fmla="*/ 2209800 w 3785658"/>
              <a:gd name="csY2" fmla="*/ 2790825 h 3082788"/>
              <a:gd name="csX3" fmla="*/ 3785658 w 3785658"/>
              <a:gd name="csY3" fmla="*/ 1745192 h 3082788"/>
              <a:gd name="csX0" fmla="*/ 0 w 3785658"/>
              <a:gd name="csY0" fmla="*/ 0 h 3082788"/>
              <a:gd name="csX1" fmla="*/ 295275 w 3785658"/>
              <a:gd name="csY1" fmla="*/ 2952750 h 3082788"/>
              <a:gd name="csX2" fmla="*/ 2209800 w 3785658"/>
              <a:gd name="csY2" fmla="*/ 2790825 h 3082788"/>
              <a:gd name="csX3" fmla="*/ 3785658 w 3785658"/>
              <a:gd name="csY3" fmla="*/ 1745192 h 3082788"/>
              <a:gd name="csX0" fmla="*/ 0 w 3785658"/>
              <a:gd name="csY0" fmla="*/ 0 h 3088221"/>
              <a:gd name="csX1" fmla="*/ 295275 w 3785658"/>
              <a:gd name="csY1" fmla="*/ 2952750 h 3088221"/>
              <a:gd name="csX2" fmla="*/ 2209800 w 3785658"/>
              <a:gd name="csY2" fmla="*/ 2790825 h 3088221"/>
              <a:gd name="csX3" fmla="*/ 3785658 w 3785658"/>
              <a:gd name="csY3" fmla="*/ 1745192 h 3088221"/>
              <a:gd name="csX0" fmla="*/ 0 w 3774449"/>
              <a:gd name="csY0" fmla="*/ 0 h 2810396"/>
              <a:gd name="csX1" fmla="*/ 284066 w 3774449"/>
              <a:gd name="csY1" fmla="*/ 2623141 h 2810396"/>
              <a:gd name="csX2" fmla="*/ 2198591 w 3774449"/>
              <a:gd name="csY2" fmla="*/ 2461216 h 2810396"/>
              <a:gd name="csX3" fmla="*/ 3774449 w 3774449"/>
              <a:gd name="csY3" fmla="*/ 1415583 h 2810396"/>
              <a:gd name="csX0" fmla="*/ 0 w 3819289"/>
              <a:gd name="csY0" fmla="*/ 0 h 2730455"/>
              <a:gd name="csX1" fmla="*/ 328906 w 3819289"/>
              <a:gd name="csY1" fmla="*/ 2548713 h 2730455"/>
              <a:gd name="csX2" fmla="*/ 2243431 w 3819289"/>
              <a:gd name="csY2" fmla="*/ 2386788 h 2730455"/>
              <a:gd name="csX3" fmla="*/ 3819289 w 3819289"/>
              <a:gd name="csY3" fmla="*/ 1341155 h 2730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819289" h="2730455">
                <a:moveTo>
                  <a:pt x="0" y="0"/>
                </a:moveTo>
                <a:cubicBezTo>
                  <a:pt x="58737" y="2175669"/>
                  <a:pt x="-44999" y="2150915"/>
                  <a:pt x="328906" y="2548713"/>
                </a:cubicBezTo>
                <a:cubicBezTo>
                  <a:pt x="702811" y="2946511"/>
                  <a:pt x="1606314" y="2597926"/>
                  <a:pt x="2243431" y="2386788"/>
                </a:cubicBezTo>
                <a:cubicBezTo>
                  <a:pt x="2982148" y="2058175"/>
                  <a:pt x="3439347" y="1642250"/>
                  <a:pt x="3819289" y="1341155"/>
                </a:cubicBezTo>
              </a:path>
            </a:pathLst>
          </a:cu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DE0F060-32CF-D00A-0972-A391A936A5E1}"/>
              </a:ext>
            </a:extLst>
          </p:cNvPr>
          <p:cNvSpPr/>
          <p:nvPr/>
        </p:nvSpPr>
        <p:spPr>
          <a:xfrm>
            <a:off x="7851183" y="3065903"/>
            <a:ext cx="3577661" cy="1453039"/>
          </a:xfrm>
          <a:custGeom>
            <a:avLst/>
            <a:gdLst>
              <a:gd name="csX0" fmla="*/ 123242 w 3933242"/>
              <a:gd name="csY0" fmla="*/ 0 h 3227918"/>
              <a:gd name="csX1" fmla="*/ 237542 w 3933242"/>
              <a:gd name="csY1" fmla="*/ 2952750 h 3227918"/>
              <a:gd name="csX2" fmla="*/ 2275892 w 3933242"/>
              <a:gd name="csY2" fmla="*/ 3038475 h 3227918"/>
              <a:gd name="csX3" fmla="*/ 3933242 w 3933242"/>
              <a:gd name="csY3" fmla="*/ 2409825 h 3227918"/>
              <a:gd name="csX0" fmla="*/ 40098 w 3850098"/>
              <a:gd name="csY0" fmla="*/ 0 h 3227918"/>
              <a:gd name="csX1" fmla="*/ 154398 w 3850098"/>
              <a:gd name="csY1" fmla="*/ 2952750 h 3227918"/>
              <a:gd name="csX2" fmla="*/ 2192748 w 3850098"/>
              <a:gd name="csY2" fmla="*/ 3038475 h 3227918"/>
              <a:gd name="csX3" fmla="*/ 3850098 w 3850098"/>
              <a:gd name="csY3" fmla="*/ 2409825 h 3227918"/>
              <a:gd name="csX0" fmla="*/ 0 w 3810000"/>
              <a:gd name="csY0" fmla="*/ 0 h 3227918"/>
              <a:gd name="csX1" fmla="*/ 114300 w 3810000"/>
              <a:gd name="csY1" fmla="*/ 2952750 h 3227918"/>
              <a:gd name="csX2" fmla="*/ 2152650 w 3810000"/>
              <a:gd name="csY2" fmla="*/ 3038475 h 3227918"/>
              <a:gd name="csX3" fmla="*/ 3810000 w 3810000"/>
              <a:gd name="csY3" fmla="*/ 2409825 h 3227918"/>
              <a:gd name="csX0" fmla="*/ 32275 w 3899425"/>
              <a:gd name="csY0" fmla="*/ 0 h 3217715"/>
              <a:gd name="csX1" fmla="*/ 203725 w 3899425"/>
              <a:gd name="csY1" fmla="*/ 2943225 h 3217715"/>
              <a:gd name="csX2" fmla="*/ 2242075 w 3899425"/>
              <a:gd name="csY2" fmla="*/ 3028950 h 3217715"/>
              <a:gd name="csX3" fmla="*/ 3899425 w 3899425"/>
              <a:gd name="csY3" fmla="*/ 2400300 h 3217715"/>
              <a:gd name="csX0" fmla="*/ 26160 w 3893310"/>
              <a:gd name="csY0" fmla="*/ 0 h 3217715"/>
              <a:gd name="csX1" fmla="*/ 197610 w 3893310"/>
              <a:gd name="csY1" fmla="*/ 2943225 h 3217715"/>
              <a:gd name="csX2" fmla="*/ 2235960 w 3893310"/>
              <a:gd name="csY2" fmla="*/ 3028950 h 3217715"/>
              <a:gd name="csX3" fmla="*/ 3893310 w 3893310"/>
              <a:gd name="csY3" fmla="*/ 2400300 h 3217715"/>
              <a:gd name="csX0" fmla="*/ 0 w 3867150"/>
              <a:gd name="csY0" fmla="*/ 0 h 4028490"/>
              <a:gd name="csX1" fmla="*/ 171450 w 3867150"/>
              <a:gd name="csY1" fmla="*/ 2943225 h 4028490"/>
              <a:gd name="csX2" fmla="*/ 2209800 w 3867150"/>
              <a:gd name="csY2" fmla="*/ 3028950 h 4028490"/>
              <a:gd name="csX3" fmla="*/ 3867150 w 3867150"/>
              <a:gd name="csY3" fmla="*/ 2400300 h 4028490"/>
              <a:gd name="csX0" fmla="*/ 0 w 3867150"/>
              <a:gd name="csY0" fmla="*/ 0 h 3165558"/>
              <a:gd name="csX1" fmla="*/ 171450 w 3867150"/>
              <a:gd name="csY1" fmla="*/ 2943225 h 3165558"/>
              <a:gd name="csX2" fmla="*/ 2209800 w 3867150"/>
              <a:gd name="csY2" fmla="*/ 3028950 h 3165558"/>
              <a:gd name="csX3" fmla="*/ 3867150 w 3867150"/>
              <a:gd name="csY3" fmla="*/ 2400300 h 3165558"/>
              <a:gd name="csX0" fmla="*/ 26159 w 3893309"/>
              <a:gd name="csY0" fmla="*/ 0 h 3132538"/>
              <a:gd name="csX1" fmla="*/ 197609 w 3893309"/>
              <a:gd name="csY1" fmla="*/ 2943225 h 3132538"/>
              <a:gd name="csX2" fmla="*/ 2235959 w 3893309"/>
              <a:gd name="csY2" fmla="*/ 2790825 h 3132538"/>
              <a:gd name="csX3" fmla="*/ 3893309 w 3893309"/>
              <a:gd name="csY3" fmla="*/ 2400300 h 3132538"/>
              <a:gd name="csX0" fmla="*/ 26159 w 3893309"/>
              <a:gd name="csY0" fmla="*/ 0 h 3132538"/>
              <a:gd name="csX1" fmla="*/ 197609 w 3893309"/>
              <a:gd name="csY1" fmla="*/ 2943225 h 3132538"/>
              <a:gd name="csX2" fmla="*/ 2235959 w 3893309"/>
              <a:gd name="csY2" fmla="*/ 2790825 h 3132538"/>
              <a:gd name="csX3" fmla="*/ 3893309 w 3893309"/>
              <a:gd name="csY3" fmla="*/ 2400300 h 3132538"/>
              <a:gd name="csX0" fmla="*/ 26159 w 3893309"/>
              <a:gd name="csY0" fmla="*/ 0 h 3151766"/>
              <a:gd name="csX1" fmla="*/ 197609 w 3893309"/>
              <a:gd name="csY1" fmla="*/ 2943225 h 3151766"/>
              <a:gd name="csX2" fmla="*/ 2235959 w 3893309"/>
              <a:gd name="csY2" fmla="*/ 2790825 h 3151766"/>
              <a:gd name="csX3" fmla="*/ 3893309 w 3893309"/>
              <a:gd name="csY3" fmla="*/ 2400300 h 3151766"/>
              <a:gd name="csX0" fmla="*/ 26159 w 3921884"/>
              <a:gd name="csY0" fmla="*/ 0 h 3151766"/>
              <a:gd name="csX1" fmla="*/ 197609 w 3921884"/>
              <a:gd name="csY1" fmla="*/ 2943225 h 3151766"/>
              <a:gd name="csX2" fmla="*/ 2235959 w 3921884"/>
              <a:gd name="csY2" fmla="*/ 2790825 h 3151766"/>
              <a:gd name="csX3" fmla="*/ 3921884 w 3921884"/>
              <a:gd name="csY3" fmla="*/ 2219325 h 3151766"/>
              <a:gd name="csX0" fmla="*/ 0 w 3895725"/>
              <a:gd name="csY0" fmla="*/ 0 h 3151766"/>
              <a:gd name="csX1" fmla="*/ 323850 w 3895725"/>
              <a:gd name="csY1" fmla="*/ 2943225 h 3151766"/>
              <a:gd name="csX2" fmla="*/ 2209800 w 3895725"/>
              <a:gd name="csY2" fmla="*/ 2790825 h 3151766"/>
              <a:gd name="csX3" fmla="*/ 3895725 w 3895725"/>
              <a:gd name="csY3" fmla="*/ 2219325 h 3151766"/>
              <a:gd name="csX0" fmla="*/ 0 w 3895725"/>
              <a:gd name="csY0" fmla="*/ 0 h 3158917"/>
              <a:gd name="csX1" fmla="*/ 295275 w 3895725"/>
              <a:gd name="csY1" fmla="*/ 2952750 h 3158917"/>
              <a:gd name="csX2" fmla="*/ 2209800 w 3895725"/>
              <a:gd name="csY2" fmla="*/ 2790825 h 3158917"/>
              <a:gd name="csX3" fmla="*/ 3895725 w 3895725"/>
              <a:gd name="csY3" fmla="*/ 2219325 h 3158917"/>
              <a:gd name="csX0" fmla="*/ 0 w 3895725"/>
              <a:gd name="csY0" fmla="*/ 0 h 3158917"/>
              <a:gd name="csX1" fmla="*/ 295275 w 3895725"/>
              <a:gd name="csY1" fmla="*/ 2952750 h 3158917"/>
              <a:gd name="csX2" fmla="*/ 2209800 w 3895725"/>
              <a:gd name="csY2" fmla="*/ 2790825 h 3158917"/>
              <a:gd name="csX3" fmla="*/ 3895725 w 3895725"/>
              <a:gd name="csY3" fmla="*/ 2219325 h 3158917"/>
              <a:gd name="csX0" fmla="*/ 0 w 3895725"/>
              <a:gd name="csY0" fmla="*/ 0 h 3082788"/>
              <a:gd name="csX1" fmla="*/ 295275 w 3895725"/>
              <a:gd name="csY1" fmla="*/ 2952750 h 3082788"/>
              <a:gd name="csX2" fmla="*/ 2209800 w 3895725"/>
              <a:gd name="csY2" fmla="*/ 2790825 h 3082788"/>
              <a:gd name="csX3" fmla="*/ 3895725 w 3895725"/>
              <a:gd name="csY3" fmla="*/ 2219325 h 3082788"/>
              <a:gd name="csX0" fmla="*/ 0 w 3905250"/>
              <a:gd name="csY0" fmla="*/ 0 h 2412128"/>
              <a:gd name="csX1" fmla="*/ 304800 w 3905250"/>
              <a:gd name="csY1" fmla="*/ 2257425 h 2412128"/>
              <a:gd name="csX2" fmla="*/ 2219325 w 3905250"/>
              <a:gd name="csY2" fmla="*/ 2095500 h 2412128"/>
              <a:gd name="csX3" fmla="*/ 3905250 w 3905250"/>
              <a:gd name="csY3" fmla="*/ 1524000 h 2412128"/>
              <a:gd name="csX0" fmla="*/ 0 w 3905250"/>
              <a:gd name="csY0" fmla="*/ 0 h 2153030"/>
              <a:gd name="csX1" fmla="*/ 1162050 w 3905250"/>
              <a:gd name="csY1" fmla="*/ 1638300 h 2153030"/>
              <a:gd name="csX2" fmla="*/ 2219325 w 3905250"/>
              <a:gd name="csY2" fmla="*/ 2095500 h 2153030"/>
              <a:gd name="csX3" fmla="*/ 3905250 w 3905250"/>
              <a:gd name="csY3" fmla="*/ 1524000 h 2153030"/>
              <a:gd name="csX0" fmla="*/ 0 w 3905250"/>
              <a:gd name="csY0" fmla="*/ 0 h 2095500"/>
              <a:gd name="csX1" fmla="*/ 2219325 w 3905250"/>
              <a:gd name="csY1" fmla="*/ 2095500 h 2095500"/>
              <a:gd name="csX2" fmla="*/ 3905250 w 3905250"/>
              <a:gd name="csY2" fmla="*/ 1524000 h 2095500"/>
              <a:gd name="csX0" fmla="*/ 0 w 3905250"/>
              <a:gd name="csY0" fmla="*/ 0 h 1538535"/>
              <a:gd name="csX1" fmla="*/ 1638300 w 3905250"/>
              <a:gd name="csY1" fmla="*/ 1362075 h 1538535"/>
              <a:gd name="csX2" fmla="*/ 3905250 w 3905250"/>
              <a:gd name="csY2" fmla="*/ 1524000 h 1538535"/>
              <a:gd name="csX0" fmla="*/ 0 w 3905250"/>
              <a:gd name="csY0" fmla="*/ 0 h 1538535"/>
              <a:gd name="csX1" fmla="*/ 1638300 w 3905250"/>
              <a:gd name="csY1" fmla="*/ 1362075 h 1538535"/>
              <a:gd name="csX2" fmla="*/ 3905250 w 3905250"/>
              <a:gd name="csY2" fmla="*/ 1524000 h 1538535"/>
              <a:gd name="csX0" fmla="*/ 0 w 3771900"/>
              <a:gd name="csY0" fmla="*/ 0 h 1362075"/>
              <a:gd name="csX1" fmla="*/ 1638300 w 3771900"/>
              <a:gd name="csY1" fmla="*/ 1362075 h 1362075"/>
              <a:gd name="csX2" fmla="*/ 3771900 w 3771900"/>
              <a:gd name="csY2" fmla="*/ 190500 h 1362075"/>
              <a:gd name="csX0" fmla="*/ 0 w 3771900"/>
              <a:gd name="csY0" fmla="*/ 0 h 1362075"/>
              <a:gd name="csX1" fmla="*/ 1638300 w 3771900"/>
              <a:gd name="csY1" fmla="*/ 1362075 h 1362075"/>
              <a:gd name="csX2" fmla="*/ 3771900 w 3771900"/>
              <a:gd name="csY2" fmla="*/ 190500 h 1362075"/>
              <a:gd name="csX0" fmla="*/ 0 w 3771900"/>
              <a:gd name="csY0" fmla="*/ 0 h 1362075"/>
              <a:gd name="csX1" fmla="*/ 1638300 w 3771900"/>
              <a:gd name="csY1" fmla="*/ 1362075 h 1362075"/>
              <a:gd name="csX2" fmla="*/ 3771900 w 3771900"/>
              <a:gd name="csY2" fmla="*/ 190500 h 1362075"/>
              <a:gd name="csX0" fmla="*/ 0 w 3771900"/>
              <a:gd name="csY0" fmla="*/ 0 h 1362136"/>
              <a:gd name="csX1" fmla="*/ 1638300 w 3771900"/>
              <a:gd name="csY1" fmla="*/ 1362075 h 1362136"/>
              <a:gd name="csX2" fmla="*/ 3771900 w 3771900"/>
              <a:gd name="csY2" fmla="*/ 190500 h 1362136"/>
              <a:gd name="csX0" fmla="*/ 0 w 3771900"/>
              <a:gd name="csY0" fmla="*/ 0 h 1362136"/>
              <a:gd name="csX1" fmla="*/ 1638300 w 3771900"/>
              <a:gd name="csY1" fmla="*/ 1362075 h 1362136"/>
              <a:gd name="csX2" fmla="*/ 3771900 w 3771900"/>
              <a:gd name="csY2" fmla="*/ 190500 h 1362136"/>
              <a:gd name="csX0" fmla="*/ 0 w 3771900"/>
              <a:gd name="csY0" fmla="*/ 0 h 1362136"/>
              <a:gd name="csX1" fmla="*/ 1638300 w 3771900"/>
              <a:gd name="csY1" fmla="*/ 1362075 h 1362136"/>
              <a:gd name="csX2" fmla="*/ 3771900 w 3771900"/>
              <a:gd name="csY2" fmla="*/ 190500 h 1362136"/>
              <a:gd name="csX0" fmla="*/ 0 w 3771900"/>
              <a:gd name="csY0" fmla="*/ 0 h 1371659"/>
              <a:gd name="csX1" fmla="*/ 1714500 w 3771900"/>
              <a:gd name="csY1" fmla="*/ 1371600 h 1371659"/>
              <a:gd name="csX2" fmla="*/ 3771900 w 3771900"/>
              <a:gd name="csY2" fmla="*/ 190500 h 1371659"/>
              <a:gd name="csX0" fmla="*/ 0 w 3771900"/>
              <a:gd name="csY0" fmla="*/ 0 h 1371659"/>
              <a:gd name="csX1" fmla="*/ 1714500 w 3771900"/>
              <a:gd name="csY1" fmla="*/ 1371600 h 1371659"/>
              <a:gd name="csX2" fmla="*/ 3771900 w 3771900"/>
              <a:gd name="csY2" fmla="*/ 190500 h 1371659"/>
              <a:gd name="csX0" fmla="*/ 0 w 3771900"/>
              <a:gd name="csY0" fmla="*/ 0 h 1371615"/>
              <a:gd name="csX1" fmla="*/ 1714500 w 3771900"/>
              <a:gd name="csY1" fmla="*/ 1371600 h 1371615"/>
              <a:gd name="csX2" fmla="*/ 3771900 w 3771900"/>
              <a:gd name="csY2" fmla="*/ 190500 h 1371615"/>
              <a:gd name="csX0" fmla="*/ 0 w 3771900"/>
              <a:gd name="csY0" fmla="*/ 0 h 1343041"/>
              <a:gd name="csX1" fmla="*/ 1743075 w 3771900"/>
              <a:gd name="csY1" fmla="*/ 1343025 h 1343041"/>
              <a:gd name="csX2" fmla="*/ 3771900 w 3771900"/>
              <a:gd name="csY2" fmla="*/ 190500 h 1343041"/>
              <a:gd name="csX0" fmla="*/ 0 w 3771900"/>
              <a:gd name="csY0" fmla="*/ 0 h 1343025"/>
              <a:gd name="csX1" fmla="*/ 1743075 w 3771900"/>
              <a:gd name="csY1" fmla="*/ 1343025 h 1343025"/>
              <a:gd name="csX2" fmla="*/ 3771900 w 3771900"/>
              <a:gd name="csY2" fmla="*/ 190500 h 1343025"/>
              <a:gd name="csX0" fmla="*/ 0 w 3771900"/>
              <a:gd name="csY0" fmla="*/ 0 h 1381125"/>
              <a:gd name="csX1" fmla="*/ 1714500 w 3771900"/>
              <a:gd name="csY1" fmla="*/ 1381125 h 1381125"/>
              <a:gd name="csX2" fmla="*/ 3771900 w 3771900"/>
              <a:gd name="csY2" fmla="*/ 190500 h 1381125"/>
              <a:gd name="csX0" fmla="*/ 0 w 3771900"/>
              <a:gd name="csY0" fmla="*/ 0 h 1381125"/>
              <a:gd name="csX1" fmla="*/ 1714500 w 3771900"/>
              <a:gd name="csY1" fmla="*/ 1381125 h 1381125"/>
              <a:gd name="csX2" fmla="*/ 3771900 w 3771900"/>
              <a:gd name="csY2" fmla="*/ 190500 h 1381125"/>
              <a:gd name="csX0" fmla="*/ 0 w 3771900"/>
              <a:gd name="csY0" fmla="*/ 0 h 1381125"/>
              <a:gd name="csX1" fmla="*/ 1714500 w 3771900"/>
              <a:gd name="csY1" fmla="*/ 1381125 h 1381125"/>
              <a:gd name="csX2" fmla="*/ 3771900 w 3771900"/>
              <a:gd name="csY2" fmla="*/ 190500 h 1381125"/>
              <a:gd name="csX0" fmla="*/ 0 w 3771900"/>
              <a:gd name="csY0" fmla="*/ 0 h 1381125"/>
              <a:gd name="csX1" fmla="*/ 1714500 w 3771900"/>
              <a:gd name="csY1" fmla="*/ 1381125 h 1381125"/>
              <a:gd name="csX2" fmla="*/ 3771900 w 3771900"/>
              <a:gd name="csY2" fmla="*/ 190500 h 1381125"/>
              <a:gd name="csX0" fmla="*/ 0 w 3771900"/>
              <a:gd name="csY0" fmla="*/ 0 h 1381125"/>
              <a:gd name="csX1" fmla="*/ 1714500 w 3771900"/>
              <a:gd name="csY1" fmla="*/ 1381125 h 1381125"/>
              <a:gd name="csX2" fmla="*/ 3771900 w 3771900"/>
              <a:gd name="csY2" fmla="*/ 190500 h 1381125"/>
              <a:gd name="csX0" fmla="*/ 0 w 3771900"/>
              <a:gd name="csY0" fmla="*/ 0 h 1556616"/>
              <a:gd name="csX1" fmla="*/ 633602 w 3771900"/>
              <a:gd name="csY1" fmla="*/ 1556616 h 1556616"/>
              <a:gd name="csX2" fmla="*/ 3771900 w 3771900"/>
              <a:gd name="csY2" fmla="*/ 190500 h 1556616"/>
              <a:gd name="csX0" fmla="*/ 0 w 3771900"/>
              <a:gd name="csY0" fmla="*/ 0 h 1556616"/>
              <a:gd name="csX1" fmla="*/ 633602 w 3771900"/>
              <a:gd name="csY1" fmla="*/ 1556616 h 1556616"/>
              <a:gd name="csX2" fmla="*/ 3771900 w 3771900"/>
              <a:gd name="csY2" fmla="*/ 190500 h 1556616"/>
              <a:gd name="csX0" fmla="*/ 0 w 3771900"/>
              <a:gd name="csY0" fmla="*/ 0 h 1556616"/>
              <a:gd name="csX1" fmla="*/ 633602 w 3771900"/>
              <a:gd name="csY1" fmla="*/ 1556616 h 1556616"/>
              <a:gd name="csX2" fmla="*/ 3771900 w 3771900"/>
              <a:gd name="csY2" fmla="*/ 190500 h 1556616"/>
              <a:gd name="csX0" fmla="*/ 0 w 3771900"/>
              <a:gd name="csY0" fmla="*/ 0 h 1556616"/>
              <a:gd name="csX1" fmla="*/ 633602 w 3771900"/>
              <a:gd name="csY1" fmla="*/ 1556616 h 1556616"/>
              <a:gd name="csX2" fmla="*/ 3771900 w 3771900"/>
              <a:gd name="csY2" fmla="*/ 190500 h 1556616"/>
              <a:gd name="csX0" fmla="*/ 0 w 3771900"/>
              <a:gd name="csY0" fmla="*/ 0 h 1556616"/>
              <a:gd name="csX1" fmla="*/ 633602 w 3771900"/>
              <a:gd name="csY1" fmla="*/ 1556616 h 1556616"/>
              <a:gd name="csX2" fmla="*/ 3771900 w 3771900"/>
              <a:gd name="csY2" fmla="*/ 190500 h 15566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3771900" h="1556616">
                <a:moveTo>
                  <a:pt x="0" y="0"/>
                </a:moveTo>
                <a:cubicBezTo>
                  <a:pt x="152665" y="1138816"/>
                  <a:pt x="338557" y="1390458"/>
                  <a:pt x="633602" y="1556616"/>
                </a:cubicBezTo>
                <a:cubicBezTo>
                  <a:pt x="1598437" y="1546658"/>
                  <a:pt x="2935155" y="1032307"/>
                  <a:pt x="3771900" y="190500"/>
                </a:cubicBezTo>
              </a:path>
            </a:pathLst>
          </a:custGeom>
          <a:noFill/>
          <a:ln w="254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355D691-71BC-3AEA-0342-EAB94021CFE6}"/>
              </a:ext>
            </a:extLst>
          </p:cNvPr>
          <p:cNvSpPr/>
          <p:nvPr/>
        </p:nvSpPr>
        <p:spPr>
          <a:xfrm>
            <a:off x="7850203" y="3700699"/>
            <a:ext cx="3559592" cy="1123616"/>
          </a:xfrm>
          <a:custGeom>
            <a:avLst/>
            <a:gdLst>
              <a:gd name="csX0" fmla="*/ 123242 w 3933242"/>
              <a:gd name="csY0" fmla="*/ 0 h 3227918"/>
              <a:gd name="csX1" fmla="*/ 237542 w 3933242"/>
              <a:gd name="csY1" fmla="*/ 2952750 h 3227918"/>
              <a:gd name="csX2" fmla="*/ 2275892 w 3933242"/>
              <a:gd name="csY2" fmla="*/ 3038475 h 3227918"/>
              <a:gd name="csX3" fmla="*/ 3933242 w 3933242"/>
              <a:gd name="csY3" fmla="*/ 2409825 h 3227918"/>
              <a:gd name="csX0" fmla="*/ 40098 w 3850098"/>
              <a:gd name="csY0" fmla="*/ 0 h 3227918"/>
              <a:gd name="csX1" fmla="*/ 154398 w 3850098"/>
              <a:gd name="csY1" fmla="*/ 2952750 h 3227918"/>
              <a:gd name="csX2" fmla="*/ 2192748 w 3850098"/>
              <a:gd name="csY2" fmla="*/ 3038475 h 3227918"/>
              <a:gd name="csX3" fmla="*/ 3850098 w 3850098"/>
              <a:gd name="csY3" fmla="*/ 2409825 h 3227918"/>
              <a:gd name="csX0" fmla="*/ 0 w 3810000"/>
              <a:gd name="csY0" fmla="*/ 0 h 3227918"/>
              <a:gd name="csX1" fmla="*/ 114300 w 3810000"/>
              <a:gd name="csY1" fmla="*/ 2952750 h 3227918"/>
              <a:gd name="csX2" fmla="*/ 2152650 w 3810000"/>
              <a:gd name="csY2" fmla="*/ 3038475 h 3227918"/>
              <a:gd name="csX3" fmla="*/ 3810000 w 3810000"/>
              <a:gd name="csY3" fmla="*/ 2409825 h 3227918"/>
              <a:gd name="csX0" fmla="*/ 32275 w 3899425"/>
              <a:gd name="csY0" fmla="*/ 0 h 3217715"/>
              <a:gd name="csX1" fmla="*/ 203725 w 3899425"/>
              <a:gd name="csY1" fmla="*/ 2943225 h 3217715"/>
              <a:gd name="csX2" fmla="*/ 2242075 w 3899425"/>
              <a:gd name="csY2" fmla="*/ 3028950 h 3217715"/>
              <a:gd name="csX3" fmla="*/ 3899425 w 3899425"/>
              <a:gd name="csY3" fmla="*/ 2400300 h 3217715"/>
              <a:gd name="csX0" fmla="*/ 26160 w 3893310"/>
              <a:gd name="csY0" fmla="*/ 0 h 3217715"/>
              <a:gd name="csX1" fmla="*/ 197610 w 3893310"/>
              <a:gd name="csY1" fmla="*/ 2943225 h 3217715"/>
              <a:gd name="csX2" fmla="*/ 2235960 w 3893310"/>
              <a:gd name="csY2" fmla="*/ 3028950 h 3217715"/>
              <a:gd name="csX3" fmla="*/ 3893310 w 3893310"/>
              <a:gd name="csY3" fmla="*/ 2400300 h 3217715"/>
              <a:gd name="csX0" fmla="*/ 0 w 3867150"/>
              <a:gd name="csY0" fmla="*/ 0 h 4028490"/>
              <a:gd name="csX1" fmla="*/ 171450 w 3867150"/>
              <a:gd name="csY1" fmla="*/ 2943225 h 4028490"/>
              <a:gd name="csX2" fmla="*/ 2209800 w 3867150"/>
              <a:gd name="csY2" fmla="*/ 3028950 h 4028490"/>
              <a:gd name="csX3" fmla="*/ 3867150 w 3867150"/>
              <a:gd name="csY3" fmla="*/ 2400300 h 4028490"/>
              <a:gd name="csX0" fmla="*/ 0 w 3867150"/>
              <a:gd name="csY0" fmla="*/ 0 h 3165558"/>
              <a:gd name="csX1" fmla="*/ 171450 w 3867150"/>
              <a:gd name="csY1" fmla="*/ 2943225 h 3165558"/>
              <a:gd name="csX2" fmla="*/ 2209800 w 3867150"/>
              <a:gd name="csY2" fmla="*/ 3028950 h 3165558"/>
              <a:gd name="csX3" fmla="*/ 3867150 w 3867150"/>
              <a:gd name="csY3" fmla="*/ 2400300 h 3165558"/>
              <a:gd name="csX0" fmla="*/ 26159 w 3893309"/>
              <a:gd name="csY0" fmla="*/ 0 h 3132538"/>
              <a:gd name="csX1" fmla="*/ 197609 w 3893309"/>
              <a:gd name="csY1" fmla="*/ 2943225 h 3132538"/>
              <a:gd name="csX2" fmla="*/ 2235959 w 3893309"/>
              <a:gd name="csY2" fmla="*/ 2790825 h 3132538"/>
              <a:gd name="csX3" fmla="*/ 3893309 w 3893309"/>
              <a:gd name="csY3" fmla="*/ 2400300 h 3132538"/>
              <a:gd name="csX0" fmla="*/ 26159 w 3893309"/>
              <a:gd name="csY0" fmla="*/ 0 h 3132538"/>
              <a:gd name="csX1" fmla="*/ 197609 w 3893309"/>
              <a:gd name="csY1" fmla="*/ 2943225 h 3132538"/>
              <a:gd name="csX2" fmla="*/ 2235959 w 3893309"/>
              <a:gd name="csY2" fmla="*/ 2790825 h 3132538"/>
              <a:gd name="csX3" fmla="*/ 3893309 w 3893309"/>
              <a:gd name="csY3" fmla="*/ 2400300 h 3132538"/>
              <a:gd name="csX0" fmla="*/ 26159 w 3893309"/>
              <a:gd name="csY0" fmla="*/ 0 h 3151766"/>
              <a:gd name="csX1" fmla="*/ 197609 w 3893309"/>
              <a:gd name="csY1" fmla="*/ 2943225 h 3151766"/>
              <a:gd name="csX2" fmla="*/ 2235959 w 3893309"/>
              <a:gd name="csY2" fmla="*/ 2790825 h 3151766"/>
              <a:gd name="csX3" fmla="*/ 3893309 w 3893309"/>
              <a:gd name="csY3" fmla="*/ 2400300 h 3151766"/>
              <a:gd name="csX0" fmla="*/ 26159 w 3921884"/>
              <a:gd name="csY0" fmla="*/ 0 h 3151766"/>
              <a:gd name="csX1" fmla="*/ 197609 w 3921884"/>
              <a:gd name="csY1" fmla="*/ 2943225 h 3151766"/>
              <a:gd name="csX2" fmla="*/ 2235959 w 3921884"/>
              <a:gd name="csY2" fmla="*/ 2790825 h 3151766"/>
              <a:gd name="csX3" fmla="*/ 3921884 w 3921884"/>
              <a:gd name="csY3" fmla="*/ 2219325 h 3151766"/>
              <a:gd name="csX0" fmla="*/ 0 w 3895725"/>
              <a:gd name="csY0" fmla="*/ 0 h 3151766"/>
              <a:gd name="csX1" fmla="*/ 323850 w 3895725"/>
              <a:gd name="csY1" fmla="*/ 2943225 h 3151766"/>
              <a:gd name="csX2" fmla="*/ 2209800 w 3895725"/>
              <a:gd name="csY2" fmla="*/ 2790825 h 3151766"/>
              <a:gd name="csX3" fmla="*/ 3895725 w 3895725"/>
              <a:gd name="csY3" fmla="*/ 2219325 h 3151766"/>
              <a:gd name="csX0" fmla="*/ 0 w 3895725"/>
              <a:gd name="csY0" fmla="*/ 0 h 3158917"/>
              <a:gd name="csX1" fmla="*/ 295275 w 3895725"/>
              <a:gd name="csY1" fmla="*/ 2952750 h 3158917"/>
              <a:gd name="csX2" fmla="*/ 2209800 w 3895725"/>
              <a:gd name="csY2" fmla="*/ 2790825 h 3158917"/>
              <a:gd name="csX3" fmla="*/ 3895725 w 3895725"/>
              <a:gd name="csY3" fmla="*/ 2219325 h 3158917"/>
              <a:gd name="csX0" fmla="*/ 0 w 3895725"/>
              <a:gd name="csY0" fmla="*/ 0 h 3158917"/>
              <a:gd name="csX1" fmla="*/ 295275 w 3895725"/>
              <a:gd name="csY1" fmla="*/ 2952750 h 3158917"/>
              <a:gd name="csX2" fmla="*/ 2209800 w 3895725"/>
              <a:gd name="csY2" fmla="*/ 2790825 h 3158917"/>
              <a:gd name="csX3" fmla="*/ 3895725 w 3895725"/>
              <a:gd name="csY3" fmla="*/ 2219325 h 3158917"/>
              <a:gd name="csX0" fmla="*/ 0 w 3895725"/>
              <a:gd name="csY0" fmla="*/ 0 h 3082788"/>
              <a:gd name="csX1" fmla="*/ 295275 w 3895725"/>
              <a:gd name="csY1" fmla="*/ 2952750 h 3082788"/>
              <a:gd name="csX2" fmla="*/ 2209800 w 3895725"/>
              <a:gd name="csY2" fmla="*/ 2790825 h 3082788"/>
              <a:gd name="csX3" fmla="*/ 3895725 w 3895725"/>
              <a:gd name="csY3" fmla="*/ 2219325 h 3082788"/>
              <a:gd name="csX0" fmla="*/ 0 w 3905250"/>
              <a:gd name="csY0" fmla="*/ 0 h 2412128"/>
              <a:gd name="csX1" fmla="*/ 304800 w 3905250"/>
              <a:gd name="csY1" fmla="*/ 2257425 h 2412128"/>
              <a:gd name="csX2" fmla="*/ 2219325 w 3905250"/>
              <a:gd name="csY2" fmla="*/ 2095500 h 2412128"/>
              <a:gd name="csX3" fmla="*/ 3905250 w 3905250"/>
              <a:gd name="csY3" fmla="*/ 1524000 h 2412128"/>
              <a:gd name="csX0" fmla="*/ 0 w 3905250"/>
              <a:gd name="csY0" fmla="*/ 0 h 2153030"/>
              <a:gd name="csX1" fmla="*/ 1162050 w 3905250"/>
              <a:gd name="csY1" fmla="*/ 1638300 h 2153030"/>
              <a:gd name="csX2" fmla="*/ 2219325 w 3905250"/>
              <a:gd name="csY2" fmla="*/ 2095500 h 2153030"/>
              <a:gd name="csX3" fmla="*/ 3905250 w 3905250"/>
              <a:gd name="csY3" fmla="*/ 1524000 h 2153030"/>
              <a:gd name="csX0" fmla="*/ 0 w 3905250"/>
              <a:gd name="csY0" fmla="*/ 0 h 2095500"/>
              <a:gd name="csX1" fmla="*/ 2219325 w 3905250"/>
              <a:gd name="csY1" fmla="*/ 2095500 h 2095500"/>
              <a:gd name="csX2" fmla="*/ 3905250 w 3905250"/>
              <a:gd name="csY2" fmla="*/ 1524000 h 2095500"/>
              <a:gd name="csX0" fmla="*/ 0 w 3905250"/>
              <a:gd name="csY0" fmla="*/ 0 h 1538535"/>
              <a:gd name="csX1" fmla="*/ 1638300 w 3905250"/>
              <a:gd name="csY1" fmla="*/ 1362075 h 1538535"/>
              <a:gd name="csX2" fmla="*/ 3905250 w 3905250"/>
              <a:gd name="csY2" fmla="*/ 1524000 h 1538535"/>
              <a:gd name="csX0" fmla="*/ 0 w 3905250"/>
              <a:gd name="csY0" fmla="*/ 0 h 1538535"/>
              <a:gd name="csX1" fmla="*/ 1638300 w 3905250"/>
              <a:gd name="csY1" fmla="*/ 1362075 h 1538535"/>
              <a:gd name="csX2" fmla="*/ 3905250 w 3905250"/>
              <a:gd name="csY2" fmla="*/ 1524000 h 1538535"/>
              <a:gd name="csX0" fmla="*/ 0 w 3771900"/>
              <a:gd name="csY0" fmla="*/ 0 h 1362075"/>
              <a:gd name="csX1" fmla="*/ 1638300 w 3771900"/>
              <a:gd name="csY1" fmla="*/ 1362075 h 1362075"/>
              <a:gd name="csX2" fmla="*/ 3771900 w 3771900"/>
              <a:gd name="csY2" fmla="*/ 190500 h 1362075"/>
              <a:gd name="csX0" fmla="*/ 0 w 3771900"/>
              <a:gd name="csY0" fmla="*/ 0 h 1362075"/>
              <a:gd name="csX1" fmla="*/ 1638300 w 3771900"/>
              <a:gd name="csY1" fmla="*/ 1362075 h 1362075"/>
              <a:gd name="csX2" fmla="*/ 3771900 w 3771900"/>
              <a:gd name="csY2" fmla="*/ 190500 h 1362075"/>
              <a:gd name="csX0" fmla="*/ 0 w 3771900"/>
              <a:gd name="csY0" fmla="*/ 0 h 1362075"/>
              <a:gd name="csX1" fmla="*/ 1638300 w 3771900"/>
              <a:gd name="csY1" fmla="*/ 1362075 h 1362075"/>
              <a:gd name="csX2" fmla="*/ 3771900 w 3771900"/>
              <a:gd name="csY2" fmla="*/ 190500 h 1362075"/>
              <a:gd name="csX0" fmla="*/ 0 w 3771900"/>
              <a:gd name="csY0" fmla="*/ 0 h 1362136"/>
              <a:gd name="csX1" fmla="*/ 1638300 w 3771900"/>
              <a:gd name="csY1" fmla="*/ 1362075 h 1362136"/>
              <a:gd name="csX2" fmla="*/ 3771900 w 3771900"/>
              <a:gd name="csY2" fmla="*/ 190500 h 1362136"/>
              <a:gd name="csX0" fmla="*/ 0 w 3771900"/>
              <a:gd name="csY0" fmla="*/ 0 h 1362136"/>
              <a:gd name="csX1" fmla="*/ 1638300 w 3771900"/>
              <a:gd name="csY1" fmla="*/ 1362075 h 1362136"/>
              <a:gd name="csX2" fmla="*/ 3771900 w 3771900"/>
              <a:gd name="csY2" fmla="*/ 190500 h 1362136"/>
              <a:gd name="csX0" fmla="*/ 0 w 3771900"/>
              <a:gd name="csY0" fmla="*/ 0 h 1362136"/>
              <a:gd name="csX1" fmla="*/ 1638300 w 3771900"/>
              <a:gd name="csY1" fmla="*/ 1362075 h 1362136"/>
              <a:gd name="csX2" fmla="*/ 3771900 w 3771900"/>
              <a:gd name="csY2" fmla="*/ 190500 h 1362136"/>
              <a:gd name="csX0" fmla="*/ 0 w 3771900"/>
              <a:gd name="csY0" fmla="*/ 0 h 1371659"/>
              <a:gd name="csX1" fmla="*/ 1714500 w 3771900"/>
              <a:gd name="csY1" fmla="*/ 1371600 h 1371659"/>
              <a:gd name="csX2" fmla="*/ 3771900 w 3771900"/>
              <a:gd name="csY2" fmla="*/ 190500 h 1371659"/>
              <a:gd name="csX0" fmla="*/ 0 w 3771900"/>
              <a:gd name="csY0" fmla="*/ 0 h 1371659"/>
              <a:gd name="csX1" fmla="*/ 1714500 w 3771900"/>
              <a:gd name="csY1" fmla="*/ 1371600 h 1371659"/>
              <a:gd name="csX2" fmla="*/ 3771900 w 3771900"/>
              <a:gd name="csY2" fmla="*/ 190500 h 1371659"/>
              <a:gd name="csX0" fmla="*/ 0 w 3771900"/>
              <a:gd name="csY0" fmla="*/ 0 h 1371615"/>
              <a:gd name="csX1" fmla="*/ 1714500 w 3771900"/>
              <a:gd name="csY1" fmla="*/ 1371600 h 1371615"/>
              <a:gd name="csX2" fmla="*/ 3771900 w 3771900"/>
              <a:gd name="csY2" fmla="*/ 190500 h 1371615"/>
              <a:gd name="csX0" fmla="*/ 0 w 3771900"/>
              <a:gd name="csY0" fmla="*/ 219075 h 1181206"/>
              <a:gd name="csX1" fmla="*/ 1714500 w 3771900"/>
              <a:gd name="csY1" fmla="*/ 1181100 h 1181206"/>
              <a:gd name="csX2" fmla="*/ 3771900 w 3771900"/>
              <a:gd name="csY2" fmla="*/ 0 h 1181206"/>
              <a:gd name="csX0" fmla="*/ 0 w 3771900"/>
              <a:gd name="csY0" fmla="*/ 219075 h 1181118"/>
              <a:gd name="csX1" fmla="*/ 1714500 w 3771900"/>
              <a:gd name="csY1" fmla="*/ 1181100 h 1181118"/>
              <a:gd name="csX2" fmla="*/ 3771900 w 3771900"/>
              <a:gd name="csY2" fmla="*/ 0 h 1181118"/>
              <a:gd name="csX0" fmla="*/ 0 w 3771900"/>
              <a:gd name="csY0" fmla="*/ 219075 h 753186"/>
              <a:gd name="csX1" fmla="*/ 1809750 w 3771900"/>
              <a:gd name="csY1" fmla="*/ 752475 h 753186"/>
              <a:gd name="csX2" fmla="*/ 3771900 w 3771900"/>
              <a:gd name="csY2" fmla="*/ 0 h 753186"/>
              <a:gd name="csX0" fmla="*/ 0 w 3676650"/>
              <a:gd name="csY0" fmla="*/ 0 h 808269"/>
              <a:gd name="csX1" fmla="*/ 1809750 w 3676650"/>
              <a:gd name="csY1" fmla="*/ 533400 h 808269"/>
              <a:gd name="csX2" fmla="*/ 3676650 w 3676650"/>
              <a:gd name="csY2" fmla="*/ 361950 h 808269"/>
              <a:gd name="csX0" fmla="*/ 0 w 3676650"/>
              <a:gd name="csY0" fmla="*/ 0 h 534111"/>
              <a:gd name="csX1" fmla="*/ 1809750 w 3676650"/>
              <a:gd name="csY1" fmla="*/ 533400 h 534111"/>
              <a:gd name="csX2" fmla="*/ 3676650 w 3676650"/>
              <a:gd name="csY2" fmla="*/ 361950 h 534111"/>
              <a:gd name="csX0" fmla="*/ 0 w 3676650"/>
              <a:gd name="csY0" fmla="*/ 0 h 562255"/>
              <a:gd name="csX1" fmla="*/ 1838325 w 3676650"/>
              <a:gd name="csY1" fmla="*/ 561975 h 562255"/>
              <a:gd name="csX2" fmla="*/ 3676650 w 3676650"/>
              <a:gd name="csY2" fmla="*/ 361950 h 562255"/>
              <a:gd name="csX0" fmla="*/ 0 w 3676650"/>
              <a:gd name="csY0" fmla="*/ 0 h 561975"/>
              <a:gd name="csX1" fmla="*/ 1838325 w 3676650"/>
              <a:gd name="csY1" fmla="*/ 561975 h 561975"/>
              <a:gd name="csX2" fmla="*/ 3676650 w 3676650"/>
              <a:gd name="csY2" fmla="*/ 361950 h 561975"/>
              <a:gd name="csX0" fmla="*/ 0 w 3676650"/>
              <a:gd name="csY0" fmla="*/ 0 h 561975"/>
              <a:gd name="csX1" fmla="*/ 1838325 w 3676650"/>
              <a:gd name="csY1" fmla="*/ 561975 h 561975"/>
              <a:gd name="csX2" fmla="*/ 3676650 w 3676650"/>
              <a:gd name="csY2" fmla="*/ 361950 h 561975"/>
              <a:gd name="csX0" fmla="*/ 0 w 3676650"/>
              <a:gd name="csY0" fmla="*/ 0 h 733425"/>
              <a:gd name="csX1" fmla="*/ 1752600 w 3676650"/>
              <a:gd name="csY1" fmla="*/ 733425 h 733425"/>
              <a:gd name="csX2" fmla="*/ 3676650 w 3676650"/>
              <a:gd name="csY2" fmla="*/ 361950 h 733425"/>
              <a:gd name="csX0" fmla="*/ 0 w 3676650"/>
              <a:gd name="csY0" fmla="*/ 0 h 733425"/>
              <a:gd name="csX1" fmla="*/ 1752600 w 3676650"/>
              <a:gd name="csY1" fmla="*/ 733425 h 733425"/>
              <a:gd name="csX2" fmla="*/ 3676650 w 3676650"/>
              <a:gd name="csY2" fmla="*/ 361950 h 733425"/>
              <a:gd name="csX0" fmla="*/ 0 w 3676650"/>
              <a:gd name="csY0" fmla="*/ 0 h 733425"/>
              <a:gd name="csX1" fmla="*/ 1752600 w 3676650"/>
              <a:gd name="csY1" fmla="*/ 733425 h 733425"/>
              <a:gd name="csX2" fmla="*/ 3676650 w 3676650"/>
              <a:gd name="csY2" fmla="*/ 361950 h 733425"/>
              <a:gd name="csX0" fmla="*/ 0 w 3752850"/>
              <a:gd name="csY0" fmla="*/ 0 h 733425"/>
              <a:gd name="csX1" fmla="*/ 1752600 w 3752850"/>
              <a:gd name="csY1" fmla="*/ 733425 h 733425"/>
              <a:gd name="csX2" fmla="*/ 3752850 w 3752850"/>
              <a:gd name="csY2" fmla="*/ 95250 h 733425"/>
              <a:gd name="csX0" fmla="*/ 0 w 3752850"/>
              <a:gd name="csY0" fmla="*/ 0 h 733425"/>
              <a:gd name="csX1" fmla="*/ 1752600 w 3752850"/>
              <a:gd name="csY1" fmla="*/ 733425 h 733425"/>
              <a:gd name="csX2" fmla="*/ 3752850 w 3752850"/>
              <a:gd name="csY2" fmla="*/ 95250 h 733425"/>
              <a:gd name="csX0" fmla="*/ 0 w 3752850"/>
              <a:gd name="csY0" fmla="*/ 0 h 741892"/>
              <a:gd name="csX1" fmla="*/ 1659467 w 3752850"/>
              <a:gd name="csY1" fmla="*/ 741892 h 741892"/>
              <a:gd name="csX2" fmla="*/ 3752850 w 3752850"/>
              <a:gd name="csY2" fmla="*/ 95250 h 741892"/>
              <a:gd name="csX0" fmla="*/ 0 w 3752850"/>
              <a:gd name="csY0" fmla="*/ 0 h 1028219"/>
              <a:gd name="csX1" fmla="*/ 1513401 w 3752850"/>
              <a:gd name="csY1" fmla="*/ 1028219 h 1028219"/>
              <a:gd name="csX2" fmla="*/ 3752850 w 3752850"/>
              <a:gd name="csY2" fmla="*/ 95250 h 1028219"/>
              <a:gd name="csX0" fmla="*/ 0 w 3752850"/>
              <a:gd name="csY0" fmla="*/ 0 h 1018983"/>
              <a:gd name="csX1" fmla="*/ 1542614 w 3752850"/>
              <a:gd name="csY1" fmla="*/ 1018983 h 1018983"/>
              <a:gd name="csX2" fmla="*/ 3752850 w 3752850"/>
              <a:gd name="csY2" fmla="*/ 95250 h 1018983"/>
              <a:gd name="csX0" fmla="*/ 0 w 3752850"/>
              <a:gd name="csY0" fmla="*/ 0 h 1018983"/>
              <a:gd name="csX1" fmla="*/ 1698419 w 3752850"/>
              <a:gd name="csY1" fmla="*/ 1018983 h 1018983"/>
              <a:gd name="csX2" fmla="*/ 3752850 w 3752850"/>
              <a:gd name="csY2" fmla="*/ 95250 h 1018983"/>
              <a:gd name="csX0" fmla="*/ 0 w 3752850"/>
              <a:gd name="csY0" fmla="*/ 0 h 1018983"/>
              <a:gd name="csX1" fmla="*/ 1698419 w 3752850"/>
              <a:gd name="csY1" fmla="*/ 1018983 h 1018983"/>
              <a:gd name="csX2" fmla="*/ 3752850 w 3752850"/>
              <a:gd name="csY2" fmla="*/ 95250 h 1018983"/>
              <a:gd name="csX0" fmla="*/ 0 w 3752850"/>
              <a:gd name="csY0" fmla="*/ 0 h 1018983"/>
              <a:gd name="csX1" fmla="*/ 1698419 w 3752850"/>
              <a:gd name="csY1" fmla="*/ 1018983 h 1018983"/>
              <a:gd name="csX2" fmla="*/ 3752850 w 3752850"/>
              <a:gd name="csY2" fmla="*/ 95250 h 1018983"/>
              <a:gd name="csX0" fmla="*/ 0 w 3752850"/>
              <a:gd name="csY0" fmla="*/ 0 h 1189856"/>
              <a:gd name="csX1" fmla="*/ 919393 w 3752850"/>
              <a:gd name="csY1" fmla="*/ 1189856 h 1189856"/>
              <a:gd name="csX2" fmla="*/ 3752850 w 3752850"/>
              <a:gd name="csY2" fmla="*/ 95250 h 1189856"/>
              <a:gd name="csX0" fmla="*/ 0 w 3752850"/>
              <a:gd name="csY0" fmla="*/ 0 h 1203711"/>
              <a:gd name="csX1" fmla="*/ 666210 w 3752850"/>
              <a:gd name="csY1" fmla="*/ 1203711 h 1203711"/>
              <a:gd name="csX2" fmla="*/ 3752850 w 3752850"/>
              <a:gd name="csY2" fmla="*/ 95250 h 1203711"/>
              <a:gd name="csX0" fmla="*/ 0 w 3752850"/>
              <a:gd name="csY0" fmla="*/ 0 h 1203711"/>
              <a:gd name="csX1" fmla="*/ 666210 w 3752850"/>
              <a:gd name="csY1" fmla="*/ 1203711 h 1203711"/>
              <a:gd name="csX2" fmla="*/ 3752850 w 3752850"/>
              <a:gd name="csY2" fmla="*/ 95250 h 1203711"/>
              <a:gd name="csX0" fmla="*/ 0 w 3752850"/>
              <a:gd name="csY0" fmla="*/ 0 h 1203711"/>
              <a:gd name="csX1" fmla="*/ 666210 w 3752850"/>
              <a:gd name="csY1" fmla="*/ 1203711 h 1203711"/>
              <a:gd name="csX2" fmla="*/ 3752850 w 3752850"/>
              <a:gd name="csY2" fmla="*/ 95250 h 120371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3752850" h="1203711">
                <a:moveTo>
                  <a:pt x="0" y="0"/>
                </a:moveTo>
                <a:cubicBezTo>
                  <a:pt x="236422" y="1021917"/>
                  <a:pt x="272510" y="1178311"/>
                  <a:pt x="666210" y="1203711"/>
                </a:cubicBezTo>
                <a:cubicBezTo>
                  <a:pt x="1244060" y="1189423"/>
                  <a:pt x="2293976" y="942253"/>
                  <a:pt x="3752850" y="95250"/>
                </a:cubicBezTo>
              </a:path>
            </a:pathLst>
          </a:custGeom>
          <a:noFill/>
          <a:ln w="254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5110A6-980E-A41B-7CA8-A4A6FB34BD93}"/>
              </a:ext>
            </a:extLst>
          </p:cNvPr>
          <p:cNvSpPr txBox="1"/>
          <p:nvPr/>
        </p:nvSpPr>
        <p:spPr>
          <a:xfrm rot="16200000">
            <a:off x="7064793" y="3592530"/>
            <a:ext cx="1025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accuracy</a:t>
            </a:r>
            <a:endParaRPr lang="en-GB" i="1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0B33996-3EAE-028F-A7FA-B13C0E27E8E0}"/>
              </a:ext>
            </a:extLst>
          </p:cNvPr>
          <p:cNvCxnSpPr>
            <a:cxnSpLocks/>
            <a:stCxn id="9" idx="3"/>
          </p:cNvCxnSpPr>
          <p:nvPr/>
        </p:nvCxnSpPr>
        <p:spPr>
          <a:xfrm flipV="1">
            <a:off x="7577708" y="2602491"/>
            <a:ext cx="0" cy="66179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E59426B-7813-7C3F-C8B8-E6FFC421C38F}"/>
              </a:ext>
            </a:extLst>
          </p:cNvPr>
          <p:cNvSpPr txBox="1"/>
          <p:nvPr/>
        </p:nvSpPr>
        <p:spPr>
          <a:xfrm>
            <a:off x="7350369" y="5592829"/>
            <a:ext cx="4640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Instantaneous               daily                     monthly   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8C87AC-A739-5B0D-F74F-28A91C2DDDB7}"/>
              </a:ext>
            </a:extLst>
          </p:cNvPr>
          <p:cNvSpPr txBox="1"/>
          <p:nvPr/>
        </p:nvSpPr>
        <p:spPr>
          <a:xfrm>
            <a:off x="10868881" y="4404343"/>
            <a:ext cx="840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radar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8DB542-9566-1086-F279-E6B35B2C5968}"/>
              </a:ext>
            </a:extLst>
          </p:cNvPr>
          <p:cNvSpPr txBox="1"/>
          <p:nvPr/>
        </p:nvSpPr>
        <p:spPr>
          <a:xfrm>
            <a:off x="10453220" y="3028782"/>
            <a:ext cx="928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imagers</a:t>
            </a:r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740453-FCD5-3E22-7A7D-F997F12335E4}"/>
              </a:ext>
            </a:extLst>
          </p:cNvPr>
          <p:cNvSpPr txBox="1"/>
          <p:nvPr/>
        </p:nvSpPr>
        <p:spPr>
          <a:xfrm>
            <a:off x="9525720" y="4244394"/>
            <a:ext cx="1059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sounders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7CA121-EAEC-445A-878C-0E4D1D8CFF51}"/>
              </a:ext>
            </a:extLst>
          </p:cNvPr>
          <p:cNvSpPr txBox="1"/>
          <p:nvPr/>
        </p:nvSpPr>
        <p:spPr>
          <a:xfrm>
            <a:off x="8217876" y="2602491"/>
            <a:ext cx="11495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temporal sampling gap</a:t>
            </a:r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DA6C137-AE08-676E-4B6F-0DB2982269AD}"/>
              </a:ext>
            </a:extLst>
          </p:cNvPr>
          <p:cNvSpPr txBox="1"/>
          <p:nvPr/>
        </p:nvSpPr>
        <p:spPr>
          <a:xfrm>
            <a:off x="201586" y="6007604"/>
            <a:ext cx="11719234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b="1" dirty="0"/>
              <a:t>Trade-off between number of gap-filling observations and the retrieval ability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837758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2DE62E-2D2C-BF28-8A2A-09602AFE7F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8925"/>
          <a:stretch>
            <a:fillRect/>
          </a:stretch>
        </p:blipFill>
        <p:spPr>
          <a:xfrm>
            <a:off x="537356" y="843091"/>
            <a:ext cx="7341261" cy="28653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1A7A10-FCA6-DFB9-936C-E9AEDD3E3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443" y="199050"/>
            <a:ext cx="12197443" cy="540000"/>
          </a:xfrm>
        </p:spPr>
        <p:txBody>
          <a:bodyPr>
            <a:noAutofit/>
          </a:bodyPr>
          <a:lstStyle/>
          <a:p>
            <a:pPr algn="ctr"/>
            <a:r>
              <a:rPr lang="en-GB" sz="3600" b="1" dirty="0">
                <a:latin typeface="+mn-lt"/>
              </a:rPr>
              <a:t>TROPICS TMS retrievals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F248E4-0680-8E4A-0182-A576B5E7AB2A}"/>
              </a:ext>
            </a:extLst>
          </p:cNvPr>
          <p:cNvSpPr txBox="1"/>
          <p:nvPr/>
        </p:nvSpPr>
        <p:spPr>
          <a:xfrm rot="16200000">
            <a:off x="-607345" y="1842624"/>
            <a:ext cx="18678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2022-09-27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F3F6E5A-912C-21F6-427D-74F94EF8E67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9852"/>
          <a:stretch>
            <a:fillRect/>
          </a:stretch>
        </p:blipFill>
        <p:spPr>
          <a:xfrm>
            <a:off x="447863" y="3812441"/>
            <a:ext cx="9360000" cy="240752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1298F06-5C1C-9448-DE96-FCBFF207D701}"/>
              </a:ext>
            </a:extLst>
          </p:cNvPr>
          <p:cNvSpPr txBox="1"/>
          <p:nvPr/>
        </p:nvSpPr>
        <p:spPr>
          <a:xfrm>
            <a:off x="8177590" y="950072"/>
            <a:ext cx="36834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US" sz="2400" dirty="0"/>
              <a:t>Instantaneous TMS-type retrievals can look very good – when appropriate databases are available.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US" sz="2400" dirty="0"/>
              <a:t>Even monthly estimates look convincing (!)</a:t>
            </a:r>
            <a:endParaRPr lang="en-GB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BA0B1A-2BEF-24EC-0063-FB5B38E9ED33}"/>
              </a:ext>
            </a:extLst>
          </p:cNvPr>
          <p:cNvSpPr txBox="1"/>
          <p:nvPr/>
        </p:nvSpPr>
        <p:spPr>
          <a:xfrm>
            <a:off x="9930557" y="4073699"/>
            <a:ext cx="1650002" cy="18263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TROPICS 01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1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year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2021.08.08</a:t>
            </a:r>
          </a:p>
          <a:p>
            <a:pPr marL="0" marR="0" lvl="0" indent="0" algn="ctr" defTabSz="9144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</a:p>
          <a:p>
            <a:pPr marL="0" marR="0" lvl="0" indent="0" algn="ctr" defTabSz="9144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2022.07.31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6BCA9062-010F-F788-0081-6D4F205D4D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8267" y="6461979"/>
            <a:ext cx="821904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>
              <a:buNone/>
              <a:defRPr/>
            </a:pP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12th Workshop of International Precipitation Working Group · July 7-10, 2026, Kraków Poland.</a:t>
            </a:r>
            <a:endParaRPr kumimoji="0" lang="en-GB" altLang="en-US" sz="1600" b="0" i="1" u="none" strike="noStrike" kern="1200" cap="none" spc="-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226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36FCB89-AB17-1AD9-A233-A25F095BC0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057" y="4287509"/>
            <a:ext cx="3644813" cy="1924009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C229427A-379E-1F3A-A42B-73BF45A87FA6}"/>
              </a:ext>
            </a:extLst>
          </p:cNvPr>
          <p:cNvGrpSpPr/>
          <p:nvPr/>
        </p:nvGrpSpPr>
        <p:grpSpPr>
          <a:xfrm>
            <a:off x="6405150" y="4287509"/>
            <a:ext cx="5162904" cy="1966407"/>
            <a:chOff x="6241426" y="7275806"/>
            <a:chExt cx="5582137" cy="233211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C2AB6FC-353E-8941-2753-F59182A5CA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24984" y="7275806"/>
              <a:ext cx="5398579" cy="2300031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A291ECE-55BA-9C03-3E19-85871C89AAB3}"/>
                </a:ext>
              </a:extLst>
            </p:cNvPr>
            <p:cNvSpPr txBox="1"/>
            <p:nvPr/>
          </p:nvSpPr>
          <p:spPr>
            <a:xfrm rot="16200000">
              <a:off x="5898448" y="8221295"/>
              <a:ext cx="9937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Hour (UTC)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FC4DD7F-54C2-8302-564A-FD328F87CDB8}"/>
                </a:ext>
              </a:extLst>
            </p:cNvPr>
            <p:cNvSpPr txBox="1"/>
            <p:nvPr/>
          </p:nvSpPr>
          <p:spPr>
            <a:xfrm>
              <a:off x="6624831" y="9388908"/>
              <a:ext cx="4608080" cy="21900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     Mar       Apr        May       Jun        Jul          Aug      Sept      Oct  2025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CD7A04E1-6C02-CA65-5BA3-AE5862C6787E}"/>
              </a:ext>
            </a:extLst>
          </p:cNvPr>
          <p:cNvSpPr txBox="1"/>
          <p:nvPr/>
        </p:nvSpPr>
        <p:spPr>
          <a:xfrm>
            <a:off x="314397" y="2823649"/>
            <a:ext cx="147976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Arctic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Weather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Satellite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AWS)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F9838A-BAB2-BC5F-AE03-582AE9A3CBF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0000" t="7542" r="34788" b="55901"/>
          <a:stretch>
            <a:fillRect/>
          </a:stretch>
        </p:blipFill>
        <p:spPr>
          <a:xfrm>
            <a:off x="2193713" y="952560"/>
            <a:ext cx="4111563" cy="277903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F8CEFBE-B211-B3C7-3DF6-FD4742B7A18F}"/>
              </a:ext>
            </a:extLst>
          </p:cNvPr>
          <p:cNvSpPr txBox="1"/>
          <p:nvPr/>
        </p:nvSpPr>
        <p:spPr>
          <a:xfrm>
            <a:off x="2606608" y="3658445"/>
            <a:ext cx="32857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PRPS-AWS (all channels)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F02CCC-4CEC-A44B-3653-A8E6CA52AD7C}"/>
              </a:ext>
            </a:extLst>
          </p:cNvPr>
          <p:cNvSpPr txBox="1"/>
          <p:nvPr/>
        </p:nvSpPr>
        <p:spPr>
          <a:xfrm>
            <a:off x="8874722" y="3679344"/>
            <a:ext cx="10422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MRMS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C41FED-BF05-4177-C602-8B75A04172FF}"/>
              </a:ext>
            </a:extLst>
          </p:cNvPr>
          <p:cNvSpPr txBox="1"/>
          <p:nvPr/>
        </p:nvSpPr>
        <p:spPr>
          <a:xfrm>
            <a:off x="268338" y="1268318"/>
            <a:ext cx="18528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PRPS-AWS statistical performance similar to GPROF-ATMS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C89B954-450F-90B2-B59C-3079538003C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5644" t="7542" r="18707" b="55901"/>
          <a:stretch>
            <a:fillRect/>
          </a:stretch>
        </p:blipFill>
        <p:spPr>
          <a:xfrm>
            <a:off x="7139052" y="952560"/>
            <a:ext cx="4229812" cy="277903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2F7548B-3BD2-BC83-D490-604034E886F9}"/>
              </a:ext>
            </a:extLst>
          </p:cNvPr>
          <p:cNvSpPr txBox="1"/>
          <p:nvPr/>
        </p:nvSpPr>
        <p:spPr>
          <a:xfrm rot="5400000">
            <a:off x="5461289" y="2025415"/>
            <a:ext cx="26035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20250405-041636Z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64BD7F-5FD2-4008-216F-9423C4D22BA8}"/>
              </a:ext>
            </a:extLst>
          </p:cNvPr>
          <p:cNvSpPr txBox="1"/>
          <p:nvPr/>
        </p:nvSpPr>
        <p:spPr>
          <a:xfrm>
            <a:off x="268338" y="4787848"/>
            <a:ext cx="16450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 channels</a:t>
            </a:r>
          </a:p>
          <a:p>
            <a:pPr algn="ctr">
              <a:lnSpc>
                <a:spcPct val="90000"/>
              </a:lnSpc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 groups</a:t>
            </a:r>
          </a:p>
          <a:p>
            <a:pPr algn="ctr">
              <a:lnSpc>
                <a:spcPct val="90000"/>
              </a:lnSpc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50.3-325 GHz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58BF45-9A87-F4B9-CF41-0648ADD32075}"/>
              </a:ext>
            </a:extLst>
          </p:cNvPr>
          <p:cNvSpPr txBox="1"/>
          <p:nvPr/>
        </p:nvSpPr>
        <p:spPr>
          <a:xfrm>
            <a:off x="3218322" y="213248"/>
            <a:ext cx="6154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 frequencies are less direct</a:t>
            </a:r>
          </a:p>
        </p:txBody>
      </p:sp>
      <p:sp>
        <p:nvSpPr>
          <p:cNvPr id="17" name="Text Box 5">
            <a:extLst>
              <a:ext uri="{FF2B5EF4-FFF2-40B4-BE49-F238E27FC236}">
                <a16:creationId xmlns:a16="http://schemas.microsoft.com/office/drawing/2014/main" id="{DE1023EE-DF65-39A9-8809-C74FAE7C0C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8267" y="6461979"/>
            <a:ext cx="821904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>
              <a:buNone/>
              <a:defRPr/>
            </a:pP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12th Workshop of International Precipitation Working Group · July 7-10, 2026, Kraków Poland.</a:t>
            </a:r>
            <a:endParaRPr kumimoji="0" lang="en-GB" altLang="en-US" sz="1600" b="0" i="1" u="none" strike="noStrike" kern="1200" cap="none" spc="-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4515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4A912DE-9746-5746-4DF0-A9ED8EFEB4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44" y="0"/>
            <a:ext cx="11430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0EDDE41-7C74-BA41-E9FE-FF101E86879F}"/>
              </a:ext>
            </a:extLst>
          </p:cNvPr>
          <p:cNvSpPr txBox="1"/>
          <p:nvPr/>
        </p:nvSpPr>
        <p:spPr>
          <a:xfrm rot="16200000">
            <a:off x="-1883288" y="3105835"/>
            <a:ext cx="4529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AWS:   15 February 2026   evening overpasses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 (2220 UTC &amp; 2043 UTC)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686A970-A8F3-302E-9CC4-844F7C5C0C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4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177" y="5149666"/>
            <a:ext cx="2263082" cy="1697311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290D63F-F9E2-7C67-0EA0-89C927DCB569}"/>
              </a:ext>
            </a:extLst>
          </p:cNvPr>
          <p:cNvGraphicFramePr>
            <a:graphicFrameLocks noGrp="1"/>
          </p:cNvGraphicFramePr>
          <p:nvPr/>
        </p:nvGraphicFramePr>
        <p:xfrm>
          <a:off x="748643" y="-1"/>
          <a:ext cx="11430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415604964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8399174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458157925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2190739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744541068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50.3</a:t>
                      </a:r>
                    </a:p>
                  </a:txBody>
                  <a:tcPr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52.8</a:t>
                      </a:r>
                    </a:p>
                  </a:txBody>
                  <a:tcPr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53.246</a:t>
                      </a:r>
                    </a:p>
                  </a:txBody>
                  <a:tcPr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53.596</a:t>
                      </a:r>
                    </a:p>
                  </a:txBody>
                  <a:tcPr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54.4</a:t>
                      </a:r>
                    </a:p>
                  </a:txBody>
                  <a:tcPr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291185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54.94</a:t>
                      </a:r>
                    </a:p>
                  </a:txBody>
                  <a:tcPr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55.55</a:t>
                      </a:r>
                    </a:p>
                  </a:txBody>
                  <a:tcPr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57.290344</a:t>
                      </a:r>
                    </a:p>
                  </a:txBody>
                  <a:tcPr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89.0</a:t>
                      </a:r>
                    </a:p>
                  </a:txBody>
                  <a:tcPr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165.5</a:t>
                      </a:r>
                    </a:p>
                  </a:txBody>
                  <a:tcPr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438588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176.311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178.811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180.311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181.511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182.311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253234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325±1.2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325±2.4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325±4.1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325±6.6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176.311 - 325±6.6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5002939"/>
                  </a:ext>
                </a:extLst>
              </a:tr>
            </a:tbl>
          </a:graphicData>
        </a:graphic>
      </p:graphicFrame>
      <p:sp>
        <p:nvSpPr>
          <p:cNvPr id="15" name="Oval 14">
            <a:extLst>
              <a:ext uri="{FF2B5EF4-FFF2-40B4-BE49-F238E27FC236}">
                <a16:creationId xmlns:a16="http://schemas.microsoft.com/office/drawing/2014/main" id="{6EDD2706-A351-85B6-50BD-A5EC39F58C36}"/>
              </a:ext>
            </a:extLst>
          </p:cNvPr>
          <p:cNvSpPr/>
          <p:nvPr/>
        </p:nvSpPr>
        <p:spPr>
          <a:xfrm>
            <a:off x="1870020" y="834071"/>
            <a:ext cx="45719" cy="45719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ABB059F-6899-EDD4-EB55-91D8BFDFDF23}"/>
              </a:ext>
            </a:extLst>
          </p:cNvPr>
          <p:cNvSpPr/>
          <p:nvPr/>
        </p:nvSpPr>
        <p:spPr>
          <a:xfrm>
            <a:off x="11012276" y="5976700"/>
            <a:ext cx="45719" cy="45719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0EB0049-7B9C-FF52-9180-0DBA87254945}"/>
              </a:ext>
            </a:extLst>
          </p:cNvPr>
          <p:cNvSpPr/>
          <p:nvPr/>
        </p:nvSpPr>
        <p:spPr>
          <a:xfrm>
            <a:off x="11016758" y="4263321"/>
            <a:ext cx="45719" cy="45719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FDF06D2-8B91-73AB-BBA4-ABFE9E7A0099}"/>
              </a:ext>
            </a:extLst>
          </p:cNvPr>
          <p:cNvSpPr/>
          <p:nvPr/>
        </p:nvSpPr>
        <p:spPr>
          <a:xfrm>
            <a:off x="8725155" y="4264442"/>
            <a:ext cx="45719" cy="45719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40DBB43-8922-2E9F-9F42-291118ECC5EA}"/>
              </a:ext>
            </a:extLst>
          </p:cNvPr>
          <p:cNvSpPr/>
          <p:nvPr/>
        </p:nvSpPr>
        <p:spPr>
          <a:xfrm>
            <a:off x="8722914" y="5976701"/>
            <a:ext cx="45719" cy="45719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570BC7D-598D-C114-73AF-C8E476B2DA1D}"/>
              </a:ext>
            </a:extLst>
          </p:cNvPr>
          <p:cNvSpPr/>
          <p:nvPr/>
        </p:nvSpPr>
        <p:spPr>
          <a:xfrm>
            <a:off x="6438034" y="5971099"/>
            <a:ext cx="45719" cy="45719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60A8F97-3CAB-AB18-7939-BB167794581F}"/>
              </a:ext>
            </a:extLst>
          </p:cNvPr>
          <p:cNvSpPr/>
          <p:nvPr/>
        </p:nvSpPr>
        <p:spPr>
          <a:xfrm>
            <a:off x="4156517" y="5975582"/>
            <a:ext cx="45719" cy="45719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D847B4E-7960-0949-4D48-01D907B41370}"/>
              </a:ext>
            </a:extLst>
          </p:cNvPr>
          <p:cNvSpPr/>
          <p:nvPr/>
        </p:nvSpPr>
        <p:spPr>
          <a:xfrm>
            <a:off x="1858190" y="5976703"/>
            <a:ext cx="45719" cy="45719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48ACA40-A0C7-FC57-2EC2-B0D32B51BD48}"/>
              </a:ext>
            </a:extLst>
          </p:cNvPr>
          <p:cNvSpPr/>
          <p:nvPr/>
        </p:nvSpPr>
        <p:spPr>
          <a:xfrm>
            <a:off x="1876120" y="4259962"/>
            <a:ext cx="45719" cy="45719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EF7D2E1-2970-874F-3A40-7D8EA720013C}"/>
              </a:ext>
            </a:extLst>
          </p:cNvPr>
          <p:cNvSpPr/>
          <p:nvPr/>
        </p:nvSpPr>
        <p:spPr>
          <a:xfrm>
            <a:off x="4159879" y="4261083"/>
            <a:ext cx="45719" cy="45719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08494A6-9829-8E1F-8566-0662466C5912}"/>
              </a:ext>
            </a:extLst>
          </p:cNvPr>
          <p:cNvSpPr/>
          <p:nvPr/>
        </p:nvSpPr>
        <p:spPr>
          <a:xfrm>
            <a:off x="6443638" y="4262204"/>
            <a:ext cx="45719" cy="45719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246D719-EEBA-E0AA-CB0F-5D2275210FAA}"/>
              </a:ext>
            </a:extLst>
          </p:cNvPr>
          <p:cNvSpPr/>
          <p:nvPr/>
        </p:nvSpPr>
        <p:spPr>
          <a:xfrm>
            <a:off x="6434673" y="2542101"/>
            <a:ext cx="45719" cy="45719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283D5C6-2291-1B9C-0DF0-CC94469307E0}"/>
              </a:ext>
            </a:extLst>
          </p:cNvPr>
          <p:cNvSpPr/>
          <p:nvPr/>
        </p:nvSpPr>
        <p:spPr>
          <a:xfrm>
            <a:off x="6445879" y="832084"/>
            <a:ext cx="45719" cy="45719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03D167D-847A-7B9E-7688-EF336F0383EA}"/>
              </a:ext>
            </a:extLst>
          </p:cNvPr>
          <p:cNvSpPr/>
          <p:nvPr/>
        </p:nvSpPr>
        <p:spPr>
          <a:xfrm>
            <a:off x="4157637" y="833205"/>
            <a:ext cx="45719" cy="45719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B357A58-00F6-EDF8-4A3E-ED97161C4D11}"/>
              </a:ext>
            </a:extLst>
          </p:cNvPr>
          <p:cNvSpPr/>
          <p:nvPr/>
        </p:nvSpPr>
        <p:spPr>
          <a:xfrm>
            <a:off x="1869396" y="2548826"/>
            <a:ext cx="45719" cy="45719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EBA5CA3-A1FE-9698-E106-4C606776B18B}"/>
              </a:ext>
            </a:extLst>
          </p:cNvPr>
          <p:cNvSpPr/>
          <p:nvPr/>
        </p:nvSpPr>
        <p:spPr>
          <a:xfrm>
            <a:off x="4143070" y="2543223"/>
            <a:ext cx="45719" cy="45719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03BF00E-7972-11F3-06AD-930892EAF96E}"/>
              </a:ext>
            </a:extLst>
          </p:cNvPr>
          <p:cNvSpPr/>
          <p:nvPr/>
        </p:nvSpPr>
        <p:spPr>
          <a:xfrm>
            <a:off x="8722915" y="839929"/>
            <a:ext cx="45719" cy="45719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34C6C227-03C7-445E-6021-8221F4FAB387}"/>
              </a:ext>
            </a:extLst>
          </p:cNvPr>
          <p:cNvSpPr/>
          <p:nvPr/>
        </p:nvSpPr>
        <p:spPr>
          <a:xfrm>
            <a:off x="11012276" y="832083"/>
            <a:ext cx="45719" cy="45719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4966418-D045-8873-DABE-2198D26DEB51}"/>
              </a:ext>
            </a:extLst>
          </p:cNvPr>
          <p:cNvSpPr/>
          <p:nvPr/>
        </p:nvSpPr>
        <p:spPr>
          <a:xfrm>
            <a:off x="11012275" y="2548826"/>
            <a:ext cx="45719" cy="45719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B0DCA76-DD17-ED08-6A98-1E773E50C2C9}"/>
              </a:ext>
            </a:extLst>
          </p:cNvPr>
          <p:cNvSpPr/>
          <p:nvPr/>
        </p:nvSpPr>
        <p:spPr>
          <a:xfrm>
            <a:off x="8722914" y="2542101"/>
            <a:ext cx="45719" cy="45719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105EA00-DBC5-8147-A03C-606AF6739793}"/>
              </a:ext>
            </a:extLst>
          </p:cNvPr>
          <p:cNvSpPr txBox="1"/>
          <p:nvPr/>
        </p:nvSpPr>
        <p:spPr>
          <a:xfrm>
            <a:off x="1707678" y="600803"/>
            <a:ext cx="4283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rgbClr val="FFFF00"/>
                </a:solidFill>
              </a:rPr>
              <a:t>FRA</a:t>
            </a:r>
            <a:endParaRPr lang="en-GB" sz="1200" i="1" dirty="0">
              <a:solidFill>
                <a:srgbClr val="FFFF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7E64C4F-9AF2-38EF-C3EE-FDAB93E62E12}"/>
              </a:ext>
            </a:extLst>
          </p:cNvPr>
          <p:cNvSpPr/>
          <p:nvPr/>
        </p:nvSpPr>
        <p:spPr>
          <a:xfrm>
            <a:off x="9905177" y="5149666"/>
            <a:ext cx="2286823" cy="1708334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651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41DE93D-F05A-F733-09A6-A505F71BC13C}"/>
              </a:ext>
            </a:extLst>
          </p:cNvPr>
          <p:cNvGrpSpPr/>
          <p:nvPr/>
        </p:nvGrpSpPr>
        <p:grpSpPr>
          <a:xfrm>
            <a:off x="0" y="304800"/>
            <a:ext cx="6571624" cy="5773271"/>
            <a:chOff x="16387046" y="8064942"/>
            <a:chExt cx="7740000" cy="673681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97A9A96-DF3D-7CA1-EC0C-AB03BFAEE608}"/>
                </a:ext>
              </a:extLst>
            </p:cNvPr>
            <p:cNvGrpSpPr/>
            <p:nvPr/>
          </p:nvGrpSpPr>
          <p:grpSpPr>
            <a:xfrm>
              <a:off x="16387046" y="11269410"/>
              <a:ext cx="7740000" cy="3532348"/>
              <a:chOff x="16387046" y="11269410"/>
              <a:chExt cx="7740000" cy="3532348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8FD77978-227B-AB2C-36C8-DA955BE6F2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387046" y="11269410"/>
                <a:ext cx="7740000" cy="3532348"/>
              </a:xfrm>
              <a:prstGeom prst="rect">
                <a:avLst/>
              </a:prstGeom>
            </p:spPr>
          </p:pic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5CE6D12A-0FA2-8B9D-C5D9-FBF71FA7C3EA}"/>
                  </a:ext>
                </a:extLst>
              </p:cNvPr>
              <p:cNvCxnSpPr/>
              <p:nvPr/>
            </p:nvCxnSpPr>
            <p:spPr>
              <a:xfrm>
                <a:off x="18703455" y="11410101"/>
                <a:ext cx="0" cy="2730500"/>
              </a:xfrm>
              <a:prstGeom prst="line">
                <a:avLst/>
              </a:prstGeom>
              <a:ln w="254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F8F18CCA-495B-DB1F-4BFC-5F09CD71802C}"/>
                  </a:ext>
                </a:extLst>
              </p:cNvPr>
              <p:cNvCxnSpPr/>
              <p:nvPr/>
            </p:nvCxnSpPr>
            <p:spPr>
              <a:xfrm>
                <a:off x="17623955" y="11422801"/>
                <a:ext cx="0" cy="2730500"/>
              </a:xfrm>
              <a:prstGeom prst="line">
                <a:avLst/>
              </a:prstGeom>
              <a:ln w="254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73C376B-F36A-1066-8DDC-207D7AF2AF80}"/>
                </a:ext>
              </a:extLst>
            </p:cNvPr>
            <p:cNvGrpSpPr/>
            <p:nvPr/>
          </p:nvGrpSpPr>
          <p:grpSpPr>
            <a:xfrm>
              <a:off x="16730162" y="8064942"/>
              <a:ext cx="7020000" cy="2880000"/>
              <a:chOff x="0" y="0"/>
              <a:chExt cx="7020000" cy="2880000"/>
            </a:xfrm>
          </p:grpSpPr>
          <p:pic>
            <p:nvPicPr>
              <p:cNvPr id="10" name="Picture 9" descr="A map of the north and south america&#10;&#10;Description automatically generated">
                <a:extLst>
                  <a:ext uri="{FF2B5EF4-FFF2-40B4-BE49-F238E27FC236}">
                    <a16:creationId xmlns:a16="http://schemas.microsoft.com/office/drawing/2014/main" id="{371ACAA3-9312-7D8A-E6D7-81BA101A26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34375" t="14062" r="25000" b="10938"/>
              <a:stretch/>
            </p:blipFill>
            <p:spPr>
              <a:xfrm>
                <a:off x="0" y="0"/>
                <a:ext cx="2340000" cy="2880000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</p:spPr>
          </p:pic>
          <p:pic>
            <p:nvPicPr>
              <p:cNvPr id="11" name="Picture 10" descr="A map of the north and south america&#10;&#10;Description automatically generated">
                <a:extLst>
                  <a:ext uri="{FF2B5EF4-FFF2-40B4-BE49-F238E27FC236}">
                    <a16:creationId xmlns:a16="http://schemas.microsoft.com/office/drawing/2014/main" id="{FC8C6427-47C6-88D2-CC53-4F951A8C17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34375" t="14062" r="25000" b="10938"/>
              <a:stretch/>
            </p:blipFill>
            <p:spPr>
              <a:xfrm>
                <a:off x="4680000" y="0"/>
                <a:ext cx="2340000" cy="2880000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</p:spPr>
          </p:pic>
          <p:pic>
            <p:nvPicPr>
              <p:cNvPr id="12" name="Picture 11" descr="A map of the north america&#10;&#10;Description automatically generated">
                <a:extLst>
                  <a:ext uri="{FF2B5EF4-FFF2-40B4-BE49-F238E27FC236}">
                    <a16:creationId xmlns:a16="http://schemas.microsoft.com/office/drawing/2014/main" id="{506D3F5F-01A9-7C0B-C7BF-C7E505DD07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34375" t="14062" r="25000" b="10937"/>
              <a:stretch/>
            </p:blipFill>
            <p:spPr>
              <a:xfrm>
                <a:off x="2340000" y="0"/>
                <a:ext cx="2340000" cy="2880000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</p:spPr>
          </p:pic>
        </p:grp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207593ED-0D66-5E5D-3FD8-311C01F6F4B8}"/>
                </a:ext>
              </a:extLst>
            </p:cNvPr>
            <p:cNvCxnSpPr>
              <a:endCxn id="10" idx="2"/>
            </p:cNvCxnSpPr>
            <p:nvPr/>
          </p:nvCxnSpPr>
          <p:spPr>
            <a:xfrm flipV="1">
              <a:off x="17111207" y="10944942"/>
              <a:ext cx="788955" cy="40910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6CB26FF7-1DB6-5884-00E2-188D1EBA4217}"/>
                </a:ext>
              </a:extLst>
            </p:cNvPr>
            <p:cNvCxnSpPr>
              <a:cxnSpLocks/>
              <a:endCxn id="12" idx="2"/>
            </p:cNvCxnSpPr>
            <p:nvPr/>
          </p:nvCxnSpPr>
          <p:spPr>
            <a:xfrm flipV="1">
              <a:off x="17644606" y="10944942"/>
              <a:ext cx="2595556" cy="47150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C1C9075D-248E-7343-D65C-3D6A5351EDA2}"/>
                </a:ext>
              </a:extLst>
            </p:cNvPr>
            <p:cNvCxnSpPr>
              <a:cxnSpLocks/>
              <a:endCxn id="11" idx="2"/>
            </p:cNvCxnSpPr>
            <p:nvPr/>
          </p:nvCxnSpPr>
          <p:spPr>
            <a:xfrm flipV="1">
              <a:off x="18710502" y="10944942"/>
              <a:ext cx="3869660" cy="47150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FEDA2E9A-3B9C-1229-1DFD-9388D9102C5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1178" t="40157" r="633" b="18829"/>
          <a:stretch/>
        </p:blipFill>
        <p:spPr>
          <a:xfrm>
            <a:off x="6316737" y="2958073"/>
            <a:ext cx="5875263" cy="281277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FE6ADFF-4F9D-2816-D765-B6C22BE999E1}"/>
              </a:ext>
            </a:extLst>
          </p:cNvPr>
          <p:cNvSpPr txBox="1"/>
          <p:nvPr/>
        </p:nvSpPr>
        <p:spPr>
          <a:xfrm>
            <a:off x="6616105" y="760656"/>
            <a:ext cx="516485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There is pressing need for better temporal sampling – but at what cost?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Less direct measurements?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Poorer spatial resolution?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Impacts vary with meteorology… 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35A8BED-8190-7FB3-BEEA-46A798DCC7AB}"/>
              </a:ext>
            </a:extLst>
          </p:cNvPr>
          <p:cNvSpPr txBox="1"/>
          <p:nvPr/>
        </p:nvSpPr>
        <p:spPr>
          <a:xfrm>
            <a:off x="7177242" y="114325"/>
            <a:ext cx="40425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Temporal vs spatial?</a:t>
            </a:r>
            <a:endParaRPr kumimoji="0" lang="en-GB" sz="3600" b="1" i="0" strike="noStrike" kern="1200" cap="none" spc="-7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D632D1-98AF-720D-EB2C-31671303D318}"/>
              </a:ext>
            </a:extLst>
          </p:cNvPr>
          <p:cNvSpPr txBox="1"/>
          <p:nvPr/>
        </p:nvSpPr>
        <p:spPr>
          <a:xfrm>
            <a:off x="2032943" y="5054630"/>
            <a:ext cx="2833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MRMS vs resampled MRMS</a:t>
            </a:r>
            <a:endParaRPr kumimoji="0" lang="en-GB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D929EA-0C93-E8C0-1DA4-94D556EB6CC0}"/>
              </a:ext>
            </a:extLst>
          </p:cNvPr>
          <p:cNvSpPr txBox="1"/>
          <p:nvPr/>
        </p:nvSpPr>
        <p:spPr>
          <a:xfrm>
            <a:off x="1200542" y="6048912"/>
            <a:ext cx="10019281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b="1" dirty="0"/>
              <a:t>Temporal sampling – spatial resolution – frequency of observation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1209246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9A02238-E3AA-A1F1-17FB-263462CF45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068" y="833342"/>
            <a:ext cx="4750093" cy="2671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4A39D69-09E4-28FD-7064-42D6717980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284" b="5176"/>
          <a:stretch>
            <a:fillRect/>
          </a:stretch>
        </p:blipFill>
        <p:spPr bwMode="auto">
          <a:xfrm>
            <a:off x="677439" y="876115"/>
            <a:ext cx="2776962" cy="406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45F2A9-552C-DB9C-658D-AB6D44ACB09A}"/>
              </a:ext>
            </a:extLst>
          </p:cNvPr>
          <p:cNvSpPr txBox="1"/>
          <p:nvPr/>
        </p:nvSpPr>
        <p:spPr>
          <a:xfrm>
            <a:off x="3716867" y="1534773"/>
            <a:ext cx="2971800" cy="28146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/>
              <a:t>50 channels at</a:t>
            </a:r>
          </a:p>
          <a:p>
            <a:pPr algn="ctr">
              <a:lnSpc>
                <a:spcPct val="150000"/>
              </a:lnSpc>
            </a:pPr>
            <a:r>
              <a:rPr lang="en-US" sz="2000" b="1" dirty="0"/>
              <a:t>1.4 GHz (L) 36x64 km</a:t>
            </a:r>
          </a:p>
          <a:p>
            <a:pPr algn="ctr">
              <a:lnSpc>
                <a:spcPct val="150000"/>
              </a:lnSpc>
            </a:pPr>
            <a:r>
              <a:rPr lang="en-US" sz="2000" b="1" dirty="0"/>
              <a:t>6.9 GHz (C) 11x19 km</a:t>
            </a:r>
          </a:p>
          <a:p>
            <a:pPr algn="ctr">
              <a:lnSpc>
                <a:spcPct val="150000"/>
              </a:lnSpc>
            </a:pPr>
            <a:r>
              <a:rPr lang="en-US" sz="2000" b="1" dirty="0"/>
              <a:t>10.65 GHz (X) 7x13 km</a:t>
            </a:r>
          </a:p>
          <a:p>
            <a:pPr algn="ctr">
              <a:lnSpc>
                <a:spcPct val="150000"/>
              </a:lnSpc>
            </a:pPr>
            <a:r>
              <a:rPr lang="en-US" sz="2000" b="1" dirty="0"/>
              <a:t>18.7 GHz (K) 4x6 km</a:t>
            </a:r>
          </a:p>
          <a:p>
            <a:pPr algn="ctr">
              <a:lnSpc>
                <a:spcPct val="150000"/>
              </a:lnSpc>
            </a:pPr>
            <a:r>
              <a:rPr lang="en-US" sz="2000" b="1" dirty="0"/>
              <a:t>36.5 GHz (Ka) 3x5 km</a:t>
            </a:r>
          </a:p>
        </p:txBody>
      </p:sp>
      <p:pic>
        <p:nvPicPr>
          <p:cNvPr id="7" name="Picture 6" descr="Graphical user interface&#10;&#10;AI-generated content may be incorrect.">
            <a:extLst>
              <a:ext uri="{FF2B5EF4-FFF2-40B4-BE49-F238E27FC236}">
                <a16:creationId xmlns:a16="http://schemas.microsoft.com/office/drawing/2014/main" id="{70D58E7F-3610-9971-C095-64E43F60907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2743" t="24687" r="2752" b="8064"/>
          <a:stretch>
            <a:fillRect/>
          </a:stretch>
        </p:blipFill>
        <p:spPr>
          <a:xfrm>
            <a:off x="7095067" y="3623735"/>
            <a:ext cx="4750094" cy="26308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312B9C0-DFA5-281B-CBB5-3F11B8EA68B3}"/>
              </a:ext>
            </a:extLst>
          </p:cNvPr>
          <p:cNvSpPr txBox="1"/>
          <p:nvPr/>
        </p:nvSpPr>
        <p:spPr>
          <a:xfrm>
            <a:off x="-1" y="99999"/>
            <a:ext cx="119549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/>
              <a:t>CIMR (Copernicus Imaging Microwave Radiometer)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9A322A-AD0C-79E2-6171-2ECE20250DDB}"/>
              </a:ext>
            </a:extLst>
          </p:cNvPr>
          <p:cNvSpPr txBox="1"/>
          <p:nvPr/>
        </p:nvSpPr>
        <p:spPr>
          <a:xfrm>
            <a:off x="508000" y="5054240"/>
            <a:ext cx="6019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CIMR will provide high resolution low frequency observations that will greatly benefit  precipitation retrievals</a:t>
            </a:r>
            <a:endParaRPr lang="en-GB" sz="2400" b="1" dirty="0"/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104D2FBD-B342-E282-6410-EC6AFFCAC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8267" y="6461979"/>
            <a:ext cx="821904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>
              <a:buNone/>
              <a:defRPr/>
            </a:pP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12th Workshop of International Precipitation Working Group · July 7-10, 2026, Kraków Poland.</a:t>
            </a:r>
            <a:endParaRPr kumimoji="0" lang="en-GB" altLang="en-US" sz="1600" b="0" i="1" u="none" strike="noStrike" kern="1200" cap="none" spc="-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81A03250-D61B-73B9-2CDA-B0954E5E4033}"/>
              </a:ext>
            </a:extLst>
          </p:cNvPr>
          <p:cNvGrpSpPr/>
          <p:nvPr/>
        </p:nvGrpSpPr>
        <p:grpSpPr>
          <a:xfrm>
            <a:off x="1859" y="2861844"/>
            <a:ext cx="12192000" cy="2888696"/>
            <a:chOff x="1859" y="3334987"/>
            <a:chExt cx="12192000" cy="288869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35D6E7C-9AD2-6FB7-6343-84347CBA0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59" y="3334987"/>
              <a:ext cx="12192000" cy="2888696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0D5F322-C5D6-9B60-4B54-5AAA7079440D}"/>
                </a:ext>
              </a:extLst>
            </p:cNvPr>
            <p:cNvSpPr/>
            <p:nvPr/>
          </p:nvSpPr>
          <p:spPr>
            <a:xfrm flipH="1">
              <a:off x="755150" y="5976763"/>
              <a:ext cx="45719" cy="210458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02431DD-C643-25DE-31E2-56786A77E35A}"/>
                </a:ext>
              </a:extLst>
            </p:cNvPr>
            <p:cNvSpPr/>
            <p:nvPr/>
          </p:nvSpPr>
          <p:spPr>
            <a:xfrm flipH="1">
              <a:off x="3821291" y="5976763"/>
              <a:ext cx="215540" cy="210458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65B9B20-FA07-F607-99CB-F83920E01155}"/>
                </a:ext>
              </a:extLst>
            </p:cNvPr>
            <p:cNvSpPr/>
            <p:nvPr/>
          </p:nvSpPr>
          <p:spPr>
            <a:xfrm flipH="1">
              <a:off x="5120321" y="4572506"/>
              <a:ext cx="45719" cy="210458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C0E885B-4191-60E1-43EA-F43BAF62165C}"/>
                </a:ext>
              </a:extLst>
            </p:cNvPr>
            <p:cNvSpPr/>
            <p:nvPr/>
          </p:nvSpPr>
          <p:spPr>
            <a:xfrm flipH="1">
              <a:off x="8266291" y="4568877"/>
              <a:ext cx="95796" cy="210458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6B82AE-9759-FC76-67E7-B27EFED47D59}"/>
                </a:ext>
              </a:extLst>
            </p:cNvPr>
            <p:cNvSpPr/>
            <p:nvPr/>
          </p:nvSpPr>
          <p:spPr>
            <a:xfrm flipH="1">
              <a:off x="10011633" y="4568877"/>
              <a:ext cx="135712" cy="210458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14406E9-751E-8902-B31F-900B7290E940}"/>
                </a:ext>
              </a:extLst>
            </p:cNvPr>
            <p:cNvSpPr/>
            <p:nvPr/>
          </p:nvSpPr>
          <p:spPr>
            <a:xfrm flipH="1">
              <a:off x="9460089" y="5976763"/>
              <a:ext cx="204655" cy="210458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4C562CE-FFBA-C8AB-D9B3-1E632F69D90B}"/>
                </a:ext>
              </a:extLst>
            </p:cNvPr>
            <p:cNvSpPr/>
            <p:nvPr/>
          </p:nvSpPr>
          <p:spPr>
            <a:xfrm flipH="1">
              <a:off x="8571088" y="5976763"/>
              <a:ext cx="298999" cy="210458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424D688-0F59-C07C-ED18-0B6001789BB5}"/>
                </a:ext>
              </a:extLst>
            </p:cNvPr>
            <p:cNvSpPr/>
            <p:nvPr/>
          </p:nvSpPr>
          <p:spPr>
            <a:xfrm flipH="1">
              <a:off x="7852987" y="5976763"/>
              <a:ext cx="135357" cy="210458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01A9A1A-270C-F005-9544-38C65B8EC090}"/>
                </a:ext>
              </a:extLst>
            </p:cNvPr>
            <p:cNvSpPr/>
            <p:nvPr/>
          </p:nvSpPr>
          <p:spPr>
            <a:xfrm flipH="1">
              <a:off x="5090730" y="5976763"/>
              <a:ext cx="96357" cy="210458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79A17AFE-F4A4-53F3-0385-E78E5DB57F96}"/>
              </a:ext>
            </a:extLst>
          </p:cNvPr>
          <p:cNvSpPr txBox="1"/>
          <p:nvPr/>
        </p:nvSpPr>
        <p:spPr>
          <a:xfrm>
            <a:off x="200852" y="794433"/>
            <a:ext cx="11991148" cy="194822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lvl="0">
              <a:lnSpc>
                <a:spcPct val="90000"/>
              </a:lnSpc>
              <a:spcBef>
                <a:spcPts val="600"/>
              </a:spcBef>
              <a:defRPr/>
            </a:pPr>
            <a:r>
              <a:rPr lang="en-GB" sz="2800" b="1" dirty="0">
                <a:highlight>
                  <a:srgbClr val="FFFFFF"/>
                </a:highlight>
              </a:rPr>
              <a:t>The radio frequency spectrum is very valuable – with potential interference</a:t>
            </a:r>
          </a:p>
          <a:p>
            <a:pPr lvl="0">
              <a:lnSpc>
                <a:spcPct val="90000"/>
              </a:lnSpc>
              <a:spcBef>
                <a:spcPts val="600"/>
              </a:spcBef>
              <a:defRPr/>
            </a:pPr>
            <a:r>
              <a:rPr lang="en-GB" sz="2400" b="1" dirty="0">
                <a:highlight>
                  <a:srgbClr val="FFFFFF"/>
                </a:highlight>
              </a:rPr>
              <a:t>Global</a:t>
            </a:r>
            <a:r>
              <a:rPr lang="en-GB" sz="2400" dirty="0">
                <a:highlight>
                  <a:srgbClr val="FFFFFF"/>
                </a:highlight>
              </a:rPr>
              <a:t>: The UN </a:t>
            </a:r>
            <a:r>
              <a:rPr lang="en-GB" sz="2400" b="1" dirty="0">
                <a:highlight>
                  <a:srgbClr val="FFFFFF"/>
                </a:highlight>
              </a:rPr>
              <a:t>International Telecommunication Union (ITU) </a:t>
            </a:r>
            <a:r>
              <a:rPr lang="en-GB" sz="2400" dirty="0">
                <a:highlight>
                  <a:srgbClr val="FFFFFF"/>
                </a:highlight>
              </a:rPr>
              <a:t>coordinates global radio spectrums, satellite orbits, and telecommunication standards worldwide.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kumimoji="0" lang="en-US" sz="2400" b="1" i="0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US</a:t>
            </a:r>
            <a:r>
              <a:rPr kumimoji="0" lang="en-US" sz="2400" i="0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: </a:t>
            </a:r>
            <a:r>
              <a:rPr kumimoji="0" lang="en-US" sz="2400" b="1" i="0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NASEM </a:t>
            </a:r>
            <a:r>
              <a:rPr lang="en-US" sz="2400" b="1" spc="-20" dirty="0">
                <a:solidFill>
                  <a:srgbClr val="000000"/>
                </a:solidFill>
                <a:highlight>
                  <a:srgbClr val="FFFFFF"/>
                </a:highlight>
              </a:rPr>
              <a:t>Committee on Radio Frequencies (CORF) </a:t>
            </a:r>
            <a:r>
              <a:rPr lang="en-US" sz="2400" spc="-20" dirty="0">
                <a:solidFill>
                  <a:srgbClr val="000000"/>
                </a:solidFill>
                <a:highlight>
                  <a:srgbClr val="FFFFFF"/>
                </a:highlight>
              </a:rPr>
              <a:t>Radio Astronomy and Earth Observation 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EU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European Scientists on Spectrum for Earth Observation (ESSEO)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ea typeface="+mn-ea"/>
                <a:cs typeface="+mn-cs"/>
              </a:rPr>
              <a:t>led by ESA coordinates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856CB05-5058-C8A2-4A5A-7AC5940D5101}"/>
              </a:ext>
            </a:extLst>
          </p:cNvPr>
          <p:cNvSpPr txBox="1"/>
          <p:nvPr/>
        </p:nvSpPr>
        <p:spPr>
          <a:xfrm>
            <a:off x="200852" y="98494"/>
            <a:ext cx="117371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Managing and protecting </a:t>
            </a:r>
            <a:r>
              <a:rPr lang="en-US" sz="3600" b="1" i="1" u="sng" dirty="0"/>
              <a:t>our</a:t>
            </a:r>
            <a:r>
              <a:rPr lang="en-US" sz="3600" b="1" dirty="0"/>
              <a:t> frequencies</a:t>
            </a:r>
            <a:endParaRPr lang="en-GB" sz="36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E9C950B-75AF-1CD9-342E-D8BA9C88B81F}"/>
              </a:ext>
            </a:extLst>
          </p:cNvPr>
          <p:cNvSpPr txBox="1"/>
          <p:nvPr/>
        </p:nvSpPr>
        <p:spPr>
          <a:xfrm>
            <a:off x="9907886" y="5503620"/>
            <a:ext cx="14927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/>
              <a:t>US spectrum</a:t>
            </a:r>
            <a:endParaRPr lang="en-GB" sz="2000" i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04A2AA2-DC7B-E86F-9F65-CEBC65387B33}"/>
              </a:ext>
            </a:extLst>
          </p:cNvPr>
          <p:cNvSpPr/>
          <p:nvPr/>
        </p:nvSpPr>
        <p:spPr>
          <a:xfrm>
            <a:off x="11413067" y="4521200"/>
            <a:ext cx="731355" cy="119287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E9B5EF-7F01-AF23-3284-7E40DEB93A23}"/>
              </a:ext>
            </a:extLst>
          </p:cNvPr>
          <p:cNvSpPr txBox="1"/>
          <p:nvPr/>
        </p:nvSpPr>
        <p:spPr>
          <a:xfrm>
            <a:off x="903514" y="5869725"/>
            <a:ext cx="10265229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‘Clean’ frequencies are fundamental to our retrievals</a:t>
            </a:r>
            <a:endParaRPr lang="en-GB" sz="2800" b="1" dirty="0"/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31024BE1-4F83-B0E2-E76A-8307E23AA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8267" y="6461979"/>
            <a:ext cx="821904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>
              <a:buNone/>
              <a:defRPr/>
            </a:pP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12th Workshop of International Precipitation Working Group · July 7-10, 2026, Kraków Poland.</a:t>
            </a:r>
            <a:endParaRPr kumimoji="0" lang="en-GB" altLang="en-US" sz="1600" b="0" i="1" u="none" strike="noStrike" kern="1200" cap="none" spc="-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5829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3A36C-2A81-A520-4581-26A1AB38B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4259"/>
            <a:ext cx="10515600" cy="72707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Conclusions</a:t>
            </a:r>
            <a:endParaRPr lang="en-GB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EC0E77-8DE1-C805-1171-C530D260B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821268"/>
            <a:ext cx="10972800" cy="2603501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Observations need to be:</a:t>
            </a:r>
          </a:p>
          <a:p>
            <a:pPr>
              <a:spcBef>
                <a:spcPts val="600"/>
              </a:spcBef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commensurate with the dimensional variability of the variable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being measured (i.e. &lt; 5 mins &lt; 10 km) – 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temporal/spatial scales are intertwined</a:t>
            </a:r>
          </a:p>
          <a:p>
            <a:pPr>
              <a:spcBef>
                <a:spcPts val="600"/>
              </a:spcBef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sensitive to what we want to measure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(e.g. precipitation near the surface vs atmospheric) 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frequency dependent.</a:t>
            </a:r>
          </a:p>
          <a:p>
            <a:pPr>
              <a:spcBef>
                <a:spcPts val="600"/>
              </a:spcBef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consistent over the long-term data record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to allow variations to be accurately depicted and assessed – 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individual satellite data records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A86D3EC-C2EC-A7F0-42F3-915C56F8BDD9}"/>
              </a:ext>
            </a:extLst>
          </p:cNvPr>
          <p:cNvSpPr txBox="1">
            <a:spLocks/>
          </p:cNvSpPr>
          <p:nvPr/>
        </p:nvSpPr>
        <p:spPr>
          <a:xfrm>
            <a:off x="1494366" y="5339294"/>
            <a:ext cx="9203267" cy="7577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Our spectrum needs protection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increasing pressure to use/reuse/co-use the frequencies we depend upon 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(no/little protection &gt; 200 GHz)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6033E26-336D-DFB0-B01B-525AB3DB801C}"/>
              </a:ext>
            </a:extLst>
          </p:cNvPr>
          <p:cNvSpPr txBox="1">
            <a:spLocks/>
          </p:cNvSpPr>
          <p:nvPr/>
        </p:nvSpPr>
        <p:spPr>
          <a:xfrm>
            <a:off x="1494366" y="3560236"/>
            <a:ext cx="9203267" cy="7577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Low frequency channels are important 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not just for oceanic precipitation, but also for over land retrievals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BE84FB1-DB25-CE8A-ACD1-619A3B7434B9}"/>
              </a:ext>
            </a:extLst>
          </p:cNvPr>
          <p:cNvSpPr txBox="1">
            <a:spLocks/>
          </p:cNvSpPr>
          <p:nvPr/>
        </p:nvSpPr>
        <p:spPr>
          <a:xfrm>
            <a:off x="1494366" y="4451350"/>
            <a:ext cx="9203267" cy="7577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Temporal sampling is important 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–such observations should be commensurate with other high-class precipitation sensors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51E5CFE7-6E53-7677-4DEB-EC05EC6746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8267" y="6461979"/>
            <a:ext cx="821904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>
              <a:buNone/>
              <a:defRPr/>
            </a:pP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12th Workshop of International Precipitation Working Group · July 7-10, 2026, Kraków Poland.</a:t>
            </a:r>
            <a:endParaRPr kumimoji="0" lang="en-GB" altLang="en-US" sz="1600" b="0" i="1" u="none" strike="noStrike" kern="1200" cap="none" spc="-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505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E13EF-BDD2-BAE7-B3C9-D1635215B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04A491F-5472-0012-DCDA-AE7ED1E068B1}"/>
              </a:ext>
            </a:extLst>
          </p:cNvPr>
          <p:cNvSpPr txBox="1"/>
          <p:nvPr/>
        </p:nvSpPr>
        <p:spPr>
          <a:xfrm>
            <a:off x="358095" y="245533"/>
            <a:ext cx="11435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Where are we?</a:t>
            </a:r>
            <a:endParaRPr lang="en-GB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7800BC-70DA-DF0D-4EF1-0CF60FE98969}"/>
              </a:ext>
            </a:extLst>
          </p:cNvPr>
          <p:cNvSpPr txBox="1"/>
          <p:nvPr/>
        </p:nvSpPr>
        <p:spPr>
          <a:xfrm>
            <a:off x="524936" y="1018862"/>
            <a:ext cx="10693400" cy="14409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 satellite sensors </a:t>
            </a:r>
            <a:r>
              <a:rPr kumimoji="0" lang="en-US" sz="2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observe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precipitation?  Yes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(mostly)</a:t>
            </a:r>
          </a:p>
          <a:p>
            <a:pPr lvl="0">
              <a:spcAft>
                <a:spcPts val="300"/>
              </a:spcAft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effect (most) precipitation has on the </a:t>
            </a:r>
            <a:r>
              <a:rPr lang="en-US" sz="2400" i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received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radiation can be observed,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but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some precipitation may have no discernable signal (detectability/masking).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97459A-C592-0F44-E857-FAFB6860FC89}"/>
              </a:ext>
            </a:extLst>
          </p:cNvPr>
          <p:cNvSpPr txBox="1"/>
          <p:nvPr/>
        </p:nvSpPr>
        <p:spPr>
          <a:xfrm>
            <a:off x="524936" y="2579771"/>
            <a:ext cx="10693400" cy="22716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 satellite sensors </a:t>
            </a:r>
            <a:r>
              <a:rPr kumimoji="0" lang="en-US" sz="2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measure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precipitation? It depends…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do we mean by ‘measure’ and by ‘precipitation’: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Where? – at the surface, within the atmosphere?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What?</a:t>
            </a:r>
            <a:r>
              <a:rPr kumimoji="0" lang="en-US" sz="24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liquid, mixed, solid?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lang="en-US" sz="2400" i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When? - Instantaneous, daily, monthly, annual, climate-scale?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ADF532-CBCB-89E2-FC60-C3C4BBCD07AE}"/>
              </a:ext>
            </a:extLst>
          </p:cNvPr>
          <p:cNvSpPr txBox="1"/>
          <p:nvPr/>
        </p:nvSpPr>
        <p:spPr>
          <a:xfrm>
            <a:off x="524936" y="5064533"/>
            <a:ext cx="10515600" cy="646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‘perfect’ retrieval scheme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illusive…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425E6281-0ABF-0675-0982-77FDA598B4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8267" y="6461979"/>
            <a:ext cx="821904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>
              <a:buNone/>
              <a:defRPr/>
            </a:pP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12th Workshop of International Precipitation Working Group · July 7-10, 2026, Kraków Poland.</a:t>
            </a:r>
            <a:endParaRPr kumimoji="0" lang="en-GB" altLang="en-US" sz="1600" b="0" i="1" u="none" strike="noStrike" kern="1200" cap="none" spc="-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210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BCC06-6776-6B69-22A9-FE7CCCF41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A853DF-12E2-1247-C731-9CA621E086C0}"/>
              </a:ext>
            </a:extLst>
          </p:cNvPr>
          <p:cNvSpPr txBox="1"/>
          <p:nvPr/>
        </p:nvSpPr>
        <p:spPr>
          <a:xfrm>
            <a:off x="575733" y="914400"/>
            <a:ext cx="1124179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50+ years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passive microwave observations 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(48 years digital data – and ongoing work to generate “L1C” for all data)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D1510A-2B11-78BD-2A2F-086E1EEEAE09}"/>
              </a:ext>
            </a:extLst>
          </p:cNvPr>
          <p:cNvSpPr txBox="1"/>
          <p:nvPr/>
        </p:nvSpPr>
        <p:spPr>
          <a:xfrm>
            <a:off x="5118073" y="120247"/>
            <a:ext cx="1955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date…</a:t>
            </a:r>
            <a:endParaRPr lang="en-GB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5CB680-537A-8B3C-F12A-A23CBE166E9F}"/>
              </a:ext>
            </a:extLst>
          </p:cNvPr>
          <p:cNvSpPr txBox="1"/>
          <p:nvPr/>
        </p:nvSpPr>
        <p:spPr>
          <a:xfrm>
            <a:off x="475101" y="1936283"/>
            <a:ext cx="11241798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Solid knowledge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retrieval abilities and capabilities:</a:t>
            </a:r>
          </a:p>
          <a:p>
            <a:pPr marL="720000" indent="-1800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Radar provides the ‘best’ for retrieving hydrometeors </a:t>
            </a:r>
            <a:r>
              <a:rPr lang="en-US" sz="2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(and it’s 3D!)</a:t>
            </a:r>
          </a:p>
          <a:p>
            <a:pPr marL="720000" indent="-1800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Passive microwave radiometers with wide frequency ranges allow the nuances of precipitation to be retrieved</a:t>
            </a:r>
          </a:p>
          <a:p>
            <a:pPr marL="720000" indent="-1800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 frequencies are crucial for light precipitation &amp; snow</a:t>
            </a:r>
          </a:p>
          <a:p>
            <a:pPr marL="720000" indent="-1800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Low frequencies are crucial for oceanic and heavy precipitation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100488-9FF3-EEA6-8CE7-9C979CF954FE}"/>
              </a:ext>
            </a:extLst>
          </p:cNvPr>
          <p:cNvSpPr txBox="1"/>
          <p:nvPr/>
        </p:nvSpPr>
        <p:spPr>
          <a:xfrm>
            <a:off x="475101" y="4989493"/>
            <a:ext cx="112417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Good, mature schemes exist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provide precipitation estimates over a wide range of situations, resolutions and time scales.</a:t>
            </a: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6C4E05BD-B77D-D998-F7C6-3A5AE6639C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8267" y="6461979"/>
            <a:ext cx="821904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>
              <a:buNone/>
              <a:defRPr/>
            </a:pP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12th Workshop of International Precipitation Working Group · July 7-10, 2026, Kraków Poland.</a:t>
            </a:r>
            <a:endParaRPr kumimoji="0" lang="en-GB" altLang="en-US" sz="1600" b="0" i="1" u="none" strike="noStrike" kern="1200" cap="none" spc="-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98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86076-66B6-E2B9-B69C-29470C014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71E903-5B88-7544-E622-B2890CBB325F}"/>
              </a:ext>
            </a:extLst>
          </p:cNvPr>
          <p:cNvSpPr txBox="1"/>
          <p:nvPr/>
        </p:nvSpPr>
        <p:spPr>
          <a:xfrm>
            <a:off x="463898" y="114842"/>
            <a:ext cx="11322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Managing expectations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EE40A1-6AF4-B2BB-5EBB-8E71185CDCB7}"/>
              </a:ext>
            </a:extLst>
          </p:cNvPr>
          <p:cNvSpPr txBox="1"/>
          <p:nvPr/>
        </p:nvSpPr>
        <p:spPr>
          <a:xfrm>
            <a:off x="463898" y="1041400"/>
            <a:ext cx="11201400" cy="472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spcBef>
                <a:spcPts val="1800"/>
              </a:spcBef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Different sensors with different capabilities produce different results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are potentially ‘correct’ – within their own capabilities.</a:t>
            </a:r>
          </a:p>
          <a:p>
            <a:pPr marL="457200" marR="0" lvl="0" indent="-457200" algn="l" defTabSz="914400" rtl="0" eaLnBrk="1" fontAlgn="auto" latinLnBrk="0" hangingPunct="1">
              <a:spcBef>
                <a:spcPts val="1800"/>
              </a:spcBef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Consistent, long-term measurements depend upon the observations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early data sets will be less precise - reprocessing of legacy data sets to current data quality standards is underway.</a:t>
            </a:r>
          </a:p>
          <a:p>
            <a:pPr marL="457200" marR="0" lvl="0" indent="-457200" algn="l" defTabSz="914400" rtl="0" eaLnBrk="1" fontAlgn="auto" latinLnBrk="0" hangingPunct="1">
              <a:spcBef>
                <a:spcPts val="1800"/>
              </a:spcBef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Errors and uncertainties are problematic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different users have different criteria (atmospheric scientist vs hydrologist), but basic ‘fitness-for-use’ based upon channel selection and retrieval ability possible.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Sampling resolutions need to be commensurate with precipitation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temporal and spatial resolutions are intertwined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00C0E52F-92B4-D9D1-743D-A18FD5E385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8267" y="6461979"/>
            <a:ext cx="821904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>
              <a:buNone/>
              <a:defRPr/>
            </a:pP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12th Workshop of International Precipitation Working Group · July 7-10, 2026, Kraków Poland.</a:t>
            </a:r>
            <a:endParaRPr kumimoji="0" lang="en-GB" altLang="en-US" sz="1600" b="0" i="1" u="none" strike="noStrike" kern="1200" cap="none" spc="-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57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C89F2-514A-BA0F-5E2F-152CBCD17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9C4645-9FD2-2B64-452F-C31D5E7BC809}"/>
              </a:ext>
            </a:extLst>
          </p:cNvPr>
          <p:cNvSpPr txBox="1"/>
          <p:nvPr/>
        </p:nvSpPr>
        <p:spPr>
          <a:xfrm>
            <a:off x="3848305" y="120159"/>
            <a:ext cx="48333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was the question?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E3D3EB7-F8EA-A0B7-C1C2-ED495F3410F4}"/>
              </a:ext>
            </a:extLst>
          </p:cNvPr>
          <p:cNvGrpSpPr/>
          <p:nvPr/>
        </p:nvGrpSpPr>
        <p:grpSpPr>
          <a:xfrm>
            <a:off x="855133" y="1699208"/>
            <a:ext cx="10322171" cy="3464219"/>
            <a:chOff x="855133" y="1699208"/>
            <a:chExt cx="10322171" cy="3464219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032797C-FA45-8FE5-13BF-613277EE692D}"/>
                </a:ext>
              </a:extLst>
            </p:cNvPr>
            <p:cNvSpPr/>
            <p:nvPr/>
          </p:nvSpPr>
          <p:spPr>
            <a:xfrm>
              <a:off x="855133" y="1699208"/>
              <a:ext cx="5905420" cy="3464219"/>
            </a:xfrm>
            <a:prstGeom prst="ellipse">
              <a:avLst/>
            </a:prstGeom>
            <a:solidFill>
              <a:srgbClr val="00B050">
                <a:alpha val="23000"/>
              </a:srgb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E07F6B5-1825-6B8C-2D6D-B1868A98417F}"/>
                </a:ext>
              </a:extLst>
            </p:cNvPr>
            <p:cNvSpPr/>
            <p:nvPr/>
          </p:nvSpPr>
          <p:spPr>
            <a:xfrm>
              <a:off x="5087180" y="1699208"/>
              <a:ext cx="6090124" cy="3464219"/>
            </a:xfrm>
            <a:prstGeom prst="ellipse">
              <a:avLst/>
            </a:prstGeom>
            <a:solidFill>
              <a:srgbClr val="0070C0">
                <a:alpha val="23000"/>
              </a:srgb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6627FEB-3F60-B72E-A328-276A182114B8}"/>
              </a:ext>
            </a:extLst>
          </p:cNvPr>
          <p:cNvGrpSpPr/>
          <p:nvPr/>
        </p:nvGrpSpPr>
        <p:grpSpPr>
          <a:xfrm>
            <a:off x="1697400" y="1146512"/>
            <a:ext cx="8970779" cy="542618"/>
            <a:chOff x="1697400" y="1146512"/>
            <a:chExt cx="8970779" cy="54261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62727C6-C38F-8EF9-CBC5-13068849FF73}"/>
                </a:ext>
              </a:extLst>
            </p:cNvPr>
            <p:cNvSpPr txBox="1"/>
            <p:nvPr/>
          </p:nvSpPr>
          <p:spPr>
            <a:xfrm>
              <a:off x="1697400" y="1146512"/>
              <a:ext cx="39993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i="1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Surface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31E65D3-AF86-518B-B2E4-5D8757AC250D}"/>
                </a:ext>
              </a:extLst>
            </p:cNvPr>
            <p:cNvSpPr txBox="1"/>
            <p:nvPr/>
          </p:nvSpPr>
          <p:spPr>
            <a:xfrm>
              <a:off x="5596304" y="1165910"/>
              <a:ext cx="50718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i="1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Atmosphere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EEDC5F7-1195-D14F-9F60-D61F2A197E4C}"/>
              </a:ext>
            </a:extLst>
          </p:cNvPr>
          <p:cNvGrpSpPr/>
          <p:nvPr/>
        </p:nvGrpSpPr>
        <p:grpSpPr>
          <a:xfrm>
            <a:off x="1660843" y="723303"/>
            <a:ext cx="8434524" cy="540133"/>
            <a:chOff x="1660843" y="786803"/>
            <a:chExt cx="8434524" cy="540133"/>
          </a:xfrm>
          <a:solidFill>
            <a:srgbClr val="FFFF00"/>
          </a:solidFill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8AACB2B-7B60-710D-D0B6-957B521228FD}"/>
                </a:ext>
              </a:extLst>
            </p:cNvPr>
            <p:cNvSpPr txBox="1"/>
            <p:nvPr/>
          </p:nvSpPr>
          <p:spPr>
            <a:xfrm>
              <a:off x="1660843" y="803716"/>
              <a:ext cx="4193857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</a:t>
              </a:r>
              <a:r>
                <a:rPr lang="en-GB" sz="28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EOS</a:t>
              </a:r>
              <a:endParaRPr lang="en-GB" sz="28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702155E-ADF5-B142-6BF9-744EFBE6C2BB}"/>
                </a:ext>
              </a:extLst>
            </p:cNvPr>
            <p:cNvSpPr txBox="1"/>
            <p:nvPr/>
          </p:nvSpPr>
          <p:spPr>
            <a:xfrm>
              <a:off x="5854700" y="786803"/>
              <a:ext cx="4240667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CGMS</a:t>
              </a:r>
              <a:endParaRPr lang="en-GB" sz="28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CC064E8-E377-B041-84AD-AFA7A2C6184F}"/>
              </a:ext>
            </a:extLst>
          </p:cNvPr>
          <p:cNvGrpSpPr/>
          <p:nvPr/>
        </p:nvGrpSpPr>
        <p:grpSpPr>
          <a:xfrm>
            <a:off x="1825747" y="2036440"/>
            <a:ext cx="8403302" cy="2968600"/>
            <a:chOff x="1825747" y="2036440"/>
            <a:chExt cx="8403302" cy="29686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BFBCE2B-7668-4702-2C86-1A8CCB25A5B4}"/>
                </a:ext>
              </a:extLst>
            </p:cNvPr>
            <p:cNvSpPr txBox="1"/>
            <p:nvPr/>
          </p:nvSpPr>
          <p:spPr>
            <a:xfrm>
              <a:off x="1825747" y="2036440"/>
              <a:ext cx="3323035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Hydrology</a:t>
              </a:r>
            </a:p>
            <a:p>
              <a:pPr algn="ctr"/>
              <a:r>
                <a:rPr lang="en-GB" sz="28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e.g. </a:t>
              </a:r>
              <a:r>
                <a:rPr lang="en-GB" sz="2800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water resources</a:t>
              </a:r>
            </a:p>
            <a:p>
              <a:pPr algn="ctr"/>
              <a:r>
                <a:rPr lang="en-GB" sz="28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</a:t>
              </a:r>
              <a:r>
                <a:rPr lang="en-GB" sz="2800" noProof="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iver</a:t>
              </a:r>
              <a:r>
                <a:rPr lang="en-GB" sz="2800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management</a:t>
              </a:r>
            </a:p>
            <a:p>
              <a:pPr algn="ctr"/>
              <a:r>
                <a:rPr lang="en-GB" sz="28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</a:t>
              </a:r>
              <a:r>
                <a:rPr lang="en-GB" sz="2800" noProof="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ndustry</a:t>
              </a:r>
              <a:r>
                <a:rPr lang="en-GB" sz="2800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/transport</a:t>
              </a:r>
            </a:p>
            <a:p>
              <a:pPr algn="ctr"/>
              <a:r>
                <a:rPr lang="en-GB" sz="28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</a:t>
              </a:r>
              <a:r>
                <a:rPr lang="en-GB" sz="2800" noProof="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rops</a:t>
              </a:r>
              <a:r>
                <a:rPr lang="en-GB" sz="2800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&amp; vegetation</a:t>
              </a:r>
            </a:p>
            <a:p>
              <a:pPr algn="ctr"/>
              <a:r>
                <a:rPr lang="en-GB" sz="28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</a:t>
              </a:r>
              <a:r>
                <a:rPr lang="en-GB" sz="2800" noProof="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isheries</a:t>
              </a:r>
              <a:endParaRPr lang="en-GB" sz="28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26CC65D-16EC-C51A-7E87-554C7E467732}"/>
                </a:ext>
              </a:extLst>
            </p:cNvPr>
            <p:cNvSpPr txBox="1"/>
            <p:nvPr/>
          </p:nvSpPr>
          <p:spPr>
            <a:xfrm>
              <a:off x="6767973" y="2327384"/>
              <a:ext cx="3461076" cy="26776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8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Meteorology</a:t>
              </a:r>
            </a:p>
            <a:p>
              <a:pPr algn="ctr"/>
              <a:r>
                <a:rPr lang="en-GB" sz="2800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e.g. </a:t>
              </a:r>
              <a:r>
                <a:rPr lang="en-GB" sz="28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</a:t>
              </a:r>
              <a:r>
                <a:rPr lang="en-GB" sz="2800" noProof="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nergy</a:t>
              </a:r>
              <a:r>
                <a:rPr lang="en-GB" sz="2800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exchange</a:t>
              </a:r>
            </a:p>
            <a:p>
              <a:pPr algn="ctr"/>
              <a:r>
                <a:rPr lang="en-GB" sz="28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atmospheric dynamics</a:t>
              </a:r>
            </a:p>
            <a:p>
              <a:pPr algn="ctr"/>
              <a:r>
                <a:rPr lang="en-GB" sz="28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</a:t>
              </a:r>
              <a:r>
                <a:rPr lang="en-GB" sz="2800" noProof="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undamental</a:t>
              </a:r>
              <a:r>
                <a:rPr lang="en-GB" sz="2800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research</a:t>
              </a:r>
            </a:p>
            <a:p>
              <a:pPr algn="ctr"/>
              <a:r>
                <a:rPr lang="en-GB" sz="28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Etc…</a:t>
              </a:r>
              <a:endParaRPr lang="en-GB" sz="28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endParaRPr lang="en-GB" sz="28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11228CB-0ED9-3D32-2531-2DA39480E775}"/>
                </a:ext>
              </a:extLst>
            </p:cNvPr>
            <p:cNvSpPr txBox="1"/>
            <p:nvPr/>
          </p:nvSpPr>
          <p:spPr>
            <a:xfrm rot="16200000">
              <a:off x="4910494" y="3113658"/>
              <a:ext cx="20957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precipitation</a:t>
              </a:r>
              <a:endParaRPr lang="en-GB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E87E26E-430E-55AC-D201-568FBFC5B8D2}"/>
              </a:ext>
            </a:extLst>
          </p:cNvPr>
          <p:cNvGrpSpPr/>
          <p:nvPr/>
        </p:nvGrpSpPr>
        <p:grpSpPr>
          <a:xfrm>
            <a:off x="841599" y="5215036"/>
            <a:ext cx="10508802" cy="979315"/>
            <a:chOff x="841599" y="5215036"/>
            <a:chExt cx="10508802" cy="97931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64CB7F4-CE06-0FA0-E1DC-478292AC84AA}"/>
                </a:ext>
              </a:extLst>
            </p:cNvPr>
            <p:cNvSpPr txBox="1"/>
            <p:nvPr/>
          </p:nvSpPr>
          <p:spPr>
            <a:xfrm>
              <a:off x="841599" y="5240244"/>
              <a:ext cx="542339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i="1" spc="-40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Satellite observations used to measure surface precipitation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C4744AA-D3FA-C845-F9AD-7032B376401E}"/>
                </a:ext>
              </a:extLst>
            </p:cNvPr>
            <p:cNvSpPr txBox="1"/>
            <p:nvPr/>
          </p:nvSpPr>
          <p:spPr>
            <a:xfrm>
              <a:off x="6012956" y="5215036"/>
              <a:ext cx="533744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i="1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Assimilation of radiances into models to produce precipitation</a:t>
              </a:r>
            </a:p>
          </p:txBody>
        </p:sp>
      </p:grpSp>
      <p:sp>
        <p:nvSpPr>
          <p:cNvPr id="20" name="Text Box 5">
            <a:extLst>
              <a:ext uri="{FF2B5EF4-FFF2-40B4-BE49-F238E27FC236}">
                <a16:creationId xmlns:a16="http://schemas.microsoft.com/office/drawing/2014/main" id="{B1E1C7AF-7751-8E4E-4F03-7F81E9C18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8267" y="6461979"/>
            <a:ext cx="821904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>
              <a:buNone/>
              <a:defRPr/>
            </a:pP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12th Workshop of International Precipitation Working Group · July 7-10, 2026, Kraków Poland.</a:t>
            </a:r>
            <a:endParaRPr kumimoji="0" lang="en-GB" altLang="en-US" sz="1600" b="0" i="1" u="none" strike="noStrike" kern="1200" cap="none" spc="-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5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5D5EE-CBB1-BE24-1D93-385517B73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1E928010-C6A8-9D7C-2150-1CA1FA24B342}"/>
              </a:ext>
            </a:extLst>
          </p:cNvPr>
          <p:cNvGrpSpPr/>
          <p:nvPr/>
        </p:nvGrpSpPr>
        <p:grpSpPr>
          <a:xfrm>
            <a:off x="3492000" y="1180818"/>
            <a:ext cx="8640000" cy="3240000"/>
            <a:chOff x="3492000" y="245171"/>
            <a:chExt cx="8640000" cy="324000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9A7358FC-2DD1-F08B-1D46-3010B4BB38FC}"/>
                </a:ext>
              </a:extLst>
            </p:cNvPr>
            <p:cNvCxnSpPr/>
            <p:nvPr/>
          </p:nvCxnSpPr>
          <p:spPr>
            <a:xfrm>
              <a:off x="3492000" y="245171"/>
              <a:ext cx="864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8061208-1739-654D-C267-986C7F09E21B}"/>
                </a:ext>
              </a:extLst>
            </p:cNvPr>
            <p:cNvCxnSpPr/>
            <p:nvPr/>
          </p:nvCxnSpPr>
          <p:spPr>
            <a:xfrm>
              <a:off x="3492000" y="461171"/>
              <a:ext cx="864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CD2118C-7C5A-1806-AE9B-D032E2060C24}"/>
                </a:ext>
              </a:extLst>
            </p:cNvPr>
            <p:cNvCxnSpPr/>
            <p:nvPr/>
          </p:nvCxnSpPr>
          <p:spPr>
            <a:xfrm>
              <a:off x="3492000" y="677171"/>
              <a:ext cx="864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A27F3CB-E01B-E9F6-295B-043B85DC067C}"/>
                </a:ext>
              </a:extLst>
            </p:cNvPr>
            <p:cNvCxnSpPr/>
            <p:nvPr/>
          </p:nvCxnSpPr>
          <p:spPr>
            <a:xfrm>
              <a:off x="3492000" y="893171"/>
              <a:ext cx="864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B67DA2A2-DDA3-DDD1-E089-932128915A3C}"/>
                </a:ext>
              </a:extLst>
            </p:cNvPr>
            <p:cNvCxnSpPr/>
            <p:nvPr/>
          </p:nvCxnSpPr>
          <p:spPr>
            <a:xfrm>
              <a:off x="3492000" y="1109668"/>
              <a:ext cx="864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3AE7087-1DB5-1505-7494-1284DA872983}"/>
                </a:ext>
              </a:extLst>
            </p:cNvPr>
            <p:cNvCxnSpPr/>
            <p:nvPr/>
          </p:nvCxnSpPr>
          <p:spPr>
            <a:xfrm>
              <a:off x="3492000" y="1325171"/>
              <a:ext cx="864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63100434-96DD-C0D5-DB6D-722CB3FE4F59}"/>
                </a:ext>
              </a:extLst>
            </p:cNvPr>
            <p:cNvCxnSpPr/>
            <p:nvPr/>
          </p:nvCxnSpPr>
          <p:spPr>
            <a:xfrm>
              <a:off x="3492000" y="1541957"/>
              <a:ext cx="864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8E8D1E0C-A554-36ED-691D-D6723D83BCA2}"/>
                </a:ext>
              </a:extLst>
            </p:cNvPr>
            <p:cNvCxnSpPr/>
            <p:nvPr/>
          </p:nvCxnSpPr>
          <p:spPr>
            <a:xfrm>
              <a:off x="3492000" y="1757171"/>
              <a:ext cx="864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91FBA266-EBB0-B33A-602E-FC67395D2BF9}"/>
                </a:ext>
              </a:extLst>
            </p:cNvPr>
            <p:cNvCxnSpPr/>
            <p:nvPr/>
          </p:nvCxnSpPr>
          <p:spPr>
            <a:xfrm>
              <a:off x="3492000" y="1973171"/>
              <a:ext cx="864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F48D25E6-CF39-5BC9-2EE6-B20BCF78CD96}"/>
                </a:ext>
              </a:extLst>
            </p:cNvPr>
            <p:cNvCxnSpPr/>
            <p:nvPr/>
          </p:nvCxnSpPr>
          <p:spPr>
            <a:xfrm>
              <a:off x="3492000" y="2189171"/>
              <a:ext cx="864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48F2556-8C95-EC10-C039-F523DC99D0A1}"/>
                </a:ext>
              </a:extLst>
            </p:cNvPr>
            <p:cNvCxnSpPr/>
            <p:nvPr/>
          </p:nvCxnSpPr>
          <p:spPr>
            <a:xfrm>
              <a:off x="3492000" y="2405171"/>
              <a:ext cx="864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5F5407DA-61BB-0BAC-A462-4A85102F95D2}"/>
                </a:ext>
              </a:extLst>
            </p:cNvPr>
            <p:cNvCxnSpPr/>
            <p:nvPr/>
          </p:nvCxnSpPr>
          <p:spPr>
            <a:xfrm>
              <a:off x="3492000" y="2621171"/>
              <a:ext cx="864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433DABF7-A186-055F-52F2-140A7EA2742B}"/>
                </a:ext>
              </a:extLst>
            </p:cNvPr>
            <p:cNvCxnSpPr/>
            <p:nvPr/>
          </p:nvCxnSpPr>
          <p:spPr>
            <a:xfrm>
              <a:off x="3492000" y="2837171"/>
              <a:ext cx="864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368FBEBC-8782-BED9-867D-2049792C6F18}"/>
                </a:ext>
              </a:extLst>
            </p:cNvPr>
            <p:cNvCxnSpPr/>
            <p:nvPr/>
          </p:nvCxnSpPr>
          <p:spPr>
            <a:xfrm>
              <a:off x="3492000" y="3053171"/>
              <a:ext cx="864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2B0DC064-8E8B-94B2-3233-B96436985EDA}"/>
                </a:ext>
              </a:extLst>
            </p:cNvPr>
            <p:cNvCxnSpPr/>
            <p:nvPr/>
          </p:nvCxnSpPr>
          <p:spPr>
            <a:xfrm>
              <a:off x="3492000" y="3269171"/>
              <a:ext cx="864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DD8CA11-DF89-DF24-E2CF-486D893A6BF6}"/>
                </a:ext>
              </a:extLst>
            </p:cNvPr>
            <p:cNvCxnSpPr/>
            <p:nvPr/>
          </p:nvCxnSpPr>
          <p:spPr>
            <a:xfrm>
              <a:off x="3492000" y="3485171"/>
              <a:ext cx="864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F0BC724-C78E-2C96-2DC3-14DB70B6E7F4}"/>
              </a:ext>
            </a:extLst>
          </p:cNvPr>
          <p:cNvSpPr txBox="1"/>
          <p:nvPr/>
        </p:nvSpPr>
        <p:spPr>
          <a:xfrm>
            <a:off x="-25586" y="1047525"/>
            <a:ext cx="3512939" cy="3754874"/>
          </a:xfrm>
          <a:prstGeom prst="rect">
            <a:avLst/>
          </a:prstGeom>
          <a:solidFill>
            <a:schemeClr val="bg1"/>
          </a:solidFill>
        </p:spPr>
        <p:txBody>
          <a:bodyPr wrap="none" lIns="36000" rIns="3600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DMSP F16, F17, F18 [SSMIS]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MetOp-A,B,C [MHS]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FY-3A,B,C,D,G,I [MWRI]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Megha-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Tropiques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[SAPHIR]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Suomi NPP, NOAA-20,21, JPSS-3,4, </a:t>
            </a:r>
            <a:r>
              <a:rPr kumimoji="0" lang="en-US" sz="1400" b="0" i="0" u="none" strike="noStrike" kern="1200" cap="none" spc="-1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Quicksounder</a:t>
            </a:r>
            <a:r>
              <a:rPr kumimoji="0" lang="en-US" sz="1400" b="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[ATMS]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GCOM-W [AMSR2]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GPM Core [GMI/DPR]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TROPICS [TMS]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EarthCARE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[CPR 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EarthCARE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)]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WSF-M1,2 [MWI]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AWS, EPS-Sterna [MWR]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GOSAT-GW [AMSR3]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MetOp-SG A1,2,3 [MWS]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MetOp-SG B1,2,3 [MWI/ICI]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Sentinel CIMR-A, B [CIMR]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AOS-PMM [SAPHIR-NG/PMM]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NEON series-1 [SMBA]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BC78DF-6C26-7F16-3991-7D22CD364142}"/>
              </a:ext>
            </a:extLst>
          </p:cNvPr>
          <p:cNvSpPr/>
          <p:nvPr/>
        </p:nvSpPr>
        <p:spPr>
          <a:xfrm>
            <a:off x="3492000" y="1047525"/>
            <a:ext cx="8640000" cy="3816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57D7C025-49BE-021C-FA3E-2AF73DA92D99}"/>
              </a:ext>
            </a:extLst>
          </p:cNvPr>
          <p:cNvSpPr/>
          <p:nvPr/>
        </p:nvSpPr>
        <p:spPr>
          <a:xfrm>
            <a:off x="3492000" y="1335525"/>
            <a:ext cx="2448000" cy="126000"/>
          </a:xfrm>
          <a:prstGeom prst="homePlat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0286C69-2E2A-1006-E7FB-755B13F2E596}"/>
              </a:ext>
            </a:extLst>
          </p:cNvPr>
          <p:cNvCxnSpPr/>
          <p:nvPr/>
        </p:nvCxnSpPr>
        <p:spPr>
          <a:xfrm>
            <a:off x="5040000" y="1047525"/>
            <a:ext cx="0" cy="3816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54CAE2B-7FDF-D322-325D-846564BC4AD7}"/>
              </a:ext>
            </a:extLst>
          </p:cNvPr>
          <p:cNvCxnSpPr/>
          <p:nvPr/>
        </p:nvCxnSpPr>
        <p:spPr>
          <a:xfrm>
            <a:off x="6480000" y="1047525"/>
            <a:ext cx="0" cy="3816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B88BD1D-74FE-618A-908D-2B2C51083EF6}"/>
              </a:ext>
            </a:extLst>
          </p:cNvPr>
          <p:cNvCxnSpPr/>
          <p:nvPr/>
        </p:nvCxnSpPr>
        <p:spPr>
          <a:xfrm>
            <a:off x="7920000" y="1047525"/>
            <a:ext cx="0" cy="3816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D7BCCD2-54D1-70E8-4F2E-84F6C011A2E3}"/>
              </a:ext>
            </a:extLst>
          </p:cNvPr>
          <p:cNvCxnSpPr/>
          <p:nvPr/>
        </p:nvCxnSpPr>
        <p:spPr>
          <a:xfrm>
            <a:off x="9360000" y="1047525"/>
            <a:ext cx="0" cy="3816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DA01D86-49D3-8DB5-4D79-A03D8B32D23A}"/>
              </a:ext>
            </a:extLst>
          </p:cNvPr>
          <p:cNvCxnSpPr/>
          <p:nvPr/>
        </p:nvCxnSpPr>
        <p:spPr>
          <a:xfrm>
            <a:off x="10800000" y="1047525"/>
            <a:ext cx="0" cy="3816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150CB735-9BC5-CE57-4F19-B7950C651C22}"/>
              </a:ext>
            </a:extLst>
          </p:cNvPr>
          <p:cNvSpPr txBox="1"/>
          <p:nvPr/>
        </p:nvSpPr>
        <p:spPr>
          <a:xfrm>
            <a:off x="3206947" y="4827525"/>
            <a:ext cx="93314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2020                        2025                       2030                      2035                       2040                      2045                   2050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Arrow: Pentagon 15">
            <a:extLst>
              <a:ext uri="{FF2B5EF4-FFF2-40B4-BE49-F238E27FC236}">
                <a16:creationId xmlns:a16="http://schemas.microsoft.com/office/drawing/2014/main" id="{D98C7C25-A8DF-AD5B-8B27-E7D86462FB7C}"/>
              </a:ext>
            </a:extLst>
          </p:cNvPr>
          <p:cNvSpPr/>
          <p:nvPr/>
        </p:nvSpPr>
        <p:spPr>
          <a:xfrm>
            <a:off x="3492000" y="1551525"/>
            <a:ext cx="3096000" cy="12600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996716B-C6BC-CA10-5A08-E02787780941}"/>
              </a:ext>
            </a:extLst>
          </p:cNvPr>
          <p:cNvSpPr/>
          <p:nvPr/>
        </p:nvSpPr>
        <p:spPr>
          <a:xfrm>
            <a:off x="3492000" y="1767525"/>
            <a:ext cx="576000" cy="1260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Arrow: Pentagon 17">
            <a:extLst>
              <a:ext uri="{FF2B5EF4-FFF2-40B4-BE49-F238E27FC236}">
                <a16:creationId xmlns:a16="http://schemas.microsoft.com/office/drawing/2014/main" id="{A68E2A0E-3D1F-FCF0-C2F7-2B2B31C3BDAD}"/>
              </a:ext>
            </a:extLst>
          </p:cNvPr>
          <p:cNvSpPr/>
          <p:nvPr/>
        </p:nvSpPr>
        <p:spPr>
          <a:xfrm>
            <a:off x="3492000" y="1983525"/>
            <a:ext cx="5580000" cy="126000"/>
          </a:xfrm>
          <a:prstGeom prst="homePlat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Arrow: Pentagon 18">
            <a:extLst>
              <a:ext uri="{FF2B5EF4-FFF2-40B4-BE49-F238E27FC236}">
                <a16:creationId xmlns:a16="http://schemas.microsoft.com/office/drawing/2014/main" id="{27E689B7-420D-C65A-FF67-0245385220D0}"/>
              </a:ext>
            </a:extLst>
          </p:cNvPr>
          <p:cNvSpPr/>
          <p:nvPr/>
        </p:nvSpPr>
        <p:spPr>
          <a:xfrm>
            <a:off x="3492000" y="2199525"/>
            <a:ext cx="1800000" cy="126000"/>
          </a:xfrm>
          <a:prstGeom prst="homePlat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Arrow: Pentagon 19">
            <a:extLst>
              <a:ext uri="{FF2B5EF4-FFF2-40B4-BE49-F238E27FC236}">
                <a16:creationId xmlns:a16="http://schemas.microsoft.com/office/drawing/2014/main" id="{1021DDD0-FCEF-287D-5767-21BB21055313}"/>
              </a:ext>
            </a:extLst>
          </p:cNvPr>
          <p:cNvSpPr/>
          <p:nvPr/>
        </p:nvSpPr>
        <p:spPr>
          <a:xfrm>
            <a:off x="3492000" y="2415525"/>
            <a:ext cx="3060000" cy="126000"/>
          </a:xfrm>
          <a:prstGeom prst="homePlat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Arrow: Pentagon 20">
            <a:extLst>
              <a:ext uri="{FF2B5EF4-FFF2-40B4-BE49-F238E27FC236}">
                <a16:creationId xmlns:a16="http://schemas.microsoft.com/office/drawing/2014/main" id="{13BF9AE8-DDD7-8C38-F60A-3CBAB92141D2}"/>
              </a:ext>
            </a:extLst>
          </p:cNvPr>
          <p:cNvSpPr/>
          <p:nvPr/>
        </p:nvSpPr>
        <p:spPr>
          <a:xfrm>
            <a:off x="3889287" y="2631525"/>
            <a:ext cx="1440000" cy="126000"/>
          </a:xfrm>
          <a:prstGeom prst="homePlate">
            <a:avLst/>
          </a:prstGeom>
          <a:solidFill>
            <a:srgbClr val="FFC000"/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Arrow: Pentagon 21">
            <a:extLst>
              <a:ext uri="{FF2B5EF4-FFF2-40B4-BE49-F238E27FC236}">
                <a16:creationId xmlns:a16="http://schemas.microsoft.com/office/drawing/2014/main" id="{A168D365-DC13-F45C-55BD-F04CC16FFB24}"/>
              </a:ext>
            </a:extLst>
          </p:cNvPr>
          <p:cNvSpPr/>
          <p:nvPr/>
        </p:nvSpPr>
        <p:spPr>
          <a:xfrm>
            <a:off x="4643186" y="2847525"/>
            <a:ext cx="1296000" cy="126000"/>
          </a:xfrm>
          <a:prstGeom prst="homePlat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Arrow: Pentagon 22">
            <a:extLst>
              <a:ext uri="{FF2B5EF4-FFF2-40B4-BE49-F238E27FC236}">
                <a16:creationId xmlns:a16="http://schemas.microsoft.com/office/drawing/2014/main" id="{105D6D2D-2087-5FDB-745E-1EDC8487C9C4}"/>
              </a:ext>
            </a:extLst>
          </p:cNvPr>
          <p:cNvSpPr/>
          <p:nvPr/>
        </p:nvSpPr>
        <p:spPr>
          <a:xfrm>
            <a:off x="4829594" y="3279525"/>
            <a:ext cx="4572000" cy="126000"/>
          </a:xfrm>
          <a:prstGeom prst="homePlate">
            <a:avLst/>
          </a:prstGeom>
          <a:solidFill>
            <a:srgbClr val="FFC000"/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4" name="Arrow: Pentagon 23">
            <a:extLst>
              <a:ext uri="{FF2B5EF4-FFF2-40B4-BE49-F238E27FC236}">
                <a16:creationId xmlns:a16="http://schemas.microsoft.com/office/drawing/2014/main" id="{9A04DB10-0CD5-7257-172B-F8F9F5C7BF3B}"/>
              </a:ext>
            </a:extLst>
          </p:cNvPr>
          <p:cNvSpPr/>
          <p:nvPr/>
        </p:nvSpPr>
        <p:spPr>
          <a:xfrm>
            <a:off x="5007394" y="3495525"/>
            <a:ext cx="2304000" cy="12600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Arrow: Pentagon 24">
            <a:extLst>
              <a:ext uri="{FF2B5EF4-FFF2-40B4-BE49-F238E27FC236}">
                <a16:creationId xmlns:a16="http://schemas.microsoft.com/office/drawing/2014/main" id="{A82E6B41-1C26-2539-99EB-110BD6EC0CD3}"/>
              </a:ext>
            </a:extLst>
          </p:cNvPr>
          <p:cNvSpPr/>
          <p:nvPr/>
        </p:nvSpPr>
        <p:spPr>
          <a:xfrm>
            <a:off x="5124234" y="3711525"/>
            <a:ext cx="6192000" cy="126000"/>
          </a:xfrm>
          <a:prstGeom prst="homePlat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6" name="Arrow: Pentagon 25">
            <a:extLst>
              <a:ext uri="{FF2B5EF4-FFF2-40B4-BE49-F238E27FC236}">
                <a16:creationId xmlns:a16="http://schemas.microsoft.com/office/drawing/2014/main" id="{75E32AAE-D846-5B6D-9994-8E28DEDF53E1}"/>
              </a:ext>
            </a:extLst>
          </p:cNvPr>
          <p:cNvSpPr/>
          <p:nvPr/>
        </p:nvSpPr>
        <p:spPr>
          <a:xfrm>
            <a:off x="5686209" y="3927525"/>
            <a:ext cx="6048000" cy="126000"/>
          </a:xfrm>
          <a:prstGeom prst="homePlat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076E6CAC-3E5A-FA35-BEBD-6E78468B4F6B}"/>
              </a:ext>
            </a:extLst>
          </p:cNvPr>
          <p:cNvSpPr/>
          <p:nvPr/>
        </p:nvSpPr>
        <p:spPr>
          <a:xfrm>
            <a:off x="6159284" y="4143525"/>
            <a:ext cx="3924000" cy="126000"/>
          </a:xfrm>
          <a:prstGeom prst="homePlat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8" name="Arrow: Pentagon 27">
            <a:extLst>
              <a:ext uri="{FF2B5EF4-FFF2-40B4-BE49-F238E27FC236}">
                <a16:creationId xmlns:a16="http://schemas.microsoft.com/office/drawing/2014/main" id="{6A13ED74-9CE3-F3DD-6175-FF1815B90208}"/>
              </a:ext>
            </a:extLst>
          </p:cNvPr>
          <p:cNvSpPr/>
          <p:nvPr/>
        </p:nvSpPr>
        <p:spPr>
          <a:xfrm>
            <a:off x="6155474" y="4359525"/>
            <a:ext cx="1224000" cy="126000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9" name="Arrow: Pentagon 28">
            <a:extLst>
              <a:ext uri="{FF2B5EF4-FFF2-40B4-BE49-F238E27FC236}">
                <a16:creationId xmlns:a16="http://schemas.microsoft.com/office/drawing/2014/main" id="{043B26B0-FC25-6550-6D89-398561C5B812}"/>
              </a:ext>
            </a:extLst>
          </p:cNvPr>
          <p:cNvSpPr/>
          <p:nvPr/>
        </p:nvSpPr>
        <p:spPr>
          <a:xfrm>
            <a:off x="4673887" y="3063525"/>
            <a:ext cx="3276000" cy="126000"/>
          </a:xfrm>
          <a:prstGeom prst="homePlate">
            <a:avLst/>
          </a:prstGeom>
          <a:solidFill>
            <a:srgbClr val="92D050"/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D43D239F-4BD0-D8E8-65B8-126FDBFDA6F4}"/>
              </a:ext>
            </a:extLst>
          </p:cNvPr>
          <p:cNvSpPr/>
          <p:nvPr/>
        </p:nvSpPr>
        <p:spPr>
          <a:xfrm>
            <a:off x="10044000" y="1119525"/>
            <a:ext cx="2014648" cy="20052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6" name="Arrow: Pentagon 45">
            <a:extLst>
              <a:ext uri="{FF2B5EF4-FFF2-40B4-BE49-F238E27FC236}">
                <a16:creationId xmlns:a16="http://schemas.microsoft.com/office/drawing/2014/main" id="{9EDFEF27-40E2-CF4C-15EC-9937A4EA3046}"/>
              </a:ext>
            </a:extLst>
          </p:cNvPr>
          <p:cNvSpPr/>
          <p:nvPr/>
        </p:nvSpPr>
        <p:spPr>
          <a:xfrm>
            <a:off x="10222713" y="1272716"/>
            <a:ext cx="900000" cy="126000"/>
          </a:xfrm>
          <a:prstGeom prst="homePlate">
            <a:avLst/>
          </a:prstGeom>
          <a:solidFill>
            <a:srgbClr val="00B050"/>
          </a:solidFill>
          <a:ln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7" name="Arrow: Pentagon 46">
            <a:extLst>
              <a:ext uri="{FF2B5EF4-FFF2-40B4-BE49-F238E27FC236}">
                <a16:creationId xmlns:a16="http://schemas.microsoft.com/office/drawing/2014/main" id="{D9521C7D-4A64-3BAB-883C-E670FA617B5B}"/>
              </a:ext>
            </a:extLst>
          </p:cNvPr>
          <p:cNvSpPr/>
          <p:nvPr/>
        </p:nvSpPr>
        <p:spPr>
          <a:xfrm>
            <a:off x="10222713" y="1488716"/>
            <a:ext cx="900000" cy="126000"/>
          </a:xfrm>
          <a:prstGeom prst="homePlate">
            <a:avLst/>
          </a:prstGeom>
          <a:solidFill>
            <a:srgbClr val="92D050"/>
          </a:solidFill>
          <a:ln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8" name="Arrow: Pentagon 47">
            <a:extLst>
              <a:ext uri="{FF2B5EF4-FFF2-40B4-BE49-F238E27FC236}">
                <a16:creationId xmlns:a16="http://schemas.microsoft.com/office/drawing/2014/main" id="{B264A9EB-B4BC-228A-17B4-1FD5E3801F6D}"/>
              </a:ext>
            </a:extLst>
          </p:cNvPr>
          <p:cNvSpPr/>
          <p:nvPr/>
        </p:nvSpPr>
        <p:spPr>
          <a:xfrm>
            <a:off x="10222713" y="1704716"/>
            <a:ext cx="900000" cy="126000"/>
          </a:xfrm>
          <a:prstGeom prst="homePlate">
            <a:avLst/>
          </a:prstGeom>
          <a:solidFill>
            <a:srgbClr val="FFFF00"/>
          </a:solidFill>
          <a:ln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9" name="Arrow: Pentagon 48">
            <a:extLst>
              <a:ext uri="{FF2B5EF4-FFF2-40B4-BE49-F238E27FC236}">
                <a16:creationId xmlns:a16="http://schemas.microsoft.com/office/drawing/2014/main" id="{4B64F810-264A-5F97-FCC3-BBBB8BD95C35}"/>
              </a:ext>
            </a:extLst>
          </p:cNvPr>
          <p:cNvSpPr/>
          <p:nvPr/>
        </p:nvSpPr>
        <p:spPr>
          <a:xfrm>
            <a:off x="10222713" y="1920716"/>
            <a:ext cx="900000" cy="126000"/>
          </a:xfrm>
          <a:prstGeom prst="homePlate">
            <a:avLst/>
          </a:prstGeom>
          <a:solidFill>
            <a:srgbClr val="FFC000"/>
          </a:solidFill>
          <a:ln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0" name="Arrow: Pentagon 49">
            <a:extLst>
              <a:ext uri="{FF2B5EF4-FFF2-40B4-BE49-F238E27FC236}">
                <a16:creationId xmlns:a16="http://schemas.microsoft.com/office/drawing/2014/main" id="{294F9307-96F3-B6A0-5A3E-E33EEA519BCA}"/>
              </a:ext>
            </a:extLst>
          </p:cNvPr>
          <p:cNvSpPr/>
          <p:nvPr/>
        </p:nvSpPr>
        <p:spPr>
          <a:xfrm>
            <a:off x="10222713" y="2136716"/>
            <a:ext cx="900000" cy="126000"/>
          </a:xfrm>
          <a:prstGeom prst="homePlate">
            <a:avLst/>
          </a:prstGeom>
          <a:solidFill>
            <a:srgbClr val="FF0000"/>
          </a:solidFill>
          <a:ln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35D5EEF-F7C3-6168-7583-72804662D993}"/>
              </a:ext>
            </a:extLst>
          </p:cNvPr>
          <p:cNvSpPr txBox="1"/>
          <p:nvPr/>
        </p:nvSpPr>
        <p:spPr>
          <a:xfrm>
            <a:off x="11094138" y="1184414"/>
            <a:ext cx="942502" cy="18928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primary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very high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fair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marginal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legacy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current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evaluating</a:t>
            </a:r>
          </a:p>
        </p:txBody>
      </p:sp>
      <p:sp>
        <p:nvSpPr>
          <p:cNvPr id="53" name="Arrow: Pentagon 52">
            <a:extLst>
              <a:ext uri="{FF2B5EF4-FFF2-40B4-BE49-F238E27FC236}">
                <a16:creationId xmlns:a16="http://schemas.microsoft.com/office/drawing/2014/main" id="{4610E8EE-C59D-546F-09D5-5BC00ACAE87E}"/>
              </a:ext>
            </a:extLst>
          </p:cNvPr>
          <p:cNvSpPr/>
          <p:nvPr/>
        </p:nvSpPr>
        <p:spPr>
          <a:xfrm>
            <a:off x="10222713" y="2415525"/>
            <a:ext cx="900000" cy="126000"/>
          </a:xfrm>
          <a:prstGeom prst="homePlate">
            <a:avLst/>
          </a:prstGeom>
          <a:noFill/>
          <a:ln>
            <a:solidFill>
              <a:schemeClr val="accent1">
                <a:shade val="1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4" name="Arrow: Pentagon 53">
            <a:extLst>
              <a:ext uri="{FF2B5EF4-FFF2-40B4-BE49-F238E27FC236}">
                <a16:creationId xmlns:a16="http://schemas.microsoft.com/office/drawing/2014/main" id="{D611E4D5-BEF2-DC59-BD58-CD3A1DB6813C}"/>
              </a:ext>
            </a:extLst>
          </p:cNvPr>
          <p:cNvSpPr/>
          <p:nvPr/>
        </p:nvSpPr>
        <p:spPr>
          <a:xfrm>
            <a:off x="10225037" y="2631525"/>
            <a:ext cx="900000" cy="126000"/>
          </a:xfrm>
          <a:prstGeom prst="homePlate">
            <a:avLst/>
          </a:prstGeom>
          <a:noFill/>
          <a:ln>
            <a:solidFill>
              <a:schemeClr val="accent1">
                <a:shade val="1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5" name="Arrow: Pentagon 54">
            <a:extLst>
              <a:ext uri="{FF2B5EF4-FFF2-40B4-BE49-F238E27FC236}">
                <a16:creationId xmlns:a16="http://schemas.microsoft.com/office/drawing/2014/main" id="{25004763-089F-5B18-0671-955D79718650}"/>
              </a:ext>
            </a:extLst>
          </p:cNvPr>
          <p:cNvSpPr/>
          <p:nvPr/>
        </p:nvSpPr>
        <p:spPr>
          <a:xfrm>
            <a:off x="10222713" y="2847525"/>
            <a:ext cx="900000" cy="126000"/>
          </a:xfrm>
          <a:prstGeom prst="homePlate">
            <a:avLst/>
          </a:prstGeom>
          <a:noFill/>
          <a:ln>
            <a:solidFill>
              <a:schemeClr val="accent1">
                <a:shade val="1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Arrow: Pentagon 3">
            <a:extLst>
              <a:ext uri="{FF2B5EF4-FFF2-40B4-BE49-F238E27FC236}">
                <a16:creationId xmlns:a16="http://schemas.microsoft.com/office/drawing/2014/main" id="{57D6F3B2-EA42-7A80-CB99-DAE462441D82}"/>
              </a:ext>
            </a:extLst>
          </p:cNvPr>
          <p:cNvSpPr/>
          <p:nvPr/>
        </p:nvSpPr>
        <p:spPr>
          <a:xfrm>
            <a:off x="3492000" y="1119525"/>
            <a:ext cx="2124000" cy="126000"/>
          </a:xfrm>
          <a:prstGeom prst="homePlat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E05B18-C8A6-7587-9425-46116847039D}"/>
              </a:ext>
            </a:extLst>
          </p:cNvPr>
          <p:cNvSpPr txBox="1"/>
          <p:nvPr/>
        </p:nvSpPr>
        <p:spPr>
          <a:xfrm>
            <a:off x="9690418" y="5119383"/>
            <a:ext cx="25015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 2.0 (after Takuji-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san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  <a:endParaRPr kumimoji="0" lang="en-GB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A563D6F-2B93-71AA-BEAA-BC8650710AC8}"/>
              </a:ext>
            </a:extLst>
          </p:cNvPr>
          <p:cNvCxnSpPr/>
          <p:nvPr/>
        </p:nvCxnSpPr>
        <p:spPr>
          <a:xfrm>
            <a:off x="3492000" y="4647525"/>
            <a:ext cx="8640000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Arrow: Pentagon 55">
            <a:extLst>
              <a:ext uri="{FF2B5EF4-FFF2-40B4-BE49-F238E27FC236}">
                <a16:creationId xmlns:a16="http://schemas.microsoft.com/office/drawing/2014/main" id="{F05CFE10-24D0-EC58-063A-C34A3DAB7326}"/>
              </a:ext>
            </a:extLst>
          </p:cNvPr>
          <p:cNvSpPr/>
          <p:nvPr/>
        </p:nvSpPr>
        <p:spPr>
          <a:xfrm>
            <a:off x="7496594" y="4593525"/>
            <a:ext cx="1872000" cy="126000"/>
          </a:xfrm>
          <a:prstGeom prst="homePlat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586A0D2-7958-5FFF-CE8E-B9FEF638F455}"/>
              </a:ext>
            </a:extLst>
          </p:cNvPr>
          <p:cNvSpPr txBox="1"/>
          <p:nvPr/>
        </p:nvSpPr>
        <p:spPr>
          <a:xfrm>
            <a:off x="1496338" y="189940"/>
            <a:ext cx="96310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Surface precipitation intensity retrieval capability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75BD9E5-DF64-7824-2BF1-EEEE9BB9858B}"/>
              </a:ext>
            </a:extLst>
          </p:cNvPr>
          <p:cNvSpPr txBox="1"/>
          <p:nvPr/>
        </p:nvSpPr>
        <p:spPr>
          <a:xfrm>
            <a:off x="188263" y="5482678"/>
            <a:ext cx="118703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Passive microwave imagers – with a good range of frequencies remain the mainstay of surface precipitation retrievals over ocean </a:t>
            </a:r>
            <a:r>
              <a:rPr lang="en-US" sz="2800" u="sng" dirty="0"/>
              <a:t>and</a:t>
            </a:r>
            <a:r>
              <a:rPr lang="en-US" sz="2800" dirty="0"/>
              <a:t> over land</a:t>
            </a:r>
            <a:endParaRPr lang="en-GB" sz="2800" dirty="0"/>
          </a:p>
        </p:txBody>
      </p:sp>
      <p:sp>
        <p:nvSpPr>
          <p:cNvPr id="59" name="Text Box 5">
            <a:extLst>
              <a:ext uri="{FF2B5EF4-FFF2-40B4-BE49-F238E27FC236}">
                <a16:creationId xmlns:a16="http://schemas.microsoft.com/office/drawing/2014/main" id="{E066F86D-1B62-6D17-D630-13C55E8C9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8267" y="6461979"/>
            <a:ext cx="821904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>
              <a:buNone/>
              <a:defRPr/>
            </a:pP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12th Workshop of International Precipitation Working Group · July 7-10, 2026, Kraków Poland.</a:t>
            </a:r>
            <a:endParaRPr kumimoji="0" lang="en-GB" altLang="en-US" sz="1600" b="0" i="1" u="none" strike="noStrike" kern="1200" cap="none" spc="-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656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B3547-90B4-E193-A125-C2C4B576C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7E44C8FC-87AD-473D-A604-C3C5C5B4A910}"/>
              </a:ext>
            </a:extLst>
          </p:cNvPr>
          <p:cNvGrpSpPr/>
          <p:nvPr/>
        </p:nvGrpSpPr>
        <p:grpSpPr>
          <a:xfrm>
            <a:off x="3492000" y="1199868"/>
            <a:ext cx="8640000" cy="3240000"/>
            <a:chOff x="3492000" y="245171"/>
            <a:chExt cx="8640000" cy="324000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FB60019-105E-31ED-6B8D-87B826CF532C}"/>
                </a:ext>
              </a:extLst>
            </p:cNvPr>
            <p:cNvCxnSpPr/>
            <p:nvPr/>
          </p:nvCxnSpPr>
          <p:spPr>
            <a:xfrm>
              <a:off x="3492000" y="245171"/>
              <a:ext cx="864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9F6514A-4023-2619-C6FB-005D4E0F4AA5}"/>
                </a:ext>
              </a:extLst>
            </p:cNvPr>
            <p:cNvCxnSpPr/>
            <p:nvPr/>
          </p:nvCxnSpPr>
          <p:spPr>
            <a:xfrm>
              <a:off x="3492000" y="461171"/>
              <a:ext cx="864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E8E6CA60-639F-BB59-0751-DFFD326867D1}"/>
                </a:ext>
              </a:extLst>
            </p:cNvPr>
            <p:cNvCxnSpPr/>
            <p:nvPr/>
          </p:nvCxnSpPr>
          <p:spPr>
            <a:xfrm>
              <a:off x="3492000" y="677171"/>
              <a:ext cx="864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14CC5A53-D2B0-2913-D3D0-AA883573300C}"/>
                </a:ext>
              </a:extLst>
            </p:cNvPr>
            <p:cNvCxnSpPr/>
            <p:nvPr/>
          </p:nvCxnSpPr>
          <p:spPr>
            <a:xfrm>
              <a:off x="3492000" y="893171"/>
              <a:ext cx="864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2DA70F68-2805-7102-D211-0C76E344618A}"/>
                </a:ext>
              </a:extLst>
            </p:cNvPr>
            <p:cNvCxnSpPr/>
            <p:nvPr/>
          </p:nvCxnSpPr>
          <p:spPr>
            <a:xfrm>
              <a:off x="3492000" y="1109668"/>
              <a:ext cx="864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BC5955B-9433-80F1-D108-363BBB33E4CB}"/>
                </a:ext>
              </a:extLst>
            </p:cNvPr>
            <p:cNvCxnSpPr/>
            <p:nvPr/>
          </p:nvCxnSpPr>
          <p:spPr>
            <a:xfrm>
              <a:off x="3492000" y="1325171"/>
              <a:ext cx="864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C6AE57C-4E69-0EC8-EED8-7424DED07195}"/>
                </a:ext>
              </a:extLst>
            </p:cNvPr>
            <p:cNvCxnSpPr/>
            <p:nvPr/>
          </p:nvCxnSpPr>
          <p:spPr>
            <a:xfrm>
              <a:off x="3492000" y="1541957"/>
              <a:ext cx="864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07FED855-78D3-7A42-08E4-88A2AE328960}"/>
                </a:ext>
              </a:extLst>
            </p:cNvPr>
            <p:cNvCxnSpPr/>
            <p:nvPr/>
          </p:nvCxnSpPr>
          <p:spPr>
            <a:xfrm>
              <a:off x="3492000" y="1757171"/>
              <a:ext cx="864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889A18B8-0E7C-AE13-0B80-E0B1DAC44A0F}"/>
                </a:ext>
              </a:extLst>
            </p:cNvPr>
            <p:cNvCxnSpPr/>
            <p:nvPr/>
          </p:nvCxnSpPr>
          <p:spPr>
            <a:xfrm>
              <a:off x="3492000" y="1973171"/>
              <a:ext cx="864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E699B0DA-B96C-0219-D1AD-A653A0E8C45A}"/>
                </a:ext>
              </a:extLst>
            </p:cNvPr>
            <p:cNvCxnSpPr/>
            <p:nvPr/>
          </p:nvCxnSpPr>
          <p:spPr>
            <a:xfrm>
              <a:off x="3492000" y="2189171"/>
              <a:ext cx="864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D6FC2724-56B9-B40F-7C79-5E40EEB1A9E7}"/>
                </a:ext>
              </a:extLst>
            </p:cNvPr>
            <p:cNvCxnSpPr/>
            <p:nvPr/>
          </p:nvCxnSpPr>
          <p:spPr>
            <a:xfrm>
              <a:off x="3492000" y="2405171"/>
              <a:ext cx="864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3F112425-059E-81DD-52AA-A19994A78D50}"/>
                </a:ext>
              </a:extLst>
            </p:cNvPr>
            <p:cNvCxnSpPr/>
            <p:nvPr/>
          </p:nvCxnSpPr>
          <p:spPr>
            <a:xfrm>
              <a:off x="3492000" y="2621171"/>
              <a:ext cx="864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C50B7D54-7399-7933-E7D4-4078DE8761CB}"/>
                </a:ext>
              </a:extLst>
            </p:cNvPr>
            <p:cNvCxnSpPr/>
            <p:nvPr/>
          </p:nvCxnSpPr>
          <p:spPr>
            <a:xfrm>
              <a:off x="3492000" y="2837171"/>
              <a:ext cx="864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363405D6-DA1D-32E7-02D9-6AFF263C7593}"/>
                </a:ext>
              </a:extLst>
            </p:cNvPr>
            <p:cNvCxnSpPr/>
            <p:nvPr/>
          </p:nvCxnSpPr>
          <p:spPr>
            <a:xfrm>
              <a:off x="3492000" y="3053171"/>
              <a:ext cx="864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BA6B5844-8BAF-1429-BDDB-4DC40F026590}"/>
                </a:ext>
              </a:extLst>
            </p:cNvPr>
            <p:cNvCxnSpPr/>
            <p:nvPr/>
          </p:nvCxnSpPr>
          <p:spPr>
            <a:xfrm>
              <a:off x="3492000" y="3269171"/>
              <a:ext cx="864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9CFB25C9-A85C-B730-2C1F-DE0244C1EADC}"/>
                </a:ext>
              </a:extLst>
            </p:cNvPr>
            <p:cNvCxnSpPr/>
            <p:nvPr/>
          </p:nvCxnSpPr>
          <p:spPr>
            <a:xfrm>
              <a:off x="3492000" y="3485171"/>
              <a:ext cx="864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7396C54-65B1-C528-48E2-1C3D149C8637}"/>
              </a:ext>
            </a:extLst>
          </p:cNvPr>
          <p:cNvSpPr txBox="1"/>
          <p:nvPr/>
        </p:nvSpPr>
        <p:spPr>
          <a:xfrm>
            <a:off x="-25523" y="1066575"/>
            <a:ext cx="3512876" cy="3539430"/>
          </a:xfrm>
          <a:prstGeom prst="rect">
            <a:avLst/>
          </a:prstGeom>
          <a:solidFill>
            <a:schemeClr val="bg1"/>
          </a:solidFill>
        </p:spPr>
        <p:txBody>
          <a:bodyPr wrap="none" lIns="36000" rIns="3600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DMSP F16, F17, F18 [SSMIS]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MetOp-A,B,C [MHS]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FY-3A,B,C,D,G,I [MWRI]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Megha-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Tropiques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[SAPHIR]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Suomi NPP, NOAA-20,21, JPSS-3,4, </a:t>
            </a:r>
            <a:r>
              <a:rPr kumimoji="0" lang="en-US" sz="1400" b="0" i="0" u="none" strike="noStrike" kern="1200" cap="none" spc="-1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Quicksounder</a:t>
            </a:r>
            <a:r>
              <a:rPr kumimoji="0" lang="en-US" sz="1400" b="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[ATMS]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GCOM-W [AMSR2]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GPM Core [GMI/DPR]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TROPICS [TMS]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EarthCARE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[CPR 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EarthCARE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)]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WSF-M1 [MWI]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AWS, EPS-Sterna [MWR]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GOSAT-GW [AMSR3]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MetOp-SG A1,2,3 [MWS]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MetOp-SG B1,2,3 [MWI/ICI]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Sentinel CIMR-A, B [CIMR]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AOS-PMM [SAPHIR-NG/PMM]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45C4228-A528-6561-BEA6-A3D16A77EEFC}"/>
              </a:ext>
            </a:extLst>
          </p:cNvPr>
          <p:cNvSpPr/>
          <p:nvPr/>
        </p:nvSpPr>
        <p:spPr>
          <a:xfrm>
            <a:off x="3492000" y="1138575"/>
            <a:ext cx="1872000" cy="126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64977B-8F2A-EBF6-AB9C-EF003BE899EF}"/>
              </a:ext>
            </a:extLst>
          </p:cNvPr>
          <p:cNvSpPr/>
          <p:nvPr/>
        </p:nvSpPr>
        <p:spPr>
          <a:xfrm>
            <a:off x="3492000" y="1066575"/>
            <a:ext cx="8640000" cy="3600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0030683B-B1C5-F534-BD28-F0C46F9872A4}"/>
              </a:ext>
            </a:extLst>
          </p:cNvPr>
          <p:cNvSpPr/>
          <p:nvPr/>
        </p:nvSpPr>
        <p:spPr>
          <a:xfrm>
            <a:off x="3492000" y="1354575"/>
            <a:ext cx="2124000" cy="12600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F83B18C-BDED-24E1-0976-E9B6486F69AD}"/>
              </a:ext>
            </a:extLst>
          </p:cNvPr>
          <p:cNvCxnSpPr/>
          <p:nvPr/>
        </p:nvCxnSpPr>
        <p:spPr>
          <a:xfrm>
            <a:off x="5040000" y="1066575"/>
            <a:ext cx="0" cy="360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DEC916D-410A-7744-61D9-4FC20A41A173}"/>
              </a:ext>
            </a:extLst>
          </p:cNvPr>
          <p:cNvCxnSpPr/>
          <p:nvPr/>
        </p:nvCxnSpPr>
        <p:spPr>
          <a:xfrm>
            <a:off x="6480000" y="1066575"/>
            <a:ext cx="0" cy="360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03A32F5-D82E-51D3-0D5E-31DEB8806A80}"/>
              </a:ext>
            </a:extLst>
          </p:cNvPr>
          <p:cNvCxnSpPr/>
          <p:nvPr/>
        </p:nvCxnSpPr>
        <p:spPr>
          <a:xfrm>
            <a:off x="7920000" y="1066575"/>
            <a:ext cx="0" cy="360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1DCC3B7-0ACE-8631-4802-C797683F63D3}"/>
              </a:ext>
            </a:extLst>
          </p:cNvPr>
          <p:cNvCxnSpPr/>
          <p:nvPr/>
        </p:nvCxnSpPr>
        <p:spPr>
          <a:xfrm>
            <a:off x="9360000" y="1066575"/>
            <a:ext cx="0" cy="360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420BF30-403B-670D-4D8F-29E110A46FE6}"/>
              </a:ext>
            </a:extLst>
          </p:cNvPr>
          <p:cNvCxnSpPr/>
          <p:nvPr/>
        </p:nvCxnSpPr>
        <p:spPr>
          <a:xfrm>
            <a:off x="10800000" y="1066575"/>
            <a:ext cx="0" cy="360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7B709DDF-238B-60AB-4280-3BB35B686D2C}"/>
              </a:ext>
            </a:extLst>
          </p:cNvPr>
          <p:cNvSpPr txBox="1"/>
          <p:nvPr/>
        </p:nvSpPr>
        <p:spPr>
          <a:xfrm>
            <a:off x="3206947" y="4651005"/>
            <a:ext cx="93314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2020                        2025                       2030                      2035                       2040                      2045                   2050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Arrow: Pentagon 15">
            <a:extLst>
              <a:ext uri="{FF2B5EF4-FFF2-40B4-BE49-F238E27FC236}">
                <a16:creationId xmlns:a16="http://schemas.microsoft.com/office/drawing/2014/main" id="{222A70E4-1C44-CAFF-904D-63C204CD28AE}"/>
              </a:ext>
            </a:extLst>
          </p:cNvPr>
          <p:cNvSpPr/>
          <p:nvPr/>
        </p:nvSpPr>
        <p:spPr>
          <a:xfrm>
            <a:off x="3492000" y="1570575"/>
            <a:ext cx="3528000" cy="126000"/>
          </a:xfrm>
          <a:prstGeom prst="homePlat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04364F2-7C9A-C83F-D327-C2E851C65680}"/>
              </a:ext>
            </a:extLst>
          </p:cNvPr>
          <p:cNvSpPr/>
          <p:nvPr/>
        </p:nvSpPr>
        <p:spPr>
          <a:xfrm>
            <a:off x="3492000" y="1786575"/>
            <a:ext cx="324000" cy="12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Arrow: Pentagon 17">
            <a:extLst>
              <a:ext uri="{FF2B5EF4-FFF2-40B4-BE49-F238E27FC236}">
                <a16:creationId xmlns:a16="http://schemas.microsoft.com/office/drawing/2014/main" id="{799593FD-C113-EDA6-3582-2F2CD6E2E9B7}"/>
              </a:ext>
            </a:extLst>
          </p:cNvPr>
          <p:cNvSpPr/>
          <p:nvPr/>
        </p:nvSpPr>
        <p:spPr>
          <a:xfrm>
            <a:off x="3492000" y="2002575"/>
            <a:ext cx="5508000" cy="12600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Arrow: Pentagon 18">
            <a:extLst>
              <a:ext uri="{FF2B5EF4-FFF2-40B4-BE49-F238E27FC236}">
                <a16:creationId xmlns:a16="http://schemas.microsoft.com/office/drawing/2014/main" id="{3BED8B17-251F-3466-95DB-CD5969AF278A}"/>
              </a:ext>
            </a:extLst>
          </p:cNvPr>
          <p:cNvSpPr/>
          <p:nvPr/>
        </p:nvSpPr>
        <p:spPr>
          <a:xfrm>
            <a:off x="3492000" y="2218575"/>
            <a:ext cx="1548000" cy="126000"/>
          </a:xfrm>
          <a:prstGeom prst="homePlat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Arrow: Pentagon 19">
            <a:extLst>
              <a:ext uri="{FF2B5EF4-FFF2-40B4-BE49-F238E27FC236}">
                <a16:creationId xmlns:a16="http://schemas.microsoft.com/office/drawing/2014/main" id="{0977AE7A-5F97-5659-7E87-CEE9DB3DDFF2}"/>
              </a:ext>
            </a:extLst>
          </p:cNvPr>
          <p:cNvSpPr/>
          <p:nvPr/>
        </p:nvSpPr>
        <p:spPr>
          <a:xfrm>
            <a:off x="3492000" y="2434575"/>
            <a:ext cx="3060000" cy="126000"/>
          </a:xfrm>
          <a:prstGeom prst="homePlat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Arrow: Pentagon 20">
            <a:extLst>
              <a:ext uri="{FF2B5EF4-FFF2-40B4-BE49-F238E27FC236}">
                <a16:creationId xmlns:a16="http://schemas.microsoft.com/office/drawing/2014/main" id="{FEBFF901-E7C1-59D7-EAA6-1AF0EFECB7A9}"/>
              </a:ext>
            </a:extLst>
          </p:cNvPr>
          <p:cNvSpPr/>
          <p:nvPr/>
        </p:nvSpPr>
        <p:spPr>
          <a:xfrm>
            <a:off x="3889287" y="2650575"/>
            <a:ext cx="1260000" cy="126000"/>
          </a:xfrm>
          <a:prstGeom prst="homePlat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Arrow: Pentagon 21">
            <a:extLst>
              <a:ext uri="{FF2B5EF4-FFF2-40B4-BE49-F238E27FC236}">
                <a16:creationId xmlns:a16="http://schemas.microsoft.com/office/drawing/2014/main" id="{0702FE59-C12A-D958-55DC-655F341AD0B6}"/>
              </a:ext>
            </a:extLst>
          </p:cNvPr>
          <p:cNvSpPr/>
          <p:nvPr/>
        </p:nvSpPr>
        <p:spPr>
          <a:xfrm>
            <a:off x="4519361" y="2866575"/>
            <a:ext cx="936000" cy="126000"/>
          </a:xfrm>
          <a:prstGeom prst="homePlat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Arrow: Pentagon 22">
            <a:extLst>
              <a:ext uri="{FF2B5EF4-FFF2-40B4-BE49-F238E27FC236}">
                <a16:creationId xmlns:a16="http://schemas.microsoft.com/office/drawing/2014/main" id="{7A96C4A3-7127-F360-64D4-9CB0976C22B7}"/>
              </a:ext>
            </a:extLst>
          </p:cNvPr>
          <p:cNvSpPr/>
          <p:nvPr/>
        </p:nvSpPr>
        <p:spPr>
          <a:xfrm>
            <a:off x="4829594" y="3298575"/>
            <a:ext cx="2016000" cy="12600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4" name="Arrow: Pentagon 23">
            <a:extLst>
              <a:ext uri="{FF2B5EF4-FFF2-40B4-BE49-F238E27FC236}">
                <a16:creationId xmlns:a16="http://schemas.microsoft.com/office/drawing/2014/main" id="{C205C6A8-1A2C-7E24-7C18-F2E44890595B}"/>
              </a:ext>
            </a:extLst>
          </p:cNvPr>
          <p:cNvSpPr/>
          <p:nvPr/>
        </p:nvSpPr>
        <p:spPr>
          <a:xfrm>
            <a:off x="4854994" y="3514575"/>
            <a:ext cx="6408000" cy="126000"/>
          </a:xfrm>
          <a:prstGeom prst="homePlat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Arrow: Pentagon 24">
            <a:extLst>
              <a:ext uri="{FF2B5EF4-FFF2-40B4-BE49-F238E27FC236}">
                <a16:creationId xmlns:a16="http://schemas.microsoft.com/office/drawing/2014/main" id="{8593FF9E-5685-7EDD-6B55-7DEE6D631A91}"/>
              </a:ext>
            </a:extLst>
          </p:cNvPr>
          <p:cNvSpPr/>
          <p:nvPr/>
        </p:nvSpPr>
        <p:spPr>
          <a:xfrm>
            <a:off x="5124234" y="3730575"/>
            <a:ext cx="6372000" cy="12600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6" name="Arrow: Pentagon 25">
            <a:extLst>
              <a:ext uri="{FF2B5EF4-FFF2-40B4-BE49-F238E27FC236}">
                <a16:creationId xmlns:a16="http://schemas.microsoft.com/office/drawing/2014/main" id="{019078FF-17D2-5CCC-EC97-69022F1DAE2A}"/>
              </a:ext>
            </a:extLst>
          </p:cNvPr>
          <p:cNvSpPr/>
          <p:nvPr/>
        </p:nvSpPr>
        <p:spPr>
          <a:xfrm>
            <a:off x="5886234" y="3946575"/>
            <a:ext cx="3852000" cy="126000"/>
          </a:xfrm>
          <a:prstGeom prst="homePlat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36C744BD-E48C-C127-669B-A5AF736F62A3}"/>
              </a:ext>
            </a:extLst>
          </p:cNvPr>
          <p:cNvSpPr/>
          <p:nvPr/>
        </p:nvSpPr>
        <p:spPr>
          <a:xfrm>
            <a:off x="6064034" y="4162575"/>
            <a:ext cx="3636000" cy="126000"/>
          </a:xfrm>
          <a:prstGeom prst="homePlat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8" name="Arrow: Pentagon 27">
            <a:extLst>
              <a:ext uri="{FF2B5EF4-FFF2-40B4-BE49-F238E27FC236}">
                <a16:creationId xmlns:a16="http://schemas.microsoft.com/office/drawing/2014/main" id="{B3C3920E-AB5D-CF22-F68A-B16C98641A1C}"/>
              </a:ext>
            </a:extLst>
          </p:cNvPr>
          <p:cNvSpPr/>
          <p:nvPr/>
        </p:nvSpPr>
        <p:spPr>
          <a:xfrm>
            <a:off x="6155474" y="4378575"/>
            <a:ext cx="1224000" cy="126000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9" name="Arrow: Pentagon 28">
            <a:extLst>
              <a:ext uri="{FF2B5EF4-FFF2-40B4-BE49-F238E27FC236}">
                <a16:creationId xmlns:a16="http://schemas.microsoft.com/office/drawing/2014/main" id="{A6D1D1EA-922D-6141-076B-82F07A04DC72}"/>
              </a:ext>
            </a:extLst>
          </p:cNvPr>
          <p:cNvSpPr/>
          <p:nvPr/>
        </p:nvSpPr>
        <p:spPr>
          <a:xfrm>
            <a:off x="4673887" y="3082575"/>
            <a:ext cx="936000" cy="126000"/>
          </a:xfrm>
          <a:prstGeom prst="homePlat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C339F49-EFFA-8804-59BC-A44568C890E5}"/>
              </a:ext>
            </a:extLst>
          </p:cNvPr>
          <p:cNvSpPr/>
          <p:nvPr/>
        </p:nvSpPr>
        <p:spPr>
          <a:xfrm>
            <a:off x="10044000" y="1138575"/>
            <a:ext cx="2014648" cy="12680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6" name="Arrow: Pentagon 45">
            <a:extLst>
              <a:ext uri="{FF2B5EF4-FFF2-40B4-BE49-F238E27FC236}">
                <a16:creationId xmlns:a16="http://schemas.microsoft.com/office/drawing/2014/main" id="{B42DCF2A-3610-0663-27F8-6DC1CF6BA5C5}"/>
              </a:ext>
            </a:extLst>
          </p:cNvPr>
          <p:cNvSpPr/>
          <p:nvPr/>
        </p:nvSpPr>
        <p:spPr>
          <a:xfrm>
            <a:off x="10222713" y="1291766"/>
            <a:ext cx="900000" cy="126000"/>
          </a:xfrm>
          <a:prstGeom prst="homePlate">
            <a:avLst/>
          </a:prstGeom>
          <a:solidFill>
            <a:srgbClr val="00B050"/>
          </a:solidFill>
          <a:ln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7" name="Arrow: Pentagon 46">
            <a:extLst>
              <a:ext uri="{FF2B5EF4-FFF2-40B4-BE49-F238E27FC236}">
                <a16:creationId xmlns:a16="http://schemas.microsoft.com/office/drawing/2014/main" id="{9CDDA3A8-5BF0-911E-BF03-252388A82374}"/>
              </a:ext>
            </a:extLst>
          </p:cNvPr>
          <p:cNvSpPr/>
          <p:nvPr/>
        </p:nvSpPr>
        <p:spPr>
          <a:xfrm>
            <a:off x="10222713" y="1507766"/>
            <a:ext cx="900000" cy="126000"/>
          </a:xfrm>
          <a:prstGeom prst="homePlate">
            <a:avLst/>
          </a:prstGeom>
          <a:solidFill>
            <a:srgbClr val="92D050"/>
          </a:solidFill>
          <a:ln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8" name="Arrow: Pentagon 47">
            <a:extLst>
              <a:ext uri="{FF2B5EF4-FFF2-40B4-BE49-F238E27FC236}">
                <a16:creationId xmlns:a16="http://schemas.microsoft.com/office/drawing/2014/main" id="{F0262C6C-38D1-57D2-2A27-EE4EBAAE24FE}"/>
              </a:ext>
            </a:extLst>
          </p:cNvPr>
          <p:cNvSpPr/>
          <p:nvPr/>
        </p:nvSpPr>
        <p:spPr>
          <a:xfrm>
            <a:off x="10222713" y="1723766"/>
            <a:ext cx="900000" cy="126000"/>
          </a:xfrm>
          <a:prstGeom prst="homePlate">
            <a:avLst/>
          </a:prstGeom>
          <a:solidFill>
            <a:srgbClr val="FFFF00"/>
          </a:solidFill>
          <a:ln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9" name="Arrow: Pentagon 48">
            <a:extLst>
              <a:ext uri="{FF2B5EF4-FFF2-40B4-BE49-F238E27FC236}">
                <a16:creationId xmlns:a16="http://schemas.microsoft.com/office/drawing/2014/main" id="{76649199-5548-37FD-963F-0588C5972B03}"/>
              </a:ext>
            </a:extLst>
          </p:cNvPr>
          <p:cNvSpPr/>
          <p:nvPr/>
        </p:nvSpPr>
        <p:spPr>
          <a:xfrm>
            <a:off x="10222713" y="1939766"/>
            <a:ext cx="900000" cy="126000"/>
          </a:xfrm>
          <a:prstGeom prst="homePlate">
            <a:avLst/>
          </a:prstGeom>
          <a:solidFill>
            <a:srgbClr val="FFC000"/>
          </a:solidFill>
          <a:ln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0" name="Arrow: Pentagon 49">
            <a:extLst>
              <a:ext uri="{FF2B5EF4-FFF2-40B4-BE49-F238E27FC236}">
                <a16:creationId xmlns:a16="http://schemas.microsoft.com/office/drawing/2014/main" id="{48D5D4B5-D12F-9378-43B6-F1E0672DEF3A}"/>
              </a:ext>
            </a:extLst>
          </p:cNvPr>
          <p:cNvSpPr/>
          <p:nvPr/>
        </p:nvSpPr>
        <p:spPr>
          <a:xfrm>
            <a:off x="10222713" y="2155766"/>
            <a:ext cx="900000" cy="126000"/>
          </a:xfrm>
          <a:prstGeom prst="homePlate">
            <a:avLst/>
          </a:prstGeom>
          <a:solidFill>
            <a:srgbClr val="FF0000"/>
          </a:solidFill>
          <a:ln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FD34E9D-2B53-5ED5-017A-52F27715E58F}"/>
              </a:ext>
            </a:extLst>
          </p:cNvPr>
          <p:cNvSpPr txBox="1"/>
          <p:nvPr/>
        </p:nvSpPr>
        <p:spPr>
          <a:xfrm>
            <a:off x="11094138" y="1203464"/>
            <a:ext cx="85549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primary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very high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fair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marginal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1FD192-F951-1E25-BEDD-1B09C1C7C8C4}"/>
              </a:ext>
            </a:extLst>
          </p:cNvPr>
          <p:cNvSpPr txBox="1"/>
          <p:nvPr/>
        </p:nvSpPr>
        <p:spPr>
          <a:xfrm>
            <a:off x="1351640" y="128596"/>
            <a:ext cx="102567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Precipitation intensity retrieval capability for models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FB75819-A013-D2A1-BE87-DF2EBDA3C953}"/>
              </a:ext>
            </a:extLst>
          </p:cNvPr>
          <p:cNvSpPr txBox="1"/>
          <p:nvPr/>
        </p:nvSpPr>
        <p:spPr>
          <a:xfrm>
            <a:off x="205221" y="5298219"/>
            <a:ext cx="117815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Models rely (historically) more upon passive microwave sounding observations – temperature and humidity profiles rather than precipitation.</a:t>
            </a:r>
            <a:endParaRPr lang="en-GB" sz="2800" dirty="0"/>
          </a:p>
        </p:txBody>
      </p:sp>
      <p:sp>
        <p:nvSpPr>
          <p:cNvPr id="53" name="Text Box 5">
            <a:extLst>
              <a:ext uri="{FF2B5EF4-FFF2-40B4-BE49-F238E27FC236}">
                <a16:creationId xmlns:a16="http://schemas.microsoft.com/office/drawing/2014/main" id="{D4DCA7B8-277E-5034-14DD-423D0A312C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8267" y="6461979"/>
            <a:ext cx="821904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>
              <a:buNone/>
              <a:defRPr/>
            </a:pP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12th Workshop of International Precipitation Working Group · July 7-10, 2026, Kraków Poland.</a:t>
            </a:r>
            <a:endParaRPr kumimoji="0" lang="en-GB" altLang="en-US" sz="1600" b="0" i="1" u="none" strike="noStrike" kern="1200" cap="none" spc="-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851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FEF06-5459-82B4-03E9-AE5828496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4BC3AC06-7818-908D-DB04-2AFB82D380EB}"/>
              </a:ext>
            </a:extLst>
          </p:cNvPr>
          <p:cNvGrpSpPr/>
          <p:nvPr/>
        </p:nvGrpSpPr>
        <p:grpSpPr>
          <a:xfrm>
            <a:off x="493086" y="735060"/>
            <a:ext cx="3001706" cy="2453313"/>
            <a:chOff x="1588654" y="757381"/>
            <a:chExt cx="3001706" cy="245331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61AA210-74A3-2A42-8AEC-6434B02491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3030" t="6225" r="79924" b="57906"/>
            <a:stretch>
              <a:fillRect/>
            </a:stretch>
          </p:blipFill>
          <p:spPr>
            <a:xfrm>
              <a:off x="1588654" y="757381"/>
              <a:ext cx="858981" cy="2189131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282D8CD-A118-78C6-DC03-8A64AF89A4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37387" t="6225" r="53825" b="53670"/>
            <a:stretch>
              <a:fillRect/>
            </a:stretch>
          </p:blipFill>
          <p:spPr>
            <a:xfrm>
              <a:off x="2443739" y="762111"/>
              <a:ext cx="1071418" cy="2447637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398BFC5-2A4A-AB3C-4831-176BC81507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70228" t="6225" r="21136" b="53670"/>
            <a:stretch>
              <a:fillRect/>
            </a:stretch>
          </p:blipFill>
          <p:spPr>
            <a:xfrm>
              <a:off x="3537415" y="763057"/>
              <a:ext cx="1052945" cy="2447637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B29920B-C9AF-12FC-8FDA-6EDEB57CB533}"/>
              </a:ext>
            </a:extLst>
          </p:cNvPr>
          <p:cNvGrpSpPr/>
          <p:nvPr/>
        </p:nvGrpSpPr>
        <p:grpSpPr>
          <a:xfrm>
            <a:off x="467755" y="3131589"/>
            <a:ext cx="2996700" cy="2388001"/>
            <a:chOff x="489527" y="3481292"/>
            <a:chExt cx="2996700" cy="2388001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3C76638-CCF4-E6A1-3328-49D7DE44EA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2500" t="10415" r="80379" b="57750"/>
            <a:stretch>
              <a:fillRect/>
            </a:stretch>
          </p:blipFill>
          <p:spPr>
            <a:xfrm>
              <a:off x="489527" y="3712028"/>
              <a:ext cx="868218" cy="1906103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C40B8BAF-6878-F613-5889-DF99BA3CE6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7008" t="6685" r="54356" b="53432"/>
            <a:stretch>
              <a:fillRect/>
            </a:stretch>
          </p:blipFill>
          <p:spPr>
            <a:xfrm>
              <a:off x="1368986" y="3481293"/>
              <a:ext cx="1052946" cy="2388000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5AF4B46-D31C-6247-6C3C-29F4F757C8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69318" t="6685" r="21894" b="53432"/>
            <a:stretch>
              <a:fillRect/>
            </a:stretch>
          </p:blipFill>
          <p:spPr>
            <a:xfrm>
              <a:off x="2414808" y="3481292"/>
              <a:ext cx="1071419" cy="2388000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C3D60923-289A-7958-2040-E193D697EC64}"/>
              </a:ext>
            </a:extLst>
          </p:cNvPr>
          <p:cNvSpPr txBox="1"/>
          <p:nvPr/>
        </p:nvSpPr>
        <p:spPr>
          <a:xfrm>
            <a:off x="748695" y="175817"/>
            <a:ext cx="109664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Channel selection: Instantaneous precipitation retrievals</a:t>
            </a:r>
            <a:endParaRPr lang="en-GB" sz="36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E357024-2ED5-ECCE-1CA3-E8BC4E312771}"/>
              </a:ext>
            </a:extLst>
          </p:cNvPr>
          <p:cNvSpPr txBox="1"/>
          <p:nvPr/>
        </p:nvSpPr>
        <p:spPr>
          <a:xfrm>
            <a:off x="3799115" y="846263"/>
            <a:ext cx="8011886" cy="4605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  <a:spcBef>
                <a:spcPts val="1200"/>
              </a:spcBef>
            </a:pPr>
            <a:r>
              <a:rPr lang="en-US" sz="2600" dirty="0"/>
              <a:t>Using surface radar as reference:</a:t>
            </a:r>
          </a:p>
          <a:p>
            <a:pPr>
              <a:lnSpc>
                <a:spcPct val="85000"/>
              </a:lnSpc>
              <a:spcBef>
                <a:spcPts val="1200"/>
              </a:spcBef>
            </a:pPr>
            <a:r>
              <a:rPr lang="en-US" sz="2600" b="1" dirty="0"/>
              <a:t>Precipitation radars </a:t>
            </a:r>
            <a:r>
              <a:rPr lang="en-US" sz="2600" dirty="0"/>
              <a:t>(i.e. TRMM PR and GPM DPR) provide the most direct measure of instantaneous precipitation.</a:t>
            </a:r>
          </a:p>
          <a:p>
            <a:pPr>
              <a:lnSpc>
                <a:spcPct val="85000"/>
              </a:lnSpc>
              <a:spcBef>
                <a:spcPts val="1200"/>
              </a:spcBef>
            </a:pPr>
            <a:r>
              <a:rPr lang="en-US" sz="2600" b="1" dirty="0"/>
              <a:t>Wide-frequency range radiometers </a:t>
            </a:r>
            <a:r>
              <a:rPr lang="en-US" sz="2600" dirty="0"/>
              <a:t>allow good retrievals (</a:t>
            </a:r>
            <a:r>
              <a:rPr lang="en-US" sz="2600" dirty="0" err="1"/>
              <a:t>e.g.GPM</a:t>
            </a:r>
            <a:r>
              <a:rPr lang="en-US" sz="2600" dirty="0"/>
              <a:t> GMI and GCOM-W AMSR2)</a:t>
            </a:r>
          </a:p>
          <a:p>
            <a:pPr>
              <a:lnSpc>
                <a:spcPct val="85000"/>
              </a:lnSpc>
              <a:spcBef>
                <a:spcPts val="1200"/>
              </a:spcBef>
            </a:pPr>
            <a:r>
              <a:rPr lang="en-US" sz="2600" b="1" dirty="0"/>
              <a:t>‘Operational’ microwave radiometers </a:t>
            </a:r>
            <a:r>
              <a:rPr lang="en-US" sz="2600" dirty="0"/>
              <a:t>(e.g. SSMIS) provide moderate-good retrievals</a:t>
            </a:r>
          </a:p>
          <a:p>
            <a:pPr>
              <a:lnSpc>
                <a:spcPct val="85000"/>
              </a:lnSpc>
              <a:spcBef>
                <a:spcPts val="1200"/>
              </a:spcBef>
            </a:pPr>
            <a:r>
              <a:rPr lang="en-US" sz="2600" b="1" dirty="0"/>
              <a:t>Sounding instruments </a:t>
            </a:r>
            <a:r>
              <a:rPr lang="en-US" sz="2600" dirty="0"/>
              <a:t>(e.g. ATMS or MHS) provide ‘adequate’ retrievals.</a:t>
            </a:r>
          </a:p>
          <a:p>
            <a:pPr>
              <a:lnSpc>
                <a:spcPct val="85000"/>
              </a:lnSpc>
              <a:spcBef>
                <a:spcPts val="1200"/>
              </a:spcBef>
            </a:pPr>
            <a:r>
              <a:rPr lang="en-US" sz="2600" b="1" dirty="0" err="1"/>
              <a:t>Cubesat</a:t>
            </a:r>
            <a:r>
              <a:rPr lang="en-US" sz="2600" b="1" dirty="0"/>
              <a:t> sounding observations </a:t>
            </a:r>
            <a:r>
              <a:rPr lang="en-US" sz="2600" dirty="0"/>
              <a:t>provide retrievals with similar results to the ATMS/MHS observations.</a:t>
            </a:r>
            <a:endParaRPr lang="en-GB" sz="26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4B64B2B-4604-29A9-7972-D1548F013D39}"/>
              </a:ext>
            </a:extLst>
          </p:cNvPr>
          <p:cNvSpPr txBox="1"/>
          <p:nvPr/>
        </p:nvSpPr>
        <p:spPr>
          <a:xfrm rot="16200000">
            <a:off x="-289172" y="1779006"/>
            <a:ext cx="12240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Europe</a:t>
            </a:r>
            <a:endParaRPr lang="en-GB" sz="28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E70D3A2-796D-F917-0628-C44C5061647A}"/>
              </a:ext>
            </a:extLst>
          </p:cNvPr>
          <p:cNvSpPr txBox="1"/>
          <p:nvPr/>
        </p:nvSpPr>
        <p:spPr>
          <a:xfrm rot="16200000">
            <a:off x="10779" y="3978927"/>
            <a:ext cx="5806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US</a:t>
            </a:r>
            <a:endParaRPr lang="en-GB" sz="28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EC4602D-A942-6394-20B6-DDB2490FD29A}"/>
              </a:ext>
            </a:extLst>
          </p:cNvPr>
          <p:cNvSpPr txBox="1"/>
          <p:nvPr/>
        </p:nvSpPr>
        <p:spPr>
          <a:xfrm>
            <a:off x="39473" y="5219197"/>
            <a:ext cx="13154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Kidd et al. 2018</a:t>
            </a:r>
            <a:endParaRPr lang="en-GB" sz="1400" i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7F8C1C7-2407-6B8B-8019-AD20493810F8}"/>
              </a:ext>
            </a:extLst>
          </p:cNvPr>
          <p:cNvSpPr txBox="1"/>
          <p:nvPr/>
        </p:nvSpPr>
        <p:spPr>
          <a:xfrm>
            <a:off x="435315" y="5659410"/>
            <a:ext cx="11266289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b="1" dirty="0"/>
              <a:t>Best PMW retrievals are produced from wide-frequency range radiometers</a:t>
            </a:r>
            <a:endParaRPr lang="en-GB" sz="2800" b="1" dirty="0"/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B3C65EF3-9B2B-81B0-471A-4C8E50E181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8267" y="6461979"/>
            <a:ext cx="821904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>
              <a:buNone/>
              <a:defRPr/>
            </a:pP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12th Workshop of International Precipitation Working Group · July 7-10, 2026, Kraków Poland.</a:t>
            </a:r>
            <a:endParaRPr kumimoji="0" lang="en-GB" altLang="en-US" sz="1600" b="0" i="1" u="none" strike="noStrike" kern="1200" cap="none" spc="-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500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F6421-F433-47B0-1510-C9E234708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rt, histogram&#10;&#10;AI-generated content may be incorrect.">
            <a:extLst>
              <a:ext uri="{FF2B5EF4-FFF2-40B4-BE49-F238E27FC236}">
                <a16:creationId xmlns:a16="http://schemas.microsoft.com/office/drawing/2014/main" id="{96E39420-F561-2CBE-14E6-271AC1A6B5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11" y="719267"/>
            <a:ext cx="7870089" cy="524672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FAD274D-A5E3-775A-99A1-1D4BD255688E}"/>
              </a:ext>
            </a:extLst>
          </p:cNvPr>
          <p:cNvSpPr txBox="1"/>
          <p:nvPr/>
        </p:nvSpPr>
        <p:spPr>
          <a:xfrm>
            <a:off x="8394701" y="3342630"/>
            <a:ext cx="3475888" cy="2525899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Atmospheric attenuation curves for different (surface) precipitation intensities for frequencies from 10.67 to 166 GHz. (Calculations are  based upon a moist summer atmosphere, 4.5 km layer of constant intensity rain, transitioning to snow from 4.5 to 6.0 km with the precipitation intensity decreasing to 0.0 mmh</a:t>
            </a:r>
            <a:r>
              <a:rPr kumimoji="0" lang="en-US" sz="1800" b="0" i="1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-1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at 10 km).                       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Mircea Grecu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A9352D-A22B-FD42-E1A9-6B6682D9238F}"/>
              </a:ext>
            </a:extLst>
          </p:cNvPr>
          <p:cNvSpPr txBox="1"/>
          <p:nvPr/>
        </p:nvSpPr>
        <p:spPr>
          <a:xfrm>
            <a:off x="463898" y="127542"/>
            <a:ext cx="11322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kumimoji="0" lang="en-US" sz="3600" b="1" i="0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ensitivity</a:t>
            </a:r>
            <a:r>
              <a:rPr kumimoji="0" lang="en-US" sz="36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to precipitation by frequency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1B7AF5-0EEC-FF4D-EFF6-E186951F6B15}"/>
              </a:ext>
            </a:extLst>
          </p:cNvPr>
          <p:cNvSpPr txBox="1"/>
          <p:nvPr/>
        </p:nvSpPr>
        <p:spPr>
          <a:xfrm>
            <a:off x="8773257" y="907166"/>
            <a:ext cx="2718776" cy="1621041"/>
          </a:xfrm>
          <a:prstGeom prst="rect">
            <a:avLst/>
          </a:prstGeom>
          <a:noFill/>
          <a:ln>
            <a:noFill/>
          </a:ln>
        </p:spPr>
        <p:txBody>
          <a:bodyPr wrap="square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If you want to measure  precipitation to the surface</a:t>
            </a:r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D52B21-1B43-C59B-D422-70BD343D748B}"/>
              </a:ext>
            </a:extLst>
          </p:cNvPr>
          <p:cNvSpPr txBox="1"/>
          <p:nvPr/>
        </p:nvSpPr>
        <p:spPr>
          <a:xfrm>
            <a:off x="297113" y="5950834"/>
            <a:ext cx="11656386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Low frequency channels are crucial for retrievals over both land and ocean</a:t>
            </a:r>
            <a:endParaRPr lang="en-GB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AF20B364-1EDF-6B3A-F783-6FB0F92FC5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8267" y="6461979"/>
            <a:ext cx="821904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>
              <a:buNone/>
              <a:defRPr/>
            </a:pP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12th Workshop of International Precipitation Working Group · July 7-10, 2026, Kraków Poland.</a:t>
            </a:r>
            <a:endParaRPr kumimoji="0" lang="en-GB" altLang="en-US" sz="1600" b="0" i="1" u="none" strike="noStrike" kern="1200" cap="none" spc="-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415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78BA6914-7848-416E-95F5-04E043B26DF5}" vid="{0C7371D8-5C02-4A27-9AF9-3265F393F4D5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4B700FFDE0C74C9EF2FA06374AFA7A" ma:contentTypeVersion="8" ma:contentTypeDescription="Create a new document." ma:contentTypeScope="" ma:versionID="7b3992c1364658d25b74a2cf3ff1ec39">
  <xsd:schema xmlns:xsd="http://www.w3.org/2001/XMLSchema" xmlns:xs="http://www.w3.org/2001/XMLSchema" xmlns:p="http://schemas.microsoft.com/office/2006/metadata/properties" xmlns:ns2="29248ca7-61df-4d47-bbf4-0538a5bb2a05" targetNamespace="http://schemas.microsoft.com/office/2006/metadata/properties" ma:root="true" ma:fieldsID="2f09dfdbb9d51cb0ab0c2c23165db85a" ns2:_="">
    <xsd:import namespace="29248ca7-61df-4d47-bbf4-0538a5bb2a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48ca7-61df-4d47-bbf4-0538a5bb2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F1A3DBA-6E0C-4A20-9F94-BF26919C26BF}"/>
</file>

<file path=customXml/itemProps2.xml><?xml version="1.0" encoding="utf-8"?>
<ds:datastoreItem xmlns:ds="http://schemas.openxmlformats.org/officeDocument/2006/customXml" ds:itemID="{05390A44-6A9A-4144-B8B2-277E40CDFCAF}"/>
</file>

<file path=customXml/itemProps3.xml><?xml version="1.0" encoding="utf-8"?>
<ds:datastoreItem xmlns:ds="http://schemas.openxmlformats.org/officeDocument/2006/customXml" ds:itemID="{A982A529-F444-4AC3-94FF-71882EA2E95F}"/>
</file>

<file path=docProps/app.xml><?xml version="1.0" encoding="utf-8"?>
<Properties xmlns="http://schemas.openxmlformats.org/officeDocument/2006/extended-properties" xmlns:vt="http://schemas.openxmlformats.org/officeDocument/2006/docPropsVTypes">
  <TotalTime>1796</TotalTime>
  <Words>1687</Words>
  <Application>Microsoft Office PowerPoint</Application>
  <PresentationFormat>Widescreen</PresentationFormat>
  <Paragraphs>242</Paragraphs>
  <Slides>18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Calibri Light</vt:lpstr>
      <vt:lpstr>Office Theme</vt:lpstr>
      <vt:lpstr>Theme1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TROPICS TMS retrievals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Christopher Kidd (Geography, Earth and Environmental Sciences)</dc:creator>
  <cp:lastModifiedBy>Christopher Kidd (Geography, Earth and Environmental Sciences)</cp:lastModifiedBy>
  <cp:revision>60</cp:revision>
  <dcterms:created xsi:type="dcterms:W3CDTF">2026-06-23T05:41:18Z</dcterms:created>
  <dcterms:modified xsi:type="dcterms:W3CDTF">2026-07-09T07:54:47Z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0x010100484B700FFDE0C74C9EF2FA06374AFA7A</vt:lpwstr>
  </property>
</Properties>
</file>