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737" r:id="rId6"/>
    <p:sldId id="773" r:id="rId7"/>
    <p:sldId id="780" r:id="rId8"/>
    <p:sldId id="774" r:id="rId9"/>
    <p:sldId id="775" r:id="rId10"/>
    <p:sldId id="776" r:id="rId11"/>
    <p:sldId id="777" r:id="rId12"/>
    <p:sldId id="779" r:id="rId13"/>
    <p:sldId id="778" r:id="rId14"/>
    <p:sldId id="782" r:id="rId15"/>
    <p:sldId id="781" r:id="rId16"/>
  </p:sldIdLst>
  <p:sldSz cx="18288000" cy="10287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1pPr>
    <a:lvl2pPr marL="816422" algn="l" rtl="0" eaLnBrk="0" fontAlgn="base" hangingPunct="0">
      <a:spcBef>
        <a:spcPct val="0"/>
      </a:spcBef>
      <a:spcAft>
        <a:spcPct val="0"/>
      </a:spcAft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2pPr>
    <a:lvl3pPr marL="1632844" algn="l" rtl="0" eaLnBrk="0" fontAlgn="base" hangingPunct="0">
      <a:spcBef>
        <a:spcPct val="0"/>
      </a:spcBef>
      <a:spcAft>
        <a:spcPct val="0"/>
      </a:spcAft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3pPr>
    <a:lvl4pPr marL="2449266" algn="l" rtl="0" eaLnBrk="0" fontAlgn="base" hangingPunct="0">
      <a:spcBef>
        <a:spcPct val="0"/>
      </a:spcBef>
      <a:spcAft>
        <a:spcPct val="0"/>
      </a:spcAft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4pPr>
    <a:lvl5pPr marL="3265688" algn="l" rtl="0" eaLnBrk="0" fontAlgn="base" hangingPunct="0">
      <a:spcBef>
        <a:spcPct val="0"/>
      </a:spcBef>
      <a:spcAft>
        <a:spcPct val="0"/>
      </a:spcAft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5pPr>
    <a:lvl6pPr marL="4082110" algn="l" defTabSz="816422" rtl="0" eaLnBrk="1" latinLnBrk="0" hangingPunct="1"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6pPr>
    <a:lvl7pPr marL="4898532" algn="l" defTabSz="816422" rtl="0" eaLnBrk="1" latinLnBrk="0" hangingPunct="1"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7pPr>
    <a:lvl8pPr marL="5714954" algn="l" defTabSz="816422" rtl="0" eaLnBrk="1" latinLnBrk="0" hangingPunct="1"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8pPr>
    <a:lvl9pPr marL="6531376" algn="l" defTabSz="816422" rtl="0" eaLnBrk="1" latinLnBrk="0" hangingPunct="1">
      <a:defRPr sz="4286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90099"/>
    <a:srgbClr val="006600"/>
    <a:srgbClr val="0000FF"/>
    <a:srgbClr val="FF5700"/>
    <a:srgbClr val="FFFF00"/>
    <a:srgbClr val="009900"/>
    <a:srgbClr val="FFFF66"/>
    <a:srgbClr val="00997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A751E5-5153-7942-9104-853CED736787}" v="531" dt="2026-06-11T11:08:59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65"/>
    <p:restoredTop sz="94658"/>
  </p:normalViewPr>
  <p:slideViewPr>
    <p:cSldViewPr snapToGrid="0">
      <p:cViewPr varScale="1">
        <p:scale>
          <a:sx n="77" d="100"/>
          <a:sy n="77" d="100"/>
        </p:scale>
        <p:origin x="456" y="192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10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Helvetica" pitchFamily="-10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Helvetica" pitchFamily="-10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A1A91B5-704E-0243-BA32-3A0C3E6F4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376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2143" kern="1200">
        <a:solidFill>
          <a:schemeClr val="tx1"/>
        </a:solidFill>
        <a:latin typeface="Times" pitchFamily="-107" charset="0"/>
        <a:ea typeface="ＭＳ Ｐゴシック" pitchFamily="-107" charset="-128"/>
        <a:cs typeface="ＭＳ Ｐゴシック" pitchFamily="-107" charset="-128"/>
      </a:defRPr>
    </a:lvl1pPr>
    <a:lvl2pPr marL="816422" algn="l" rtl="0" eaLnBrk="0" fontAlgn="base" hangingPunct="0">
      <a:spcBef>
        <a:spcPct val="30000"/>
      </a:spcBef>
      <a:spcAft>
        <a:spcPct val="0"/>
      </a:spcAft>
      <a:defRPr sz="2143" kern="1200">
        <a:solidFill>
          <a:schemeClr val="tx1"/>
        </a:solidFill>
        <a:latin typeface="Times" pitchFamily="-107" charset="0"/>
        <a:ea typeface="ＭＳ Ｐゴシック" pitchFamily="-107" charset="-128"/>
        <a:cs typeface="+mn-cs"/>
      </a:defRPr>
    </a:lvl2pPr>
    <a:lvl3pPr marL="1632844" algn="l" rtl="0" eaLnBrk="0" fontAlgn="base" hangingPunct="0">
      <a:spcBef>
        <a:spcPct val="30000"/>
      </a:spcBef>
      <a:spcAft>
        <a:spcPct val="0"/>
      </a:spcAft>
      <a:defRPr sz="2143" kern="1200">
        <a:solidFill>
          <a:schemeClr val="tx1"/>
        </a:solidFill>
        <a:latin typeface="Times" pitchFamily="-107" charset="0"/>
        <a:ea typeface="ＭＳ Ｐゴシック" pitchFamily="-107" charset="-128"/>
        <a:cs typeface="+mn-cs"/>
      </a:defRPr>
    </a:lvl3pPr>
    <a:lvl4pPr marL="2449266" algn="l" rtl="0" eaLnBrk="0" fontAlgn="base" hangingPunct="0">
      <a:spcBef>
        <a:spcPct val="30000"/>
      </a:spcBef>
      <a:spcAft>
        <a:spcPct val="0"/>
      </a:spcAft>
      <a:defRPr sz="2143" kern="1200">
        <a:solidFill>
          <a:schemeClr val="tx1"/>
        </a:solidFill>
        <a:latin typeface="Times" pitchFamily="-107" charset="0"/>
        <a:ea typeface="ＭＳ Ｐゴシック" pitchFamily="-107" charset="-128"/>
        <a:cs typeface="+mn-cs"/>
      </a:defRPr>
    </a:lvl4pPr>
    <a:lvl5pPr marL="3265688" algn="l" rtl="0" eaLnBrk="0" fontAlgn="base" hangingPunct="0">
      <a:spcBef>
        <a:spcPct val="30000"/>
      </a:spcBef>
      <a:spcAft>
        <a:spcPct val="0"/>
      </a:spcAft>
      <a:defRPr sz="2143" kern="1200">
        <a:solidFill>
          <a:schemeClr val="tx1"/>
        </a:solidFill>
        <a:latin typeface="Times" pitchFamily="-107" charset="0"/>
        <a:ea typeface="ＭＳ Ｐゴシック" pitchFamily="-107" charset="-128"/>
        <a:cs typeface="+mn-cs"/>
      </a:defRPr>
    </a:lvl5pPr>
    <a:lvl6pPr marL="4082110" algn="l" defTabSz="816422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6pPr>
    <a:lvl7pPr marL="4898532" algn="l" defTabSz="816422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7pPr>
    <a:lvl8pPr marL="5714954" algn="l" defTabSz="816422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8pPr>
    <a:lvl9pPr marL="6531376" algn="l" defTabSz="816422" rtl="0" eaLnBrk="1" latinLnBrk="0" hangingPunct="1">
      <a:defRPr sz="21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47851777-74D9-3445-9482-46396C7EC67A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406F1-8009-0568-995C-3E1A21DA5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622AAD79-87B0-5154-A042-47627810E3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041856FD-7E9E-4BA5-0A23-9D9938E2D1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CD399B3C-BC42-3217-8D31-175B4AC647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526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F6D8C-FCC3-B776-4C38-EAAAC6B10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96F1F4CE-8CC6-9476-A162-9DF32C9F42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56BAEB21-80B6-4C5B-7849-FA831410F6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B38FA35C-222D-491B-67D7-106CA46EF2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471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CAEE3-833A-58C2-3D1B-257D6E9C1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EA22959A-1C3A-EB08-13C9-84FA5182DE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0803E264-05C5-9D25-67A2-9F0FF66628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8CF55191-788C-852E-C0E4-D9E3798FF2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93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FB554-960D-051B-A050-208FB6483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870C9279-7ADC-6B6D-6081-EA10C26AC1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6DBDBCD9-F62F-7046-D7D1-A9B45587D0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816FDFE9-B455-DAA9-E862-48C43DADA2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27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FF58D-8BD5-8D98-E37C-7C8BF4F87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3F6A4F01-8492-8124-F1E5-D62EDD764D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35D66EE1-4768-24B9-9805-E338F2C2A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A4BEE78E-BDB9-0305-D410-49C5AD66D5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09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4DDB6-A21C-F54F-E191-72CD9B243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D8FF955C-06C8-ACF6-BB04-2BCFDB9574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418C9CA9-7A80-21A6-C57C-4429B530F1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646AD4CE-39C9-15AB-0CEE-404C3900E2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269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F29BE-9D9E-50D0-12F4-53FA85B62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501EC9E9-1868-49A2-4800-B786C99697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6CEE01C2-0A92-E8B4-EDE7-E70B55D12D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8CDFF63C-4730-399B-3FE6-67A7E14AC5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27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24B04-59A5-9BE5-6E3F-2A8829E1C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4002F1E2-0274-5B49-700C-CF0D7C4E35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B8BD0430-C95A-EE60-1242-D416B66E6D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A4F8377-F3E1-B928-EA6A-0AB396BB66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332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91B7B-23B8-5647-6AF6-89D6E34B7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033C04B0-7E86-0BFE-A7A1-FD83035CFF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9374849A-6A91-225D-8643-CE5DED2E9F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8ABC80B-8FF7-A7F1-883E-7C6C88E84A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581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F5A27-8C39-129A-507F-3B0C006A8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EB2363EB-924F-F0D7-1475-F7C54EA705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fld id="{62E70549-3C9B-FE4A-B98F-4E2D60F37B79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1184C842-4D1C-8D3F-8513-90EF6F828B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2D379EC-327D-1ED3-9636-CC6B09F8C8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112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8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/>
            </a:lvl1pPr>
            <a:lvl2pPr marL="685800" indent="0" algn="ctr">
              <a:buNone/>
              <a:defRPr/>
            </a:lvl2pPr>
            <a:lvl3pPr marL="1371600" indent="0" algn="ctr">
              <a:buNone/>
              <a:defRPr/>
            </a:lvl3pPr>
            <a:lvl4pPr marL="2057400" indent="0" algn="ctr">
              <a:buNone/>
              <a:defRPr/>
            </a:lvl4pPr>
            <a:lvl5pPr marL="2743200" indent="0" algn="ctr">
              <a:buNone/>
              <a:defRPr/>
            </a:lvl5pPr>
            <a:lvl6pPr marL="3429000" indent="0" algn="ctr">
              <a:buNone/>
              <a:defRPr/>
            </a:lvl6pPr>
            <a:lvl7pPr marL="4114800" indent="0" algn="ctr">
              <a:buNone/>
              <a:defRPr/>
            </a:lvl7pPr>
            <a:lvl8pPr marL="4800600" indent="0" algn="ctr">
              <a:buNone/>
              <a:defRPr/>
            </a:lvl8pPr>
            <a:lvl9pPr marL="54864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373FA-D373-CF41-A0D6-5C58D3D79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336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AD196-CADD-304A-987C-83C7EB6C82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934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30200" y="914400"/>
            <a:ext cx="388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914400"/>
            <a:ext cx="113538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27840-8DBB-2848-B5B4-DFE6ED5918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3970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767F2-8F6D-0E41-A5F2-A97E6E35F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36830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1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/>
            </a:lvl1pPr>
            <a:lvl2pPr marL="685800" indent="0">
              <a:buNone/>
              <a:defRPr sz="2700"/>
            </a:lvl2pPr>
            <a:lvl3pPr marL="1371600" indent="0">
              <a:buNone/>
              <a:defRPr sz="24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  <a:lvl6pPr marL="3429000" indent="0">
              <a:buNone/>
              <a:defRPr sz="2100"/>
            </a:lvl6pPr>
            <a:lvl7pPr marL="4114800" indent="0">
              <a:buNone/>
              <a:defRPr sz="2100"/>
            </a:lvl7pPr>
            <a:lvl8pPr marL="4800600" indent="0">
              <a:buNone/>
              <a:defRPr sz="2100"/>
            </a:lvl8pPr>
            <a:lvl9pPr marL="5486400" indent="0">
              <a:buNone/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CA214-2A48-2A4C-B22D-0C80D6798A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5821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971800"/>
            <a:ext cx="7620000" cy="6172200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971800"/>
            <a:ext cx="7620000" cy="6172200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11D02-0182-E243-94D9-AAF8AF55BD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7049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DB62F-452C-074E-B0B0-21A9E1AC35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5481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ED344-F42A-3A44-A863-085E6221E9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6207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0A7B4-F009-234D-94E3-76CA66869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15162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6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2152651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5869B-2AF7-4F4B-A9D6-BAB80C742A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071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8962-06DA-1F4D-9D09-731AA8A774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000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bg1"/>
            </a:gs>
            <a:gs pos="100000">
              <a:schemeClr val="accent6">
                <a:lumMod val="20000"/>
                <a:lumOff val="80000"/>
              </a:schemeClr>
            </a:gs>
          </a:gsLst>
          <a:lin ang="28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914400"/>
            <a:ext cx="155448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2971800"/>
            <a:ext cx="15544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9372600"/>
            <a:ext cx="381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1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9372600"/>
            <a:ext cx="5791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1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06400" y="9372600"/>
            <a:ext cx="381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100">
                <a:latin typeface="Times" charset="0"/>
              </a:defRPr>
            </a:lvl1pPr>
          </a:lstStyle>
          <a:p>
            <a:pPr>
              <a:defRPr/>
            </a:pPr>
            <a:fld id="{15713E05-8ACA-2A40-8ED1-0033F864F2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  <a:ea typeface="ＭＳ Ｐゴシック" pitchFamily="-107" charset="-128"/>
          <a:cs typeface="ＭＳ Ｐゴシック" pitchFamily="-107" charset="-128"/>
        </a:defRPr>
      </a:lvl5pPr>
      <a:lvl6pPr marL="685800"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</a:defRPr>
      </a:lvl6pPr>
      <a:lvl7pPr marL="1371600"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</a:defRPr>
      </a:lvl7pPr>
      <a:lvl8pPr marL="2057400"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</a:defRPr>
      </a:lvl8pPr>
      <a:lvl9pPr marL="2743200"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" pitchFamily="-107" charset="0"/>
        </a:defRPr>
      </a:lvl9pPr>
    </p:titleStyle>
    <p:bodyStyle>
      <a:lvl1pPr marL="514350" indent="-514350" algn="l" rtl="0" eaLnBrk="0" fontAlgn="base" hangingPunct="0">
        <a:spcBef>
          <a:spcPct val="20000"/>
        </a:spcBef>
        <a:spcAft>
          <a:spcPct val="0"/>
        </a:spcAft>
        <a:buChar char="•"/>
        <a:defRPr sz="48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1114425" indent="-428625" algn="l" rtl="0" eaLnBrk="0" fontAlgn="base" hangingPunct="0">
        <a:spcBef>
          <a:spcPct val="20000"/>
        </a:spcBef>
        <a:spcAft>
          <a:spcPct val="0"/>
        </a:spcAft>
        <a:buChar char="–"/>
        <a:defRPr sz="4200">
          <a:solidFill>
            <a:schemeClr val="tx1"/>
          </a:solidFill>
          <a:latin typeface="+mn-lt"/>
          <a:ea typeface="ＭＳ Ｐゴシック" pitchFamily="-107" charset="-128"/>
        </a:defRPr>
      </a:lvl2pPr>
      <a:lvl3pPr marL="17145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ＭＳ Ｐゴシック" pitchFamily="-107" charset="-128"/>
        </a:defRPr>
      </a:lvl3pPr>
      <a:lvl4pPr marL="2400300" indent="-342900" algn="l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  <a:ea typeface="ＭＳ Ｐゴシック" pitchFamily="-107" charset="-128"/>
        </a:defRPr>
      </a:lvl4pPr>
      <a:lvl5pPr marL="30861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07" charset="-128"/>
        </a:defRPr>
      </a:lvl5pPr>
      <a:lvl6pPr marL="37719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07" charset="-128"/>
        </a:defRPr>
      </a:lvl6pPr>
      <a:lvl7pPr marL="44577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07" charset="-128"/>
        </a:defRPr>
      </a:lvl7pPr>
      <a:lvl8pPr marL="51435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07" charset="-128"/>
        </a:defRPr>
      </a:lvl8pPr>
      <a:lvl9pPr marL="58293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07" charset="-128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9E3725C5-D51F-5FD7-5AB1-FBBB2E8F6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457201"/>
            <a:ext cx="12344400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7780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17780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17780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17780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17780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>
              <a:tabLst/>
            </a:pPr>
            <a:r>
              <a:rPr lang="en-US" sz="3600" b="1" dirty="0">
                <a:solidFill>
                  <a:srgbClr val="000000"/>
                </a:solidFill>
                <a:latin typeface="Helvetica" pitchFamily="2" charset="0"/>
              </a:rPr>
              <a:t>User and System Needs for the Future of </a:t>
            </a:r>
          </a:p>
          <a:p>
            <a:pPr algn="ctr">
              <a:tabLst/>
            </a:pPr>
            <a:r>
              <a:rPr lang="en-US" sz="3600" b="1" dirty="0">
                <a:solidFill>
                  <a:srgbClr val="000000"/>
                </a:solidFill>
                <a:latin typeface="Helvetica" pitchFamily="2" charset="0"/>
              </a:rPr>
              <a:t>Global Precipitation Datasets</a:t>
            </a:r>
          </a:p>
          <a:p>
            <a:pPr algn="ctr">
              <a:spcBef>
                <a:spcPts val="1200"/>
              </a:spcBef>
              <a:tabLst/>
            </a:pPr>
            <a:r>
              <a:rPr lang="en-US" sz="2600" dirty="0"/>
              <a:t>George J. Huffman</a:t>
            </a:r>
            <a:r>
              <a:rPr lang="en-US" sz="2600" baseline="30000" dirty="0"/>
              <a:t>1</a:t>
            </a:r>
            <a:r>
              <a:rPr lang="en-US" sz="2600" dirty="0"/>
              <a:t>, Sarah Ringerud</a:t>
            </a:r>
            <a:r>
              <a:rPr lang="en-US" sz="2600" baseline="30000" dirty="0"/>
              <a:t>1</a:t>
            </a:r>
            <a:r>
              <a:rPr lang="en-US" sz="2600" dirty="0"/>
              <a:t>, Jackson Tan</a:t>
            </a:r>
            <a:r>
              <a:rPr lang="en-US" sz="2600" baseline="30000" dirty="0"/>
              <a:t>1,2</a:t>
            </a:r>
            <a:endParaRPr lang="en-US" sz="2600" dirty="0"/>
          </a:p>
          <a:p>
            <a:pPr>
              <a:spcBef>
                <a:spcPts val="1200"/>
              </a:spcBef>
              <a:tabLst>
                <a:tab pos="1303338" algn="l"/>
              </a:tabLst>
            </a:pPr>
            <a:r>
              <a:rPr lang="en-US" sz="2600" dirty="0"/>
              <a:t>	1:  NASA Goddard Space Flight Center, Greenbelt, MD, USA</a:t>
            </a:r>
          </a:p>
          <a:p>
            <a:pPr>
              <a:spcBef>
                <a:spcPts val="0"/>
              </a:spcBef>
              <a:tabLst>
                <a:tab pos="1303338" algn="l"/>
              </a:tabLst>
            </a:pPr>
            <a:r>
              <a:rPr lang="en-US" sz="2600" dirty="0"/>
              <a:t>	2:  University of Maryland Baltimore County, Baltimore, MD, USA</a:t>
            </a:r>
          </a:p>
        </p:txBody>
      </p:sp>
      <p:pic>
        <p:nvPicPr>
          <p:cNvPr id="3" name="Picture 2" descr="Text, logo&#10;&#10;Description automatically generated">
            <a:extLst>
              <a:ext uri="{FF2B5EF4-FFF2-40B4-BE49-F238E27FC236}">
                <a16:creationId xmlns:a16="http://schemas.microsoft.com/office/drawing/2014/main" id="{7E7981A0-B89B-E891-0D81-DCC78A4802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1482"/>
            <a:ext cx="2586846" cy="548640"/>
          </a:xfrm>
          <a:prstGeom prst="rect">
            <a:avLst/>
          </a:prstGeom>
        </p:spPr>
      </p:pic>
      <p:pic>
        <p:nvPicPr>
          <p:cNvPr id="6" name="Picture 5" descr="Logo, icon&#10;&#10;Description automatically generated">
            <a:extLst>
              <a:ext uri="{FF2B5EF4-FFF2-40B4-BE49-F238E27FC236}">
                <a16:creationId xmlns:a16="http://schemas.microsoft.com/office/drawing/2014/main" id="{AE2312D1-1471-FF6A-65F1-C19FCE7873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400" y="82235"/>
            <a:ext cx="1219200" cy="1219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D32869-C18A-8E59-F458-79FAAC2E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FCCBF9-B225-918A-1563-3C2A950993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0417" y="3202990"/>
            <a:ext cx="6269182" cy="68138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2CC0DE-231B-F0C2-692A-FF2CC32B14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7726" y="3165635"/>
            <a:ext cx="6858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F06A2-BD2E-CE33-4D4B-147B6A147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3996D4B4-63E4-B4A2-E410-134C96437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50" y="228600"/>
            <a:ext cx="15316200" cy="68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6. Validation</a:t>
            </a:r>
            <a:endParaRPr lang="en-US" sz="2600" dirty="0">
              <a:cs typeface="Helvetica" charset="0"/>
            </a:endParaRPr>
          </a:p>
          <a:p>
            <a:pPr>
              <a:buFont typeface="Times" charset="0"/>
              <a:buNone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Validation must move beyond simple statistical metrics to </a:t>
            </a:r>
            <a:r>
              <a:rPr lang="en-US" u="sng" dirty="0">
                <a:solidFill>
                  <a:srgbClr val="0000FF"/>
                </a:solidFill>
              </a:rPr>
              <a:t>evaluate impacts</a:t>
            </a:r>
            <a:r>
              <a:rPr lang="en-US" dirty="0">
                <a:solidFill>
                  <a:srgbClr val="0000FF"/>
                </a:solidFill>
              </a:rPr>
              <a:t> to sets of applications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skill scores, variogram parameters, event statistics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performance within applications, such as streamflow forecasts in hydrological models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metrics for </a:t>
            </a:r>
            <a:r>
              <a:rPr lang="en-US" u="sng" dirty="0">
                <a:solidFill>
                  <a:srgbClr val="006600"/>
                </a:solidFill>
              </a:rPr>
              <a:t>shifts in homogeneity</a:t>
            </a:r>
            <a:r>
              <a:rPr lang="en-US" dirty="0">
                <a:solidFill>
                  <a:srgbClr val="006600"/>
                </a:solidFill>
              </a:rPr>
              <a:t> and for </a:t>
            </a:r>
            <a:r>
              <a:rPr lang="en-US" u="sng" dirty="0">
                <a:solidFill>
                  <a:srgbClr val="006600"/>
                </a:solidFill>
              </a:rPr>
              <a:t>distinguishing real changes from artifacts</a:t>
            </a:r>
          </a:p>
          <a:p>
            <a:pPr marL="473075" lvl="0" indent="-473075">
              <a:tabLst/>
            </a:pPr>
            <a:endParaRPr lang="en-US" dirty="0">
              <a:solidFill>
                <a:srgbClr val="006600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Expanding global coverage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avoid "chasing accuracy" only in data-rich regions like the U.S.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prioritize expanding validation to </a:t>
            </a:r>
            <a:r>
              <a:rPr lang="en-US" u="sng" dirty="0">
                <a:solidFill>
                  <a:srgbClr val="006600"/>
                </a:solidFill>
              </a:rPr>
              <a:t>under-represented regions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expand international partnerships, including </a:t>
            </a:r>
            <a:r>
              <a:rPr lang="en-US" u="sng" dirty="0">
                <a:solidFill>
                  <a:srgbClr val="990099"/>
                </a:solidFill>
              </a:rPr>
              <a:t>radar networks</a:t>
            </a:r>
            <a:r>
              <a:rPr lang="en-US" dirty="0">
                <a:solidFill>
                  <a:srgbClr val="990099"/>
                </a:solidFill>
              </a:rPr>
              <a:t> outside the U.S.</a:t>
            </a:r>
          </a:p>
          <a:p>
            <a:pPr marL="930275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use indirect methods such as soil moisture comparisons and water budget closure</a:t>
            </a:r>
          </a:p>
          <a:p>
            <a:pPr marL="930275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improve access to atoll gauges, buoys, PALs, shipborne radars </a:t>
            </a:r>
          </a:p>
          <a:p>
            <a:pPr marL="930275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 atoll gauges </a:t>
            </a:r>
            <a:r>
              <a:rPr lang="en-US" u="sng" dirty="0">
                <a:solidFill>
                  <a:srgbClr val="990099"/>
                </a:solidFill>
              </a:rPr>
              <a:t>currently paused – restart?</a:t>
            </a:r>
            <a:endParaRPr lang="en-US" dirty="0">
              <a:solidFill>
                <a:srgbClr val="990099"/>
              </a:solidFill>
            </a:endParaRP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sustained, long-term ground observation networks are often more beneficial for algorithm development and Level 2 validation than short-term, localized, process-oriented field campaigns</a:t>
            </a: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Specific research areas will require particular validation datasets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C5A37C-CC7C-8AE0-4F26-BF8473F6C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4734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1F464-AA72-E723-5EEE-09A308DB7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D7BA09EE-70A9-7793-E23D-E886A9D2A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50" y="228600"/>
            <a:ext cx="15316200" cy="643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7. Other Considerations</a:t>
            </a:r>
            <a:endParaRPr lang="en-US" sz="2600" dirty="0">
              <a:cs typeface="Helvetica" charset="0"/>
            </a:endParaRPr>
          </a:p>
          <a:p>
            <a:pPr>
              <a:buFont typeface="Times" charset="0"/>
              <a:buNone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Lessons learned and future issues for data systems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users need to 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subset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 datasets by space, time, parameter from the archive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parallel processing needed for </a:t>
            </a:r>
            <a:r>
              <a:rPr lang="en-US" u="sng" dirty="0">
                <a:solidFill>
                  <a:srgbClr val="006600"/>
                </a:solidFill>
              </a:rPr>
              <a:t>multiple versions during upgrades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 next-generation system should have a </a:t>
            </a:r>
            <a:r>
              <a:rPr lang="en-US" u="sng" dirty="0">
                <a:solidFill>
                  <a:srgbClr val="006600"/>
                </a:solidFill>
              </a:rPr>
              <a:t>testbed design</a:t>
            </a:r>
            <a:r>
              <a:rPr lang="en-US" dirty="0">
                <a:solidFill>
                  <a:srgbClr val="006600"/>
                </a:solidFill>
              </a:rPr>
              <a:t> that allows “easy” testing of new concepts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 next-generation system faces </a:t>
            </a:r>
            <a:r>
              <a:rPr lang="en-US" u="sng" dirty="0">
                <a:solidFill>
                  <a:srgbClr val="006600"/>
                </a:solidFill>
              </a:rPr>
              <a:t>cost/speed/versatility</a:t>
            </a:r>
            <a:r>
              <a:rPr lang="en-US" dirty="0">
                <a:solidFill>
                  <a:srgbClr val="006600"/>
                </a:solidFill>
              </a:rPr>
              <a:t> tradeoffs among </a:t>
            </a:r>
          </a:p>
          <a:p>
            <a:pPr marL="928688" indent="-446088">
              <a:tabLst/>
            </a:pPr>
            <a:r>
              <a:rPr lang="en-US" dirty="0">
                <a:solidFill>
                  <a:srgbClr val="990099"/>
                </a:solidFill>
              </a:rPr>
              <a:t>•	hardware – CPU-GPU-TPU</a:t>
            </a:r>
          </a:p>
          <a:p>
            <a:pPr marL="928688" indent="-446088">
              <a:tabLst/>
            </a:pPr>
            <a:r>
              <a:rPr lang="en-US" dirty="0">
                <a:solidFill>
                  <a:srgbClr val="990099"/>
                </a:solidFill>
              </a:rPr>
              <a:t>•	platforms – servers-supercomputers-cloud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 </a:t>
            </a:r>
            <a:r>
              <a:rPr lang="en-US" u="sng" dirty="0">
                <a:solidFill>
                  <a:srgbClr val="006600"/>
                </a:solidFill>
              </a:rPr>
              <a:t>impact of cloud</a:t>
            </a:r>
            <a:r>
              <a:rPr lang="en-US" dirty="0">
                <a:solidFill>
                  <a:srgbClr val="006600"/>
                </a:solidFill>
              </a:rPr>
              <a:t> computing and storage is not yet well-characterized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cloud vs. on-prem computing by researchers/dataset producers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optimal data formats for each are different</a:t>
            </a:r>
          </a:p>
          <a:p>
            <a:pPr marL="930275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access and costs are unknown and might differ by class of user</a:t>
            </a:r>
          </a:p>
          <a:p>
            <a:pPr marL="930275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should highly-used products have a secondary archive outside the cloud to reduce egress charges?</a:t>
            </a:r>
          </a:p>
          <a:p>
            <a:pPr marL="473075" lvl="0" indent="-473075">
              <a:tabLst/>
            </a:pPr>
            <a:endParaRPr lang="en-US" dirty="0">
              <a:solidFill>
                <a:srgbClr val="006600"/>
              </a:solidFill>
            </a:endParaRPr>
          </a:p>
          <a:p>
            <a:pPr marL="15875" lvl="0" indent="-15875">
              <a:tabLst/>
            </a:pPr>
            <a:r>
              <a:rPr lang="en-US" dirty="0">
                <a:solidFill>
                  <a:srgbClr val="0000FF"/>
                </a:solidFill>
              </a:rPr>
              <a:t>MOU’s and other agreements for on-going data sharing among agencies (and with commercial providers) have </a:t>
            </a:r>
            <a:r>
              <a:rPr lang="en-US" u="sng" dirty="0">
                <a:solidFill>
                  <a:srgbClr val="0000FF"/>
                </a:solidFill>
              </a:rPr>
              <a:t>very long lead times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ED33DA-C2F4-1F5C-87C2-5950C3FE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8210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63530-210D-3BDC-9CBD-729B3F967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101E452-D0C5-8461-9C4A-40ED7CA61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50" y="228600"/>
            <a:ext cx="15316200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8. Final Comments</a:t>
            </a:r>
            <a:endParaRPr lang="en-US" sz="2600" dirty="0">
              <a:cs typeface="Helvetica" charset="0"/>
            </a:endParaRPr>
          </a:p>
          <a:p>
            <a:pPr>
              <a:buFont typeface="Times" charset="0"/>
              <a:buNone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Where does precipitation research need to focus?  Collecting issues across the workshop: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uncertainty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extremes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snowfall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orographic enhancement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coasts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oceans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hydrometeor phase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product co-development with users</a:t>
            </a: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The GPM Core Observatory should last until 2034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 Decadal Survey is giving the U.S. planning process a boost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extending the merged satellite+ record will require 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robust support from the science and application communities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planning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international coordination of satellite assets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funding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3ABFD3-1F7B-DBDC-20C6-70C309165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35802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27350" y="228600"/>
            <a:ext cx="15316200" cy="867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0. The Workshop</a:t>
            </a:r>
            <a:endParaRPr lang="en-US" sz="2600" dirty="0">
              <a:cs typeface="Helvetica" charset="0"/>
            </a:endParaRPr>
          </a:p>
          <a:p>
            <a:pPr>
              <a:buFont typeface="Times" charset="0"/>
              <a:buNone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The U.S. precipitation community is considering the transition from GPM to  </a:t>
            </a:r>
            <a:r>
              <a:rPr lang="en-US" u="sng" dirty="0">
                <a:solidFill>
                  <a:srgbClr val="0000FF"/>
                </a:solidFill>
                <a:cs typeface="Helvetica" charset="0"/>
              </a:rPr>
              <a:t>“what comes next”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the next Decadal Survey is about to start, intended to guide NASA Earth Science for the next decade</a:t>
            </a:r>
          </a:p>
          <a:p>
            <a:pPr marL="930275" indent="-457200">
              <a:buFont typeface="Times" charset="0"/>
              <a:buNone/>
              <a:tabLst/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•	this is provoking a lot of work on what should happen next</a:t>
            </a:r>
          </a:p>
          <a:p>
            <a:pPr marL="930275" indent="-457200">
              <a:tabLst/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•	NASA is not planning another flagship mission for precipitation</a:t>
            </a:r>
          </a:p>
          <a:p>
            <a:pPr>
              <a:buFont typeface="Times" charset="0"/>
              <a:buNone/>
              <a:tabLst/>
            </a:pPr>
            <a:endParaRPr lang="en-US" dirty="0">
              <a:solidFill>
                <a:srgbClr val="0000FF"/>
              </a:solidFill>
              <a:cs typeface="Helvetica" charset="0"/>
            </a:endParaRPr>
          </a:p>
          <a:p>
            <a:pPr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The </a:t>
            </a:r>
            <a:r>
              <a:rPr lang="en-US" u="sng" dirty="0">
                <a:solidFill>
                  <a:srgbClr val="0000FF"/>
                </a:solidFill>
                <a:cs typeface="Helvetica" charset="0"/>
              </a:rPr>
              <a:t>Future of Global Precipitation Workshop</a:t>
            </a:r>
          </a:p>
          <a:p>
            <a:pPr>
              <a:buFont typeface="Times" charset="0"/>
              <a:buNone/>
              <a:tabLst>
                <a:tab pos="457200" algn="l"/>
              </a:tabLst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23-24 March 2026</a:t>
            </a:r>
          </a:p>
          <a:p>
            <a:pPr>
              <a:buFont typeface="Times" charset="0"/>
              <a:buNone/>
              <a:tabLst>
                <a:tab pos="457200" algn="l"/>
              </a:tabLst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University of Maryland College Park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8000"/>
                </a:solidFill>
                <a:cs typeface="Helvetica" charset="0"/>
              </a:rPr>
              <a:t>•	workshop steering committee:</a:t>
            </a:r>
          </a:p>
          <a:p>
            <a:pPr marL="473075">
              <a:spcBef>
                <a:spcPts val="600"/>
              </a:spcBef>
              <a:tabLst>
                <a:tab pos="3081338" algn="l"/>
                <a:tab pos="5486400" algn="l"/>
              </a:tabLst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Sarah Ringerud	Ian Adams	Scott Braun</a:t>
            </a:r>
          </a:p>
          <a:p>
            <a:pPr marL="473075">
              <a:spcBef>
                <a:spcPts val="600"/>
              </a:spcBef>
              <a:tabLst>
                <a:tab pos="3081338" algn="l"/>
                <a:tab pos="5486400" algn="l"/>
              </a:tabLst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George Huffman	Veljko Petković	Simon Pfreundschuh</a:t>
            </a:r>
          </a:p>
          <a:p>
            <a:pPr marL="473075">
              <a:spcBef>
                <a:spcPts val="600"/>
              </a:spcBef>
              <a:tabLst>
                <a:tab pos="3081338" algn="l"/>
                <a:tab pos="5486400" algn="l"/>
              </a:tabLst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Andrea Portier	Jackson Tan	Daniel Watters</a:t>
            </a:r>
          </a:p>
          <a:p>
            <a:pPr marL="465138" indent="-465138">
              <a:spcBef>
                <a:spcPts val="600"/>
              </a:spcBef>
              <a:tabLst/>
            </a:pPr>
            <a:r>
              <a:rPr lang="en-US" dirty="0">
                <a:solidFill>
                  <a:srgbClr val="008000"/>
                </a:solidFill>
                <a:cs typeface="Helvetica" charset="0"/>
              </a:rPr>
              <a:t>•	48 in-person and 31 on-line participants (some intermittent, of course)</a:t>
            </a:r>
          </a:p>
          <a:p>
            <a:pPr marL="465138" indent="-465138">
              <a:spcBef>
                <a:spcPts val="600"/>
              </a:spcBef>
              <a:tabLst/>
            </a:pPr>
            <a:r>
              <a:rPr lang="en-US" dirty="0">
                <a:solidFill>
                  <a:srgbClr val="008000"/>
                </a:solidFill>
                <a:cs typeface="Helvetica" charset="0"/>
              </a:rPr>
              <a:t>•	6 topic areas:</a:t>
            </a:r>
          </a:p>
          <a:p>
            <a:pPr marL="465138" indent="-465138">
              <a:spcBef>
                <a:spcPts val="600"/>
              </a:spcBef>
              <a:tabLst>
                <a:tab pos="1252538" algn="l"/>
                <a:tab pos="3302000" algn="l"/>
                <a:tab pos="5943600" algn="l"/>
              </a:tabLst>
            </a:pPr>
            <a:r>
              <a:rPr lang="en-US" dirty="0">
                <a:solidFill>
                  <a:srgbClr val="008000"/>
                </a:solidFill>
                <a:cs typeface="Helvetica" charset="0"/>
              </a:rPr>
              <a:t>	</a:t>
            </a:r>
            <a:r>
              <a:rPr lang="en-US" dirty="0">
                <a:solidFill>
                  <a:srgbClr val="990099"/>
                </a:solidFill>
                <a:cs typeface="Helvetica" charset="0"/>
              </a:rPr>
              <a:t>23</a:t>
            </a:r>
            <a:r>
              <a:rPr lang="en-US" baseline="30000" dirty="0">
                <a:solidFill>
                  <a:srgbClr val="990099"/>
                </a:solidFill>
                <a:cs typeface="Helvetica" charset="0"/>
              </a:rPr>
              <a:t>rd</a:t>
            </a:r>
            <a:r>
              <a:rPr lang="en-US" dirty="0">
                <a:solidFill>
                  <a:srgbClr val="990099"/>
                </a:solidFill>
                <a:cs typeface="Helvetica" charset="0"/>
              </a:rPr>
              <a:t>:	applications	merged products	machine learning</a:t>
            </a:r>
          </a:p>
          <a:p>
            <a:pPr marL="465138" indent="-465138">
              <a:spcBef>
                <a:spcPts val="600"/>
              </a:spcBef>
              <a:tabLst>
                <a:tab pos="1252538" algn="l"/>
                <a:tab pos="3302000" algn="l"/>
                <a:tab pos="5943600" algn="l"/>
              </a:tabLst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	24</a:t>
            </a:r>
            <a:r>
              <a:rPr lang="en-US" baseline="30000" dirty="0">
                <a:solidFill>
                  <a:srgbClr val="990099"/>
                </a:solidFill>
                <a:cs typeface="Helvetica" charset="0"/>
              </a:rPr>
              <a:t>th</a:t>
            </a:r>
            <a:r>
              <a:rPr lang="en-US" dirty="0">
                <a:solidFill>
                  <a:srgbClr val="990099"/>
                </a:solidFill>
                <a:cs typeface="Helvetica" charset="0"/>
              </a:rPr>
              <a:t>:	constellation	calibration	validation</a:t>
            </a:r>
          </a:p>
          <a:p>
            <a:pPr marL="465138" indent="-465138">
              <a:spcBef>
                <a:spcPts val="600"/>
              </a:spcBef>
              <a:tabLst/>
            </a:pPr>
            <a:r>
              <a:rPr lang="en-US" dirty="0">
                <a:solidFill>
                  <a:srgbClr val="008000"/>
                </a:solidFill>
                <a:cs typeface="Helvetica" charset="0"/>
              </a:rPr>
              <a:t>•	each area had an introductory oral, then discussion in small breakout groups, then a plenary</a:t>
            </a:r>
          </a:p>
          <a:p>
            <a:pPr marL="465138" indent="-465138">
              <a:spcBef>
                <a:spcPts val="600"/>
              </a:spcBef>
              <a:tabLst/>
            </a:pPr>
            <a:endParaRPr lang="en-US" dirty="0">
              <a:solidFill>
                <a:srgbClr val="008000"/>
              </a:solidFill>
              <a:cs typeface="Helvetica" charset="0"/>
            </a:endParaRPr>
          </a:p>
          <a:p>
            <a:pPr marL="465138" indent="-465138">
              <a:spcBef>
                <a:spcPts val="600"/>
              </a:spcBef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A </a:t>
            </a:r>
            <a:r>
              <a:rPr lang="en-US" u="sng" dirty="0">
                <a:solidFill>
                  <a:srgbClr val="0000FF"/>
                </a:solidFill>
                <a:cs typeface="Helvetica" charset="0"/>
              </a:rPr>
              <a:t>draft white paper</a:t>
            </a:r>
            <a:r>
              <a:rPr lang="en-US" dirty="0">
                <a:solidFill>
                  <a:srgbClr val="0000FF"/>
                </a:solidFill>
                <a:cs typeface="Helvetica" charset="0"/>
              </a:rPr>
              <a:t> is circulating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4E3459-C450-1639-A478-287240F0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0512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37D0-7742-BFCC-FBF4-3BFF3BBE0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18A1313-15C1-AADF-F279-EB0200BB2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50" y="228600"/>
            <a:ext cx="15316200" cy="975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1. Applications</a:t>
            </a:r>
            <a:endParaRPr lang="en-US" sz="2600" dirty="0">
              <a:cs typeface="Helvetica" charset="0"/>
            </a:endParaRPr>
          </a:p>
          <a:p>
            <a:pPr>
              <a:buFont typeface="Times" charset="0"/>
              <a:buNone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How do we shift toward a bottom-up, </a:t>
            </a:r>
            <a:r>
              <a:rPr lang="en-US" u="sng" dirty="0">
                <a:solidFill>
                  <a:srgbClr val="0000FF"/>
                </a:solidFill>
                <a:cs typeface="Helvetica" charset="0"/>
              </a:rPr>
              <a:t>application-driven approach</a:t>
            </a:r>
            <a:r>
              <a:rPr lang="en-US" dirty="0">
                <a:solidFill>
                  <a:srgbClr val="0000FF"/>
                </a:solidFill>
                <a:cs typeface="Helvetica" charset="0"/>
              </a:rPr>
              <a:t> where stakeholder needs directly inform product development?</a:t>
            </a:r>
          </a:p>
          <a:p>
            <a:pPr>
              <a:buFont typeface="Times" charset="0"/>
              <a:buNone/>
              <a:tabLst/>
            </a:pPr>
            <a:endParaRPr lang="en-US" dirty="0">
              <a:solidFill>
                <a:srgbClr val="0000FF"/>
              </a:solidFill>
              <a:cs typeface="Helvetica" charset="0"/>
            </a:endParaRPr>
          </a:p>
          <a:p>
            <a:pPr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Latency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operational forecasting and disaster management require "real-time" latencies – 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sub-hourly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current latencies of several hours are often insufficient for fast-evolving systems like flash floods</a:t>
            </a:r>
          </a:p>
          <a:p>
            <a:pPr marL="930275" indent="-457200">
              <a:buFont typeface="Times" charset="0"/>
              <a:buNone/>
              <a:tabLst/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•	these are driven by agency downlink points and workflows … </a:t>
            </a:r>
            <a:r>
              <a:rPr lang="en-US" u="sng" dirty="0">
                <a:solidFill>
                  <a:srgbClr val="990099"/>
                </a:solidFill>
                <a:cs typeface="Helvetica" charset="0"/>
              </a:rPr>
              <a:t>how much will change?</a:t>
            </a:r>
          </a:p>
          <a:p>
            <a:pPr marL="930275" indent="-457200">
              <a:buFont typeface="Times" charset="0"/>
              <a:buNone/>
              <a:tabLst/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•	do </a:t>
            </a:r>
            <a:r>
              <a:rPr lang="en-US" u="sng" dirty="0">
                <a:solidFill>
                  <a:srgbClr val="990099"/>
                </a:solidFill>
                <a:cs typeface="Helvetica" charset="0"/>
              </a:rPr>
              <a:t>nowcasts</a:t>
            </a:r>
            <a:r>
              <a:rPr lang="en-US" dirty="0">
                <a:solidFill>
                  <a:srgbClr val="990099"/>
                </a:solidFill>
                <a:cs typeface="Helvetica" charset="0"/>
              </a:rPr>
              <a:t> need to be part of the mix?</a:t>
            </a:r>
          </a:p>
          <a:p>
            <a:pPr marL="473075" indent="-473075">
              <a:buFont typeface="Times" charset="0"/>
              <a:buNone/>
              <a:tabLst/>
            </a:pPr>
            <a:endParaRPr lang="en-US" dirty="0">
              <a:solidFill>
                <a:srgbClr val="0000FF"/>
              </a:solidFill>
              <a:cs typeface="Helvetica" charset="0"/>
            </a:endParaRP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Uncertainty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users require tiered uncertainty information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expert users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 require full probability density functions (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PDFs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) and spatially correlated error structures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non-experts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 need simple metrics like "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yes/no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" rain flags or percentage confidence</a:t>
            </a:r>
          </a:p>
          <a:p>
            <a:pPr marL="930275" indent="-457200">
              <a:buFont typeface="Times" charset="0"/>
              <a:buNone/>
              <a:tabLst/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•	but these should be </a:t>
            </a:r>
            <a:r>
              <a:rPr lang="en-US" u="sng" dirty="0">
                <a:solidFill>
                  <a:srgbClr val="990099"/>
                </a:solidFill>
                <a:cs typeface="Helvetica" charset="0"/>
              </a:rPr>
              <a:t>traceable to quantitative metrics</a:t>
            </a:r>
          </a:p>
          <a:p>
            <a:pPr marL="473075" indent="-473075">
              <a:buFont typeface="Times" charset="0"/>
              <a:buNone/>
              <a:tabLst/>
            </a:pPr>
            <a:endParaRPr lang="en-US" dirty="0">
              <a:solidFill>
                <a:srgbClr val="0000FF"/>
              </a:solidFill>
              <a:cs typeface="Helvetica" charset="0"/>
            </a:endParaRP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Fitness for purpose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users need specific information that helps them determine which precipitation products best satisfy their needs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in many cases the users’ focus include region, season, and other specifics, not a general “uncertainty”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how does the </a:t>
            </a:r>
            <a:r>
              <a:rPr lang="en-US" dirty="0" err="1">
                <a:solidFill>
                  <a:srgbClr val="006600"/>
                </a:solidFill>
                <a:cs typeface="Helvetica" charset="0"/>
              </a:rPr>
              <a:t>precip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 community develop this 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curation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?</a:t>
            </a:r>
          </a:p>
          <a:p>
            <a:pPr marL="473075" indent="-473075">
              <a:buFont typeface="Times" charset="0"/>
              <a:buNone/>
              <a:tabLst/>
            </a:pPr>
            <a:endParaRPr lang="en-US" dirty="0">
              <a:solidFill>
                <a:srgbClr val="0000FF"/>
              </a:solidFill>
              <a:cs typeface="Helvetica" charset="0"/>
            </a:endParaRP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Satellite observations provide unique, model-independent value, particularly in the </a:t>
            </a:r>
            <a:r>
              <a:rPr lang="en-US" u="sng" dirty="0">
                <a:solidFill>
                  <a:srgbClr val="0000FF"/>
                </a:solidFill>
                <a:cs typeface="Helvetica" charset="0"/>
              </a:rPr>
              <a:t>tropics and at the mesoscale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meanwhile, numerical products (</a:t>
            </a:r>
            <a:r>
              <a:rPr lang="en-US" dirty="0" err="1">
                <a:solidFill>
                  <a:srgbClr val="006600"/>
                </a:solidFill>
                <a:cs typeface="Helvetica" charset="0"/>
              </a:rPr>
              <a:t>reanalyses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, short-interval forecasts) have value in 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cool-season settings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merged observation/numerical products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 potentially provide benefit for some users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D86D41-162A-A101-7C30-A9E6A6E0E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29176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87FF0-E68C-A553-84B3-45707EBF7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3971C10F-061D-9024-C3A3-4B0164079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50" y="228600"/>
            <a:ext cx="15316200" cy="1012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1. Applications</a:t>
            </a:r>
          </a:p>
          <a:p>
            <a:pPr>
              <a:buFont typeface="Times" charset="0"/>
              <a:buNone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How do we shift toward a bottom-up, </a:t>
            </a:r>
            <a:r>
              <a:rPr lang="en-US" u="sng" dirty="0">
                <a:solidFill>
                  <a:srgbClr val="0000FF"/>
                </a:solidFill>
                <a:cs typeface="Helvetica" charset="0"/>
              </a:rPr>
              <a:t>application-driven approach</a:t>
            </a:r>
            <a:r>
              <a:rPr lang="en-US" dirty="0">
                <a:solidFill>
                  <a:srgbClr val="0000FF"/>
                </a:solidFill>
                <a:cs typeface="Helvetica" charset="0"/>
              </a:rPr>
              <a:t> where stakeholder needs directly inform product development?</a:t>
            </a:r>
          </a:p>
          <a:p>
            <a:pPr>
              <a:buFont typeface="Times" charset="0"/>
              <a:buNone/>
              <a:tabLst/>
            </a:pPr>
            <a:endParaRPr lang="en-US" dirty="0">
              <a:solidFill>
                <a:srgbClr val="0000FF"/>
              </a:solidFill>
              <a:cs typeface="Helvetica" charset="0"/>
            </a:endParaRPr>
          </a:p>
          <a:p>
            <a:pPr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Latency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operational forecasting and disaster management require "real-time" latencies – 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sub-hourly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current latencies of several hours are often insufficient for fast-evolving systems like flash floods</a:t>
            </a:r>
          </a:p>
          <a:p>
            <a:pPr marL="930275" indent="-457200">
              <a:buFont typeface="Times" charset="0"/>
              <a:buNone/>
              <a:tabLst/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•	these are driven by agency downlink points and workflows … </a:t>
            </a:r>
            <a:r>
              <a:rPr lang="en-US" u="sng" dirty="0">
                <a:solidFill>
                  <a:srgbClr val="990099"/>
                </a:solidFill>
                <a:cs typeface="Helvetica" charset="0"/>
              </a:rPr>
              <a:t>how much will change?</a:t>
            </a:r>
          </a:p>
          <a:p>
            <a:pPr marL="930275" indent="-457200">
              <a:buFont typeface="Times" charset="0"/>
              <a:buNone/>
              <a:tabLst/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•	do </a:t>
            </a:r>
            <a:r>
              <a:rPr lang="en-US" u="sng" dirty="0">
                <a:solidFill>
                  <a:srgbClr val="990099"/>
                </a:solidFill>
                <a:cs typeface="Helvetica" charset="0"/>
              </a:rPr>
              <a:t>nowcasts</a:t>
            </a:r>
            <a:r>
              <a:rPr lang="en-US" dirty="0">
                <a:solidFill>
                  <a:srgbClr val="990099"/>
                </a:solidFill>
                <a:cs typeface="Helvetica" charset="0"/>
              </a:rPr>
              <a:t> need to be part of the mix?</a:t>
            </a:r>
          </a:p>
          <a:p>
            <a:pPr marL="473075" indent="-473075">
              <a:buFont typeface="Times" charset="0"/>
              <a:buNone/>
              <a:tabLst/>
            </a:pPr>
            <a:endParaRPr lang="en-US" dirty="0">
              <a:solidFill>
                <a:srgbClr val="0000FF"/>
              </a:solidFill>
              <a:cs typeface="Helvetica" charset="0"/>
            </a:endParaRP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Uncertainty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users require tiered uncertainty information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expert users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 require full probability density functions (PDFs) and spatially correlated error structures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non-experts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 need simple metrics like "yes/no" rain flags or percentage confidence</a:t>
            </a:r>
          </a:p>
          <a:p>
            <a:pPr marL="930275" indent="-457200">
              <a:buFont typeface="Times" charset="0"/>
              <a:buNone/>
              <a:tabLst/>
            </a:pPr>
            <a:r>
              <a:rPr lang="en-US" dirty="0">
                <a:solidFill>
                  <a:srgbClr val="990099"/>
                </a:solidFill>
                <a:cs typeface="Helvetica" charset="0"/>
              </a:rPr>
              <a:t>•	but these should be </a:t>
            </a:r>
            <a:r>
              <a:rPr lang="en-US" u="sng" dirty="0">
                <a:solidFill>
                  <a:srgbClr val="990099"/>
                </a:solidFill>
                <a:cs typeface="Helvetica" charset="0"/>
              </a:rPr>
              <a:t>traceable to quantitative metrics</a:t>
            </a:r>
          </a:p>
          <a:p>
            <a:pPr marL="473075" indent="-473075">
              <a:buFont typeface="Times" charset="0"/>
              <a:buNone/>
              <a:tabLst/>
            </a:pPr>
            <a:endParaRPr lang="en-US" dirty="0">
              <a:solidFill>
                <a:srgbClr val="0000FF"/>
              </a:solidFill>
              <a:cs typeface="Helvetica" charset="0"/>
            </a:endParaRP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Fitness for purpose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users need specific information that helps them determine which precipitation products best satisfy their needs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in many cases the users’ focus include region, season, and other specifics, not a general “uncertainty”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how does the </a:t>
            </a:r>
            <a:r>
              <a:rPr lang="en-US" dirty="0" err="1">
                <a:solidFill>
                  <a:srgbClr val="006600"/>
                </a:solidFill>
                <a:cs typeface="Helvetica" charset="0"/>
              </a:rPr>
              <a:t>precip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 community develop this 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curation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?</a:t>
            </a:r>
          </a:p>
          <a:p>
            <a:pPr marL="473075" indent="-473075">
              <a:buFont typeface="Times" charset="0"/>
              <a:buNone/>
              <a:tabLst/>
            </a:pPr>
            <a:endParaRPr lang="en-US" dirty="0">
              <a:solidFill>
                <a:srgbClr val="0000FF"/>
              </a:solidFill>
              <a:cs typeface="Helvetica" charset="0"/>
            </a:endParaRP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00FF"/>
                </a:solidFill>
                <a:cs typeface="Helvetica" charset="0"/>
              </a:rPr>
              <a:t>Satellite observations provide unique, model-independent value, particularly in the </a:t>
            </a:r>
            <a:r>
              <a:rPr lang="en-US" u="sng" dirty="0">
                <a:solidFill>
                  <a:srgbClr val="0000FF"/>
                </a:solidFill>
                <a:cs typeface="Helvetica" charset="0"/>
              </a:rPr>
              <a:t>tropics and at the mesoscale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meanwhile, numerical products (</a:t>
            </a:r>
            <a:r>
              <a:rPr lang="en-US" dirty="0" err="1">
                <a:solidFill>
                  <a:srgbClr val="006600"/>
                </a:solidFill>
                <a:cs typeface="Helvetica" charset="0"/>
              </a:rPr>
              <a:t>reanalyses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, short-interval forecasts) have value in 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cool-season settings</a:t>
            </a:r>
          </a:p>
          <a:p>
            <a:pPr marL="473075" indent="-473075">
              <a:buFont typeface="Times" charset="0"/>
              <a:buNone/>
              <a:tabLst/>
            </a:pPr>
            <a:r>
              <a:rPr lang="en-US" dirty="0">
                <a:solidFill>
                  <a:srgbClr val="006600"/>
                </a:solidFill>
                <a:cs typeface="Helvetica" charset="0"/>
              </a:rPr>
              <a:t>•	</a:t>
            </a:r>
            <a:r>
              <a:rPr lang="en-US" u="sng" dirty="0">
                <a:solidFill>
                  <a:srgbClr val="006600"/>
                </a:solidFill>
                <a:cs typeface="Helvetica" charset="0"/>
              </a:rPr>
              <a:t>merged observation/numerical products</a:t>
            </a:r>
            <a:r>
              <a:rPr lang="en-US" dirty="0">
                <a:solidFill>
                  <a:srgbClr val="006600"/>
                </a:solidFill>
                <a:cs typeface="Helvetica" charset="0"/>
              </a:rPr>
              <a:t> potentially provide benefit for some users</a:t>
            </a:r>
          </a:p>
          <a:p>
            <a:pPr>
              <a:buFont typeface="Times" charset="0"/>
              <a:buNone/>
            </a:pPr>
            <a:endParaRPr lang="en-US" dirty="0">
              <a:solidFill>
                <a:srgbClr val="006600"/>
              </a:solidFill>
              <a:cs typeface="Helvetica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9B42E3D-1BA8-B960-0B86-DBBBCD796BDA}"/>
              </a:ext>
            </a:extLst>
          </p:cNvPr>
          <p:cNvGrpSpPr/>
          <p:nvPr/>
        </p:nvGrpSpPr>
        <p:grpSpPr>
          <a:xfrm>
            <a:off x="228600" y="4102246"/>
            <a:ext cx="17830800" cy="6184754"/>
            <a:chOff x="228600" y="4102246"/>
            <a:chExt cx="17830800" cy="618475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292D98D-A34D-FFFC-150D-433B1AE99AA6}"/>
                </a:ext>
              </a:extLst>
            </p:cNvPr>
            <p:cNvSpPr/>
            <p:nvPr/>
          </p:nvSpPr>
          <p:spPr bwMode="auto">
            <a:xfrm>
              <a:off x="228600" y="4102246"/>
              <a:ext cx="17830800" cy="6070454"/>
            </a:xfrm>
            <a:prstGeom prst="rect">
              <a:avLst/>
            </a:prstGeom>
            <a:solidFill>
              <a:schemeClr val="bg1">
                <a:alpha val="83835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Helvetica" pitchFamily="-107" charset="0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23BF02C-7A2E-1F2F-7117-80B2C1765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4102246"/>
              <a:ext cx="7772400" cy="6070454"/>
            </a:xfrm>
            <a:prstGeom prst="rect">
              <a:avLst/>
            </a:prstGeom>
          </p:spPr>
        </p:pic>
        <p:sp>
          <p:nvSpPr>
            <p:cNvPr id="3" name="Text Box 26">
              <a:extLst>
                <a:ext uri="{FF2B5EF4-FFF2-40B4-BE49-F238E27FC236}">
                  <a16:creationId xmlns:a16="http://schemas.microsoft.com/office/drawing/2014/main" id="{4113DA4A-9B57-35AC-7332-9A0503D40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77600" y="10000768"/>
              <a:ext cx="3200400" cy="286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tIns="27432" bIns="27432">
              <a:spAutoFit/>
            </a:bodyPr>
            <a:lstStyle>
              <a:lvl1pPr>
                <a:tabLst>
                  <a:tab pos="292100" algn="l"/>
                </a:tabLst>
                <a:defRPr sz="2400">
                  <a:solidFill>
                    <a:schemeClr val="tx1"/>
                  </a:solidFill>
                  <a:latin typeface="Helvetic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tabLst>
                  <a:tab pos="292100" algn="l"/>
                </a:tabLst>
                <a:defRPr sz="2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marL="1143000" indent="-228600">
                <a:tabLst>
                  <a:tab pos="292100" algn="l"/>
                </a:tabLst>
                <a:defRPr sz="2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marL="1600200" indent="-228600">
                <a:tabLst>
                  <a:tab pos="292100" algn="l"/>
                </a:tabLst>
                <a:defRPr sz="2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marL="2057400" indent="-228600">
                <a:tabLst>
                  <a:tab pos="292100" algn="l"/>
                </a:tabLst>
                <a:defRPr sz="2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92100" algn="l"/>
                </a:tabLst>
                <a:defRPr sz="2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92100" algn="l"/>
                </a:tabLst>
                <a:defRPr sz="2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92100" algn="l"/>
                </a:tabLst>
                <a:defRPr sz="2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92100" algn="l"/>
                </a:tabLst>
                <a:defRPr sz="2400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r">
                <a:spcBef>
                  <a:spcPct val="50000"/>
                </a:spcBef>
              </a:pPr>
              <a:r>
                <a:rPr lang="en-US" sz="1500"/>
                <a:t>E. Nelkin (STC; GSFC)</a:t>
              </a:r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6A81D0D-8E75-DF75-5708-E0AEFC9B8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150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73CB9-C0CE-79AA-8643-3E7EF88B4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31AD0CE5-5CD6-FA3C-A865-1E3EBB9F6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50" y="228600"/>
            <a:ext cx="15316200" cy="975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2. Merged Products</a:t>
            </a:r>
            <a:endParaRPr lang="en-US" sz="2600" dirty="0">
              <a:cs typeface="Helvetica" charset="0"/>
            </a:endParaRPr>
          </a:p>
          <a:p>
            <a:pPr>
              <a:buFont typeface="Times" charset="0"/>
              <a:buNone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 marL="473075" indent="-473075">
              <a:tabLst/>
            </a:pPr>
            <a:r>
              <a:rPr lang="en-US" dirty="0">
                <a:solidFill>
                  <a:srgbClr val="0000FF"/>
                </a:solidFill>
              </a:rPr>
              <a:t>Sources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</a:t>
            </a:r>
            <a:r>
              <a:rPr lang="en-US" u="sng" dirty="0">
                <a:solidFill>
                  <a:srgbClr val="006600"/>
                </a:solidFill>
              </a:rPr>
              <a:t>surface-based</a:t>
            </a:r>
            <a:r>
              <a:rPr lang="en-US" dirty="0">
                <a:solidFill>
                  <a:srgbClr val="006600"/>
                </a:solidFill>
              </a:rPr>
              <a:t> observations and </a:t>
            </a:r>
            <a:r>
              <a:rPr lang="en-US" u="sng" dirty="0">
                <a:solidFill>
                  <a:srgbClr val="006600"/>
                </a:solidFill>
              </a:rPr>
              <a:t>numerical</a:t>
            </a:r>
            <a:r>
              <a:rPr lang="en-US" dirty="0">
                <a:solidFill>
                  <a:srgbClr val="006600"/>
                </a:solidFill>
              </a:rPr>
              <a:t> products have value for regional analysis, as well as validation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commercial data is coming, but integrating it will require effort on both sides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there is an on-going need for the agency sensors as a “backbone” of high-quality data</a:t>
            </a: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indent="-473075">
              <a:tabLst/>
            </a:pPr>
            <a:r>
              <a:rPr lang="en-US" dirty="0">
                <a:solidFill>
                  <a:srgbClr val="0000FF"/>
                </a:solidFill>
                <a:latin typeface="Helvetica"/>
                <a:ea typeface="ＭＳ Ｐゴシック"/>
              </a:rPr>
              <a:t>Hierarchy of products</a:t>
            </a:r>
            <a:endParaRPr lang="en-US" dirty="0">
              <a:solidFill>
                <a:srgbClr val="0000FF"/>
              </a:solidFill>
            </a:endParaRP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  <a:latin typeface="Helvetica"/>
                <a:ea typeface="ＭＳ Ｐゴシック"/>
              </a:rPr>
              <a:t>•	we continue to need a </a:t>
            </a:r>
            <a:r>
              <a:rPr lang="en-US" u="sng" dirty="0">
                <a:solidFill>
                  <a:srgbClr val="006600"/>
                </a:solidFill>
                <a:latin typeface="Helvetica"/>
                <a:ea typeface="ＭＳ Ｐゴシック"/>
              </a:rPr>
              <a:t>long-term homogeneous climate record</a:t>
            </a:r>
            <a:r>
              <a:rPr lang="en-US" dirty="0">
                <a:solidFill>
                  <a:srgbClr val="006600"/>
                </a:solidFill>
                <a:latin typeface="Helvetica"/>
                <a:ea typeface="ＭＳ Ｐゴシック"/>
              </a:rPr>
              <a:t> (prioritizing trend detection and consistency)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  <a:latin typeface="Helvetica"/>
                <a:ea typeface="ＭＳ Ｐゴシック"/>
              </a:rPr>
              <a:t>•	separately, we need a </a:t>
            </a:r>
            <a:r>
              <a:rPr lang="en-US" u="sng" dirty="0">
                <a:solidFill>
                  <a:srgbClr val="006600"/>
                </a:solidFill>
                <a:latin typeface="Helvetica"/>
                <a:ea typeface="ＭＳ Ｐゴシック"/>
              </a:rPr>
              <a:t>best-available high-resolution algorithm</a:t>
            </a:r>
            <a:r>
              <a:rPr lang="en-US" dirty="0">
                <a:solidFill>
                  <a:srgbClr val="006600"/>
                </a:solidFill>
                <a:latin typeface="Helvetica"/>
                <a:ea typeface="ＭＳ Ｐゴシック"/>
              </a:rPr>
              <a:t> (prioritizing instantaneous accuracy)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  <a:latin typeface="Helvetica"/>
                <a:ea typeface="ＭＳ Ｐゴシック"/>
                <a:cs typeface="Helvetica"/>
              </a:rPr>
              <a:t>•	“homogeneity” should expand to include “higher-order” features: </a:t>
            </a:r>
            <a:r>
              <a:rPr lang="en-US" u="sng" dirty="0">
                <a:solidFill>
                  <a:srgbClr val="006600"/>
                </a:solidFill>
                <a:latin typeface="Helvetica"/>
                <a:ea typeface="ＭＳ Ｐゴシック"/>
                <a:cs typeface="Helvetica"/>
              </a:rPr>
              <a:t>PDFs, consistency in space and time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  <a:latin typeface="Helvetica"/>
                <a:ea typeface="ＭＳ Ｐゴシック"/>
              </a:rPr>
              <a:t>•	additional merged products are needed: </a:t>
            </a:r>
            <a:r>
              <a:rPr lang="en-US" dirty="0" err="1">
                <a:solidFill>
                  <a:srgbClr val="006600"/>
                </a:solidFill>
                <a:latin typeface="Helvetica"/>
                <a:ea typeface="ＭＳ Ｐゴシック"/>
              </a:rPr>
              <a:t>observations+models</a:t>
            </a:r>
            <a:r>
              <a:rPr lang="en-US" dirty="0">
                <a:solidFill>
                  <a:srgbClr val="006600"/>
                </a:solidFill>
                <a:latin typeface="Helvetica"/>
                <a:ea typeface="ＭＳ Ｐゴシック"/>
              </a:rPr>
              <a:t>, </a:t>
            </a:r>
            <a:r>
              <a:rPr lang="en-US" dirty="0" err="1">
                <a:solidFill>
                  <a:srgbClr val="006600"/>
                </a:solidFill>
                <a:latin typeface="Helvetica"/>
                <a:ea typeface="ＭＳ Ｐゴシック"/>
              </a:rPr>
              <a:t>satellites+surface</a:t>
            </a:r>
            <a:r>
              <a:rPr lang="en-US" dirty="0">
                <a:solidFill>
                  <a:srgbClr val="006600"/>
                </a:solidFill>
                <a:latin typeface="Helvetica"/>
                <a:ea typeface="ＭＳ Ｐゴシック"/>
              </a:rPr>
              <a:t> radars</a:t>
            </a:r>
            <a:endParaRPr lang="en-US" dirty="0">
              <a:latin typeface="Helvetica"/>
              <a:ea typeface="ＭＳ Ｐゴシック"/>
            </a:endParaRP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Merging strategy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there is strong interest in researching </a:t>
            </a:r>
            <a:r>
              <a:rPr lang="en-US" u="sng" dirty="0">
                <a:solidFill>
                  <a:srgbClr val="006600"/>
                </a:solidFill>
              </a:rPr>
              <a:t>merging schemes working at Level 1</a:t>
            </a:r>
            <a:r>
              <a:rPr lang="en-US" dirty="0">
                <a:solidFill>
                  <a:srgbClr val="006600"/>
                </a:solidFill>
              </a:rPr>
              <a:t> instead of Level 2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merged products must allow users to </a:t>
            </a:r>
            <a:r>
              <a:rPr lang="en-US" u="sng" dirty="0">
                <a:solidFill>
                  <a:srgbClr val="006600"/>
                </a:solidFill>
              </a:rPr>
              <a:t>trace errors and data</a:t>
            </a:r>
            <a:r>
              <a:rPr lang="en-US" dirty="0">
                <a:solidFill>
                  <a:srgbClr val="006600"/>
                </a:solidFill>
              </a:rPr>
              <a:t> back to their original sensor sources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 next-generation system should have a </a:t>
            </a:r>
            <a:r>
              <a:rPr lang="en-US" u="sng" dirty="0">
                <a:solidFill>
                  <a:srgbClr val="006600"/>
                </a:solidFill>
              </a:rPr>
              <a:t>testbed design</a:t>
            </a:r>
            <a:r>
              <a:rPr lang="en-US" dirty="0">
                <a:solidFill>
                  <a:srgbClr val="006600"/>
                </a:solidFill>
              </a:rPr>
              <a:t> that allows “easy” testing of new concepts</a:t>
            </a: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Enhanced content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</a:t>
            </a:r>
            <a:r>
              <a:rPr lang="en-US" u="sng" dirty="0">
                <a:solidFill>
                  <a:srgbClr val="006600"/>
                </a:solidFill>
                <a:latin typeface="Helvetica"/>
                <a:ea typeface="ＭＳ Ｐゴシック"/>
              </a:rPr>
              <a:t>several “runs”</a:t>
            </a:r>
            <a:r>
              <a:rPr lang="en-US" dirty="0">
                <a:solidFill>
                  <a:srgbClr val="006600"/>
                </a:solidFill>
                <a:latin typeface="Helvetica"/>
                <a:ea typeface="ＭＳ Ｐゴシック"/>
              </a:rPr>
              <a:t> are needed to provide multiple NRT latencies, and ending with a “research run”</a:t>
            </a:r>
          </a:p>
          <a:p>
            <a:pPr marL="914400" indent="-469900">
              <a:tabLst/>
            </a:pPr>
            <a:r>
              <a:rPr lang="en-US" dirty="0">
                <a:solidFill>
                  <a:srgbClr val="990099"/>
                </a:solidFill>
                <a:latin typeface="Helvetica"/>
                <a:ea typeface="ＭＳ Ｐゴシック"/>
              </a:rPr>
              <a:t>•	</a:t>
            </a:r>
            <a:r>
              <a:rPr lang="en-US" dirty="0">
                <a:solidFill>
                  <a:srgbClr val="990099"/>
                </a:solidFill>
              </a:rPr>
              <a:t>but expense and user confusion need to be minimized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next-generation products should routinely provide variables beyond precipitation rate, such as precipitation phase (solid vs. liquid) and accumulation totals</a:t>
            </a: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What should be the </a:t>
            </a:r>
            <a:r>
              <a:rPr lang="en-US" u="sng" dirty="0">
                <a:solidFill>
                  <a:srgbClr val="0000FF"/>
                </a:solidFill>
              </a:rPr>
              <a:t>division of responsibilities</a:t>
            </a:r>
            <a:r>
              <a:rPr lang="en-US" dirty="0">
                <a:solidFill>
                  <a:srgbClr val="0000FF"/>
                </a:solidFill>
              </a:rPr>
              <a:t> between the agencies and commercial sectors?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B6E806-36DA-8AEC-383D-05B4E89BF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14008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D7B15-2A67-F18C-D960-115E7F435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C5FBFF7F-879E-556B-1117-C7705634B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50" y="228600"/>
            <a:ext cx="15316200" cy="790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3. Machine Learning</a:t>
            </a:r>
            <a:endParaRPr lang="en-US" sz="2600" dirty="0">
              <a:cs typeface="Helvetica" charset="0"/>
            </a:endParaRPr>
          </a:p>
          <a:p>
            <a:pPr>
              <a:buFont typeface="Times" charset="0"/>
              <a:buNone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 marL="15875" indent="-15875">
              <a:tabLst/>
            </a:pPr>
            <a:r>
              <a:rPr lang="en-US" dirty="0">
                <a:solidFill>
                  <a:srgbClr val="0000FF"/>
                </a:solidFill>
              </a:rPr>
              <a:t>On-going need to </a:t>
            </a:r>
            <a:r>
              <a:rPr lang="en-US" u="sng" dirty="0">
                <a:solidFill>
                  <a:srgbClr val="0000FF"/>
                </a:solidFill>
              </a:rPr>
              <a:t>intercompare</a:t>
            </a:r>
            <a:r>
              <a:rPr lang="en-US" dirty="0">
                <a:solidFill>
                  <a:srgbClr val="0000FF"/>
                </a:solidFill>
              </a:rPr>
              <a:t> machine-learning techniques and full-fledged retrieval algorithms in a reproducible way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 robustness of both approaches at the </a:t>
            </a:r>
            <a:r>
              <a:rPr lang="en-US" u="sng" dirty="0">
                <a:solidFill>
                  <a:srgbClr val="006600"/>
                </a:solidFill>
              </a:rPr>
              <a:t>limits of the developmental dataset</a:t>
            </a:r>
            <a:r>
              <a:rPr lang="en-US" dirty="0">
                <a:solidFill>
                  <a:srgbClr val="006600"/>
                </a:solidFill>
              </a:rPr>
              <a:t> must be explored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full range of regimes should be covered (oceans, land, tropics, high latitudes, orography, snowfall, etc.)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IPWG </a:t>
            </a:r>
            <a:r>
              <a:rPr lang="en-US" dirty="0" err="1">
                <a:solidFill>
                  <a:srgbClr val="006600"/>
                </a:solidFill>
              </a:rPr>
              <a:t>SatRain</a:t>
            </a:r>
            <a:r>
              <a:rPr lang="en-US" dirty="0">
                <a:solidFill>
                  <a:srgbClr val="006600"/>
                </a:solidFill>
              </a:rPr>
              <a:t> database provides a benchmark data set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this might lead to hybrid approaches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in particular, </a:t>
            </a:r>
            <a:r>
              <a:rPr lang="en-US" u="sng" dirty="0">
                <a:solidFill>
                  <a:srgbClr val="990099"/>
                </a:solidFill>
              </a:rPr>
              <a:t>uncertainty frameworks</a:t>
            </a:r>
            <a:r>
              <a:rPr lang="en-US" dirty="0">
                <a:solidFill>
                  <a:srgbClr val="990099"/>
                </a:solidFill>
              </a:rPr>
              <a:t> might apply a combination of ML and physical retrieval ideas</a:t>
            </a: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15875" indent="-15875">
              <a:tabLst/>
            </a:pPr>
            <a:r>
              <a:rPr lang="en-US" dirty="0">
                <a:solidFill>
                  <a:srgbClr val="0000FF"/>
                </a:solidFill>
              </a:rPr>
              <a:t>There was general agreement that generative AI (diffusion models) would be a suitable approach to represent retrieval uncertainties</a:t>
            </a:r>
          </a:p>
          <a:p>
            <a:pPr marL="473075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indent="-473075">
              <a:tabLst/>
            </a:pPr>
            <a:r>
              <a:rPr lang="en-US" dirty="0">
                <a:solidFill>
                  <a:srgbClr val="0000FF"/>
                </a:solidFill>
              </a:rPr>
              <a:t>ML requires relatively large amounts of </a:t>
            </a:r>
            <a:r>
              <a:rPr lang="en-US" u="sng" dirty="0">
                <a:solidFill>
                  <a:srgbClr val="0000FF"/>
                </a:solidFill>
              </a:rPr>
              <a:t>high-quality reference data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in particular, a successor to the current active/passive reference provided by the GPM Core Observatory is  a high priority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how quickly can </a:t>
            </a:r>
            <a:r>
              <a:rPr lang="en-US" u="sng" dirty="0">
                <a:solidFill>
                  <a:srgbClr val="006600"/>
                </a:solidFill>
              </a:rPr>
              <a:t>new sensors</a:t>
            </a:r>
            <a:r>
              <a:rPr lang="en-US" dirty="0">
                <a:solidFill>
                  <a:srgbClr val="006600"/>
                </a:solidFill>
              </a:rPr>
              <a:t> be brought on-line under ML compared to existing retrievals?</a:t>
            </a: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ML developers must strive to provide </a:t>
            </a:r>
            <a:r>
              <a:rPr lang="en-US" u="sng" dirty="0">
                <a:solidFill>
                  <a:srgbClr val="0000FF"/>
                </a:solidFill>
              </a:rPr>
              <a:t>interpretability</a:t>
            </a:r>
            <a:r>
              <a:rPr lang="en-US" dirty="0">
                <a:solidFill>
                  <a:srgbClr val="0000FF"/>
                </a:solidFill>
              </a:rPr>
              <a:t> for their systems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this gives users confidence by providing physical insight into the performance of the algorithm across the range of regimes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5669C2-5726-A279-9023-2D53EA9A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30375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956D9-AB01-8B94-D256-F34A29248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543F8282-5E9B-9F17-7555-F60C847BA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50" y="228600"/>
            <a:ext cx="15316200" cy="754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4. Calibration and Reference Standards</a:t>
            </a:r>
            <a:endParaRPr lang="en-US" sz="2600" dirty="0">
              <a:cs typeface="Helvetica" charset="0"/>
            </a:endParaRPr>
          </a:p>
          <a:p>
            <a:pPr marL="473075" indent="-473075">
              <a:buFont typeface="Times" charset="0"/>
              <a:buNone/>
              <a:tabLst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 marL="473075" indent="-473075">
              <a:tabLst/>
            </a:pPr>
            <a:r>
              <a:rPr lang="en-US" dirty="0">
                <a:solidFill>
                  <a:srgbClr val="0000FF"/>
                </a:solidFill>
              </a:rPr>
              <a:t>Calibration strategies must adapt to the impending heterogeneous constellation of short-lived satellites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how can these </a:t>
            </a:r>
            <a:r>
              <a:rPr lang="en-US" dirty="0" err="1">
                <a:solidFill>
                  <a:srgbClr val="006600"/>
                </a:solidFill>
              </a:rPr>
              <a:t>smallsats</a:t>
            </a:r>
            <a:r>
              <a:rPr lang="en-US" dirty="0">
                <a:solidFill>
                  <a:srgbClr val="006600"/>
                </a:solidFill>
              </a:rPr>
              <a:t> get calibrated soon enough to be </a:t>
            </a:r>
            <a:r>
              <a:rPr lang="en-US" u="sng" dirty="0">
                <a:solidFill>
                  <a:srgbClr val="006600"/>
                </a:solidFill>
              </a:rPr>
              <a:t>useful in near-real time</a:t>
            </a:r>
            <a:r>
              <a:rPr lang="en-US" dirty="0">
                <a:solidFill>
                  <a:srgbClr val="006600"/>
                </a:solidFill>
              </a:rPr>
              <a:t> for “most” of their lifespan?</a:t>
            </a:r>
          </a:p>
          <a:p>
            <a:pPr marL="473075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Backbone Sensors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maintaining a "backbone" of high-quality, well-calibrated sensors (like GMI or AMSR3, plus radar) is a non-negotiable requirement for </a:t>
            </a:r>
            <a:r>
              <a:rPr lang="en-US" u="sng" dirty="0">
                <a:solidFill>
                  <a:srgbClr val="006600"/>
                </a:solidFill>
              </a:rPr>
              <a:t>calibrating both the Tb’s and PDF’s</a:t>
            </a:r>
            <a:r>
              <a:rPr lang="en-US" dirty="0">
                <a:solidFill>
                  <a:srgbClr val="006600"/>
                </a:solidFill>
              </a:rPr>
              <a:t> of other sensors in the constellation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in the upcoming JAXA PMM radar mission, flying companion radiometers that provide a wide range of frequencies in formation would satisfy this need</a:t>
            </a: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Inclined-Orbit Calibrators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there is a strong recommendation for </a:t>
            </a:r>
            <a:r>
              <a:rPr lang="en-US" u="sng" dirty="0">
                <a:solidFill>
                  <a:srgbClr val="006600"/>
                </a:solidFill>
              </a:rPr>
              <a:t>continued use of inclined-orbit calibrators</a:t>
            </a:r>
            <a:r>
              <a:rPr lang="en-US" dirty="0">
                <a:solidFill>
                  <a:srgbClr val="006600"/>
                </a:solidFill>
              </a:rPr>
              <a:t> to sample the diurnal cycle across different local solar times and provide calibration data for all regimes</a:t>
            </a: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Hybrid Calibration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while ML can accelerate calibration for new sensors, it should not replace physics-based active calibration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a reference standard is still required to avoid circularity or drift</a:t>
            </a:r>
          </a:p>
          <a:p>
            <a:pPr marL="460375" lvl="0" indent="-460375">
              <a:tabLst/>
            </a:pPr>
            <a:r>
              <a:rPr lang="en-US" dirty="0">
                <a:solidFill>
                  <a:srgbClr val="006600"/>
                </a:solidFill>
              </a:rPr>
              <a:t>•	a government </a:t>
            </a:r>
            <a:r>
              <a:rPr lang="en-US" u="sng" dirty="0">
                <a:solidFill>
                  <a:srgbClr val="006600"/>
                </a:solidFill>
              </a:rPr>
              <a:t>NIST-traceable “warm load”</a:t>
            </a:r>
            <a:r>
              <a:rPr lang="en-US" dirty="0">
                <a:solidFill>
                  <a:srgbClr val="006600"/>
                </a:solidFill>
              </a:rPr>
              <a:t> standard for passive microwave could be valuable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95E580-BC64-E8C1-7F78-CB862B95C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8853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15D05-1CB8-6D95-845E-F65DA583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4A971D6D-DBEE-C2EA-C83C-857050BA0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50" y="228600"/>
            <a:ext cx="7375249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5. Constellation and Sampling Strategies (1/2)</a:t>
            </a:r>
            <a:endParaRPr lang="en-US" sz="2600" dirty="0">
              <a:cs typeface="Helvetica" charset="0"/>
            </a:endParaRPr>
          </a:p>
          <a:p>
            <a:pPr>
              <a:buFont typeface="Times" charset="0"/>
              <a:buNone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 marL="15875" indent="-15875">
              <a:tabLst/>
            </a:pPr>
            <a:r>
              <a:rPr lang="en-US" dirty="0">
                <a:solidFill>
                  <a:srgbClr val="0000FF"/>
                </a:solidFill>
              </a:rPr>
              <a:t>The PMW constellation history (right)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</a:t>
            </a:r>
            <a:r>
              <a:rPr lang="en-US" dirty="0" err="1">
                <a:solidFill>
                  <a:srgbClr val="006600"/>
                </a:solidFill>
              </a:rPr>
              <a:t>precessing</a:t>
            </a:r>
            <a:r>
              <a:rPr lang="en-US" dirty="0">
                <a:solidFill>
                  <a:srgbClr val="006600"/>
                </a:solidFill>
              </a:rPr>
              <a:t> satellites are shown at the top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</a:t>
            </a:r>
            <a:r>
              <a:rPr lang="en-US" u="sng" dirty="0">
                <a:solidFill>
                  <a:srgbClr val="006600"/>
                </a:solidFill>
              </a:rPr>
              <a:t>persistent multi-hour gaps</a:t>
            </a:r>
            <a:r>
              <a:rPr lang="en-US" dirty="0">
                <a:solidFill>
                  <a:srgbClr val="006600"/>
                </a:solidFill>
              </a:rPr>
              <a:t> inject uncertainty about the diurnal cycle</a:t>
            </a:r>
          </a:p>
          <a:p>
            <a:pPr marL="473075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15875" indent="-15875">
              <a:tabLst/>
            </a:pPr>
            <a:r>
              <a:rPr lang="en-US" dirty="0">
                <a:solidFill>
                  <a:srgbClr val="0000FF"/>
                </a:solidFill>
              </a:rPr>
              <a:t>A typical half-hour coverage by the current constellation (below)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 gaps are presently filled with a combination of “morphed” PMW and current-hour IR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68F591-971B-4D9F-234C-63DB656D6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900" y="217745"/>
            <a:ext cx="9842500" cy="95639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6627D6-96B4-9C47-2960-75DC37B3DD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64" t="10479" r="708" b="16476"/>
          <a:stretch>
            <a:fillRect/>
          </a:stretch>
        </p:blipFill>
        <p:spPr>
          <a:xfrm>
            <a:off x="228599" y="4816382"/>
            <a:ext cx="7772401" cy="390851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EED7D7-AC53-F70A-AEA7-DC8FC0D38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49400" y="9726355"/>
            <a:ext cx="3810000" cy="685800"/>
          </a:xfrm>
        </p:spPr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4046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79590-9B69-77EC-2A9A-FE930E577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2A269C52-63D2-8B05-B664-88DAD13AC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350" y="228600"/>
            <a:ext cx="15316200" cy="1012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>
              <a:buFont typeface="Times" charset="0"/>
              <a:buNone/>
            </a:pPr>
            <a:r>
              <a:rPr lang="en-US" sz="2600" b="1" dirty="0">
                <a:cs typeface="Helvetica" charset="0"/>
              </a:rPr>
              <a:t>5. Constellation and Sampling Strategies (2/2)</a:t>
            </a:r>
            <a:endParaRPr lang="en-US" sz="2600" dirty="0">
              <a:cs typeface="Helvetica" charset="0"/>
            </a:endParaRPr>
          </a:p>
          <a:p>
            <a:pPr>
              <a:buFont typeface="Times" charset="0"/>
              <a:buNone/>
            </a:pPr>
            <a:endParaRPr lang="en-US" sz="2600" dirty="0">
              <a:solidFill>
                <a:srgbClr val="0000FF"/>
              </a:solidFill>
              <a:cs typeface="Helvetica" charset="0"/>
            </a:endParaRPr>
          </a:p>
          <a:p>
            <a:pPr marL="15875" indent="-15875">
              <a:tabLst/>
            </a:pPr>
            <a:r>
              <a:rPr lang="en-US" dirty="0">
                <a:solidFill>
                  <a:srgbClr val="0000FF"/>
                </a:solidFill>
              </a:rPr>
              <a:t>The workshop emphasized that the focus for future constellations should be on </a:t>
            </a:r>
            <a:r>
              <a:rPr lang="en-US" u="sng" dirty="0">
                <a:solidFill>
                  <a:srgbClr val="0000FF"/>
                </a:solidFill>
              </a:rPr>
              <a:t>observation interval</a:t>
            </a:r>
            <a:r>
              <a:rPr lang="en-US" dirty="0">
                <a:solidFill>
                  <a:srgbClr val="0000FF"/>
                </a:solidFill>
              </a:rPr>
              <a:t> rather than specific orbits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short-lived extreme events and storms driving flash floods require observation intervals of </a:t>
            </a:r>
            <a:r>
              <a:rPr lang="en-US" u="sng" dirty="0">
                <a:solidFill>
                  <a:srgbClr val="006600"/>
                </a:solidFill>
              </a:rPr>
              <a:t>~1-2 hours</a:t>
            </a:r>
            <a:r>
              <a:rPr lang="en-US" dirty="0">
                <a:solidFill>
                  <a:srgbClr val="006600"/>
                </a:solidFill>
              </a:rPr>
              <a:t> at every time of day</a:t>
            </a:r>
          </a:p>
          <a:p>
            <a:pPr marL="922338" indent="-444500">
              <a:tabLst/>
            </a:pPr>
            <a:r>
              <a:rPr lang="en-US" dirty="0">
                <a:solidFill>
                  <a:srgbClr val="990099"/>
                </a:solidFill>
              </a:rPr>
              <a:t>•	this interval also adequately resolves the diurnal cycle of precipitation, which is a first-order requirement for climate studies</a:t>
            </a:r>
          </a:p>
          <a:p>
            <a:pPr marL="473075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 trade space encompasses observation interval, orbits, and mission/data buy costs</a:t>
            </a: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Complementarity of Sensors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PMW sensors provide essential physical insights, but geosynchronous (GEO) data remain indispensable for their high space/time resolution and ability to track storm evolution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 impending </a:t>
            </a:r>
            <a:r>
              <a:rPr lang="en-US" u="sng" dirty="0">
                <a:solidFill>
                  <a:srgbClr val="006600"/>
                </a:solidFill>
              </a:rPr>
              <a:t>shift to multi-channel GEO algorithms</a:t>
            </a:r>
            <a:r>
              <a:rPr lang="en-US" dirty="0">
                <a:solidFill>
                  <a:srgbClr val="006600"/>
                </a:solidFill>
              </a:rPr>
              <a:t> will make GEO data more valuable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this is being enabled by </a:t>
            </a:r>
            <a:r>
              <a:rPr lang="en-US" u="sng" dirty="0">
                <a:solidFill>
                  <a:srgbClr val="006600"/>
                </a:solidFill>
              </a:rPr>
              <a:t>GEO-Ring</a:t>
            </a:r>
          </a:p>
          <a:p>
            <a:pPr marL="914400" lvl="0" indent="-469900">
              <a:tabLst/>
            </a:pPr>
            <a:r>
              <a:rPr lang="en-US" dirty="0">
                <a:solidFill>
                  <a:srgbClr val="990099"/>
                </a:solidFill>
              </a:rPr>
              <a:t>•	the planned full (rescued!) GEO history *and* uniform processing for </a:t>
            </a:r>
            <a:r>
              <a:rPr lang="en-US" u="sng" dirty="0">
                <a:solidFill>
                  <a:srgbClr val="990099"/>
                </a:solidFill>
              </a:rPr>
              <a:t>all channels</a:t>
            </a:r>
            <a:r>
              <a:rPr lang="en-US" dirty="0">
                <a:solidFill>
                  <a:srgbClr val="990099"/>
                </a:solidFill>
              </a:rPr>
              <a:t> is a </a:t>
            </a:r>
            <a:r>
              <a:rPr lang="en-US" u="sng" dirty="0">
                <a:solidFill>
                  <a:srgbClr val="990099"/>
                </a:solidFill>
              </a:rPr>
              <a:t>powerful combination</a:t>
            </a:r>
            <a:r>
              <a:rPr lang="en-US" dirty="0">
                <a:solidFill>
                  <a:srgbClr val="990099"/>
                </a:solidFill>
              </a:rPr>
              <a:t> for advancing the field</a:t>
            </a:r>
          </a:p>
          <a:p>
            <a:pPr marL="914400" indent="-469900">
              <a:tabLst/>
            </a:pPr>
            <a:r>
              <a:rPr lang="en-US" dirty="0">
                <a:solidFill>
                  <a:srgbClr val="990099"/>
                </a:solidFill>
              </a:rPr>
              <a:t>•	</a:t>
            </a:r>
            <a:r>
              <a:rPr lang="en-US" u="sng" dirty="0">
                <a:solidFill>
                  <a:srgbClr val="990099"/>
                </a:solidFill>
              </a:rPr>
              <a:t>near-real-time access is critical</a:t>
            </a:r>
            <a:r>
              <a:rPr lang="en-US" dirty="0">
                <a:solidFill>
                  <a:srgbClr val="990099"/>
                </a:solidFill>
              </a:rPr>
              <a:t> for application work, but is a current administrative quandary</a:t>
            </a:r>
          </a:p>
          <a:p>
            <a:pPr marL="473075" lvl="0" indent="-473075">
              <a:tabLst/>
            </a:pPr>
            <a:endParaRPr lang="en-US" dirty="0">
              <a:solidFill>
                <a:srgbClr val="0000FF"/>
              </a:solidFill>
            </a:endParaRPr>
          </a:p>
          <a:p>
            <a:pPr marL="473075" lvl="0" indent="-473075">
              <a:tabLst/>
            </a:pPr>
            <a:r>
              <a:rPr lang="en-US" dirty="0">
                <a:solidFill>
                  <a:srgbClr val="0000FF"/>
                </a:solidFill>
              </a:rPr>
              <a:t>International and Commercial Collaboration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a </a:t>
            </a:r>
            <a:r>
              <a:rPr lang="en-US" u="sng" dirty="0">
                <a:solidFill>
                  <a:srgbClr val="006600"/>
                </a:solidFill>
              </a:rPr>
              <a:t>resilient "virtual constellation"</a:t>
            </a:r>
            <a:r>
              <a:rPr lang="en-US" dirty="0">
                <a:solidFill>
                  <a:srgbClr val="006600"/>
                </a:solidFill>
              </a:rPr>
              <a:t> requires sustained international partnerships (e.g., ESA, EUMETSAT, JAXA, NASA, NOAA) and the smart integration of emerging commercial </a:t>
            </a:r>
            <a:r>
              <a:rPr lang="en-US" dirty="0" err="1">
                <a:solidFill>
                  <a:srgbClr val="006600"/>
                </a:solidFill>
              </a:rPr>
              <a:t>smallsat</a:t>
            </a:r>
            <a:r>
              <a:rPr lang="en-US" dirty="0">
                <a:solidFill>
                  <a:srgbClr val="006600"/>
                </a:solidFill>
              </a:rPr>
              <a:t> data</a:t>
            </a:r>
          </a:p>
          <a:p>
            <a:pPr marL="473075" lvl="0" indent="-473075">
              <a:tabLst/>
            </a:pPr>
            <a:r>
              <a:rPr lang="en-US" dirty="0">
                <a:solidFill>
                  <a:srgbClr val="006600"/>
                </a:solidFill>
              </a:rPr>
              <a:t>•	the cost of providing open access to products computed from commercial data remains to be negotiated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should availability be tiered by latency?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the precedent in TRMM and GPM is that “original” data are not open, only derived products</a:t>
            </a:r>
          </a:p>
          <a:p>
            <a:pPr marL="930275" lvl="0" indent="-457200">
              <a:tabLst/>
            </a:pPr>
            <a:r>
              <a:rPr lang="en-US" dirty="0">
                <a:solidFill>
                  <a:srgbClr val="990099"/>
                </a:solidFill>
              </a:rPr>
              <a:t>•	in particular, </a:t>
            </a:r>
            <a:r>
              <a:rPr lang="en-US" u="sng" dirty="0">
                <a:solidFill>
                  <a:srgbClr val="990099"/>
                </a:solidFill>
              </a:rPr>
              <a:t>GPM Level 1 is at L1C</a:t>
            </a:r>
            <a:r>
              <a:rPr lang="en-US" dirty="0">
                <a:solidFill>
                  <a:srgbClr val="990099"/>
                </a:solidFill>
              </a:rPr>
              <a:t> – intercalibrated – </a:t>
            </a:r>
            <a:r>
              <a:rPr lang="en-US" u="sng" dirty="0">
                <a:solidFill>
                  <a:srgbClr val="990099"/>
                </a:solidFill>
              </a:rPr>
              <a:t>not the L1B</a:t>
            </a:r>
            <a:r>
              <a:rPr lang="en-US" dirty="0">
                <a:solidFill>
                  <a:srgbClr val="990099"/>
                </a:solidFill>
              </a:rPr>
              <a:t> that agencies provide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8E2F35-809A-D992-936C-32B9B76F8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A7B4-F009-234D-94E3-76CA6686943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1510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-107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00e117-17a0-4b24-9e47-511ef1d02c43" xsi:nil="true"/>
    <lcf76f155ced4ddcb4097134ff3c332f xmlns="3468c095-87e1-4425-a984-a5b688f41c4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089B1646E5D04DA0F6FE78F30D4F83" ma:contentTypeVersion="16" ma:contentTypeDescription="Create a new document." ma:contentTypeScope="" ma:versionID="fc8cdd23d449e97957073ff6e79c6599">
  <xsd:schema xmlns:xsd="http://www.w3.org/2001/XMLSchema" xmlns:xs="http://www.w3.org/2001/XMLSchema" xmlns:p="http://schemas.microsoft.com/office/2006/metadata/properties" xmlns:ns2="3468c095-87e1-4425-a984-a5b688f41c4d" xmlns:ns3="80de39a6-5ecc-4a8a-a18a-073e9d6d1964" xmlns:ns4="d900e117-17a0-4b24-9e47-511ef1d02c43" targetNamespace="http://schemas.microsoft.com/office/2006/metadata/properties" ma:root="true" ma:fieldsID="65bbe536e8aa37398985c1a06c76da80" ns2:_="" ns3:_="" ns4:_="">
    <xsd:import namespace="3468c095-87e1-4425-a984-a5b688f41c4d"/>
    <xsd:import namespace="80de39a6-5ecc-4a8a-a18a-073e9d6d1964"/>
    <xsd:import namespace="d900e117-17a0-4b24-9e47-511ef1d02c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Location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8c095-87e1-4425-a984-a5b688f41c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e39a6-5ecc-4a8a-a18a-073e9d6d196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0e117-17a0-4b24-9e47-511ef1d02c43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4a3d597d-07f7-4695-90a1-218ed9296395}" ma:internalName="TaxCatchAll" ma:showField="CatchAllData" ma:web="80de39a6-5ecc-4a8a-a18a-073e9d6d19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288DA5-78CD-4EEE-ABAA-465E1E4AB9D9}">
  <ds:schemaRefs>
    <ds:schemaRef ds:uri="http://www.w3.org/XML/1998/namespace"/>
    <ds:schemaRef ds:uri="3468c095-87e1-4425-a984-a5b688f41c4d"/>
    <ds:schemaRef ds:uri="http://schemas.microsoft.com/office/2006/metadata/properties"/>
    <ds:schemaRef ds:uri="d900e117-17a0-4b24-9e47-511ef1d02c43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0de39a6-5ecc-4a8a-a18a-073e9d6d1964"/>
  </ds:schemaRefs>
</ds:datastoreItem>
</file>

<file path=customXml/itemProps2.xml><?xml version="1.0" encoding="utf-8"?>
<ds:datastoreItem xmlns:ds="http://schemas.openxmlformats.org/officeDocument/2006/customXml" ds:itemID="{861774E1-7465-4214-9574-377A325B00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95F943-5582-4D06-8050-DBC275D235AA}">
  <ds:schemaRefs>
    <ds:schemaRef ds:uri="3468c095-87e1-4425-a984-a5b688f41c4d"/>
    <ds:schemaRef ds:uri="80de39a6-5ecc-4a8a-a18a-073e9d6d1964"/>
    <ds:schemaRef ds:uri="d900e117-17a0-4b24-9e47-511ef1d02c4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6699</TotalTime>
  <Words>2176</Words>
  <Application>Microsoft Macintosh PowerPoint</Application>
  <PresentationFormat>Custom</PresentationFormat>
  <Paragraphs>236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Helvetica</vt:lpstr>
      <vt:lpstr>Times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NASA/GSFC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Huffman, George J (GSFC-6120)</cp:lastModifiedBy>
  <cp:revision>16</cp:revision>
  <cp:lastPrinted>2026-06-25T12:57:51Z</cp:lastPrinted>
  <dcterms:created xsi:type="dcterms:W3CDTF">2009-12-10T15:14:56Z</dcterms:created>
  <dcterms:modified xsi:type="dcterms:W3CDTF">2026-07-01T14:08:14Z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0x0101000F089B1646E5D04DA0F6FE78F30D4F83</vt:lpwstr>
  </property>
  <property fmtid="{D5CDD505-2E9C-101B-9397-08002B2CF9AE}" pid="3" name="MediaServiceImageTags">
    <vt:lpwstr/>
  </property>
</Properties>
</file>