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embeddedFontLst>
    <p:embeddedFont>
      <p:font typeface="Arial Black"/>
      <p:regular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880">
          <p15:clr>
            <a:srgbClr val="000000"/>
          </p15:clr>
        </p15:guide>
        <p15:guide id="2" orient="horz" pos="1620">
          <p15:clr>
            <a:srgbClr val="000000"/>
          </p15:clr>
        </p15:guide>
      </p15:sldGuideLst>
    </p:ext>
    <p:ext uri="GoogleSlidesCustomDataVersion2">
      <go:slidesCustomData xmlns:go="http://customooxmlschemas.google.com/" r:id="rId22" roundtripDataSignature="AMtx7mh5q1kH2l4W5GOvSfKhdYSRlDC1N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/>
        <p:guide pos="1620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customschemas.google.com/relationships/presentationmetadata" Target="metadata"/><Relationship Id="rId10" Type="http://schemas.openxmlformats.org/officeDocument/2006/relationships/slide" Target="slides/slide5.xml"/><Relationship Id="rId21" Type="http://schemas.openxmlformats.org/officeDocument/2006/relationships/font" Target="fonts/ArialBlack-regular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" name="Google Shape;37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Focus:</a:t>
            </a:r>
            <a:r>
              <a:rPr b="0" i="0" lang="en-US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The infrastructure built to keep the model updated.</a:t>
            </a:r>
            <a:endParaRPr/>
          </a:p>
        </p:txBody>
      </p:sp>
      <p:sp>
        <p:nvSpPr>
          <p:cNvPr id="111" name="Google Shape;111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" name="Google Shape;118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Focus:</a:t>
            </a:r>
            <a:r>
              <a:rPr b="0" i="0" lang="en-US" sz="9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The math and logic used to approve a model for production.</a:t>
            </a:r>
            <a:endParaRPr/>
          </a:p>
        </p:txBody>
      </p:sp>
      <p:sp>
        <p:nvSpPr>
          <p:cNvPr id="119" name="Google Shape;119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efd7ce7171_0_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efd7ce7171_0_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g3efd7ce7171_0_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7" name="Google Shape;137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Focus:</a:t>
            </a:r>
            <a:r>
              <a:rPr b="0" i="0" lang="en-US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How the satellite ML output and radar are combined in real time.</a:t>
            </a:r>
            <a:endParaRPr/>
          </a:p>
        </p:txBody>
      </p:sp>
      <p:sp>
        <p:nvSpPr>
          <p:cNvPr id="138" name="Google Shape;138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8" name="Google Shape;148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Focus:</a:t>
            </a:r>
            <a:r>
              <a:rPr b="0" i="0" lang="en-US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Admitting current weak points and showing the roadmap forward.</a:t>
            </a:r>
            <a:endParaRPr/>
          </a:p>
        </p:txBody>
      </p:sp>
      <p:sp>
        <p:nvSpPr>
          <p:cNvPr id="149" name="Google Shape;149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f375e03aa6_1_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g3f375e03aa6_1_2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Focus:</a:t>
            </a:r>
            <a:r>
              <a:rPr b="0" i="0" lang="en-US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Admitting current weak points and showing the roadmap forward.</a:t>
            </a:r>
            <a:endParaRPr/>
          </a:p>
        </p:txBody>
      </p:sp>
      <p:sp>
        <p:nvSpPr>
          <p:cNvPr id="157" name="Google Shape;157;g3f375e03aa6_1_2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" name="Google Shape;44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Focus:</a:t>
            </a:r>
            <a:r>
              <a:rPr b="0" i="0" lang="en-US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Why ground radar alone is insufficient for robust national monitoring.</a:t>
            </a:r>
            <a:endParaRPr/>
          </a:p>
        </p:txBody>
      </p:sp>
      <p:sp>
        <p:nvSpPr>
          <p:cNvPr id="45" name="Google Shape;45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Focus:</a:t>
            </a:r>
            <a:r>
              <a:rPr b="0" i="0" lang="en-US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High-level system architecture showing data flow from space to the end-user.</a:t>
            </a:r>
            <a:endParaRPr/>
          </a:p>
        </p:txBody>
      </p:sp>
      <p:sp>
        <p:nvSpPr>
          <p:cNvPr id="53" name="Google Shape;53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efd7ce7171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" name="Google Shape;60;g3efd7ce7171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Focus:</a:t>
            </a:r>
            <a:r>
              <a:rPr b="0" i="0" lang="en-US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High-level system architecture showing data flow from space to the end-user.</a:t>
            </a:r>
            <a:endParaRPr/>
          </a:p>
        </p:txBody>
      </p:sp>
      <p:sp>
        <p:nvSpPr>
          <p:cNvPr id="61" name="Google Shape;61;g3efd7ce7171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" name="Google Shape;6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Focus:</a:t>
            </a:r>
            <a:r>
              <a:rPr b="0" i="0" lang="en-US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/>
              <a:t>Just point out we talk about chmip for some slides</a:t>
            </a:r>
            <a:endParaRPr/>
          </a:p>
        </p:txBody>
      </p:sp>
      <p:sp>
        <p:nvSpPr>
          <p:cNvPr id="70" name="Google Shape;70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" name="Google Shape;7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Focus:</a:t>
            </a:r>
            <a:r>
              <a:rPr b="0" i="0" lang="en-US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Explaining the core ML framework and its computational efficiency.</a:t>
            </a:r>
            <a:endParaRPr/>
          </a:p>
        </p:txBody>
      </p:sp>
      <p:sp>
        <p:nvSpPr>
          <p:cNvPr id="76" name="Google Shape;76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" name="Google Shape;83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Focus:</a:t>
            </a:r>
            <a:r>
              <a:rPr b="0" i="0" lang="en-US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Input features, historical data volume, and the training target.</a:t>
            </a:r>
            <a:endParaRPr/>
          </a:p>
        </p:txBody>
      </p:sp>
      <p:sp>
        <p:nvSpPr>
          <p:cNvPr id="84" name="Google Shape;84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" name="Google Shape;91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Focus:</a:t>
            </a:r>
            <a:r>
              <a:rPr b="0" i="0" lang="en-US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Why filtering the training data was the most critical step for success.</a:t>
            </a:r>
            <a:endParaRPr/>
          </a:p>
        </p:txBody>
      </p:sp>
      <p:sp>
        <p:nvSpPr>
          <p:cNvPr id="92" name="Google Shape;92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" name="Google Shape;10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Focus:</a:t>
            </a:r>
            <a:r>
              <a:rPr b="0" i="0" lang="en-US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How the model was tested using a completely separate gauge-based dataset.</a:t>
            </a:r>
            <a:endParaRPr/>
          </a:p>
        </p:txBody>
      </p:sp>
      <p:sp>
        <p:nvSpPr>
          <p:cNvPr id="103" name="Google Shape;103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bild">
  <p:cSld name="Rubrikbild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7"/>
          <p:cNvSpPr txBox="1"/>
          <p:nvPr>
            <p:ph type="title"/>
          </p:nvPr>
        </p:nvSpPr>
        <p:spPr>
          <a:xfrm>
            <a:off x="2847903" y="3245810"/>
            <a:ext cx="5761253" cy="11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 Black"/>
              <a:buNone/>
              <a:defRPr sz="2800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5" name="Google Shape;15;p17"/>
          <p:cNvPicPr preferRelativeResize="0"/>
          <p:nvPr/>
        </p:nvPicPr>
        <p:blipFill rotWithShape="1">
          <a:blip r:embed="rId2">
            <a:alphaModFix/>
          </a:blip>
          <a:srcRect b="0" l="1835" r="0" t="26230"/>
          <a:stretch/>
        </p:blipFill>
        <p:spPr>
          <a:xfrm>
            <a:off x="0" y="0"/>
            <a:ext cx="5143624" cy="429619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17"/>
          <p:cNvSpPr txBox="1"/>
          <p:nvPr>
            <p:ph idx="1" type="subTitle"/>
          </p:nvPr>
        </p:nvSpPr>
        <p:spPr>
          <a:xfrm>
            <a:off x="2847903" y="2785367"/>
            <a:ext cx="5761254" cy="4214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sz="1600" cap="none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2pPr>
            <a:lvl3pPr lvl="2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3pPr>
            <a:lvl4pPr lvl="3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4pPr>
            <a:lvl5pPr lvl="4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5pPr>
            <a:lvl6pPr lvl="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våradig rubrik och innehåll ">
  <p:cSld name="Tvåradig rubrik och innehåll 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Tvåradersrubrik" id="18" name="Google Shape;18;p18"/>
          <p:cNvSpPr txBox="1"/>
          <p:nvPr>
            <p:ph type="title"/>
          </p:nvPr>
        </p:nvSpPr>
        <p:spPr>
          <a:xfrm>
            <a:off x="320400" y="360000"/>
            <a:ext cx="7801200" cy="9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000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 Black"/>
              <a:buNone/>
              <a:defRPr sz="28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8"/>
          <p:cNvSpPr txBox="1"/>
          <p:nvPr>
            <p:ph idx="1" type="body"/>
          </p:nvPr>
        </p:nvSpPr>
        <p:spPr>
          <a:xfrm>
            <a:off x="432000" y="1314000"/>
            <a:ext cx="8280000" cy="34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0000" wrap="square" tIns="468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radig rubrik och innehåll ">
  <p:cSld name="Enradig rubrik och innehåll 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enradig rubriktext" id="21" name="Google Shape;21;p19"/>
          <p:cNvSpPr txBox="1"/>
          <p:nvPr>
            <p:ph type="title"/>
          </p:nvPr>
        </p:nvSpPr>
        <p:spPr>
          <a:xfrm>
            <a:off x="320400" y="360000"/>
            <a:ext cx="7801200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000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 Black"/>
              <a:buNone/>
              <a:defRPr sz="28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9"/>
          <p:cNvSpPr txBox="1"/>
          <p:nvPr>
            <p:ph idx="1" type="body"/>
          </p:nvPr>
        </p:nvSpPr>
        <p:spPr>
          <a:xfrm>
            <a:off x="432000" y="900000"/>
            <a:ext cx="8280000" cy="388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0000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våradig rubrik och två innehållsdelar">
  <p:cSld name="Tvåradig rubrik och två innehållsdela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0"/>
          <p:cNvSpPr txBox="1"/>
          <p:nvPr>
            <p:ph type="title"/>
          </p:nvPr>
        </p:nvSpPr>
        <p:spPr>
          <a:xfrm>
            <a:off x="320400" y="360000"/>
            <a:ext cx="7801200" cy="9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000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 Black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0"/>
          <p:cNvSpPr txBox="1"/>
          <p:nvPr>
            <p:ph idx="1" type="body"/>
          </p:nvPr>
        </p:nvSpPr>
        <p:spPr>
          <a:xfrm>
            <a:off x="432000" y="1314000"/>
            <a:ext cx="4071600" cy="34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0000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20"/>
          <p:cNvSpPr txBox="1"/>
          <p:nvPr>
            <p:ph idx="2" type="body"/>
          </p:nvPr>
        </p:nvSpPr>
        <p:spPr>
          <a:xfrm>
            <a:off x="4640400" y="1314000"/>
            <a:ext cx="4071600" cy="34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0000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radig rubrik och två innehållsdelar">
  <p:cSld name="Enradig rubrik och två innehållsdela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1"/>
          <p:cNvSpPr txBox="1"/>
          <p:nvPr>
            <p:ph type="title"/>
          </p:nvPr>
        </p:nvSpPr>
        <p:spPr>
          <a:xfrm>
            <a:off x="320400" y="360000"/>
            <a:ext cx="7801200" cy="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000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 Black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1"/>
          <p:cNvSpPr txBox="1"/>
          <p:nvPr>
            <p:ph idx="1" type="body"/>
          </p:nvPr>
        </p:nvSpPr>
        <p:spPr>
          <a:xfrm>
            <a:off x="432000" y="900000"/>
            <a:ext cx="4071600" cy="388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0000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21"/>
          <p:cNvSpPr txBox="1"/>
          <p:nvPr>
            <p:ph idx="2" type="body"/>
          </p:nvPr>
        </p:nvSpPr>
        <p:spPr>
          <a:xfrm>
            <a:off x="4640400" y="900000"/>
            <a:ext cx="4071600" cy="388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0000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om">
  <p:cSld name="1_Tom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nittsrubrik">
  <p:cSld name="Avsnittsrubrik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3"/>
          <p:cNvSpPr txBox="1"/>
          <p:nvPr>
            <p:ph type="title"/>
          </p:nvPr>
        </p:nvSpPr>
        <p:spPr>
          <a:xfrm>
            <a:off x="725300" y="3231607"/>
            <a:ext cx="6179635" cy="44553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 Black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34" name="Google Shape;34;p23"/>
          <p:cNvPicPr preferRelativeResize="0"/>
          <p:nvPr/>
        </p:nvPicPr>
        <p:blipFill rotWithShape="1">
          <a:blip r:embed="rId2">
            <a:alphaModFix/>
          </a:blip>
          <a:srcRect b="0" l="40913" r="0" t="26230"/>
          <a:stretch/>
        </p:blipFill>
        <p:spPr>
          <a:xfrm>
            <a:off x="0" y="0"/>
            <a:ext cx="3095728" cy="42961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F6F7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"/>
          <p:cNvSpPr txBox="1"/>
          <p:nvPr>
            <p:ph type="title"/>
          </p:nvPr>
        </p:nvSpPr>
        <p:spPr>
          <a:xfrm>
            <a:off x="684213" y="273844"/>
            <a:ext cx="6950654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 Black"/>
              <a:buNone/>
              <a:defRPr b="0" i="0" sz="28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6"/>
          <p:cNvSpPr txBox="1"/>
          <p:nvPr>
            <p:ph idx="1" type="body"/>
          </p:nvPr>
        </p:nvSpPr>
        <p:spPr>
          <a:xfrm>
            <a:off x="684213" y="1369218"/>
            <a:ext cx="7775576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12" name="Google Shape;12;p1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8470800" y="194400"/>
            <a:ext cx="471700" cy="1908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8.png"/><Relationship Id="rId6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png"/><Relationship Id="rId4" Type="http://schemas.openxmlformats.org/officeDocument/2006/relationships/image" Target="../media/image17.png"/><Relationship Id="rId5" Type="http://schemas.openxmlformats.org/officeDocument/2006/relationships/image" Target="../media/image16.png"/><Relationship Id="rId6" Type="http://schemas.openxmlformats.org/officeDocument/2006/relationships/image" Target="../media/image1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gif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0.gif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/>
          <p:nvPr>
            <p:ph type="title"/>
          </p:nvPr>
        </p:nvSpPr>
        <p:spPr>
          <a:xfrm>
            <a:off x="2847903" y="3245810"/>
            <a:ext cx="5761253" cy="11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 Black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IPWG MEETING, KRAKOW, 2026-07-</a:t>
            </a:r>
            <a:r>
              <a:rPr lang="en-US" sz="1200"/>
              <a:t>08</a:t>
            </a:r>
            <a:br>
              <a:rPr b="0" i="0" lang="en-US" sz="12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r>
              <a:rPr b="0" i="0" lang="en-US" sz="10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A. DYBBROE</a:t>
            </a:r>
            <a:r>
              <a:rPr b="0" baseline="30000" i="0" lang="en-US" sz="10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1</a:t>
            </a:r>
            <a:r>
              <a:rPr b="0" i="0" lang="en-US" sz="10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, B. RYDBERG</a:t>
            </a:r>
            <a:r>
              <a:rPr b="0" baseline="30000" i="0" lang="en-US" sz="10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1</a:t>
            </a:r>
            <a:r>
              <a:rPr b="0" i="0" lang="en-US" sz="10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, P. KHALAJ</a:t>
            </a:r>
            <a:r>
              <a:rPr b="0" baseline="30000" i="0" lang="en-US" sz="10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1</a:t>
            </a:r>
            <a:r>
              <a:rPr b="0" i="0" lang="en-US" sz="10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, J. SÖDLING</a:t>
            </a:r>
            <a:r>
              <a:rPr b="0" baseline="30000" i="0" lang="en-US" sz="10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1</a:t>
            </a:r>
            <a:r>
              <a:rPr b="0" i="0" lang="en-US" sz="10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, AND S. PFREUNDSCHUH</a:t>
            </a:r>
            <a:r>
              <a:rPr b="0" baseline="30000" i="0" lang="en-US" sz="10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2</a:t>
            </a:r>
            <a:br>
              <a:rPr b="0" i="0" lang="en-US" sz="8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r>
              <a:rPr b="0" i="0" lang="en-US" sz="12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1. </a:t>
            </a:r>
            <a:r>
              <a:rPr b="0" i="0" lang="en-US" sz="10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SWEDISH METEOROLOGY AND HYDROLOGICAL INSTITUTE</a:t>
            </a:r>
            <a:br>
              <a:rPr b="0" i="0" lang="en-US" sz="10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r>
              <a:rPr b="0" i="0" lang="en-US" sz="10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2. COLORADO STATE UNIVERSITY</a:t>
            </a:r>
            <a:endParaRPr b="0" i="0" sz="800" u="none" cap="none" strike="noStrike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41" name="Google Shape;41;p1"/>
          <p:cNvSpPr txBox="1"/>
          <p:nvPr>
            <p:ph idx="1" type="subTitle"/>
          </p:nvPr>
        </p:nvSpPr>
        <p:spPr>
          <a:xfrm>
            <a:off x="2847901" y="2785366"/>
            <a:ext cx="5530577" cy="4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SATELLITE–RADAR FUSION FOR OPERATIONAL PRECIPITATION ANALYSIS</a:t>
            </a:r>
            <a:endParaRPr b="0" i="0" sz="1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USING DEEP LEARNING</a:t>
            </a:r>
            <a:endParaRPr b="0" i="0" sz="1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800"/>
              <a:buNone/>
            </a:pPr>
            <a:r>
              <a:rPr b="0" i="0" lang="en-US" sz="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IMPROVING SHORT-RANGE FORECASTING AT SMHI WITH CHIMP AND A LEAN ML-OPS WORKFLOW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9"/>
          <p:cNvSpPr txBox="1"/>
          <p:nvPr>
            <p:ph type="title"/>
          </p:nvPr>
        </p:nvSpPr>
        <p:spPr>
          <a:xfrm>
            <a:off x="320400" y="361800"/>
            <a:ext cx="6988463" cy="5623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000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Continuous Deployment: The Lean ML Workflow</a:t>
            </a:r>
            <a:endParaRPr/>
          </a:p>
        </p:txBody>
      </p:sp>
      <p:sp>
        <p:nvSpPr>
          <p:cNvPr id="114" name="Google Shape;114;p9"/>
          <p:cNvSpPr txBox="1"/>
          <p:nvPr>
            <p:ph idx="1" type="body"/>
          </p:nvPr>
        </p:nvSpPr>
        <p:spPr>
          <a:xfrm>
            <a:off x="432000" y="900000"/>
            <a:ext cx="4734000" cy="388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000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r>
              <a:t/>
            </a:r>
            <a:endParaRPr sz="1000"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r>
              <a:t/>
            </a:r>
            <a:endParaRPr sz="1000"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r>
              <a:t/>
            </a:r>
            <a:endParaRPr sz="1000"/>
          </a:p>
          <a:p>
            <a:pPr indent="-355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b="1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Operational challenge:</a:t>
            </a:r>
            <a:endParaRPr b="0" i="0" sz="1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Noto Sans Symbols"/>
              <a:buNone/>
            </a:pP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Weather patterns and satellite data evolve; models degrade.</a:t>
            </a:r>
            <a:endParaRPr sz="1200"/>
          </a:p>
          <a:p>
            <a:pPr indent="-355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b="1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SMHI solution:</a:t>
            </a:r>
            <a:endParaRPr b="0" i="0" sz="1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342899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Noto Sans Symbols"/>
              <a:buNone/>
            </a:pP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customized, automated pipeline for continuous model lifecycles.</a:t>
            </a:r>
            <a:endParaRPr sz="1200"/>
          </a:p>
          <a:p>
            <a:pPr indent="-355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b="1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Core features:</a:t>
            </a:r>
            <a:endParaRPr b="0" i="0" sz="1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342899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Noto Sans Symbols"/>
              <a:buNone/>
            </a:pP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Seamless re-training, automated reprocessing, and instant verification.</a:t>
            </a:r>
            <a:endParaRPr sz="1200"/>
          </a:p>
          <a:p>
            <a:pPr indent="-355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b="1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Goal:</a:t>
            </a:r>
            <a:endParaRPr b="0" i="0" sz="1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342899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Noto Sans Symbols"/>
              <a:buNone/>
            </a:pP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Moving from a static model to continuous deployment of improved versions.</a:t>
            </a:r>
            <a:endParaRPr sz="1200"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/>
          </a:p>
        </p:txBody>
      </p:sp>
      <p:pic>
        <p:nvPicPr>
          <p:cNvPr id="115" name="Google Shape;115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65922" y="1050147"/>
            <a:ext cx="3546076" cy="34261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0"/>
          <p:cNvSpPr txBox="1"/>
          <p:nvPr>
            <p:ph idx="1" type="body"/>
          </p:nvPr>
        </p:nvSpPr>
        <p:spPr>
          <a:xfrm>
            <a:off x="432000" y="900000"/>
            <a:ext cx="8280000" cy="388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000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/>
          </a:p>
          <a:p>
            <a:pPr indent="-355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b="1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risk:</a:t>
            </a: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342899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Noto Sans Symbols"/>
              <a:buNone/>
            </a:pP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New models can fix one type of error but introduce others.</a:t>
            </a:r>
            <a:endParaRPr sz="1200"/>
          </a:p>
          <a:p>
            <a:pPr indent="-355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b="1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Objective metric:</a:t>
            </a:r>
            <a:endParaRPr b="0" i="0" sz="1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342899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Noto Sans Symbols"/>
              <a:buNone/>
            </a:pP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Derived a single, mathematically robust 'Management Score'.</a:t>
            </a:r>
            <a:endParaRPr sz="1200"/>
          </a:p>
          <a:p>
            <a:pPr indent="-355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b="1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Data-driven governance:</a:t>
            </a:r>
            <a:endParaRPr b="0" i="0" sz="1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342899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Noto Sans Symbols"/>
              <a:buNone/>
            </a:pP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Eliminates guesswork in the deployment approval process.</a:t>
            </a:r>
            <a:endParaRPr sz="1200"/>
          </a:p>
          <a:p>
            <a:pPr indent="-355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b="1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Dynamic weighting:</a:t>
            </a: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342899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Noto Sans Symbols"/>
              <a:buNone/>
            </a:pP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same score determines the blending weights in production.</a:t>
            </a:r>
            <a:endParaRPr sz="2000"/>
          </a:p>
          <a:p>
            <a:pPr indent="-228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/>
          </a:p>
        </p:txBody>
      </p:sp>
      <p:pic>
        <p:nvPicPr>
          <p:cNvPr id="122" name="Google Shape;122;p10"/>
          <p:cNvPicPr preferRelativeResize="0"/>
          <p:nvPr/>
        </p:nvPicPr>
        <p:blipFill rotWithShape="1">
          <a:blip r:embed="rId3">
            <a:alphaModFix/>
          </a:blip>
          <a:srcRect b="8784" l="29214" r="0" t="11870"/>
          <a:stretch/>
        </p:blipFill>
        <p:spPr>
          <a:xfrm>
            <a:off x="7394375" y="1295025"/>
            <a:ext cx="1145750" cy="1926474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0"/>
          <p:cNvSpPr txBox="1"/>
          <p:nvPr>
            <p:ph type="title"/>
          </p:nvPr>
        </p:nvSpPr>
        <p:spPr>
          <a:xfrm>
            <a:off x="320400" y="361800"/>
            <a:ext cx="6988463" cy="5623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000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Making the Call: The Management Decision Score</a:t>
            </a:r>
            <a:endParaRPr/>
          </a:p>
        </p:txBody>
      </p:sp>
      <p:pic>
        <p:nvPicPr>
          <p:cNvPr id="124" name="Google Shape;124;p10"/>
          <p:cNvPicPr preferRelativeResize="0"/>
          <p:nvPr/>
        </p:nvPicPr>
        <p:blipFill rotWithShape="1">
          <a:blip r:embed="rId4">
            <a:alphaModFix/>
          </a:blip>
          <a:srcRect b="8766" l="28196" r="15716" t="12045"/>
          <a:stretch/>
        </p:blipFill>
        <p:spPr>
          <a:xfrm>
            <a:off x="5956900" y="1295025"/>
            <a:ext cx="909650" cy="1926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2198" y="3133272"/>
            <a:ext cx="4000900" cy="1952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499647" y="3479671"/>
            <a:ext cx="3040474" cy="1395173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0"/>
          <p:cNvSpPr txBox="1"/>
          <p:nvPr/>
        </p:nvSpPr>
        <p:spPr>
          <a:xfrm>
            <a:off x="5642429" y="881698"/>
            <a:ext cx="1538700" cy="3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</a:rPr>
              <a:t>CHIMP-v4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</a:rPr>
              <a:t>Regional mean = 68.68</a:t>
            </a:r>
            <a:endParaRPr sz="800">
              <a:solidFill>
                <a:schemeClr val="dk1"/>
              </a:solidFill>
            </a:endParaRPr>
          </a:p>
        </p:txBody>
      </p:sp>
      <p:sp>
        <p:nvSpPr>
          <p:cNvPr id="128" name="Google Shape;128;p10"/>
          <p:cNvSpPr txBox="1"/>
          <p:nvPr/>
        </p:nvSpPr>
        <p:spPr>
          <a:xfrm>
            <a:off x="7121450" y="895721"/>
            <a:ext cx="1538700" cy="3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</a:rPr>
              <a:t>CHIMP-v6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</a:rPr>
              <a:t>Regional mean = 57.48</a:t>
            </a:r>
            <a:endParaRPr sz="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efd7ce7171_0_8"/>
          <p:cNvSpPr txBox="1"/>
          <p:nvPr>
            <p:ph type="title"/>
          </p:nvPr>
        </p:nvSpPr>
        <p:spPr>
          <a:xfrm>
            <a:off x="634850" y="2310750"/>
            <a:ext cx="7927500" cy="522000"/>
          </a:xfrm>
          <a:prstGeom prst="rect">
            <a:avLst/>
          </a:prstGeom>
        </p:spPr>
        <p:txBody>
          <a:bodyPr anchorCtr="0" anchor="t" bIns="45700" lIns="90000" spcFirstLastPara="1" rIns="90000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Satellite/Radar weighted fusion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1"/>
          <p:cNvSpPr txBox="1"/>
          <p:nvPr>
            <p:ph type="title"/>
          </p:nvPr>
        </p:nvSpPr>
        <p:spPr>
          <a:xfrm>
            <a:off x="320400" y="361800"/>
            <a:ext cx="6988463" cy="5623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000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rPr b="0" i="0" lang="en-US" sz="2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Final Product: Weighted Fusion &amp; Bias Correction</a:t>
            </a:r>
            <a:endParaRPr/>
          </a:p>
        </p:txBody>
      </p:sp>
      <p:sp>
        <p:nvSpPr>
          <p:cNvPr id="141" name="Google Shape;141;p11"/>
          <p:cNvSpPr txBox="1"/>
          <p:nvPr>
            <p:ph idx="1" type="body"/>
          </p:nvPr>
        </p:nvSpPr>
        <p:spPr>
          <a:xfrm>
            <a:off x="432000" y="900000"/>
            <a:ext cx="8280000" cy="388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000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r>
              <a:t/>
            </a:r>
            <a:endParaRPr sz="1000"/>
          </a:p>
          <a:p>
            <a:pPr indent="-2794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sz="1000"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r>
              <a:t/>
            </a:r>
            <a:endParaRPr sz="1000"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r>
              <a:t/>
            </a:r>
            <a:endParaRPr sz="1000"/>
          </a:p>
          <a:p>
            <a:pPr indent="-2794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sz="1000"/>
          </a:p>
          <a:p>
            <a:pPr indent="-2794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</a:pPr>
            <a:r>
              <a:t/>
            </a:r>
            <a:endParaRPr sz="1000"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r>
              <a:t/>
            </a:r>
            <a:endParaRPr sz="1000"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r>
              <a:t/>
            </a:r>
            <a:endParaRPr sz="1000"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r>
              <a:t/>
            </a:r>
            <a:endParaRPr sz="1000"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r>
              <a:t/>
            </a:r>
            <a:endParaRPr sz="1000"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r>
              <a:t/>
            </a:r>
            <a:endParaRPr sz="1000"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r>
              <a:t/>
            </a:r>
            <a:endParaRPr sz="1000"/>
          </a:p>
          <a:p>
            <a:pPr indent="-355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b="1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Dynamic blending:</a:t>
            </a: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Calculated as a weighted average of the ML model and radar network.</a:t>
            </a:r>
            <a:endParaRPr sz="1200"/>
          </a:p>
          <a:p>
            <a:pPr indent="-355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b="1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Spatio-temporal weights:</a:t>
            </a: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Weights vary automatically by geolocation and season.</a:t>
            </a:r>
            <a:endParaRPr sz="1200"/>
          </a:p>
          <a:p>
            <a:pPr indent="-355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b="1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Gauge adjustment:</a:t>
            </a: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Real-time bias correction applied using active station data.</a:t>
            </a:r>
            <a:endParaRPr sz="1200"/>
          </a:p>
          <a:p>
            <a:pPr indent="-355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b="1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Operational output:</a:t>
            </a: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Smoother, more accurate maps with significantly fewer blind spots.</a:t>
            </a:r>
            <a:endParaRPr sz="2000"/>
          </a:p>
          <a:p>
            <a:pPr indent="-228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/>
          </a:p>
        </p:txBody>
      </p:sp>
      <p:pic>
        <p:nvPicPr>
          <p:cNvPr id="142" name="Google Shape;142;p11" title="chimp_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2000" y="980525"/>
            <a:ext cx="2096750" cy="268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1" title="chimp_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89375" y="980525"/>
            <a:ext cx="2203494" cy="268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1" title="chimp_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53500" y="980300"/>
            <a:ext cx="2096749" cy="2684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1" title="chimp_4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10875" y="953638"/>
            <a:ext cx="2096750" cy="27373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2"/>
          <p:cNvSpPr txBox="1"/>
          <p:nvPr>
            <p:ph type="title"/>
          </p:nvPr>
        </p:nvSpPr>
        <p:spPr>
          <a:xfrm>
            <a:off x="320400" y="361800"/>
            <a:ext cx="6988463" cy="5623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000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Future Work: Moving to Next-Gen Satellites</a:t>
            </a:r>
            <a:endParaRPr/>
          </a:p>
        </p:txBody>
      </p:sp>
      <p:sp>
        <p:nvSpPr>
          <p:cNvPr id="152" name="Google Shape;152;p12"/>
          <p:cNvSpPr txBox="1"/>
          <p:nvPr>
            <p:ph idx="1" type="body"/>
          </p:nvPr>
        </p:nvSpPr>
        <p:spPr>
          <a:xfrm>
            <a:off x="432000" y="1080625"/>
            <a:ext cx="8280000" cy="388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0000" wrap="square" tIns="45700">
            <a:noAutofit/>
          </a:bodyPr>
          <a:lstStyle/>
          <a:p>
            <a:pPr indent="-2286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-228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-228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-228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-228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-228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-228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-355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400"/>
              <a:buChar char="▪"/>
            </a:pPr>
            <a:r>
              <a:rPr b="1" i="0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Remaining deficiencies:</a:t>
            </a:r>
            <a:r>
              <a:rPr b="0" i="0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Lower accuracy persisting in mountain areas and northern Sweden.</a:t>
            </a:r>
            <a:endParaRPr sz="1400"/>
          </a:p>
          <a:p>
            <a:pPr indent="-355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400"/>
              <a:buChar char="▪"/>
            </a:pPr>
            <a:r>
              <a:rPr b="1" i="0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Solution part 1:</a:t>
            </a:r>
            <a:r>
              <a:rPr b="0" i="0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Integrating passive microwave data from polar-orbiting satellites (ATMS &amp; AWS).</a:t>
            </a:r>
            <a:endParaRPr sz="1400"/>
          </a:p>
          <a:p>
            <a:pPr indent="-355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400"/>
              <a:buChar char="▪"/>
            </a:pPr>
            <a:r>
              <a:rPr b="1" i="0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Solution part 2:</a:t>
            </a:r>
            <a:r>
              <a:rPr b="0" i="0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Migration from SEVIRI to the next-generation Meteosat-12 FCI sensor.</a:t>
            </a:r>
            <a:endParaRPr sz="1400"/>
          </a:p>
          <a:p>
            <a:pPr indent="-355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400"/>
              <a:buChar char="▪"/>
            </a:pPr>
            <a:r>
              <a:rPr b="1" i="0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Summary:</a:t>
            </a:r>
            <a:r>
              <a:rPr b="0" i="0" lang="en-US" sz="1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Transitioning to higher resolution and multi-satellite inputs.</a:t>
            </a:r>
            <a:endParaRPr sz="1400"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/>
          </a:p>
        </p:txBody>
      </p:sp>
      <p:pic>
        <p:nvPicPr>
          <p:cNvPr id="153" name="Google Shape;153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0750" y="831175"/>
            <a:ext cx="6501052" cy="2506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f375e03aa6_1_23"/>
          <p:cNvSpPr txBox="1"/>
          <p:nvPr>
            <p:ph type="title"/>
          </p:nvPr>
        </p:nvSpPr>
        <p:spPr>
          <a:xfrm>
            <a:off x="320400" y="361800"/>
            <a:ext cx="6988500" cy="5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000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Final Product: Precipitation Analysis and Forecast</a:t>
            </a:r>
            <a:endParaRPr/>
          </a:p>
        </p:txBody>
      </p:sp>
      <p:pic>
        <p:nvPicPr>
          <p:cNvPr id="160" name="Google Shape;160;g3f375e03aa6_1_23" title="animation_20260707_06_20260708_05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26587" y="924000"/>
            <a:ext cx="3090826" cy="3806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"/>
          <p:cNvSpPr txBox="1"/>
          <p:nvPr>
            <p:ph type="title"/>
          </p:nvPr>
        </p:nvSpPr>
        <p:spPr>
          <a:xfrm>
            <a:off x="320400" y="360000"/>
            <a:ext cx="7801200" cy="9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000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The Challenge: Limitations of Radar-Only Analysis</a:t>
            </a:r>
            <a:endParaRPr/>
          </a:p>
        </p:txBody>
      </p:sp>
      <p:sp>
        <p:nvSpPr>
          <p:cNvPr id="48" name="Google Shape;48;p2"/>
          <p:cNvSpPr txBox="1"/>
          <p:nvPr>
            <p:ph idx="1" type="body"/>
          </p:nvPr>
        </p:nvSpPr>
        <p:spPr>
          <a:xfrm>
            <a:off x="432000" y="1314000"/>
            <a:ext cx="8280000" cy="34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0000" wrap="square" tIns="468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t/>
            </a:r>
            <a:endParaRPr b="0" i="0" sz="120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b="1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Coverage gaps:</a:t>
            </a:r>
            <a:endParaRPr b="1" i="0" sz="1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342899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None/>
            </a:pP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Limited radar reach in mountainous terrain</a:t>
            </a:r>
            <a:endParaRPr b="0" i="0" sz="1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342899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None/>
            </a:pP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 northern Sweden.</a:t>
            </a:r>
            <a:endParaRPr b="0" i="0" sz="1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b="1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 artifacts:</a:t>
            </a: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342899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None/>
            </a:pP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Vulnerable to beam blockage, ground clutter,</a:t>
            </a:r>
            <a:endParaRPr b="0" i="0" sz="1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342897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None/>
            </a:pP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beam overshooting, melting layer,</a:t>
            </a:r>
            <a:endParaRPr b="0" i="0" sz="1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342899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None/>
            </a:pP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 anomalous propagation.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b="1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Operational goal:</a:t>
            </a: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342899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None/>
            </a:pP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continuous, high-resolution spatial estimate</a:t>
            </a:r>
            <a:endParaRPr b="0" i="0" sz="1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342899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Noto Sans Symbols"/>
              <a:buNone/>
            </a:pP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independent of terrain.</a:t>
            </a:r>
            <a:endParaRPr/>
          </a:p>
        </p:txBody>
      </p:sp>
      <p:pic>
        <p:nvPicPr>
          <p:cNvPr id="49" name="Google Shape;49;p2" title="baltrad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69475" y="753625"/>
            <a:ext cx="4289124" cy="4289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"/>
          <p:cNvSpPr txBox="1"/>
          <p:nvPr>
            <p:ph type="title"/>
          </p:nvPr>
        </p:nvSpPr>
        <p:spPr>
          <a:xfrm>
            <a:off x="320400" y="360000"/>
            <a:ext cx="5602495" cy="522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000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Solution: Satellite-Radar Integration</a:t>
            </a:r>
            <a:endParaRPr/>
          </a:p>
        </p:txBody>
      </p:sp>
      <p:sp>
        <p:nvSpPr>
          <p:cNvPr id="56" name="Google Shape;56;p3"/>
          <p:cNvSpPr txBox="1"/>
          <p:nvPr>
            <p:ph idx="1" type="body"/>
          </p:nvPr>
        </p:nvSpPr>
        <p:spPr>
          <a:xfrm>
            <a:off x="432000" y="900000"/>
            <a:ext cx="8280000" cy="388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000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/>
          </a:p>
          <a:p>
            <a:pPr indent="-228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-228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-228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-228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b="1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Space-borne estimation:</a:t>
            </a: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Geostationary observations processed every 15 minutes.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b="1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Dynamic blending:</a:t>
            </a: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Weighted average merging based on geolocation and season.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b="1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Nowcasting propagation:</a:t>
            </a: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Result moved forward in time using optical flow advection.</a:t>
            </a:r>
            <a:endParaRPr/>
          </a:p>
          <a:p>
            <a:pPr indent="-228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/>
          </a:p>
        </p:txBody>
      </p:sp>
      <p:pic>
        <p:nvPicPr>
          <p:cNvPr id="57" name="Google Shape;57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4696" y="1472209"/>
            <a:ext cx="8147666" cy="13460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efd7ce7171_0_0"/>
          <p:cNvSpPr txBox="1"/>
          <p:nvPr>
            <p:ph type="title"/>
          </p:nvPr>
        </p:nvSpPr>
        <p:spPr>
          <a:xfrm>
            <a:off x="320400" y="360000"/>
            <a:ext cx="5602500" cy="5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000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Solution: Satellite-Radar Integration</a:t>
            </a:r>
            <a:endParaRPr/>
          </a:p>
        </p:txBody>
      </p:sp>
      <p:sp>
        <p:nvSpPr>
          <p:cNvPr id="64" name="Google Shape;64;g3efd7ce7171_0_0"/>
          <p:cNvSpPr txBox="1"/>
          <p:nvPr>
            <p:ph idx="1" type="body"/>
          </p:nvPr>
        </p:nvSpPr>
        <p:spPr>
          <a:xfrm>
            <a:off x="432000" y="900000"/>
            <a:ext cx="8280000" cy="388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000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/>
          </a:p>
          <a:p>
            <a:pPr indent="-228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-228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-228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-228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b="1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Space-borne estimation:</a:t>
            </a: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Geostationary observations processed every 15 minutes.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b="1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Dynamic blending:</a:t>
            </a: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Weighted average merging based on geolocation and season.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b="1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Nowcasting propagation:</a:t>
            </a: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Result moved forward in time using optical flow advection.</a:t>
            </a:r>
            <a:endParaRPr/>
          </a:p>
          <a:p>
            <a:pPr indent="-228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/>
          </a:p>
        </p:txBody>
      </p:sp>
      <p:pic>
        <p:nvPicPr>
          <p:cNvPr id="65" name="Google Shape;65;g3efd7ce7171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4696" y="1472209"/>
            <a:ext cx="8147668" cy="1346079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g3efd7ce7171_0_0"/>
          <p:cNvSpPr/>
          <p:nvPr/>
        </p:nvSpPr>
        <p:spPr>
          <a:xfrm>
            <a:off x="139575" y="1042825"/>
            <a:ext cx="5222100" cy="2122500"/>
          </a:xfrm>
          <a:prstGeom prst="rect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"/>
          <p:cNvSpPr txBox="1"/>
          <p:nvPr>
            <p:ph type="title"/>
          </p:nvPr>
        </p:nvSpPr>
        <p:spPr>
          <a:xfrm>
            <a:off x="633697" y="2300500"/>
            <a:ext cx="7861200" cy="5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0000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 Black"/>
              <a:buNone/>
            </a:pPr>
            <a:r>
              <a:rPr lang="en-US"/>
              <a:t>CHIMP ML MODEL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5"/>
          <p:cNvSpPr txBox="1"/>
          <p:nvPr>
            <p:ph idx="1" type="body"/>
          </p:nvPr>
        </p:nvSpPr>
        <p:spPr>
          <a:xfrm>
            <a:off x="252550" y="-441425"/>
            <a:ext cx="8280000" cy="388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0000" wrap="square" tIns="45700">
            <a:noAutofit/>
          </a:bodyPr>
          <a:lstStyle/>
          <a:p>
            <a:pPr indent="-2286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t/>
            </a:r>
            <a:endParaRPr b="0" i="0" sz="1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b="1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Framework origin:</a:t>
            </a: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Developed at Chalmers University of </a:t>
            </a:r>
            <a:r>
              <a:rPr lang="en-US" sz="1200">
                <a:solidFill>
                  <a:srgbClr val="000000"/>
                </a:solidFill>
              </a:rPr>
              <a:t>Technology</a:t>
            </a:r>
            <a:r>
              <a:rPr lang="en-US" sz="1200">
                <a:solidFill>
                  <a:srgbClr val="000000"/>
                </a:solidFill>
              </a:rPr>
              <a:t> and Colorado State University</a:t>
            </a: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200"/>
          </a:p>
          <a:p>
            <a:pPr indent="-3429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b="1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Core design:</a:t>
            </a: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Multi-stage Encoder/Decoder architecture.</a:t>
            </a:r>
            <a:endParaRPr sz="1200"/>
          </a:p>
          <a:p>
            <a:pPr indent="-3429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b="1" lang="en-US" sz="1200">
                <a:solidFill>
                  <a:srgbClr val="000000"/>
                </a:solidFill>
              </a:rPr>
              <a:t>Temporal and Spectral Fusion</a:t>
            </a:r>
            <a:r>
              <a:rPr b="1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>
                <a:solidFill>
                  <a:srgbClr val="000000"/>
                </a:solidFill>
              </a:rPr>
              <a:t>3D Convolutions with sensor-specific heads</a:t>
            </a:r>
            <a:endParaRPr sz="1200"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/>
          </a:p>
        </p:txBody>
      </p:sp>
      <p:sp>
        <p:nvSpPr>
          <p:cNvPr id="79" name="Google Shape;79;p5"/>
          <p:cNvSpPr txBox="1"/>
          <p:nvPr>
            <p:ph type="title"/>
          </p:nvPr>
        </p:nvSpPr>
        <p:spPr>
          <a:xfrm>
            <a:off x="252550" y="360000"/>
            <a:ext cx="8599200" cy="5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000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Chalmers/Colo State Integrated Multi-Satellite Retrieval Platform (CHIMP 🐒)</a:t>
            </a:r>
            <a:endParaRPr sz="1800"/>
          </a:p>
        </p:txBody>
      </p:sp>
      <p:pic>
        <p:nvPicPr>
          <p:cNvPr id="80" name="Google Shape;8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8850" y="2378075"/>
            <a:ext cx="7922924" cy="2413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6"/>
          <p:cNvSpPr txBox="1"/>
          <p:nvPr>
            <p:ph type="title"/>
          </p:nvPr>
        </p:nvSpPr>
        <p:spPr>
          <a:xfrm>
            <a:off x="320400" y="361800"/>
            <a:ext cx="3181707" cy="5543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000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6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Model Training Setup</a:t>
            </a:r>
            <a:endParaRPr/>
          </a:p>
        </p:txBody>
      </p:sp>
      <p:sp>
        <p:nvSpPr>
          <p:cNvPr id="87" name="Google Shape;87;p6"/>
          <p:cNvSpPr txBox="1"/>
          <p:nvPr>
            <p:ph idx="1" type="body"/>
          </p:nvPr>
        </p:nvSpPr>
        <p:spPr>
          <a:xfrm>
            <a:off x="432000" y="900000"/>
            <a:ext cx="8280000" cy="388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000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b="1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Dataset scale:</a:t>
            </a: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4 years of historical training data (2018–2021).</a:t>
            </a:r>
            <a:endParaRPr sz="1200"/>
          </a:p>
          <a:p>
            <a:pPr indent="-3429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b="1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Target labels:</a:t>
            </a: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Gridded BALTRAD weather radar data.</a:t>
            </a:r>
            <a:endParaRPr sz="1200"/>
          </a:p>
          <a:p>
            <a:pPr indent="-3429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b="1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Model inputs:</a:t>
            </a: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All 12 SEVIRI satellite channels.</a:t>
            </a:r>
            <a:endParaRPr sz="1200"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/>
          </a:p>
        </p:txBody>
      </p:sp>
      <p:pic>
        <p:nvPicPr>
          <p:cNvPr id="88" name="Google Shape;88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62550" y="1093125"/>
            <a:ext cx="4743027" cy="2274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7"/>
          <p:cNvPicPr preferRelativeResize="0"/>
          <p:nvPr/>
        </p:nvPicPr>
        <p:blipFill rotWithShape="1">
          <a:blip r:embed="rId3">
            <a:alphaModFix/>
          </a:blip>
          <a:srcRect b="6446" l="9355" r="29141" t="0"/>
          <a:stretch/>
        </p:blipFill>
        <p:spPr>
          <a:xfrm>
            <a:off x="5014312" y="1050676"/>
            <a:ext cx="3860663" cy="3077875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7"/>
          <p:cNvSpPr/>
          <p:nvPr/>
        </p:nvSpPr>
        <p:spPr>
          <a:xfrm>
            <a:off x="6358337" y="2649338"/>
            <a:ext cx="1172700" cy="188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02050" lIns="102050" spcFirstLastPara="1" rIns="102050" wrap="square" tIns="102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63"/>
          </a:p>
        </p:txBody>
      </p:sp>
      <p:sp>
        <p:nvSpPr>
          <p:cNvPr id="96" name="Google Shape;96;p7"/>
          <p:cNvSpPr txBox="1"/>
          <p:nvPr>
            <p:ph type="title"/>
          </p:nvPr>
        </p:nvSpPr>
        <p:spPr>
          <a:xfrm>
            <a:off x="320398" y="361799"/>
            <a:ext cx="6865754" cy="5623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000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Radar Filtering Strategy for Training</a:t>
            </a:r>
            <a:endParaRPr/>
          </a:p>
        </p:txBody>
      </p:sp>
      <p:sp>
        <p:nvSpPr>
          <p:cNvPr id="97" name="Google Shape;97;p7"/>
          <p:cNvSpPr txBox="1"/>
          <p:nvPr>
            <p:ph idx="1" type="body"/>
          </p:nvPr>
        </p:nvSpPr>
        <p:spPr>
          <a:xfrm>
            <a:off x="268775" y="924113"/>
            <a:ext cx="4693800" cy="388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0000" wrap="square" tIns="45700">
            <a:noAutofit/>
          </a:bodyPr>
          <a:lstStyle/>
          <a:p>
            <a:pPr indent="-2286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r>
              <a:t/>
            </a:r>
            <a:endParaRPr sz="1000"/>
          </a:p>
          <a:p>
            <a:pPr indent="-355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b="1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Main development focus:</a:t>
            </a:r>
            <a:endParaRPr sz="1200">
              <a:solidFill>
                <a:srgbClr val="000000"/>
              </a:solidFill>
            </a:endParaRPr>
          </a:p>
          <a:p>
            <a:pPr indent="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Quality control and aggressive filtering of BALTRAD data.</a:t>
            </a:r>
            <a:endParaRPr sz="1200"/>
          </a:p>
          <a:p>
            <a:pPr indent="-355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b="1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threat:</a:t>
            </a:r>
            <a:endParaRPr sz="1200">
              <a:solidFill>
                <a:srgbClr val="000000"/>
              </a:solidFill>
            </a:endParaRPr>
          </a:p>
          <a:p>
            <a:pPr indent="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Models easily memorize radar artifacts, beam blockage, and noise.</a:t>
            </a:r>
            <a:endParaRPr sz="1200"/>
          </a:p>
          <a:p>
            <a:pPr indent="-355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b="1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strategy:</a:t>
            </a:r>
            <a:endParaRPr b="0" i="0" sz="1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342899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Noto Sans Symbols"/>
              <a:buNone/>
            </a:pP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Select only the cleanest, most reliable radar estimates for training.</a:t>
            </a:r>
            <a:endParaRPr sz="1200"/>
          </a:p>
          <a:p>
            <a:pPr indent="-355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b="1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Outcome:</a:t>
            </a:r>
            <a:endParaRPr b="0" i="0" sz="1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342899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Noto Sans Symbols"/>
              <a:buNone/>
            </a:pP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Prevented the ML model from replicating non-meteorological anomalies.</a:t>
            </a:r>
            <a:endParaRPr sz="2000"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/>
          </a:p>
        </p:txBody>
      </p:sp>
      <p:sp>
        <p:nvSpPr>
          <p:cNvPr id="98" name="Google Shape;98;p7"/>
          <p:cNvSpPr txBox="1"/>
          <p:nvPr/>
        </p:nvSpPr>
        <p:spPr>
          <a:xfrm>
            <a:off x="5014228" y="1285977"/>
            <a:ext cx="3860700" cy="18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51000" lIns="102050" spcFirstLastPara="1" rIns="102050" wrap="square" tIns="510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5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Topographic Elevation (DEM)                 Radar Range Distance                        Beam Overshooting Prob.   </a:t>
            </a:r>
            <a:r>
              <a:rPr b="0" i="0" lang="en-US" sz="55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</a:t>
            </a:r>
            <a:endParaRPr b="0" i="0" sz="558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7"/>
          <p:cNvSpPr txBox="1"/>
          <p:nvPr/>
        </p:nvSpPr>
        <p:spPr>
          <a:xfrm>
            <a:off x="5014200" y="2681515"/>
            <a:ext cx="3860700" cy="18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51000" lIns="102050" spcFirstLastPara="1" rIns="102050" wrap="square" tIns="510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58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Baseline Radar Quality Index (RQI)   Composite Multi-Criteria RQI            Quality-Filtered BALTRAD Output</a:t>
            </a:r>
            <a:endParaRPr b="0" i="0" sz="558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8"/>
          <p:cNvSpPr txBox="1"/>
          <p:nvPr>
            <p:ph type="title"/>
          </p:nvPr>
        </p:nvSpPr>
        <p:spPr>
          <a:xfrm>
            <a:off x="320400" y="361800"/>
            <a:ext cx="5903190" cy="5623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000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Rigorous Independent Verification</a:t>
            </a:r>
            <a:endParaRPr/>
          </a:p>
        </p:txBody>
      </p:sp>
      <p:sp>
        <p:nvSpPr>
          <p:cNvPr id="106" name="Google Shape;106;p8"/>
          <p:cNvSpPr txBox="1"/>
          <p:nvPr>
            <p:ph idx="1" type="body"/>
          </p:nvPr>
        </p:nvSpPr>
        <p:spPr>
          <a:xfrm>
            <a:off x="432000" y="900000"/>
            <a:ext cx="5176800" cy="388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0000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r>
              <a:t/>
            </a:r>
            <a:endParaRPr sz="1000"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r>
              <a:t/>
            </a:r>
            <a:endParaRPr sz="1000"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None/>
            </a:pPr>
            <a:r>
              <a:t/>
            </a:r>
            <a:endParaRPr sz="1000"/>
          </a:p>
          <a:p>
            <a:pPr indent="-355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b="1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Validation period:</a:t>
            </a:r>
            <a:endParaRPr sz="1200">
              <a:solidFill>
                <a:srgbClr val="000000"/>
              </a:solidFill>
            </a:endParaRPr>
          </a:p>
          <a:p>
            <a:pPr indent="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 full years of independent data (2022, 2023, and July 2024–June 2025).</a:t>
            </a:r>
            <a:endParaRPr b="1" i="0" sz="1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b="1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Independent baseline:</a:t>
            </a:r>
            <a:endParaRPr b="0" i="0" sz="1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Noto Sans Symbols"/>
              <a:buNone/>
            </a:pP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National network of rain gauge observations over Sweden.</a:t>
            </a:r>
            <a:endParaRPr sz="1200"/>
          </a:p>
          <a:p>
            <a:pPr indent="-355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b="1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High resolution:</a:t>
            </a:r>
            <a:endParaRPr b="0" i="0" sz="1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Noto Sans Symbols"/>
              <a:buNone/>
            </a:pP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Evaluated on a 4km spatial and 15-minute temporal grid.</a:t>
            </a:r>
            <a:endParaRPr sz="1200"/>
          </a:p>
          <a:p>
            <a:pPr indent="-355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200"/>
              <a:buChar char="▪"/>
            </a:pPr>
            <a:r>
              <a:rPr b="1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PTHBV reference:</a:t>
            </a:r>
            <a:endParaRPr sz="1200">
              <a:solidFill>
                <a:srgbClr val="000000"/>
              </a:solidFill>
            </a:endParaRPr>
          </a:p>
          <a:p>
            <a:pPr indent="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Gauge data adjusted and gridded using established SMHI hydrological modeling.</a:t>
            </a:r>
            <a:endParaRPr sz="2000"/>
          </a:p>
          <a:p>
            <a:pPr indent="-228600" lvl="0" marL="34290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/>
          </a:p>
        </p:txBody>
      </p:sp>
      <p:pic>
        <p:nvPicPr>
          <p:cNvPr id="107" name="Google Shape;107;p8"/>
          <p:cNvPicPr preferRelativeResize="0"/>
          <p:nvPr/>
        </p:nvPicPr>
        <p:blipFill rotWithShape="1">
          <a:blip r:embed="rId3">
            <a:alphaModFix/>
          </a:blip>
          <a:srcRect b="0" l="12652" r="9822" t="0"/>
          <a:stretch/>
        </p:blipFill>
        <p:spPr>
          <a:xfrm>
            <a:off x="5867050" y="1495375"/>
            <a:ext cx="2908675" cy="281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-tema">
  <a:themeElements>
    <a:clrScheme name="SMHI_svarttext_ljusbakgrund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EA8A1"/>
      </a:accent1>
      <a:accent2>
        <a:srgbClr val="3DA000"/>
      </a:accent2>
      <a:accent3>
        <a:srgbClr val="3B9CDF"/>
      </a:accent3>
      <a:accent4>
        <a:srgbClr val="035154"/>
      </a:accent4>
      <a:accent5>
        <a:srgbClr val="184F00"/>
      </a:accent5>
      <a:accent6>
        <a:srgbClr val="004591"/>
      </a:accent6>
      <a:hlink>
        <a:srgbClr val="0C6BC4"/>
      </a:hlink>
      <a:folHlink>
        <a:srgbClr val="00459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2021-04-16T07:38:32Z</dcterms:created>
  <dc:creator>Jansson Kristian</dc:creator>
</cp:coreProperties>
</file>