
<file path=[Content_Types].xml><?xml version="1.0" encoding="utf-8"?>
<Types xmlns="http://schemas.openxmlformats.org/package/2006/content-types">
  <Default Extension="jpeg" ContentType="image/jpeg"/>
  <Default Extension="m4a" ContentType="audio/mp4"/>
  <Default Extension="mov" ContentType="video/quicktime"/>
  <Default Extension="mp4" ContentType="video/mp4"/>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60" r:id="rId1"/>
  </p:sldMasterIdLst>
  <p:notesMasterIdLst>
    <p:notesMasterId r:id="rId19"/>
  </p:notesMasterIdLst>
  <p:sldIdLst>
    <p:sldId id="256" r:id="rId2"/>
    <p:sldId id="263" r:id="rId3"/>
    <p:sldId id="292" r:id="rId4"/>
    <p:sldId id="264" r:id="rId5"/>
    <p:sldId id="278" r:id="rId6"/>
    <p:sldId id="279" r:id="rId7"/>
    <p:sldId id="257" r:id="rId8"/>
    <p:sldId id="281" r:id="rId9"/>
    <p:sldId id="293" r:id="rId10"/>
    <p:sldId id="286" r:id="rId11"/>
    <p:sldId id="283" r:id="rId12"/>
    <p:sldId id="294" r:id="rId13"/>
    <p:sldId id="284" r:id="rId14"/>
    <p:sldId id="288" r:id="rId15"/>
    <p:sldId id="295" r:id="rId16"/>
    <p:sldId id="291" r:id="rId17"/>
    <p:sldId id="296"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0FBAF0E9-CE74-6F40-87CA-6BC307ACD52D}">
          <p14:sldIdLst>
            <p14:sldId id="256"/>
            <p14:sldId id="263"/>
          </p14:sldIdLst>
        </p14:section>
        <p14:section name="What is OpenSSP? Why?" id="{EACE553F-D1E2-EF4F-9672-8733D76889F2}">
          <p14:sldIdLst>
            <p14:sldId id="292"/>
            <p14:sldId id="264"/>
            <p14:sldId id="278"/>
            <p14:sldId id="279"/>
            <p14:sldId id="257"/>
            <p14:sldId id="281"/>
          </p14:sldIdLst>
        </p14:section>
        <p14:section name="What remains the same? What is different?" id="{FEBA02E5-6EAE-4140-BB04-3249A0E72EC6}">
          <p14:sldIdLst>
            <p14:sldId id="293"/>
            <p14:sldId id="286"/>
            <p14:sldId id="283"/>
          </p14:sldIdLst>
        </p14:section>
        <p14:section name="What more can be expected?" id="{697E2C23-5B76-9A40-A554-14207BBE9834}">
          <p14:sldIdLst>
            <p14:sldId id="294"/>
            <p14:sldId id="284"/>
            <p14:sldId id="288"/>
          </p14:sldIdLst>
        </p14:section>
        <p14:section name="Conclusions" id="{6FF4E225-04B3-FF4D-944E-3ABFEB881EB3}">
          <p14:sldIdLst>
            <p14:sldId id="295"/>
            <p14:sldId id="291"/>
            <p14:sldId id="296"/>
          </p14:sldIdLst>
        </p14:section>
        <p14:section name="Additional Slides" id="{3AFF575C-E694-7E49-A7CB-E98CB261E74B}">
          <p14:sldIdLst/>
        </p14:section>
      </p14:sectionLst>
    </p:ext>
    <p:ext uri="{EFAFB233-063F-42B5-8137-9DF3F51BA10A}">
      <p15:sldGuideLst xmlns:p15="http://schemas.microsoft.com/office/powerpoint/2012/main">
        <p15:guide id="1" orient="horz" pos="2160" userDrawn="1">
          <p15:clr>
            <a:srgbClr val="A4A3A4"/>
          </p15:clr>
        </p15:guide>
        <p15:guide id="2" pos="7296" userDrawn="1">
          <p15:clr>
            <a:srgbClr val="A4A3A4"/>
          </p15:clr>
        </p15:guide>
        <p15:guide id="3" orient="horz" pos="3888" userDrawn="1">
          <p15:clr>
            <a:srgbClr val="A4A3A4"/>
          </p15:clr>
        </p15:guide>
        <p15:guide id="4" pos="7416"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1153"/>
    <p:restoredTop sz="88457"/>
  </p:normalViewPr>
  <p:slideViewPr>
    <p:cSldViewPr snapToGrid="0" showGuides="1">
      <p:cViewPr>
        <p:scale>
          <a:sx n="230" d="100"/>
          <a:sy n="230" d="100"/>
        </p:scale>
        <p:origin x="-9176" y="-4592"/>
      </p:cViewPr>
      <p:guideLst>
        <p:guide orient="horz" pos="2160"/>
        <p:guide pos="7296"/>
        <p:guide orient="horz" pos="3888"/>
        <p:guide pos="7416"/>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09E9C22-8686-7A4C-8DF0-66E77A56CB45}" type="datetimeFigureOut">
              <a:rPr lang="en-US" smtClean="0"/>
              <a:t>7/6/26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ACD0D67-5274-2241-AE20-7D75645CE226}" type="slidenum">
              <a:rPr lang="en-US" smtClean="0"/>
              <a:t>‹#›</a:t>
            </a:fld>
            <a:endParaRPr lang="en-US"/>
          </a:p>
        </p:txBody>
      </p:sp>
    </p:spTree>
    <p:extLst>
      <p:ext uri="{BB962C8B-B14F-4D97-AF65-F5344CB8AC3E}">
        <p14:creationId xmlns:p14="http://schemas.microsoft.com/office/powerpoint/2010/main" val="19118915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presentation is about the OpenSSP Portal grand reopening as a milestone towards the much more ambitious NASA </a:t>
            </a:r>
            <a:r>
              <a:rPr lang="en-US" dirty="0" err="1"/>
              <a:t>PaSS</a:t>
            </a:r>
            <a:r>
              <a:rPr lang="en-US" dirty="0"/>
              <a:t> DB.</a:t>
            </a:r>
          </a:p>
        </p:txBody>
      </p:sp>
      <p:sp>
        <p:nvSpPr>
          <p:cNvPr id="4" name="Slide Number Placeholder 3"/>
          <p:cNvSpPr>
            <a:spLocks noGrp="1"/>
          </p:cNvSpPr>
          <p:nvPr>
            <p:ph type="sldNum" sz="quarter" idx="5"/>
          </p:nvPr>
        </p:nvSpPr>
        <p:spPr/>
        <p:txBody>
          <a:bodyPr/>
          <a:lstStyle/>
          <a:p>
            <a:fld id="{7ACD0D67-5274-2241-AE20-7D75645CE226}" type="slidenum">
              <a:rPr lang="en-US" smtClean="0"/>
              <a:t>1</a:t>
            </a:fld>
            <a:endParaRPr lang="en-US"/>
          </a:p>
        </p:txBody>
      </p:sp>
    </p:spTree>
    <p:extLst>
      <p:ext uri="{BB962C8B-B14F-4D97-AF65-F5344CB8AC3E}">
        <p14:creationId xmlns:p14="http://schemas.microsoft.com/office/powerpoint/2010/main" val="13274481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Here is the outline of this talk.</a:t>
            </a:r>
          </a:p>
          <a:p>
            <a:r>
              <a:rPr lang="en-US" dirty="0"/>
              <a:t>I will briefly introduce OpenSSP and the rationale behind it.</a:t>
            </a:r>
          </a:p>
          <a:p>
            <a:r>
              <a:rPr lang="en-US" dirty="0"/>
              <a:t>Next, I will summarize what has stayed the same and what has changed.</a:t>
            </a:r>
          </a:p>
          <a:p>
            <a:r>
              <a:rPr lang="en-US" dirty="0"/>
              <a:t>Then, I will envision what can be expected as it evolves toward NASA </a:t>
            </a:r>
            <a:r>
              <a:rPr lang="en-US" dirty="0" err="1"/>
              <a:t>PaSS</a:t>
            </a:r>
            <a:r>
              <a:rPr lang="en-US" dirty="0"/>
              <a:t> DB.</a:t>
            </a:r>
          </a:p>
          <a:p>
            <a:r>
              <a:rPr lang="en-US" dirty="0"/>
              <a:t>Finally, we will conclude.</a:t>
            </a:r>
          </a:p>
        </p:txBody>
      </p:sp>
      <p:sp>
        <p:nvSpPr>
          <p:cNvPr id="4" name="Slide Number Placeholder 3"/>
          <p:cNvSpPr>
            <a:spLocks noGrp="1"/>
          </p:cNvSpPr>
          <p:nvPr>
            <p:ph type="sldNum" sz="quarter" idx="5"/>
          </p:nvPr>
        </p:nvSpPr>
        <p:spPr/>
        <p:txBody>
          <a:bodyPr/>
          <a:lstStyle/>
          <a:p>
            <a:fld id="{7ACD0D67-5274-2241-AE20-7D75645CE226}" type="slidenum">
              <a:rPr lang="en-US" smtClean="0"/>
              <a:t>2</a:t>
            </a:fld>
            <a:endParaRPr lang="en-US"/>
          </a:p>
        </p:txBody>
      </p:sp>
    </p:spTree>
    <p:extLst>
      <p:ext uri="{BB962C8B-B14F-4D97-AF65-F5344CB8AC3E}">
        <p14:creationId xmlns:p14="http://schemas.microsoft.com/office/powerpoint/2010/main" val="13818428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 what is OpenSSP? Why do we need it?</a:t>
            </a:r>
          </a:p>
        </p:txBody>
      </p:sp>
      <p:sp>
        <p:nvSpPr>
          <p:cNvPr id="4" name="Slide Number Placeholder 3"/>
          <p:cNvSpPr>
            <a:spLocks noGrp="1"/>
          </p:cNvSpPr>
          <p:nvPr>
            <p:ph type="sldNum" sz="quarter" idx="5"/>
          </p:nvPr>
        </p:nvSpPr>
        <p:spPr/>
        <p:txBody>
          <a:bodyPr/>
          <a:lstStyle/>
          <a:p>
            <a:fld id="{7ACD0D67-5274-2241-AE20-7D75645CE226}" type="slidenum">
              <a:rPr lang="en-US" smtClean="0"/>
              <a:t>3</a:t>
            </a:fld>
            <a:endParaRPr lang="en-US"/>
          </a:p>
        </p:txBody>
      </p:sp>
    </p:spTree>
    <p:extLst>
      <p:ext uri="{BB962C8B-B14F-4D97-AF65-F5344CB8AC3E}">
        <p14:creationId xmlns:p14="http://schemas.microsoft.com/office/powerpoint/2010/main" val="25873744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OpenSSP stands for Open Single-Scattering Properties. It represents two things.</a:t>
            </a:r>
          </a:p>
          <a:p>
            <a:endParaRPr lang="en-US" dirty="0"/>
          </a:p>
          <a:p>
            <a:r>
              <a:rPr lang="en-US" dirty="0"/>
              <a:t>It is a database of numerically generated realistic solid hydrometeors and their single-scattering properties (SSPs).</a:t>
            </a:r>
          </a:p>
          <a:p>
            <a:endParaRPr lang="en-US" dirty="0"/>
          </a:p>
          <a:p>
            <a:r>
              <a:rPr lang="en-US" dirty="0"/>
              <a:t>It also refers to a web interface (a portal) for interested researchers to access and obtain particle structures and their corresponding SSPs from the database.</a:t>
            </a:r>
          </a:p>
        </p:txBody>
      </p:sp>
      <p:sp>
        <p:nvSpPr>
          <p:cNvPr id="4" name="Slide Number Placeholder 3"/>
          <p:cNvSpPr>
            <a:spLocks noGrp="1"/>
          </p:cNvSpPr>
          <p:nvPr>
            <p:ph type="sldNum" sz="quarter" idx="5"/>
          </p:nvPr>
        </p:nvSpPr>
        <p:spPr/>
        <p:txBody>
          <a:bodyPr/>
          <a:lstStyle/>
          <a:p>
            <a:fld id="{7ACD0D67-5274-2241-AE20-7D75645CE226}" type="slidenum">
              <a:rPr lang="en-US" smtClean="0"/>
              <a:t>4</a:t>
            </a:fld>
            <a:endParaRPr lang="en-US"/>
          </a:p>
        </p:txBody>
      </p:sp>
    </p:spTree>
    <p:extLst>
      <p:ext uri="{BB962C8B-B14F-4D97-AF65-F5344CB8AC3E}">
        <p14:creationId xmlns:p14="http://schemas.microsoft.com/office/powerpoint/2010/main" val="21048088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an example gallery of solid hydrometeors offered by OpenSSP.</a:t>
            </a:r>
          </a:p>
          <a:p>
            <a:r>
              <a:rPr lang="en-US" dirty="0"/>
              <a:t>The animation on the left shows the growth of a pristine crystal or snowflake.</a:t>
            </a:r>
          </a:p>
          <a:p>
            <a:r>
              <a:rPr lang="en-US" dirty="0"/>
              <a:t>To its right, we have pristine crystals at the top. Below them are examples of aggregates formed from snowflakes of different sizes but the same habit.</a:t>
            </a:r>
          </a:p>
          <a:p>
            <a:r>
              <a:rPr lang="en-US" dirty="0"/>
              <a:t>You may find more details in the references listed at the bottom of the slide.</a:t>
            </a:r>
          </a:p>
        </p:txBody>
      </p:sp>
      <p:sp>
        <p:nvSpPr>
          <p:cNvPr id="4" name="Slide Number Placeholder 3"/>
          <p:cNvSpPr>
            <a:spLocks noGrp="1"/>
          </p:cNvSpPr>
          <p:nvPr>
            <p:ph type="sldNum" sz="quarter" idx="5"/>
          </p:nvPr>
        </p:nvSpPr>
        <p:spPr/>
        <p:txBody>
          <a:bodyPr/>
          <a:lstStyle/>
          <a:p>
            <a:fld id="{7ACD0D67-5274-2241-AE20-7D75645CE226}" type="slidenum">
              <a:rPr lang="en-US" smtClean="0"/>
              <a:t>5</a:t>
            </a:fld>
            <a:endParaRPr lang="en-US"/>
          </a:p>
        </p:txBody>
      </p:sp>
    </p:spTree>
    <p:extLst>
      <p:ext uri="{BB962C8B-B14F-4D97-AF65-F5344CB8AC3E}">
        <p14:creationId xmlns:p14="http://schemas.microsoft.com/office/powerpoint/2010/main" val="38929893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These are photorealistic eye-candy animations of two aggregates rendered with ray tracing.</a:t>
            </a:r>
          </a:p>
        </p:txBody>
      </p:sp>
      <p:sp>
        <p:nvSpPr>
          <p:cNvPr id="4" name="Slide Number Placeholder 3"/>
          <p:cNvSpPr>
            <a:spLocks noGrp="1"/>
          </p:cNvSpPr>
          <p:nvPr>
            <p:ph type="sldNum" sz="quarter" idx="5"/>
          </p:nvPr>
        </p:nvSpPr>
        <p:spPr/>
        <p:txBody>
          <a:bodyPr/>
          <a:lstStyle/>
          <a:p>
            <a:fld id="{7ACD0D67-5274-2241-AE20-7D75645CE226}" type="slidenum">
              <a:rPr lang="en-US" smtClean="0"/>
              <a:t>6</a:t>
            </a:fld>
            <a:endParaRPr lang="en-US"/>
          </a:p>
        </p:txBody>
      </p:sp>
    </p:spTree>
    <p:extLst>
      <p:ext uri="{BB962C8B-B14F-4D97-AF65-F5344CB8AC3E}">
        <p14:creationId xmlns:p14="http://schemas.microsoft.com/office/powerpoint/2010/main" val="18577516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Why do we need OpenSSP? This slide explains the need for realistic irregular hydrometeors in physical precipitation retrieval.</a:t>
            </a:r>
          </a:p>
          <a:p>
            <a:endParaRPr lang="en-US" dirty="0"/>
          </a:p>
          <a:p>
            <a:r>
              <a:rPr lang="en-US" dirty="0"/>
              <a:t>This is Figure 6 from Olson et al. (2016). </a:t>
            </a:r>
          </a:p>
          <a:p>
            <a:r>
              <a:rPr lang="en-US" dirty="0"/>
              <a:t>The observed microwave radiometer brightness temperatures at 89 and 165.5 GHz are shown with thick dashed lines resembling railroad tracks on maps. </a:t>
            </a:r>
          </a:p>
          <a:p>
            <a:r>
              <a:rPr lang="en-US" dirty="0"/>
              <a:t>The thin lines represent simulated brightness temperatures derived from radar retrievals.</a:t>
            </a:r>
          </a:p>
          <a:p>
            <a:r>
              <a:rPr lang="en-US" dirty="0"/>
              <a:t>The left pane compares brightness temperatures obtained from “fluffy spheres” with three (3) different densities. They cannot match the observed, especially for 165 GHz, The difference can be as large as 40 Kelvin.</a:t>
            </a:r>
          </a:p>
          <a:p>
            <a:r>
              <a:rPr lang="en-US" dirty="0"/>
              <a:t>When the realistic particles of OpenSSP are used (on the right), the agreement between the observed and simulated improves drastically.</a:t>
            </a:r>
          </a:p>
        </p:txBody>
      </p:sp>
      <p:sp>
        <p:nvSpPr>
          <p:cNvPr id="4" name="Slide Number Placeholder 3"/>
          <p:cNvSpPr>
            <a:spLocks noGrp="1"/>
          </p:cNvSpPr>
          <p:nvPr>
            <p:ph type="sldNum" sz="quarter" idx="5"/>
          </p:nvPr>
        </p:nvSpPr>
        <p:spPr/>
        <p:txBody>
          <a:bodyPr/>
          <a:lstStyle/>
          <a:p>
            <a:fld id="{7ACD0D67-5274-2241-AE20-7D75645CE226}" type="slidenum">
              <a:rPr lang="en-US" smtClean="0"/>
              <a:t>7</a:t>
            </a:fld>
            <a:endParaRPr lang="en-US"/>
          </a:p>
        </p:txBody>
      </p:sp>
    </p:spTree>
    <p:extLst>
      <p:ext uri="{BB962C8B-B14F-4D97-AF65-F5344CB8AC3E}">
        <p14:creationId xmlns:p14="http://schemas.microsoft.com/office/powerpoint/2010/main" val="38415806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Another driver for having OpenSSP is resource economy and sustainability.</a:t>
            </a:r>
          </a:p>
          <a:p>
            <a:endParaRPr lang="en-US" dirty="0"/>
          </a:p>
          <a:p>
            <a:r>
              <a:rPr lang="en-US" dirty="0"/>
              <a:t>Both the generation of realistic hydrometeors and the solution of their electromagnetic scattering are computationally intensive. </a:t>
            </a:r>
          </a:p>
          <a:p>
            <a:r>
              <a:rPr lang="en-US" dirty="0"/>
              <a:t>These processes also generate large volumes of data.</a:t>
            </a:r>
          </a:p>
          <a:p>
            <a:r>
              <a:rPr lang="en-US" dirty="0"/>
              <a:t>Resource demand increases further with advancements in instrument technology, such as expanded spectral coverage. </a:t>
            </a:r>
          </a:p>
          <a:p>
            <a:endParaRPr lang="en-US" dirty="0"/>
          </a:p>
          <a:p>
            <a:r>
              <a:rPr lang="en-US" dirty="0"/>
              <a:t>Most researchers cannot afford the resource expenditure. </a:t>
            </a:r>
          </a:p>
          <a:p>
            <a:r>
              <a:rPr lang="en-US" dirty="0"/>
              <a:t>Compounded by dwindling research support, the outlook is dim.</a:t>
            </a:r>
          </a:p>
          <a:p>
            <a:r>
              <a:rPr lang="en-US" dirty="0"/>
              <a:t>Therefore, it is more economical and sustainable to have a place that can receive community contributions.</a:t>
            </a:r>
          </a:p>
          <a:p>
            <a:r>
              <a:rPr lang="en-US" dirty="0"/>
              <a:t>OpenSSP is the beginning of such a place.</a:t>
            </a:r>
          </a:p>
        </p:txBody>
      </p:sp>
      <p:sp>
        <p:nvSpPr>
          <p:cNvPr id="4" name="Slide Number Placeholder 3"/>
          <p:cNvSpPr>
            <a:spLocks noGrp="1"/>
          </p:cNvSpPr>
          <p:nvPr>
            <p:ph type="sldNum" sz="quarter" idx="5"/>
          </p:nvPr>
        </p:nvSpPr>
        <p:spPr/>
        <p:txBody>
          <a:bodyPr/>
          <a:lstStyle/>
          <a:p>
            <a:fld id="{7ACD0D67-5274-2241-AE20-7D75645CE226}" type="slidenum">
              <a:rPr lang="en-US" smtClean="0"/>
              <a:t>8</a:t>
            </a:fld>
            <a:endParaRPr lang="en-US"/>
          </a:p>
        </p:txBody>
      </p:sp>
    </p:spTree>
    <p:extLst>
      <p:ext uri="{BB962C8B-B14F-4D97-AF65-F5344CB8AC3E}">
        <p14:creationId xmlns:p14="http://schemas.microsoft.com/office/powerpoint/2010/main" val="321416490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At this OpenSSP ”Grand Reopening,” what remains the same as before, and what has changed?</a:t>
            </a:r>
          </a:p>
        </p:txBody>
      </p:sp>
      <p:sp>
        <p:nvSpPr>
          <p:cNvPr id="4" name="Slide Number Placeholder 3"/>
          <p:cNvSpPr>
            <a:spLocks noGrp="1"/>
          </p:cNvSpPr>
          <p:nvPr>
            <p:ph type="sldNum" sz="quarter" idx="5"/>
          </p:nvPr>
        </p:nvSpPr>
        <p:spPr/>
        <p:txBody>
          <a:bodyPr/>
          <a:lstStyle/>
          <a:p>
            <a:fld id="{7ACD0D67-5274-2241-AE20-7D75645CE226}" type="slidenum">
              <a:rPr lang="en-US" smtClean="0"/>
              <a:t>9</a:t>
            </a:fld>
            <a:endParaRPr lang="en-US"/>
          </a:p>
        </p:txBody>
      </p:sp>
    </p:spTree>
    <p:extLst>
      <p:ext uri="{BB962C8B-B14F-4D97-AF65-F5344CB8AC3E}">
        <p14:creationId xmlns:p14="http://schemas.microsoft.com/office/powerpoint/2010/main" val="129559635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underlying particle structure and scattering property data have not changed. </a:t>
            </a:r>
          </a:p>
          <a:p>
            <a:r>
              <a:rPr lang="en-US" dirty="0"/>
              <a:t>The interface remains mostly the same, except for the ”login” page and “login” process, which we will describe in the next slide.</a:t>
            </a:r>
          </a:p>
          <a:p>
            <a:endParaRPr lang="en-US" dirty="0"/>
          </a:p>
          <a:p>
            <a:r>
              <a:rPr lang="en-US" dirty="0"/>
              <a:t>It still has the same tabs for getting different subsets of data.</a:t>
            </a:r>
          </a:p>
          <a:p>
            <a:r>
              <a:rPr lang="en-US" dirty="0"/>
              <a:t>Pristine</a:t>
            </a:r>
          </a:p>
          <a:p>
            <a:r>
              <a:rPr lang="en-US" dirty="0"/>
              <a:t>Aggregate</a:t>
            </a:r>
          </a:p>
          <a:p>
            <a:r>
              <a:rPr lang="en-US" dirty="0"/>
              <a:t>Modeled PSD</a:t>
            </a:r>
          </a:p>
          <a:p>
            <a:r>
              <a:rPr lang="en-US" dirty="0"/>
              <a:t>Scattering Data Package</a:t>
            </a:r>
          </a:p>
          <a:p>
            <a:r>
              <a:rPr lang="en-US" dirty="0"/>
              <a:t>Particle Structure</a:t>
            </a:r>
          </a:p>
          <a:p>
            <a:endParaRPr lang="en-US" dirty="0"/>
          </a:p>
          <a:p>
            <a:r>
              <a:rPr lang="en-US" dirty="0"/>
              <a:t>and ”m-D &amp; PSD” tab, which may be the most useful. Users can use it to sample the database for particles according to a given particle size distribution (PSD) constrained by a mass-dimensional relation.  After submitting the query, a plot of the PSD will be shown.</a:t>
            </a:r>
          </a:p>
          <a:p>
            <a:endParaRPr lang="en-US" dirty="0"/>
          </a:p>
          <a:p>
            <a:r>
              <a:rPr lang="en-US" dirty="0"/>
              <a:t>One can also examine the individual particle properties selected for the mass-dimensional relation.</a:t>
            </a:r>
          </a:p>
        </p:txBody>
      </p:sp>
      <p:sp>
        <p:nvSpPr>
          <p:cNvPr id="4" name="Slide Number Placeholder 3"/>
          <p:cNvSpPr>
            <a:spLocks noGrp="1"/>
          </p:cNvSpPr>
          <p:nvPr>
            <p:ph type="sldNum" sz="quarter" idx="5"/>
          </p:nvPr>
        </p:nvSpPr>
        <p:spPr/>
        <p:txBody>
          <a:bodyPr/>
          <a:lstStyle/>
          <a:p>
            <a:fld id="{7ACD0D67-5274-2241-AE20-7D75645CE226}" type="slidenum">
              <a:rPr lang="en-US" smtClean="0"/>
              <a:t>10</a:t>
            </a:fld>
            <a:endParaRPr lang="en-US"/>
          </a:p>
        </p:txBody>
      </p:sp>
    </p:spTree>
    <p:extLst>
      <p:ext uri="{BB962C8B-B14F-4D97-AF65-F5344CB8AC3E}">
        <p14:creationId xmlns:p14="http://schemas.microsoft.com/office/powerpoint/2010/main" val="37698863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URL has changed; It is now at </a:t>
            </a:r>
            <a:r>
              <a:rPr lang="en-US" dirty="0" err="1"/>
              <a:t>particlescattering.org</a:t>
            </a:r>
            <a:endParaRPr lang="en-US" dirty="0"/>
          </a:p>
          <a:p>
            <a:r>
              <a:rPr lang="en-US" dirty="0"/>
              <a:t>Logging into the portal still does not require a password. A user only needs to provide a valid email address to receive a one-time passcode.</a:t>
            </a:r>
          </a:p>
          <a:p>
            <a:endParaRPr lang="en-US" dirty="0"/>
          </a:p>
          <a:p>
            <a:r>
              <a:rPr lang="en-US" dirty="0"/>
              <a:t>Enter the one-time passcode to log into the portal.</a:t>
            </a:r>
          </a:p>
          <a:p>
            <a:endParaRPr lang="en-US" dirty="0"/>
          </a:p>
          <a:p>
            <a:r>
              <a:rPr lang="en-US" dirty="0"/>
              <a:t>The more consequential change is invisible to the users. We have replaced the backend HDF file with an enterprise-level database management system, PostgreSQL, to improve performance and versatility.</a:t>
            </a:r>
          </a:p>
        </p:txBody>
      </p:sp>
      <p:sp>
        <p:nvSpPr>
          <p:cNvPr id="4" name="Slide Number Placeholder 3"/>
          <p:cNvSpPr>
            <a:spLocks noGrp="1"/>
          </p:cNvSpPr>
          <p:nvPr>
            <p:ph type="sldNum" sz="quarter" idx="5"/>
          </p:nvPr>
        </p:nvSpPr>
        <p:spPr/>
        <p:txBody>
          <a:bodyPr/>
          <a:lstStyle/>
          <a:p>
            <a:fld id="{7ACD0D67-5274-2241-AE20-7D75645CE226}" type="slidenum">
              <a:rPr lang="en-US" smtClean="0"/>
              <a:t>11</a:t>
            </a:fld>
            <a:endParaRPr lang="en-US"/>
          </a:p>
        </p:txBody>
      </p:sp>
    </p:spTree>
    <p:extLst>
      <p:ext uri="{BB962C8B-B14F-4D97-AF65-F5344CB8AC3E}">
        <p14:creationId xmlns:p14="http://schemas.microsoft.com/office/powerpoint/2010/main" val="296937173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What can we expect as we evolve towards NASA </a:t>
            </a:r>
            <a:r>
              <a:rPr lang="en-US" dirty="0" err="1"/>
              <a:t>PaSS</a:t>
            </a:r>
            <a:r>
              <a:rPr lang="en-US" dirty="0"/>
              <a:t> DB?</a:t>
            </a:r>
          </a:p>
        </p:txBody>
      </p:sp>
      <p:sp>
        <p:nvSpPr>
          <p:cNvPr id="4" name="Slide Number Placeholder 3"/>
          <p:cNvSpPr>
            <a:spLocks noGrp="1"/>
          </p:cNvSpPr>
          <p:nvPr>
            <p:ph type="sldNum" sz="quarter" idx="5"/>
          </p:nvPr>
        </p:nvSpPr>
        <p:spPr/>
        <p:txBody>
          <a:bodyPr/>
          <a:lstStyle/>
          <a:p>
            <a:fld id="{7ACD0D67-5274-2241-AE20-7D75645CE226}" type="slidenum">
              <a:rPr lang="en-US" smtClean="0"/>
              <a:t>12</a:t>
            </a:fld>
            <a:endParaRPr lang="en-US"/>
          </a:p>
        </p:txBody>
      </p:sp>
    </p:spTree>
    <p:extLst>
      <p:ext uri="{BB962C8B-B14F-4D97-AF65-F5344CB8AC3E}">
        <p14:creationId xmlns:p14="http://schemas.microsoft.com/office/powerpoint/2010/main" val="12880333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Under the NASA </a:t>
            </a:r>
            <a:r>
              <a:rPr lang="en-US" dirty="0" err="1"/>
              <a:t>PaSS</a:t>
            </a:r>
            <a:r>
              <a:rPr lang="en-US" dirty="0"/>
              <a:t> DB initiative, we plan to expand the OpenSSP collection with more diverse hydrometeor structures and scattering properties to support existing and upcoming missions.</a:t>
            </a:r>
          </a:p>
          <a:p>
            <a:endParaRPr lang="en-US" dirty="0"/>
          </a:p>
          <a:p>
            <a:r>
              <a:rPr lang="en-US" dirty="0"/>
              <a:t>We plan to implement a mechanism for the community to upload and ingest their particle and scattering data into the database.</a:t>
            </a:r>
          </a:p>
          <a:p>
            <a:endParaRPr lang="en-US" dirty="0"/>
          </a:p>
          <a:p>
            <a:r>
              <a:rPr lang="en-US" dirty="0"/>
              <a:t>The PostgreSQL DBMS will enable more flexible queries, allowing users to get exactly what they need.</a:t>
            </a:r>
          </a:p>
          <a:p>
            <a:endParaRPr lang="en-US" dirty="0"/>
          </a:p>
          <a:p>
            <a:r>
              <a:rPr lang="en-US" dirty="0"/>
              <a:t>Microwave single-scattering properties of irregularly shaped hydrometeors are the initial focus of NASA </a:t>
            </a:r>
            <a:r>
              <a:rPr lang="en-US" dirty="0" err="1"/>
              <a:t>PaSS</a:t>
            </a:r>
            <a:r>
              <a:rPr lang="en-US" dirty="0"/>
              <a:t> DB. </a:t>
            </a:r>
          </a:p>
          <a:p>
            <a:endParaRPr lang="en-US" dirty="0"/>
          </a:p>
          <a:p>
            <a:r>
              <a:rPr lang="en-US" dirty="0"/>
              <a:t>Next to include will be the melting hydrometeors.</a:t>
            </a:r>
          </a:p>
          <a:p>
            <a:endParaRPr lang="en-US" dirty="0"/>
          </a:p>
          <a:p>
            <a:r>
              <a:rPr lang="en-US" dirty="0"/>
              <a:t>We plan to expand eventually to a wider spectral range beyond microwave, and to different species of particles with different compositions.</a:t>
            </a:r>
          </a:p>
        </p:txBody>
      </p:sp>
      <p:sp>
        <p:nvSpPr>
          <p:cNvPr id="4" name="Slide Number Placeholder 3"/>
          <p:cNvSpPr>
            <a:spLocks noGrp="1"/>
          </p:cNvSpPr>
          <p:nvPr>
            <p:ph type="sldNum" sz="quarter" idx="5"/>
          </p:nvPr>
        </p:nvSpPr>
        <p:spPr/>
        <p:txBody>
          <a:bodyPr/>
          <a:lstStyle/>
          <a:p>
            <a:fld id="{7ACD0D67-5274-2241-AE20-7D75645CE226}" type="slidenum">
              <a:rPr lang="en-US" smtClean="0"/>
              <a:t>13</a:t>
            </a:fld>
            <a:endParaRPr lang="en-US"/>
          </a:p>
        </p:txBody>
      </p:sp>
    </p:spTree>
    <p:extLst>
      <p:ext uri="{BB962C8B-B14F-4D97-AF65-F5344CB8AC3E}">
        <p14:creationId xmlns:p14="http://schemas.microsoft.com/office/powerpoint/2010/main" val="323450625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This is another ray-traced photorealistic eye-candy animation of a melting aggregate.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This was done quite a few years ago using an earlier version of the SnowMeLT melting code.</a:t>
            </a:r>
          </a:p>
          <a:p>
            <a:endParaRPr lang="en-US" dirty="0"/>
          </a:p>
        </p:txBody>
      </p:sp>
      <p:sp>
        <p:nvSpPr>
          <p:cNvPr id="4" name="Slide Number Placeholder 3"/>
          <p:cNvSpPr>
            <a:spLocks noGrp="1"/>
          </p:cNvSpPr>
          <p:nvPr>
            <p:ph type="sldNum" sz="quarter" idx="5"/>
          </p:nvPr>
        </p:nvSpPr>
        <p:spPr/>
        <p:txBody>
          <a:bodyPr/>
          <a:lstStyle/>
          <a:p>
            <a:fld id="{7ACD0D67-5274-2241-AE20-7D75645CE226}" type="slidenum">
              <a:rPr lang="en-US" smtClean="0"/>
              <a:t>14</a:t>
            </a:fld>
            <a:endParaRPr lang="en-US"/>
          </a:p>
        </p:txBody>
      </p:sp>
    </p:spTree>
    <p:extLst>
      <p:ext uri="{BB962C8B-B14F-4D97-AF65-F5344CB8AC3E}">
        <p14:creationId xmlns:p14="http://schemas.microsoft.com/office/powerpoint/2010/main" val="167342897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Now we summarize.</a:t>
            </a:r>
          </a:p>
        </p:txBody>
      </p:sp>
      <p:sp>
        <p:nvSpPr>
          <p:cNvPr id="4" name="Slide Number Placeholder 3"/>
          <p:cNvSpPr>
            <a:spLocks noGrp="1"/>
          </p:cNvSpPr>
          <p:nvPr>
            <p:ph type="sldNum" sz="quarter" idx="5"/>
          </p:nvPr>
        </p:nvSpPr>
        <p:spPr/>
        <p:txBody>
          <a:bodyPr/>
          <a:lstStyle/>
          <a:p>
            <a:fld id="{7ACD0D67-5274-2241-AE20-7D75645CE226}" type="slidenum">
              <a:rPr lang="en-US" smtClean="0"/>
              <a:t>15</a:t>
            </a:fld>
            <a:endParaRPr lang="en-US"/>
          </a:p>
        </p:txBody>
      </p:sp>
    </p:spTree>
    <p:extLst>
      <p:ext uri="{BB962C8B-B14F-4D97-AF65-F5344CB8AC3E}">
        <p14:creationId xmlns:p14="http://schemas.microsoft.com/office/powerpoint/2010/main" val="26926253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OpenSSP is back in operation at a different but more memorable URL.</a:t>
            </a:r>
          </a:p>
          <a:p>
            <a:endParaRPr lang="en-US" dirty="0"/>
          </a:p>
          <a:p>
            <a:r>
              <a:rPr lang="en-US" dirty="0" err="1"/>
              <a:t>OpenSSP’s</a:t>
            </a:r>
            <a:r>
              <a:rPr lang="en-US" dirty="0"/>
              <a:t> web interface remains largely the same, except for the login process.</a:t>
            </a:r>
          </a:p>
          <a:p>
            <a:endParaRPr lang="en-US" dirty="0"/>
          </a:p>
          <a:p>
            <a:r>
              <a:rPr lang="en-US" dirty="0"/>
              <a:t>The most significant change is replacing the HDF file with a database management system.</a:t>
            </a:r>
          </a:p>
          <a:p>
            <a:endParaRPr lang="en-US" dirty="0"/>
          </a:p>
          <a:p>
            <a:r>
              <a:rPr lang="en-US" dirty="0"/>
              <a:t>A mechanism to accept community contributions is planned as OpenSSP evolves into NASA </a:t>
            </a:r>
            <a:r>
              <a:rPr lang="en-US" dirty="0" err="1"/>
              <a:t>PaSS</a:t>
            </a:r>
            <a:r>
              <a:rPr lang="en-US" dirty="0"/>
              <a:t> DB.</a:t>
            </a:r>
          </a:p>
          <a:p>
            <a:endParaRPr lang="en-US" dirty="0"/>
          </a:p>
          <a:p>
            <a:r>
              <a:rPr lang="en-US" dirty="0"/>
              <a:t>We aspire to significantly advance atmospheric particulate remote sensing with NASA </a:t>
            </a:r>
            <a:r>
              <a:rPr lang="en-US" dirty="0" err="1"/>
              <a:t>PaSS</a:t>
            </a:r>
            <a:r>
              <a:rPr lang="en-US" dirty="0"/>
              <a:t> DB.</a:t>
            </a:r>
          </a:p>
          <a:p>
            <a:endParaRPr lang="en-US" dirty="0"/>
          </a:p>
        </p:txBody>
      </p:sp>
      <p:sp>
        <p:nvSpPr>
          <p:cNvPr id="4" name="Slide Number Placeholder 3"/>
          <p:cNvSpPr>
            <a:spLocks noGrp="1"/>
          </p:cNvSpPr>
          <p:nvPr>
            <p:ph type="sldNum" sz="quarter" idx="5"/>
          </p:nvPr>
        </p:nvSpPr>
        <p:spPr/>
        <p:txBody>
          <a:bodyPr/>
          <a:lstStyle/>
          <a:p>
            <a:fld id="{7ACD0D67-5274-2241-AE20-7D75645CE226}" type="slidenum">
              <a:rPr lang="en-US" smtClean="0"/>
              <a:t>16</a:t>
            </a:fld>
            <a:endParaRPr lang="en-US"/>
          </a:p>
        </p:txBody>
      </p:sp>
    </p:spTree>
    <p:extLst>
      <p:ext uri="{BB962C8B-B14F-4D97-AF65-F5344CB8AC3E}">
        <p14:creationId xmlns:p14="http://schemas.microsoft.com/office/powerpoint/2010/main" val="230483658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ACD0D67-5274-2241-AE20-7D75645CE226}" type="slidenum">
              <a:rPr lang="en-US" smtClean="0"/>
              <a:t>17</a:t>
            </a:fld>
            <a:endParaRPr lang="en-US"/>
          </a:p>
        </p:txBody>
      </p:sp>
    </p:spTree>
    <p:extLst>
      <p:ext uri="{BB962C8B-B14F-4D97-AF65-F5344CB8AC3E}">
        <p14:creationId xmlns:p14="http://schemas.microsoft.com/office/powerpoint/2010/main" val="6509523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r>
              <a:rPr lang="en-US"/>
              <a:t>07/10/26</a:t>
            </a:r>
          </a:p>
        </p:txBody>
      </p:sp>
      <p:sp>
        <p:nvSpPr>
          <p:cNvPr id="5" name="Footer Placeholder 4"/>
          <p:cNvSpPr>
            <a:spLocks noGrp="1"/>
          </p:cNvSpPr>
          <p:nvPr>
            <p:ph type="ftr" sz="quarter" idx="11"/>
          </p:nvPr>
        </p:nvSpPr>
        <p:spPr/>
        <p:txBody>
          <a:bodyPr/>
          <a:lstStyle/>
          <a:p>
            <a:r>
              <a:rPr lang="en-US"/>
              <a:t>IPWG-12 (Kraków, Poland)</a:t>
            </a:r>
          </a:p>
        </p:txBody>
      </p:sp>
      <p:sp>
        <p:nvSpPr>
          <p:cNvPr id="6" name="Slide Number Placeholder 5"/>
          <p:cNvSpPr>
            <a:spLocks noGrp="1"/>
          </p:cNvSpPr>
          <p:nvPr>
            <p:ph type="sldNum" sz="quarter" idx="12"/>
          </p:nvPr>
        </p:nvSpPr>
        <p:spPr/>
        <p:txBody>
          <a:bodyPr/>
          <a:lstStyle/>
          <a:p>
            <a:fld id="{667E0F9F-275F-2348-AF7F-EFD4CD563789}" type="slidenum">
              <a:rPr lang="en-US" smtClean="0"/>
              <a:t>‹#›</a:t>
            </a:fld>
            <a:endParaRPr lang="en-US"/>
          </a:p>
        </p:txBody>
      </p:sp>
    </p:spTree>
    <p:extLst>
      <p:ext uri="{BB962C8B-B14F-4D97-AF65-F5344CB8AC3E}">
        <p14:creationId xmlns:p14="http://schemas.microsoft.com/office/powerpoint/2010/main" val="2963990028"/>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r>
              <a:rPr lang="en-US"/>
              <a:t>07/10/26</a:t>
            </a:r>
          </a:p>
        </p:txBody>
      </p:sp>
      <p:sp>
        <p:nvSpPr>
          <p:cNvPr id="5" name="Footer Placeholder 4"/>
          <p:cNvSpPr>
            <a:spLocks noGrp="1"/>
          </p:cNvSpPr>
          <p:nvPr>
            <p:ph type="ftr" sz="quarter" idx="11"/>
          </p:nvPr>
        </p:nvSpPr>
        <p:spPr/>
        <p:txBody>
          <a:bodyPr/>
          <a:lstStyle/>
          <a:p>
            <a:r>
              <a:rPr lang="en-US"/>
              <a:t>IPWG-12 (Kraków, Poland)</a:t>
            </a:r>
          </a:p>
        </p:txBody>
      </p:sp>
      <p:sp>
        <p:nvSpPr>
          <p:cNvPr id="6" name="Slide Number Placeholder 5"/>
          <p:cNvSpPr>
            <a:spLocks noGrp="1"/>
          </p:cNvSpPr>
          <p:nvPr>
            <p:ph type="sldNum" sz="quarter" idx="12"/>
          </p:nvPr>
        </p:nvSpPr>
        <p:spPr/>
        <p:txBody>
          <a:bodyPr/>
          <a:lstStyle/>
          <a:p>
            <a:fld id="{667E0F9F-275F-2348-AF7F-EFD4CD563789}" type="slidenum">
              <a:rPr lang="en-US" smtClean="0"/>
              <a:t>‹#›</a:t>
            </a:fld>
            <a:endParaRPr lang="en-US"/>
          </a:p>
        </p:txBody>
      </p:sp>
    </p:spTree>
    <p:extLst>
      <p:ext uri="{BB962C8B-B14F-4D97-AF65-F5344CB8AC3E}">
        <p14:creationId xmlns:p14="http://schemas.microsoft.com/office/powerpoint/2010/main" val="1433905040"/>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shade val="82000"/>
                  </a:schemeClr>
                </a:solidFill>
              </a:defRPr>
            </a:lvl1pPr>
            <a:lvl2pPr marL="457200" indent="0">
              <a:buNone/>
              <a:defRPr sz="2000">
                <a:solidFill>
                  <a:schemeClr val="tx1">
                    <a:shade val="82000"/>
                  </a:schemeClr>
                </a:solidFill>
              </a:defRPr>
            </a:lvl2pPr>
            <a:lvl3pPr marL="914400" indent="0">
              <a:buNone/>
              <a:defRPr sz="1800">
                <a:solidFill>
                  <a:schemeClr val="tx1">
                    <a:shade val="82000"/>
                  </a:schemeClr>
                </a:solidFill>
              </a:defRPr>
            </a:lvl3pPr>
            <a:lvl4pPr marL="1371600" indent="0">
              <a:buNone/>
              <a:defRPr sz="1600">
                <a:solidFill>
                  <a:schemeClr val="tx1">
                    <a:shade val="82000"/>
                  </a:schemeClr>
                </a:solidFill>
              </a:defRPr>
            </a:lvl4pPr>
            <a:lvl5pPr marL="1828800" indent="0">
              <a:buNone/>
              <a:defRPr sz="1600">
                <a:solidFill>
                  <a:schemeClr val="tx1">
                    <a:shade val="82000"/>
                  </a:schemeClr>
                </a:solidFill>
              </a:defRPr>
            </a:lvl5pPr>
            <a:lvl6pPr marL="2286000" indent="0">
              <a:buNone/>
              <a:defRPr sz="1600">
                <a:solidFill>
                  <a:schemeClr val="tx1">
                    <a:shade val="82000"/>
                  </a:schemeClr>
                </a:solidFill>
              </a:defRPr>
            </a:lvl6pPr>
            <a:lvl7pPr marL="2743200" indent="0">
              <a:buNone/>
              <a:defRPr sz="1600">
                <a:solidFill>
                  <a:schemeClr val="tx1">
                    <a:shade val="82000"/>
                  </a:schemeClr>
                </a:solidFill>
              </a:defRPr>
            </a:lvl7pPr>
            <a:lvl8pPr marL="3200400" indent="0">
              <a:buNone/>
              <a:defRPr sz="1600">
                <a:solidFill>
                  <a:schemeClr val="tx1">
                    <a:shade val="82000"/>
                  </a:schemeClr>
                </a:solidFill>
              </a:defRPr>
            </a:lvl8pPr>
            <a:lvl9pPr marL="3657600" indent="0">
              <a:buNone/>
              <a:defRPr sz="1600">
                <a:solidFill>
                  <a:schemeClr val="tx1">
                    <a:shade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r>
              <a:rPr lang="en-US"/>
              <a:t>07/10/26</a:t>
            </a:r>
          </a:p>
        </p:txBody>
      </p:sp>
      <p:sp>
        <p:nvSpPr>
          <p:cNvPr id="5" name="Footer Placeholder 4"/>
          <p:cNvSpPr>
            <a:spLocks noGrp="1"/>
          </p:cNvSpPr>
          <p:nvPr>
            <p:ph type="ftr" sz="quarter" idx="11"/>
          </p:nvPr>
        </p:nvSpPr>
        <p:spPr/>
        <p:txBody>
          <a:bodyPr/>
          <a:lstStyle/>
          <a:p>
            <a:r>
              <a:rPr lang="en-US"/>
              <a:t>IPWG-12 (Kraków, Poland)</a:t>
            </a:r>
          </a:p>
        </p:txBody>
      </p:sp>
      <p:sp>
        <p:nvSpPr>
          <p:cNvPr id="6" name="Slide Number Placeholder 5"/>
          <p:cNvSpPr>
            <a:spLocks noGrp="1"/>
          </p:cNvSpPr>
          <p:nvPr>
            <p:ph type="sldNum" sz="quarter" idx="12"/>
          </p:nvPr>
        </p:nvSpPr>
        <p:spPr/>
        <p:txBody>
          <a:bodyPr/>
          <a:lstStyle/>
          <a:p>
            <a:fld id="{667E0F9F-275F-2348-AF7F-EFD4CD563789}" type="slidenum">
              <a:rPr lang="en-US" smtClean="0"/>
              <a:t>‹#›</a:t>
            </a:fld>
            <a:endParaRPr lang="en-US"/>
          </a:p>
        </p:txBody>
      </p:sp>
    </p:spTree>
    <p:extLst>
      <p:ext uri="{BB962C8B-B14F-4D97-AF65-F5344CB8AC3E}">
        <p14:creationId xmlns:p14="http://schemas.microsoft.com/office/powerpoint/2010/main" val="634797607"/>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r>
              <a:rPr lang="en-US"/>
              <a:t>07/10/26</a:t>
            </a:r>
          </a:p>
        </p:txBody>
      </p:sp>
      <p:sp>
        <p:nvSpPr>
          <p:cNvPr id="6" name="Footer Placeholder 5"/>
          <p:cNvSpPr>
            <a:spLocks noGrp="1"/>
          </p:cNvSpPr>
          <p:nvPr>
            <p:ph type="ftr" sz="quarter" idx="11"/>
          </p:nvPr>
        </p:nvSpPr>
        <p:spPr/>
        <p:txBody>
          <a:bodyPr/>
          <a:lstStyle/>
          <a:p>
            <a:r>
              <a:rPr lang="en-US"/>
              <a:t>IPWG-12 (Kraków, Poland)</a:t>
            </a:r>
          </a:p>
        </p:txBody>
      </p:sp>
      <p:sp>
        <p:nvSpPr>
          <p:cNvPr id="7" name="Slide Number Placeholder 6"/>
          <p:cNvSpPr>
            <a:spLocks noGrp="1"/>
          </p:cNvSpPr>
          <p:nvPr>
            <p:ph type="sldNum" sz="quarter" idx="12"/>
          </p:nvPr>
        </p:nvSpPr>
        <p:spPr/>
        <p:txBody>
          <a:bodyPr/>
          <a:lstStyle/>
          <a:p>
            <a:fld id="{667E0F9F-275F-2348-AF7F-EFD4CD563789}" type="slidenum">
              <a:rPr lang="en-US" smtClean="0"/>
              <a:t>‹#›</a:t>
            </a:fld>
            <a:endParaRPr lang="en-US"/>
          </a:p>
        </p:txBody>
      </p:sp>
    </p:spTree>
    <p:extLst>
      <p:ext uri="{BB962C8B-B14F-4D97-AF65-F5344CB8AC3E}">
        <p14:creationId xmlns:p14="http://schemas.microsoft.com/office/powerpoint/2010/main" val="37736850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r>
              <a:rPr lang="en-US"/>
              <a:t>07/10/26</a:t>
            </a:r>
          </a:p>
        </p:txBody>
      </p:sp>
      <p:sp>
        <p:nvSpPr>
          <p:cNvPr id="8" name="Footer Placeholder 7"/>
          <p:cNvSpPr>
            <a:spLocks noGrp="1"/>
          </p:cNvSpPr>
          <p:nvPr>
            <p:ph type="ftr" sz="quarter" idx="11"/>
          </p:nvPr>
        </p:nvSpPr>
        <p:spPr/>
        <p:txBody>
          <a:bodyPr/>
          <a:lstStyle/>
          <a:p>
            <a:r>
              <a:rPr lang="en-US"/>
              <a:t>IPWG-12 (Kraków, Poland)</a:t>
            </a:r>
          </a:p>
        </p:txBody>
      </p:sp>
      <p:sp>
        <p:nvSpPr>
          <p:cNvPr id="9" name="Slide Number Placeholder 8"/>
          <p:cNvSpPr>
            <a:spLocks noGrp="1"/>
          </p:cNvSpPr>
          <p:nvPr>
            <p:ph type="sldNum" sz="quarter" idx="12"/>
          </p:nvPr>
        </p:nvSpPr>
        <p:spPr/>
        <p:txBody>
          <a:bodyPr/>
          <a:lstStyle/>
          <a:p>
            <a:fld id="{667E0F9F-275F-2348-AF7F-EFD4CD563789}" type="slidenum">
              <a:rPr lang="en-US" smtClean="0"/>
              <a:t>‹#›</a:t>
            </a:fld>
            <a:endParaRPr lang="en-US"/>
          </a:p>
        </p:txBody>
      </p:sp>
    </p:spTree>
    <p:extLst>
      <p:ext uri="{BB962C8B-B14F-4D97-AF65-F5344CB8AC3E}">
        <p14:creationId xmlns:p14="http://schemas.microsoft.com/office/powerpoint/2010/main" val="22937448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r>
              <a:rPr lang="en-US"/>
              <a:t>07/10/26</a:t>
            </a:r>
          </a:p>
        </p:txBody>
      </p:sp>
      <p:sp>
        <p:nvSpPr>
          <p:cNvPr id="4" name="Footer Placeholder 3"/>
          <p:cNvSpPr>
            <a:spLocks noGrp="1"/>
          </p:cNvSpPr>
          <p:nvPr>
            <p:ph type="ftr" sz="quarter" idx="11"/>
          </p:nvPr>
        </p:nvSpPr>
        <p:spPr/>
        <p:txBody>
          <a:bodyPr/>
          <a:lstStyle/>
          <a:p>
            <a:r>
              <a:rPr lang="en-US"/>
              <a:t>IPWG-12 (Kraków, Poland)</a:t>
            </a:r>
          </a:p>
        </p:txBody>
      </p:sp>
      <p:sp>
        <p:nvSpPr>
          <p:cNvPr id="5" name="Slide Number Placeholder 4"/>
          <p:cNvSpPr>
            <a:spLocks noGrp="1"/>
          </p:cNvSpPr>
          <p:nvPr>
            <p:ph type="sldNum" sz="quarter" idx="12"/>
          </p:nvPr>
        </p:nvSpPr>
        <p:spPr/>
        <p:txBody>
          <a:bodyPr/>
          <a:lstStyle/>
          <a:p>
            <a:fld id="{667E0F9F-275F-2348-AF7F-EFD4CD563789}" type="slidenum">
              <a:rPr lang="en-US" smtClean="0"/>
              <a:t>‹#›</a:t>
            </a:fld>
            <a:endParaRPr lang="en-US"/>
          </a:p>
        </p:txBody>
      </p:sp>
    </p:spTree>
    <p:extLst>
      <p:ext uri="{BB962C8B-B14F-4D97-AF65-F5344CB8AC3E}">
        <p14:creationId xmlns:p14="http://schemas.microsoft.com/office/powerpoint/2010/main" val="8700955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r>
              <a:rPr lang="en-US"/>
              <a:t>07/10/26</a:t>
            </a:r>
          </a:p>
        </p:txBody>
      </p:sp>
      <p:sp>
        <p:nvSpPr>
          <p:cNvPr id="3" name="Footer Placeholder 2"/>
          <p:cNvSpPr>
            <a:spLocks noGrp="1"/>
          </p:cNvSpPr>
          <p:nvPr>
            <p:ph type="ftr" sz="quarter" idx="11"/>
          </p:nvPr>
        </p:nvSpPr>
        <p:spPr/>
        <p:txBody>
          <a:bodyPr/>
          <a:lstStyle/>
          <a:p>
            <a:r>
              <a:rPr lang="en-US"/>
              <a:t>IPWG-12 (Kraków, Poland)</a:t>
            </a:r>
          </a:p>
        </p:txBody>
      </p:sp>
      <p:sp>
        <p:nvSpPr>
          <p:cNvPr id="4" name="Slide Number Placeholder 3"/>
          <p:cNvSpPr>
            <a:spLocks noGrp="1"/>
          </p:cNvSpPr>
          <p:nvPr>
            <p:ph type="sldNum" sz="quarter" idx="12"/>
          </p:nvPr>
        </p:nvSpPr>
        <p:spPr/>
        <p:txBody>
          <a:bodyPr/>
          <a:lstStyle/>
          <a:p>
            <a:fld id="{667E0F9F-275F-2348-AF7F-EFD4CD563789}" type="slidenum">
              <a:rPr lang="en-US" smtClean="0"/>
              <a:t>‹#›</a:t>
            </a:fld>
            <a:endParaRPr lang="en-US"/>
          </a:p>
        </p:txBody>
      </p:sp>
    </p:spTree>
    <p:extLst>
      <p:ext uri="{BB962C8B-B14F-4D97-AF65-F5344CB8AC3E}">
        <p14:creationId xmlns:p14="http://schemas.microsoft.com/office/powerpoint/2010/main" val="27293858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a:t>07/10/26</a:t>
            </a:r>
          </a:p>
        </p:txBody>
      </p:sp>
      <p:sp>
        <p:nvSpPr>
          <p:cNvPr id="6" name="Footer Placeholder 5"/>
          <p:cNvSpPr>
            <a:spLocks noGrp="1"/>
          </p:cNvSpPr>
          <p:nvPr>
            <p:ph type="ftr" sz="quarter" idx="11"/>
          </p:nvPr>
        </p:nvSpPr>
        <p:spPr/>
        <p:txBody>
          <a:bodyPr/>
          <a:lstStyle/>
          <a:p>
            <a:r>
              <a:rPr lang="en-US"/>
              <a:t>IPWG-12 (Kraków, Poland)</a:t>
            </a:r>
          </a:p>
        </p:txBody>
      </p:sp>
      <p:sp>
        <p:nvSpPr>
          <p:cNvPr id="7" name="Slide Number Placeholder 6"/>
          <p:cNvSpPr>
            <a:spLocks noGrp="1"/>
          </p:cNvSpPr>
          <p:nvPr>
            <p:ph type="sldNum" sz="quarter" idx="12"/>
          </p:nvPr>
        </p:nvSpPr>
        <p:spPr/>
        <p:txBody>
          <a:bodyPr/>
          <a:lstStyle/>
          <a:p>
            <a:fld id="{667E0F9F-275F-2348-AF7F-EFD4CD563789}" type="slidenum">
              <a:rPr lang="en-US" smtClean="0"/>
              <a:t>‹#›</a:t>
            </a:fld>
            <a:endParaRPr lang="en-US"/>
          </a:p>
        </p:txBody>
      </p:sp>
    </p:spTree>
    <p:extLst>
      <p:ext uri="{BB962C8B-B14F-4D97-AF65-F5344CB8AC3E}">
        <p14:creationId xmlns:p14="http://schemas.microsoft.com/office/powerpoint/2010/main" val="28100448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a:t>07/10/26</a:t>
            </a:r>
          </a:p>
        </p:txBody>
      </p:sp>
      <p:sp>
        <p:nvSpPr>
          <p:cNvPr id="6" name="Footer Placeholder 5"/>
          <p:cNvSpPr>
            <a:spLocks noGrp="1"/>
          </p:cNvSpPr>
          <p:nvPr>
            <p:ph type="ftr" sz="quarter" idx="11"/>
          </p:nvPr>
        </p:nvSpPr>
        <p:spPr/>
        <p:txBody>
          <a:bodyPr/>
          <a:lstStyle/>
          <a:p>
            <a:r>
              <a:rPr lang="en-US"/>
              <a:t>IPWG-12 (Kraków, Poland)</a:t>
            </a:r>
          </a:p>
        </p:txBody>
      </p:sp>
      <p:sp>
        <p:nvSpPr>
          <p:cNvPr id="7" name="Slide Number Placeholder 6"/>
          <p:cNvSpPr>
            <a:spLocks noGrp="1"/>
          </p:cNvSpPr>
          <p:nvPr>
            <p:ph type="sldNum" sz="quarter" idx="12"/>
          </p:nvPr>
        </p:nvSpPr>
        <p:spPr/>
        <p:txBody>
          <a:bodyPr/>
          <a:lstStyle/>
          <a:p>
            <a:fld id="{667E0F9F-275F-2348-AF7F-EFD4CD563789}" type="slidenum">
              <a:rPr lang="en-US" smtClean="0"/>
              <a:t>‹#›</a:t>
            </a:fld>
            <a:endParaRPr lang="en-US"/>
          </a:p>
        </p:txBody>
      </p:sp>
    </p:spTree>
    <p:extLst>
      <p:ext uri="{BB962C8B-B14F-4D97-AF65-F5344CB8AC3E}">
        <p14:creationId xmlns:p14="http://schemas.microsoft.com/office/powerpoint/2010/main" val="208893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US"/>
              <a:t>07/10/26</a:t>
            </a:r>
          </a:p>
        </p:txBody>
      </p:sp>
      <p:sp>
        <p:nvSpPr>
          <p:cNvPr id="5" name="Footer Placeholder 4"/>
          <p:cNvSpPr>
            <a:spLocks noGrp="1"/>
          </p:cNvSpPr>
          <p:nvPr>
            <p:ph type="ftr" sz="quarter" idx="11"/>
          </p:nvPr>
        </p:nvSpPr>
        <p:spPr/>
        <p:txBody>
          <a:bodyPr/>
          <a:lstStyle/>
          <a:p>
            <a:r>
              <a:rPr lang="en-US"/>
              <a:t>IPWG-12 (Kraków, Poland)</a:t>
            </a:r>
          </a:p>
        </p:txBody>
      </p:sp>
      <p:sp>
        <p:nvSpPr>
          <p:cNvPr id="6" name="Slide Number Placeholder 5"/>
          <p:cNvSpPr>
            <a:spLocks noGrp="1"/>
          </p:cNvSpPr>
          <p:nvPr>
            <p:ph type="sldNum" sz="quarter" idx="12"/>
          </p:nvPr>
        </p:nvSpPr>
        <p:spPr/>
        <p:txBody>
          <a:bodyPr/>
          <a:lstStyle/>
          <a:p>
            <a:fld id="{667E0F9F-275F-2348-AF7F-EFD4CD563789}" type="slidenum">
              <a:rPr lang="en-US" smtClean="0"/>
              <a:t>‹#›</a:t>
            </a:fld>
            <a:endParaRPr lang="en-US"/>
          </a:p>
        </p:txBody>
      </p:sp>
    </p:spTree>
    <p:extLst>
      <p:ext uri="{BB962C8B-B14F-4D97-AF65-F5344CB8AC3E}">
        <p14:creationId xmlns:p14="http://schemas.microsoft.com/office/powerpoint/2010/main" val="28039607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US"/>
              <a:t>07/10/26</a:t>
            </a:r>
          </a:p>
        </p:txBody>
      </p:sp>
      <p:sp>
        <p:nvSpPr>
          <p:cNvPr id="5" name="Footer Placeholder 4"/>
          <p:cNvSpPr>
            <a:spLocks noGrp="1"/>
          </p:cNvSpPr>
          <p:nvPr>
            <p:ph type="ftr" sz="quarter" idx="11"/>
          </p:nvPr>
        </p:nvSpPr>
        <p:spPr/>
        <p:txBody>
          <a:bodyPr/>
          <a:lstStyle/>
          <a:p>
            <a:r>
              <a:rPr lang="en-US"/>
              <a:t>IPWG-12 (Kraków, Poland)</a:t>
            </a:r>
          </a:p>
        </p:txBody>
      </p:sp>
      <p:sp>
        <p:nvSpPr>
          <p:cNvPr id="6" name="Slide Number Placeholder 5"/>
          <p:cNvSpPr>
            <a:spLocks noGrp="1"/>
          </p:cNvSpPr>
          <p:nvPr>
            <p:ph type="sldNum" sz="quarter" idx="12"/>
          </p:nvPr>
        </p:nvSpPr>
        <p:spPr/>
        <p:txBody>
          <a:bodyPr/>
          <a:lstStyle/>
          <a:p>
            <a:fld id="{667E0F9F-275F-2348-AF7F-EFD4CD563789}" type="slidenum">
              <a:rPr lang="en-US" smtClean="0"/>
              <a:t>‹#›</a:t>
            </a:fld>
            <a:endParaRPr lang="en-US"/>
          </a:p>
        </p:txBody>
      </p:sp>
    </p:spTree>
    <p:extLst>
      <p:ext uri="{BB962C8B-B14F-4D97-AF65-F5344CB8AC3E}">
        <p14:creationId xmlns:p14="http://schemas.microsoft.com/office/powerpoint/2010/main" val="6214723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shade val="82000"/>
                  </a:schemeClr>
                </a:solidFill>
              </a:defRPr>
            </a:lvl1pPr>
          </a:lstStyle>
          <a:p>
            <a:r>
              <a:rPr lang="en-US"/>
              <a:t>07/10/26</a:t>
            </a:r>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shade val="82000"/>
                  </a:schemeClr>
                </a:solidFill>
              </a:defRPr>
            </a:lvl1pPr>
          </a:lstStyle>
          <a:p>
            <a:r>
              <a:rPr lang="en-US"/>
              <a:t>IPWG-12 (Kraków, Poland)</a:t>
            </a: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shade val="82000"/>
                  </a:schemeClr>
                </a:solidFill>
              </a:defRPr>
            </a:lvl1pPr>
          </a:lstStyle>
          <a:p>
            <a:fld id="{667E0F9F-275F-2348-AF7F-EFD4CD563789}" type="slidenum">
              <a:rPr lang="en-US" smtClean="0"/>
              <a:t>‹#›</a:t>
            </a:fld>
            <a:endParaRPr lang="en-US"/>
          </a:p>
        </p:txBody>
      </p:sp>
      <p:pic>
        <p:nvPicPr>
          <p:cNvPr id="8" name="Picture 7" descr="A logo with white text and stars&#10;&#10;Description automatically generated">
            <a:extLst>
              <a:ext uri="{FF2B5EF4-FFF2-40B4-BE49-F238E27FC236}">
                <a16:creationId xmlns:a16="http://schemas.microsoft.com/office/drawing/2014/main" id="{9757A6D5-65C4-76CC-E00D-9D5E075A9C61}"/>
              </a:ext>
            </a:extLst>
          </p:cNvPr>
          <p:cNvPicPr>
            <a:picLocks noChangeAspect="1"/>
          </p:cNvPicPr>
          <p:nvPr userDrawn="1"/>
        </p:nvPicPr>
        <p:blipFill>
          <a:blip r:embed="rId13">
            <a:extLst>
              <a:ext uri="{BEBA8EAE-BF5A-486C-A8C5-ECC9F3942E4B}">
                <a14:imgProps xmlns:a14="http://schemas.microsoft.com/office/drawing/2010/main">
                  <a14:imgLayer r:embed="rId14">
                    <a14:imgEffect>
                      <a14:backgroundRemoval t="10000" b="90000" l="10000" r="90000"/>
                    </a14:imgEffect>
                  </a14:imgLayer>
                </a14:imgProps>
              </a:ext>
            </a:extLst>
          </a:blip>
          <a:stretch>
            <a:fillRect/>
          </a:stretch>
        </p:blipFill>
        <p:spPr>
          <a:xfrm>
            <a:off x="-41987" y="-117754"/>
            <a:ext cx="1143000" cy="1143000"/>
          </a:xfrm>
          <a:prstGeom prst="rect">
            <a:avLst/>
          </a:prstGeom>
        </p:spPr>
      </p:pic>
      <p:pic>
        <p:nvPicPr>
          <p:cNvPr id="9" name="Picture 8">
            <a:extLst>
              <a:ext uri="{FF2B5EF4-FFF2-40B4-BE49-F238E27FC236}">
                <a16:creationId xmlns:a16="http://schemas.microsoft.com/office/drawing/2014/main" id="{FD7C2B51-783F-9A07-73B0-82D9E72CE8BE}"/>
              </a:ext>
            </a:extLst>
          </p:cNvPr>
          <p:cNvPicPr>
            <a:picLocks noChangeAspect="1"/>
          </p:cNvPicPr>
          <p:nvPr userDrawn="1"/>
        </p:nvPicPr>
        <p:blipFill>
          <a:blip r:embed="rId15"/>
          <a:stretch>
            <a:fillRect/>
          </a:stretch>
        </p:blipFill>
        <p:spPr>
          <a:xfrm>
            <a:off x="11021940" y="171171"/>
            <a:ext cx="1038225" cy="565150"/>
          </a:xfrm>
          <a:prstGeom prst="rect">
            <a:avLst/>
          </a:prstGeom>
        </p:spPr>
      </p:pic>
    </p:spTree>
    <p:extLst>
      <p:ext uri="{BB962C8B-B14F-4D97-AF65-F5344CB8AC3E}">
        <p14:creationId xmlns:p14="http://schemas.microsoft.com/office/powerpoint/2010/main" val="2233653742"/>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p:txStyles>
    <p:titleStyle>
      <a:lvl1pPr algn="l" defTabSz="914400" rtl="0" eaLnBrk="1" latinLnBrk="0" hangingPunct="1">
        <a:lnSpc>
          <a:spcPct val="90000"/>
        </a:lnSpc>
        <a:spcBef>
          <a:spcPct val="0"/>
        </a:spcBef>
        <a:buNone/>
        <a:defRPr sz="4400" kern="1200">
          <a:solidFill>
            <a:schemeClr val="tx1"/>
          </a:solidFill>
          <a:latin typeface="Copperplate" panose="02000504000000020004" pitchFamily="2" charset="77"/>
          <a:ea typeface="+mj-ea"/>
          <a:cs typeface="+mj-cs"/>
        </a:defRPr>
      </a:lvl1pPr>
    </p:titleStyle>
    <p:bodyStyle>
      <a:lvl1pPr marL="401638" indent="-401638" algn="l" defTabSz="914400" rtl="0" eaLnBrk="1" latinLnBrk="0" hangingPunct="1">
        <a:lnSpc>
          <a:spcPct val="100000"/>
        </a:lnSpc>
        <a:spcBef>
          <a:spcPts val="1000"/>
        </a:spcBef>
        <a:buFont typeface="Wingdings" pitchFamily="2" charset="2"/>
        <a:buChar char="v"/>
        <a:tabLst/>
        <a:defRPr sz="2800" kern="1200">
          <a:solidFill>
            <a:schemeClr val="tx1"/>
          </a:solidFill>
          <a:latin typeface="+mn-lt"/>
          <a:ea typeface="+mn-ea"/>
          <a:cs typeface="+mn-cs"/>
        </a:defRPr>
      </a:lvl1pPr>
      <a:lvl2pPr marL="800100" indent="-342900" algn="l" defTabSz="914400" rtl="0" eaLnBrk="1" latinLnBrk="0" hangingPunct="1">
        <a:lnSpc>
          <a:spcPct val="100000"/>
        </a:lnSpc>
        <a:spcBef>
          <a:spcPts val="500"/>
        </a:spcBef>
        <a:buFont typeface="Wingdings" pitchFamily="2" charset="2"/>
        <a:buChar char="Ø"/>
        <a:tabLst/>
        <a:defRPr sz="2400" kern="1200">
          <a:solidFill>
            <a:schemeClr val="tx1"/>
          </a:solidFill>
          <a:latin typeface="+mn-lt"/>
          <a:ea typeface="+mn-ea"/>
          <a:cs typeface="+mn-cs"/>
        </a:defRPr>
      </a:lvl2pPr>
      <a:lvl3pPr marL="1262063" indent="-347663" algn="l" defTabSz="914400" rtl="0" eaLnBrk="1" latinLnBrk="0" hangingPunct="1">
        <a:lnSpc>
          <a:spcPct val="100000"/>
        </a:lnSpc>
        <a:spcBef>
          <a:spcPts val="500"/>
        </a:spcBef>
        <a:buFont typeface="Wingdings" pitchFamily="2" charset="2"/>
        <a:buChar char="q"/>
        <a:tabLst/>
        <a:defRPr sz="2000" kern="1200">
          <a:solidFill>
            <a:schemeClr val="tx1"/>
          </a:solidFill>
          <a:latin typeface="+mn-lt"/>
          <a:ea typeface="+mn-ea"/>
          <a:cs typeface="+mn-cs"/>
        </a:defRPr>
      </a:lvl3pPr>
      <a:lvl4pPr marL="1660525" indent="-288925" algn="l" defTabSz="914400" rtl="0" eaLnBrk="1" latinLnBrk="0" hangingPunct="1">
        <a:lnSpc>
          <a:spcPct val="100000"/>
        </a:lnSpc>
        <a:spcBef>
          <a:spcPts val="500"/>
        </a:spcBef>
        <a:buFont typeface="Wingdings" pitchFamily="2" charset="2"/>
        <a:buChar char="ü"/>
        <a:tabLst/>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3.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4.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4.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8" Type="http://schemas.openxmlformats.org/officeDocument/2006/relationships/notesSlide" Target="../notesSlides/notesSlide4.xml"/><Relationship Id="rId3" Type="http://schemas.microsoft.com/office/2007/relationships/media" Target="../media/media5.m4a"/><Relationship Id="rId7"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audio" Target="../media/media6.m4a"/><Relationship Id="rId5" Type="http://schemas.microsoft.com/office/2007/relationships/media" Target="../media/media6.m4a"/><Relationship Id="rId4" Type="http://schemas.openxmlformats.org/officeDocument/2006/relationships/audio" Target="../media/media5.m4a"/><Relationship Id="rId9" Type="http://schemas.openxmlformats.org/officeDocument/2006/relationships/image" Target="../media/image4.png"/></Relationships>
</file>

<file path=ppt/slides/_rels/slide5.xml.rels><?xml version="1.0" encoding="UTF-8" standalone="yes"?>
<Relationships xmlns="http://schemas.openxmlformats.org/package/2006/relationships"><Relationship Id="rId13" Type="http://schemas.openxmlformats.org/officeDocument/2006/relationships/image" Target="../media/image9.png"/><Relationship Id="rId18" Type="http://schemas.openxmlformats.org/officeDocument/2006/relationships/image" Target="../media/image14.png"/><Relationship Id="rId26" Type="http://schemas.openxmlformats.org/officeDocument/2006/relationships/image" Target="../media/image22.png"/><Relationship Id="rId39" Type="http://schemas.openxmlformats.org/officeDocument/2006/relationships/image" Target="../media/image35.png"/><Relationship Id="rId21" Type="http://schemas.openxmlformats.org/officeDocument/2006/relationships/image" Target="../media/image17.png"/><Relationship Id="rId34" Type="http://schemas.openxmlformats.org/officeDocument/2006/relationships/image" Target="../media/image30.png"/><Relationship Id="rId42" Type="http://schemas.openxmlformats.org/officeDocument/2006/relationships/image" Target="../media/image38.png"/><Relationship Id="rId7" Type="http://schemas.openxmlformats.org/officeDocument/2006/relationships/hyperlink" Target="https://doi.org/10/f8h83f" TargetMode="External"/><Relationship Id="rId2" Type="http://schemas.openxmlformats.org/officeDocument/2006/relationships/video" Target="../media/media7.mov"/><Relationship Id="rId16" Type="http://schemas.openxmlformats.org/officeDocument/2006/relationships/image" Target="../media/image12.png"/><Relationship Id="rId29" Type="http://schemas.openxmlformats.org/officeDocument/2006/relationships/image" Target="../media/image25.png"/><Relationship Id="rId1" Type="http://schemas.microsoft.com/office/2007/relationships/media" Target="../media/media7.mov"/><Relationship Id="rId6" Type="http://schemas.openxmlformats.org/officeDocument/2006/relationships/notesSlide" Target="../notesSlides/notesSlide5.xml"/><Relationship Id="rId11" Type="http://schemas.openxmlformats.org/officeDocument/2006/relationships/image" Target="../media/image7.png"/><Relationship Id="rId24" Type="http://schemas.openxmlformats.org/officeDocument/2006/relationships/image" Target="../media/image20.png"/><Relationship Id="rId32" Type="http://schemas.openxmlformats.org/officeDocument/2006/relationships/image" Target="../media/image28.png"/><Relationship Id="rId37" Type="http://schemas.openxmlformats.org/officeDocument/2006/relationships/image" Target="../media/image33.png"/><Relationship Id="rId40" Type="http://schemas.openxmlformats.org/officeDocument/2006/relationships/image" Target="../media/image36.png"/><Relationship Id="rId45" Type="http://schemas.openxmlformats.org/officeDocument/2006/relationships/image" Target="../media/image4.png"/><Relationship Id="rId5" Type="http://schemas.openxmlformats.org/officeDocument/2006/relationships/slideLayout" Target="../slideLayouts/slideLayout2.xml"/><Relationship Id="rId15" Type="http://schemas.openxmlformats.org/officeDocument/2006/relationships/image" Target="../media/image11.png"/><Relationship Id="rId23" Type="http://schemas.openxmlformats.org/officeDocument/2006/relationships/image" Target="../media/image19.png"/><Relationship Id="rId28" Type="http://schemas.openxmlformats.org/officeDocument/2006/relationships/image" Target="../media/image24.png"/><Relationship Id="rId36" Type="http://schemas.openxmlformats.org/officeDocument/2006/relationships/image" Target="../media/image32.png"/><Relationship Id="rId10" Type="http://schemas.openxmlformats.org/officeDocument/2006/relationships/image" Target="../media/image6.png"/><Relationship Id="rId19" Type="http://schemas.openxmlformats.org/officeDocument/2006/relationships/image" Target="../media/image15.png"/><Relationship Id="rId31" Type="http://schemas.openxmlformats.org/officeDocument/2006/relationships/image" Target="../media/image27.png"/><Relationship Id="rId44" Type="http://schemas.openxmlformats.org/officeDocument/2006/relationships/image" Target="../media/image39.png"/><Relationship Id="rId4" Type="http://schemas.openxmlformats.org/officeDocument/2006/relationships/audio" Target="../media/media8.m4a"/><Relationship Id="rId9" Type="http://schemas.openxmlformats.org/officeDocument/2006/relationships/image" Target="../media/image5.png"/><Relationship Id="rId14" Type="http://schemas.openxmlformats.org/officeDocument/2006/relationships/image" Target="../media/image10.png"/><Relationship Id="rId22" Type="http://schemas.openxmlformats.org/officeDocument/2006/relationships/image" Target="../media/image18.png"/><Relationship Id="rId27" Type="http://schemas.openxmlformats.org/officeDocument/2006/relationships/image" Target="../media/image23.png"/><Relationship Id="rId30" Type="http://schemas.openxmlformats.org/officeDocument/2006/relationships/image" Target="../media/image26.png"/><Relationship Id="rId35" Type="http://schemas.openxmlformats.org/officeDocument/2006/relationships/image" Target="../media/image31.png"/><Relationship Id="rId43" Type="http://schemas.microsoft.com/office/2007/relationships/hdphoto" Target="../media/hdphoto2.wdp"/><Relationship Id="rId8" Type="http://schemas.openxmlformats.org/officeDocument/2006/relationships/hyperlink" Target="https://doi.org/10/f8h9qw" TargetMode="External"/><Relationship Id="rId3" Type="http://schemas.microsoft.com/office/2007/relationships/media" Target="../media/media8.m4a"/><Relationship Id="rId12" Type="http://schemas.openxmlformats.org/officeDocument/2006/relationships/image" Target="../media/image8.png"/><Relationship Id="rId17" Type="http://schemas.openxmlformats.org/officeDocument/2006/relationships/image" Target="../media/image13.png"/><Relationship Id="rId25" Type="http://schemas.openxmlformats.org/officeDocument/2006/relationships/image" Target="../media/image21.png"/><Relationship Id="rId33" Type="http://schemas.openxmlformats.org/officeDocument/2006/relationships/image" Target="../media/image29.png"/><Relationship Id="rId38" Type="http://schemas.openxmlformats.org/officeDocument/2006/relationships/image" Target="../media/image34.png"/><Relationship Id="rId20" Type="http://schemas.openxmlformats.org/officeDocument/2006/relationships/image" Target="../media/image16.png"/><Relationship Id="rId41" Type="http://schemas.openxmlformats.org/officeDocument/2006/relationships/image" Target="../media/image37.png"/></Relationships>
</file>

<file path=ppt/slides/_rels/slide6.xml.rels><?xml version="1.0" encoding="UTF-8" standalone="yes"?>
<Relationships xmlns="http://schemas.openxmlformats.org/package/2006/relationships"><Relationship Id="rId8" Type="http://schemas.openxmlformats.org/officeDocument/2006/relationships/notesSlide" Target="../notesSlides/notesSlide6.xml"/><Relationship Id="rId3" Type="http://schemas.microsoft.com/office/2007/relationships/media" Target="../media/media10.mp4"/><Relationship Id="rId7" Type="http://schemas.openxmlformats.org/officeDocument/2006/relationships/slideLayout" Target="../slideLayouts/slideLayout2.xml"/><Relationship Id="rId2" Type="http://schemas.openxmlformats.org/officeDocument/2006/relationships/video" Target="../media/media9.mp4"/><Relationship Id="rId1" Type="http://schemas.microsoft.com/office/2007/relationships/media" Target="../media/media9.mp4"/><Relationship Id="rId6" Type="http://schemas.openxmlformats.org/officeDocument/2006/relationships/audio" Target="../media/media11.m4a"/><Relationship Id="rId11" Type="http://schemas.openxmlformats.org/officeDocument/2006/relationships/image" Target="../media/image4.png"/><Relationship Id="rId5" Type="http://schemas.microsoft.com/office/2007/relationships/media" Target="../media/media11.m4a"/><Relationship Id="rId10" Type="http://schemas.openxmlformats.org/officeDocument/2006/relationships/image" Target="../media/image41.png"/><Relationship Id="rId4" Type="http://schemas.openxmlformats.org/officeDocument/2006/relationships/video" Target="../media/media10.mp4"/><Relationship Id="rId9" Type="http://schemas.openxmlformats.org/officeDocument/2006/relationships/image" Target="../media/image40.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4.png"/><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42.png"/><Relationship Id="rId5" Type="http://schemas.openxmlformats.org/officeDocument/2006/relationships/hyperlink" Target="https://doi.org/10/f8h9qw" TargetMode="External"/><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8" Type="http://schemas.openxmlformats.org/officeDocument/2006/relationships/notesSlide" Target="../notesSlides/notesSlide8.xml"/><Relationship Id="rId3" Type="http://schemas.microsoft.com/office/2007/relationships/media" Target="../media/media14.m4a"/><Relationship Id="rId7"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audio" Target="../media/media15.m4a"/><Relationship Id="rId5" Type="http://schemas.microsoft.com/office/2007/relationships/media" Target="../media/media15.m4a"/><Relationship Id="rId4" Type="http://schemas.openxmlformats.org/officeDocument/2006/relationships/audio" Target="../media/media14.m4a"/><Relationship Id="rId9" Type="http://schemas.openxmlformats.org/officeDocument/2006/relationships/image" Target="../media/image4.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4.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8" Type="http://schemas.openxmlformats.org/officeDocument/2006/relationships/audio" Target="../media/media20.m4a"/><Relationship Id="rId13" Type="http://schemas.microsoft.com/office/2007/relationships/media" Target="../media/media23.m4a"/><Relationship Id="rId18" Type="http://schemas.openxmlformats.org/officeDocument/2006/relationships/audio" Target="../media/media25.m4a"/><Relationship Id="rId3" Type="http://schemas.microsoft.com/office/2007/relationships/media" Target="../media/media18.m4a"/><Relationship Id="rId21" Type="http://schemas.openxmlformats.org/officeDocument/2006/relationships/image" Target="../media/image43.png"/><Relationship Id="rId7" Type="http://schemas.microsoft.com/office/2007/relationships/media" Target="../media/media20.m4a"/><Relationship Id="rId12" Type="http://schemas.openxmlformats.org/officeDocument/2006/relationships/audio" Target="../media/media22.m4a"/><Relationship Id="rId17" Type="http://schemas.microsoft.com/office/2007/relationships/media" Target="../media/media25.m4a"/><Relationship Id="rId2" Type="http://schemas.openxmlformats.org/officeDocument/2006/relationships/audio" Target="../media/media17.m4a"/><Relationship Id="rId16" Type="http://schemas.openxmlformats.org/officeDocument/2006/relationships/audio" Target="../media/media24.m4a"/><Relationship Id="rId20" Type="http://schemas.openxmlformats.org/officeDocument/2006/relationships/notesSlide" Target="../notesSlides/notesSlide10.xml"/><Relationship Id="rId1" Type="http://schemas.microsoft.com/office/2007/relationships/media" Target="../media/media17.m4a"/><Relationship Id="rId6" Type="http://schemas.openxmlformats.org/officeDocument/2006/relationships/audio" Target="../media/media19.m4a"/><Relationship Id="rId11" Type="http://schemas.microsoft.com/office/2007/relationships/media" Target="../media/media22.m4a"/><Relationship Id="rId24" Type="http://schemas.openxmlformats.org/officeDocument/2006/relationships/image" Target="../media/image4.png"/><Relationship Id="rId5" Type="http://schemas.microsoft.com/office/2007/relationships/media" Target="../media/media19.m4a"/><Relationship Id="rId15" Type="http://schemas.microsoft.com/office/2007/relationships/media" Target="../media/media24.m4a"/><Relationship Id="rId23" Type="http://schemas.openxmlformats.org/officeDocument/2006/relationships/image" Target="../media/image45.png"/><Relationship Id="rId10" Type="http://schemas.openxmlformats.org/officeDocument/2006/relationships/audio" Target="../media/media21.m4a"/><Relationship Id="rId19" Type="http://schemas.openxmlformats.org/officeDocument/2006/relationships/slideLayout" Target="../slideLayouts/slideLayout8.xml"/><Relationship Id="rId4" Type="http://schemas.openxmlformats.org/officeDocument/2006/relationships/audio" Target="../media/media18.m4a"/><Relationship Id="rId9" Type="http://schemas.microsoft.com/office/2007/relationships/media" Target="../media/media21.m4a"/><Relationship Id="rId14" Type="http://schemas.openxmlformats.org/officeDocument/2006/relationships/audio" Target="../media/media23.m4a"/><Relationship Id="rId22" Type="http://schemas.openxmlformats.org/officeDocument/2006/relationships/image" Target="../media/image44.png"/></Relationships>
</file>

<file path=ppt/slides/_rels/slide11.xml.rels><?xml version="1.0" encoding="UTF-8" standalone="yes"?>
<Relationships xmlns="http://schemas.openxmlformats.org/package/2006/relationships"><Relationship Id="rId8" Type="http://schemas.openxmlformats.org/officeDocument/2006/relationships/notesSlide" Target="../notesSlides/notesSlide11.xml"/><Relationship Id="rId3" Type="http://schemas.microsoft.com/office/2007/relationships/media" Target="../media/media27.m4a"/><Relationship Id="rId7" Type="http://schemas.openxmlformats.org/officeDocument/2006/relationships/slideLayout" Target="../slideLayouts/slideLayout8.xml"/><Relationship Id="rId2" Type="http://schemas.openxmlformats.org/officeDocument/2006/relationships/audio" Target="../media/media26.m4a"/><Relationship Id="rId1" Type="http://schemas.microsoft.com/office/2007/relationships/media" Target="../media/media26.m4a"/><Relationship Id="rId6" Type="http://schemas.openxmlformats.org/officeDocument/2006/relationships/audio" Target="../media/media28.m4a"/><Relationship Id="rId11" Type="http://schemas.openxmlformats.org/officeDocument/2006/relationships/image" Target="../media/image4.png"/><Relationship Id="rId5" Type="http://schemas.microsoft.com/office/2007/relationships/media" Target="../media/media28.m4a"/><Relationship Id="rId10" Type="http://schemas.openxmlformats.org/officeDocument/2006/relationships/image" Target="../media/image47.png"/><Relationship Id="rId4" Type="http://schemas.openxmlformats.org/officeDocument/2006/relationships/audio" Target="../media/media27.m4a"/><Relationship Id="rId9" Type="http://schemas.openxmlformats.org/officeDocument/2006/relationships/image" Target="../media/image46.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9.m4a"/><Relationship Id="rId1" Type="http://schemas.microsoft.com/office/2007/relationships/media" Target="../media/media29.m4a"/><Relationship Id="rId5" Type="http://schemas.openxmlformats.org/officeDocument/2006/relationships/image" Target="../media/image4.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8" Type="http://schemas.openxmlformats.org/officeDocument/2006/relationships/audio" Target="../media/media33.m4a"/><Relationship Id="rId13" Type="http://schemas.openxmlformats.org/officeDocument/2006/relationships/slideLayout" Target="../slideLayouts/slideLayout2.xml"/><Relationship Id="rId3" Type="http://schemas.microsoft.com/office/2007/relationships/media" Target="../media/media31.m4a"/><Relationship Id="rId7" Type="http://schemas.microsoft.com/office/2007/relationships/media" Target="../media/media33.m4a"/><Relationship Id="rId12" Type="http://schemas.openxmlformats.org/officeDocument/2006/relationships/audio" Target="../media/media35.m4a"/><Relationship Id="rId2" Type="http://schemas.openxmlformats.org/officeDocument/2006/relationships/audio" Target="../media/media30.m4a"/><Relationship Id="rId1" Type="http://schemas.microsoft.com/office/2007/relationships/media" Target="../media/media30.m4a"/><Relationship Id="rId6" Type="http://schemas.openxmlformats.org/officeDocument/2006/relationships/audio" Target="../media/media32.m4a"/><Relationship Id="rId11" Type="http://schemas.microsoft.com/office/2007/relationships/media" Target="../media/media35.m4a"/><Relationship Id="rId5" Type="http://schemas.microsoft.com/office/2007/relationships/media" Target="../media/media32.m4a"/><Relationship Id="rId15" Type="http://schemas.openxmlformats.org/officeDocument/2006/relationships/image" Target="../media/image4.png"/><Relationship Id="rId10" Type="http://schemas.openxmlformats.org/officeDocument/2006/relationships/audio" Target="../media/media34.m4a"/><Relationship Id="rId4" Type="http://schemas.openxmlformats.org/officeDocument/2006/relationships/audio" Target="../media/media31.m4a"/><Relationship Id="rId9" Type="http://schemas.microsoft.com/office/2007/relationships/media" Target="../media/media34.m4a"/><Relationship Id="rId1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8" Type="http://schemas.openxmlformats.org/officeDocument/2006/relationships/hyperlink" Target="https://doi.org/10.1175/JAS-D-22-0150.1" TargetMode="External"/><Relationship Id="rId3" Type="http://schemas.microsoft.com/office/2007/relationships/media" Target="../media/media37.m4a"/><Relationship Id="rId7" Type="http://schemas.openxmlformats.org/officeDocument/2006/relationships/image" Target="../media/image48.png"/><Relationship Id="rId2" Type="http://schemas.openxmlformats.org/officeDocument/2006/relationships/video" Target="../media/media36.mp4"/><Relationship Id="rId1" Type="http://schemas.microsoft.com/office/2007/relationships/media" Target="../media/media36.mp4"/><Relationship Id="rId6" Type="http://schemas.openxmlformats.org/officeDocument/2006/relationships/notesSlide" Target="../notesSlides/notesSlide14.xml"/><Relationship Id="rId5" Type="http://schemas.openxmlformats.org/officeDocument/2006/relationships/slideLayout" Target="../slideLayouts/slideLayout2.xml"/><Relationship Id="rId4" Type="http://schemas.openxmlformats.org/officeDocument/2006/relationships/audio" Target="../media/media37.m4a"/><Relationship Id="rId9" Type="http://schemas.openxmlformats.org/officeDocument/2006/relationships/image" Target="../media/image4.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8.m4a"/><Relationship Id="rId1" Type="http://schemas.microsoft.com/office/2007/relationships/media" Target="../media/media38.m4a"/><Relationship Id="rId5" Type="http://schemas.openxmlformats.org/officeDocument/2006/relationships/image" Target="../media/image4.png"/><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8" Type="http://schemas.openxmlformats.org/officeDocument/2006/relationships/audio" Target="../media/media42.m4a"/><Relationship Id="rId13" Type="http://schemas.openxmlformats.org/officeDocument/2006/relationships/hyperlink" Target="https://particlescattering.org/" TargetMode="External"/><Relationship Id="rId3" Type="http://schemas.microsoft.com/office/2007/relationships/media" Target="../media/media40.m4a"/><Relationship Id="rId7" Type="http://schemas.microsoft.com/office/2007/relationships/media" Target="../media/media42.m4a"/><Relationship Id="rId12" Type="http://schemas.openxmlformats.org/officeDocument/2006/relationships/notesSlide" Target="../notesSlides/notesSlide16.xml"/><Relationship Id="rId2" Type="http://schemas.openxmlformats.org/officeDocument/2006/relationships/audio" Target="../media/media39.m4a"/><Relationship Id="rId1" Type="http://schemas.microsoft.com/office/2007/relationships/media" Target="../media/media39.m4a"/><Relationship Id="rId6" Type="http://schemas.openxmlformats.org/officeDocument/2006/relationships/audio" Target="../media/media41.m4a"/><Relationship Id="rId11" Type="http://schemas.openxmlformats.org/officeDocument/2006/relationships/slideLayout" Target="../slideLayouts/slideLayout2.xml"/><Relationship Id="rId5" Type="http://schemas.microsoft.com/office/2007/relationships/media" Target="../media/media41.m4a"/><Relationship Id="rId10" Type="http://schemas.openxmlformats.org/officeDocument/2006/relationships/audio" Target="../media/media43.m4a"/><Relationship Id="rId4" Type="http://schemas.openxmlformats.org/officeDocument/2006/relationships/audio" Target="../media/media40.m4a"/><Relationship Id="rId9" Type="http://schemas.microsoft.com/office/2007/relationships/media" Target="../media/media43.m4a"/><Relationship Id="rId14" Type="http://schemas.openxmlformats.org/officeDocument/2006/relationships/image" Target="../media/image4.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44.m4a"/><Relationship Id="rId1" Type="http://schemas.microsoft.com/office/2007/relationships/media" Target="../media/media44.m4a"/><Relationship Id="rId5" Type="http://schemas.openxmlformats.org/officeDocument/2006/relationships/image" Target="../media/image4.png"/><Relationship Id="rId4" Type="http://schemas.openxmlformats.org/officeDocument/2006/relationships/notesSlide" Target="../notesSlides/notesSlide1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0770B5-16F6-8DA0-CAFB-57340388681E}"/>
              </a:ext>
            </a:extLst>
          </p:cNvPr>
          <p:cNvSpPr>
            <a:spLocks noGrp="1"/>
          </p:cNvSpPr>
          <p:nvPr>
            <p:ph type="ctrTitle"/>
          </p:nvPr>
        </p:nvSpPr>
        <p:spPr/>
        <p:txBody>
          <a:bodyPr>
            <a:noAutofit/>
          </a:bodyPr>
          <a:lstStyle/>
          <a:p>
            <a:r>
              <a:rPr lang="en-US" sz="4800" i="1" dirty="0"/>
              <a:t>OpenSSP Portal</a:t>
            </a:r>
            <a:br>
              <a:rPr lang="en-US" sz="4800" dirty="0"/>
            </a:br>
            <a:r>
              <a:rPr lang="en-US" sz="4800" dirty="0"/>
              <a:t>Grand Reopening</a:t>
            </a:r>
            <a:br>
              <a:rPr lang="en-US" sz="4000" dirty="0"/>
            </a:br>
            <a:r>
              <a:rPr lang="en-US" sz="3600" dirty="0"/>
              <a:t>A Milestone Towards NASA </a:t>
            </a:r>
            <a:r>
              <a:rPr lang="en-US" sz="3600" dirty="0" err="1"/>
              <a:t>PaSS</a:t>
            </a:r>
            <a:r>
              <a:rPr lang="en-US" sz="3600" dirty="0"/>
              <a:t> DB</a:t>
            </a:r>
            <a:endParaRPr lang="en-US" sz="4000" dirty="0"/>
          </a:p>
        </p:txBody>
      </p:sp>
      <p:sp>
        <p:nvSpPr>
          <p:cNvPr id="3" name="Subtitle 2">
            <a:extLst>
              <a:ext uri="{FF2B5EF4-FFF2-40B4-BE49-F238E27FC236}">
                <a16:creationId xmlns:a16="http://schemas.microsoft.com/office/drawing/2014/main" id="{FD0E7BFF-CAFD-2962-7D4B-AFBBEC0C412C}"/>
              </a:ext>
            </a:extLst>
          </p:cNvPr>
          <p:cNvSpPr>
            <a:spLocks noGrp="1"/>
          </p:cNvSpPr>
          <p:nvPr>
            <p:ph type="subTitle" idx="1"/>
          </p:nvPr>
        </p:nvSpPr>
        <p:spPr/>
        <p:txBody>
          <a:bodyPr>
            <a:normAutofit fontScale="77500" lnSpcReduction="20000"/>
          </a:bodyPr>
          <a:lstStyle/>
          <a:p>
            <a:pPr>
              <a:lnSpc>
                <a:spcPct val="120000"/>
              </a:lnSpc>
              <a:spcBef>
                <a:spcPts val="400"/>
              </a:spcBef>
            </a:pPr>
            <a:r>
              <a:rPr lang="en-US" dirty="0"/>
              <a:t>Kwo-Sen Kuo</a:t>
            </a:r>
            <a:r>
              <a:rPr lang="en-US" baseline="30000" dirty="0"/>
              <a:t>1,2</a:t>
            </a:r>
            <a:r>
              <a:rPr lang="en-US" dirty="0"/>
              <a:t>, Bruce Altner</a:t>
            </a:r>
            <a:r>
              <a:rPr lang="en-US" baseline="30000" dirty="0"/>
              <a:t>2</a:t>
            </a:r>
            <a:r>
              <a:rPr lang="en-US" dirty="0"/>
              <a:t>, That-Dai-Hai Ton</a:t>
            </a:r>
            <a:r>
              <a:rPr lang="en-US" baseline="30000" dirty="0"/>
              <a:t>3</a:t>
            </a:r>
            <a:r>
              <a:rPr lang="en-US" dirty="0"/>
              <a:t> , Robert Schrom</a:t>
            </a:r>
            <a:r>
              <a:rPr lang="en-US" baseline="30000" dirty="0"/>
              <a:t>1,2</a:t>
            </a:r>
            <a:r>
              <a:rPr lang="en-US" dirty="0"/>
              <a:t>, </a:t>
            </a:r>
            <a:br>
              <a:rPr lang="en-US" dirty="0"/>
            </a:br>
            <a:r>
              <a:rPr lang="en-US" dirty="0"/>
              <a:t>Ian Adams</a:t>
            </a:r>
            <a:r>
              <a:rPr lang="en-US" baseline="30000" dirty="0"/>
              <a:t>2</a:t>
            </a:r>
            <a:r>
              <a:rPr lang="en-US" dirty="0"/>
              <a:t>, George Huffman</a:t>
            </a:r>
            <a:r>
              <a:rPr lang="en-US" baseline="30000" dirty="0"/>
              <a:t>2</a:t>
            </a:r>
            <a:r>
              <a:rPr lang="en-US" dirty="0"/>
              <a:t>, and Scott Braun</a:t>
            </a:r>
            <a:r>
              <a:rPr lang="en-US" baseline="30000" dirty="0"/>
              <a:t>2</a:t>
            </a:r>
          </a:p>
          <a:p>
            <a:pPr marL="238125" indent="-238125">
              <a:buFont typeface="+mj-lt"/>
              <a:buAutoNum type="arabicPeriod"/>
            </a:pPr>
            <a:r>
              <a:rPr lang="en-US" sz="1900" dirty="0"/>
              <a:t>University of Maryland, College Park, MD 20740, USA (</a:t>
            </a:r>
            <a:r>
              <a:rPr lang="en-US" sz="1900" dirty="0" err="1"/>
              <a:t>kkuo@umd.edu</a:t>
            </a:r>
            <a:r>
              <a:rPr lang="en-US" sz="1900" dirty="0"/>
              <a:t>)</a:t>
            </a:r>
          </a:p>
          <a:p>
            <a:pPr marL="238125" indent="-238125">
              <a:buFont typeface="+mj-lt"/>
              <a:buAutoNum type="arabicPeriod"/>
            </a:pPr>
            <a:r>
              <a:rPr lang="en-US" sz="1900" dirty="0"/>
              <a:t>NASA Goddard Space Fight Center</a:t>
            </a:r>
          </a:p>
          <a:p>
            <a:pPr marL="238125" indent="-238125">
              <a:buFont typeface="+mj-lt"/>
              <a:buAutoNum type="arabicPeriod"/>
            </a:pPr>
            <a:r>
              <a:rPr lang="en-US" sz="1900" dirty="0"/>
              <a:t>Self</a:t>
            </a:r>
          </a:p>
        </p:txBody>
      </p:sp>
      <p:pic>
        <p:nvPicPr>
          <p:cNvPr id="5" name="Audio Recording May 7, 2026 at 09:53:25">
            <a:hlinkClick r:id="" action="ppaction://media"/>
            <a:extLst>
              <a:ext uri="{FF2B5EF4-FFF2-40B4-BE49-F238E27FC236}">
                <a16:creationId xmlns:a16="http://schemas.microsoft.com/office/drawing/2014/main" id="{8B5645AB-BBFB-F385-1650-BC5FEA075F60}"/>
              </a:ext>
            </a:extLst>
          </p:cNvPr>
          <p:cNvPicPr>
            <a:picLocks noChangeAspect="1"/>
          </p:cNvPicPr>
          <p:nvPr>
            <a:audioFile r:link="rId2"/>
            <p:extLst>
              <p:ext uri="{DAA4B4D4-6D71-4841-9C94-3DE7FCFB9230}">
                <p14:media xmlns:p14="http://schemas.microsoft.com/office/powerpoint/2010/main" r:embed="rId1"/>
              </p:ext>
            </p:extLst>
          </p:nvPr>
        </p:nvPicPr>
        <p:blipFill>
          <a:blip r:embed="rId5">
            <a:alphaModFix amt="30000"/>
          </a:blip>
          <a:stretch>
            <a:fillRect/>
          </a:stretch>
        </p:blipFill>
        <p:spPr>
          <a:xfrm>
            <a:off x="11772900" y="5989320"/>
            <a:ext cx="182880" cy="182880"/>
          </a:xfrm>
          <a:prstGeom prst="rect">
            <a:avLst/>
          </a:prstGeom>
          <a:noFill/>
        </p:spPr>
      </p:pic>
    </p:spTree>
    <p:extLst>
      <p:ext uri="{BB962C8B-B14F-4D97-AF65-F5344CB8AC3E}">
        <p14:creationId xmlns:p14="http://schemas.microsoft.com/office/powerpoint/2010/main" val="5863972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542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538A7F-17F4-03FD-49D0-B6E52A60A91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868D97A-D5C8-4A4A-1CB9-3F5E50CBB8B0}"/>
              </a:ext>
            </a:extLst>
          </p:cNvPr>
          <p:cNvSpPr>
            <a:spLocks noGrp="1"/>
          </p:cNvSpPr>
          <p:nvPr>
            <p:ph type="title"/>
          </p:nvPr>
        </p:nvSpPr>
        <p:spPr/>
        <p:txBody>
          <a:bodyPr/>
          <a:lstStyle/>
          <a:p>
            <a:r>
              <a:rPr lang="en-US" dirty="0"/>
              <a:t>Outline</a:t>
            </a:r>
          </a:p>
        </p:txBody>
      </p:sp>
      <p:sp>
        <p:nvSpPr>
          <p:cNvPr id="3" name="Content Placeholder 2">
            <a:extLst>
              <a:ext uri="{FF2B5EF4-FFF2-40B4-BE49-F238E27FC236}">
                <a16:creationId xmlns:a16="http://schemas.microsoft.com/office/drawing/2014/main" id="{C8A9D34C-A527-473B-EEB3-35DABB36A6CB}"/>
              </a:ext>
            </a:extLst>
          </p:cNvPr>
          <p:cNvSpPr>
            <a:spLocks noGrp="1"/>
          </p:cNvSpPr>
          <p:nvPr>
            <p:ph idx="1"/>
          </p:nvPr>
        </p:nvSpPr>
        <p:spPr/>
        <p:txBody>
          <a:bodyPr/>
          <a:lstStyle/>
          <a:p>
            <a:r>
              <a:rPr lang="en-US" dirty="0"/>
              <a:t>What is OpenSSP? Why?</a:t>
            </a:r>
          </a:p>
          <a:p>
            <a:r>
              <a:rPr lang="en-US" dirty="0"/>
              <a:t>What remains the same? What is Different?</a:t>
            </a:r>
          </a:p>
          <a:p>
            <a:r>
              <a:rPr lang="en-US" dirty="0"/>
              <a:t>What more can be expected?</a:t>
            </a:r>
          </a:p>
          <a:p>
            <a:pPr lvl="1"/>
            <a:r>
              <a:rPr lang="en-US" dirty="0"/>
              <a:t>Evolving towards NASA </a:t>
            </a:r>
            <a:r>
              <a:rPr lang="en-US" dirty="0" err="1"/>
              <a:t>PaSS</a:t>
            </a:r>
            <a:r>
              <a:rPr lang="en-US" dirty="0"/>
              <a:t> DB</a:t>
            </a:r>
          </a:p>
          <a:p>
            <a:r>
              <a:rPr lang="en-US" dirty="0"/>
              <a:t>Summary</a:t>
            </a:r>
          </a:p>
        </p:txBody>
      </p:sp>
      <p:sp>
        <p:nvSpPr>
          <p:cNvPr id="5" name="Date Placeholder 4">
            <a:extLst>
              <a:ext uri="{FF2B5EF4-FFF2-40B4-BE49-F238E27FC236}">
                <a16:creationId xmlns:a16="http://schemas.microsoft.com/office/drawing/2014/main" id="{4E2B1CCD-550A-879C-4EE3-07C91F341DBF}"/>
              </a:ext>
            </a:extLst>
          </p:cNvPr>
          <p:cNvSpPr>
            <a:spLocks noGrp="1"/>
          </p:cNvSpPr>
          <p:nvPr>
            <p:ph type="dt" sz="half" idx="10"/>
          </p:nvPr>
        </p:nvSpPr>
        <p:spPr/>
        <p:txBody>
          <a:bodyPr/>
          <a:lstStyle/>
          <a:p>
            <a:r>
              <a:rPr lang="en-US"/>
              <a:t>07/10/26</a:t>
            </a:r>
          </a:p>
        </p:txBody>
      </p:sp>
      <p:sp>
        <p:nvSpPr>
          <p:cNvPr id="6" name="Footer Placeholder 5">
            <a:extLst>
              <a:ext uri="{FF2B5EF4-FFF2-40B4-BE49-F238E27FC236}">
                <a16:creationId xmlns:a16="http://schemas.microsoft.com/office/drawing/2014/main" id="{7CDA3C3F-60C9-A185-B9E1-70BF67B96DF4}"/>
              </a:ext>
            </a:extLst>
          </p:cNvPr>
          <p:cNvSpPr>
            <a:spLocks noGrp="1"/>
          </p:cNvSpPr>
          <p:nvPr>
            <p:ph type="ftr" sz="quarter" idx="11"/>
          </p:nvPr>
        </p:nvSpPr>
        <p:spPr/>
        <p:txBody>
          <a:bodyPr/>
          <a:lstStyle/>
          <a:p>
            <a:r>
              <a:rPr lang="en-US"/>
              <a:t>IPWG-12 (Kraków, Poland)</a:t>
            </a:r>
          </a:p>
        </p:txBody>
      </p:sp>
      <p:sp>
        <p:nvSpPr>
          <p:cNvPr id="7" name="Slide Number Placeholder 6">
            <a:extLst>
              <a:ext uri="{FF2B5EF4-FFF2-40B4-BE49-F238E27FC236}">
                <a16:creationId xmlns:a16="http://schemas.microsoft.com/office/drawing/2014/main" id="{A820356E-2FB2-8824-304E-4173A837B492}"/>
              </a:ext>
            </a:extLst>
          </p:cNvPr>
          <p:cNvSpPr>
            <a:spLocks noGrp="1"/>
          </p:cNvSpPr>
          <p:nvPr>
            <p:ph type="sldNum" sz="quarter" idx="12"/>
          </p:nvPr>
        </p:nvSpPr>
        <p:spPr/>
        <p:txBody>
          <a:bodyPr/>
          <a:lstStyle/>
          <a:p>
            <a:fld id="{667E0F9F-275F-2348-AF7F-EFD4CD563789}" type="slidenum">
              <a:rPr lang="en-US" smtClean="0"/>
              <a:t>2</a:t>
            </a:fld>
            <a:endParaRPr lang="en-US"/>
          </a:p>
        </p:txBody>
      </p:sp>
      <p:pic>
        <p:nvPicPr>
          <p:cNvPr id="4" name="Audio Recording May 7, 2026 at 09:56:15">
            <a:hlinkClick r:id="" action="ppaction://media"/>
            <a:extLst>
              <a:ext uri="{FF2B5EF4-FFF2-40B4-BE49-F238E27FC236}">
                <a16:creationId xmlns:a16="http://schemas.microsoft.com/office/drawing/2014/main" id="{45175285-80B7-AC87-35FA-C640313B4003}"/>
              </a:ext>
            </a:extLst>
          </p:cNvPr>
          <p:cNvPicPr>
            <a:picLocks noChangeAspect="1"/>
          </p:cNvPicPr>
          <p:nvPr>
            <a:audioFile r:link="rId2"/>
            <p:extLst>
              <p:ext uri="{DAA4B4D4-6D71-4841-9C94-3DE7FCFB9230}">
                <p14:media xmlns:p14="http://schemas.microsoft.com/office/powerpoint/2010/main" r:embed="rId1"/>
              </p:ext>
            </p:extLst>
          </p:nvPr>
        </p:nvPicPr>
        <p:blipFill>
          <a:blip r:embed="rId5">
            <a:alphaModFix amt="30000"/>
          </a:blip>
          <a:stretch>
            <a:fillRect/>
          </a:stretch>
        </p:blipFill>
        <p:spPr>
          <a:xfrm>
            <a:off x="11772900" y="5943600"/>
            <a:ext cx="228600" cy="228600"/>
          </a:xfrm>
          <a:prstGeom prst="rect">
            <a:avLst/>
          </a:prstGeom>
        </p:spPr>
      </p:pic>
    </p:spTree>
    <p:extLst>
      <p:ext uri="{BB962C8B-B14F-4D97-AF65-F5344CB8AC3E}">
        <p14:creationId xmlns:p14="http://schemas.microsoft.com/office/powerpoint/2010/main" val="30398412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100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1" presetClass="mediacall" presetSubtype="0" fill="hold" nodeType="withEffect">
                                  <p:stCondLst>
                                    <p:cond delay="0"/>
                                  </p:stCondLst>
                                  <p:childTnLst>
                                    <p:cmd type="call" cmd="playFrom(0.0)">
                                      <p:cBhvr>
                                        <p:cTn id="10" dur="26876" fill="hold"/>
                                        <p:tgtEl>
                                          <p:spTgt spid="4"/>
                                        </p:tgtEl>
                                      </p:cBhvr>
                                    </p:cmd>
                                  </p:childTnLst>
                                </p:cTn>
                              </p:par>
                              <p:par>
                                <p:cTn id="11" presetID="2" presetClass="entr" presetSubtype="4" fill="hold" grpId="0" nodeType="withEffect">
                                  <p:stCondLst>
                                    <p:cond delay="1000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1850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19000"/>
                                  </p:stCondLst>
                                  <p:childTnLst>
                                    <p:set>
                                      <p:cBhvr>
                                        <p:cTn id="20" dur="1" fill="hold">
                                          <p:stCondLst>
                                            <p:cond delay="0"/>
                                          </p:stCondLst>
                                        </p:cTn>
                                        <p:tgtEl>
                                          <p:spTgt spid="3">
                                            <p:txEl>
                                              <p:pRg st="3" end="3"/>
                                            </p:txEl>
                                          </p:spTgt>
                                        </p:tgtEl>
                                        <p:attrNameLst>
                                          <p:attrName>style.visibility</p:attrName>
                                        </p:attrNameLst>
                                      </p:cBhvr>
                                      <p:to>
                                        <p:strVal val="visible"/>
                                      </p:to>
                                    </p:set>
                                    <p:anim calcmode="lin" valueType="num">
                                      <p:cBhvr additive="base">
                                        <p:cTn id="2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2400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p:cMediaNode vol="80000">
                <p:cTn id="27" fill="hold" display="0">
                  <p:stCondLst>
                    <p:cond delay="indefinite"/>
                  </p:stCondLst>
                  <p:endCondLst>
                    <p:cond evt="onStopAudio" delay="0">
                      <p:tgtEl>
                        <p:sldTgt/>
                      </p:tgtEl>
                    </p:cond>
                  </p:endCondLst>
                </p:cTn>
                <p:tgtEl>
                  <p:spTgt spid="4"/>
                </p:tgtEl>
              </p:cMediaNode>
            </p:audio>
          </p:childTnLst>
        </p:cTn>
      </p:par>
    </p:tnLst>
    <p:bldLst>
      <p:bldP spid="3"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4BCD3A-D3D8-E169-A189-3D5DC27FA81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C4080AE-CAAF-FA8C-3F79-177B98ADA592}"/>
              </a:ext>
            </a:extLst>
          </p:cNvPr>
          <p:cNvSpPr>
            <a:spLocks noGrp="1"/>
          </p:cNvSpPr>
          <p:nvPr>
            <p:ph type="title"/>
          </p:nvPr>
        </p:nvSpPr>
        <p:spPr/>
        <p:txBody>
          <a:bodyPr/>
          <a:lstStyle/>
          <a:p>
            <a:r>
              <a:rPr lang="en-US" dirty="0"/>
              <a:t>Outline</a:t>
            </a:r>
          </a:p>
        </p:txBody>
      </p:sp>
      <p:sp>
        <p:nvSpPr>
          <p:cNvPr id="3" name="Content Placeholder 2">
            <a:extLst>
              <a:ext uri="{FF2B5EF4-FFF2-40B4-BE49-F238E27FC236}">
                <a16:creationId xmlns:a16="http://schemas.microsoft.com/office/drawing/2014/main" id="{934524F6-28DA-89D4-5F44-15D61C9A2D30}"/>
              </a:ext>
            </a:extLst>
          </p:cNvPr>
          <p:cNvSpPr>
            <a:spLocks noGrp="1"/>
          </p:cNvSpPr>
          <p:nvPr>
            <p:ph idx="1"/>
          </p:nvPr>
        </p:nvSpPr>
        <p:spPr/>
        <p:txBody>
          <a:bodyPr/>
          <a:lstStyle/>
          <a:p>
            <a:r>
              <a:rPr lang="en-US" dirty="0"/>
              <a:t>What is OpenSSP? Why?</a:t>
            </a:r>
          </a:p>
          <a:p>
            <a:r>
              <a:rPr lang="en-US" dirty="0">
                <a:solidFill>
                  <a:schemeClr val="bg1">
                    <a:lumMod val="65000"/>
                    <a:lumOff val="35000"/>
                  </a:schemeClr>
                </a:solidFill>
              </a:rPr>
              <a:t>What remains the same? What is Different?</a:t>
            </a:r>
          </a:p>
          <a:p>
            <a:r>
              <a:rPr lang="en-US" dirty="0">
                <a:solidFill>
                  <a:schemeClr val="bg1">
                    <a:lumMod val="65000"/>
                    <a:lumOff val="35000"/>
                  </a:schemeClr>
                </a:solidFill>
              </a:rPr>
              <a:t>What more can be expected?</a:t>
            </a:r>
          </a:p>
          <a:p>
            <a:pPr lvl="1"/>
            <a:r>
              <a:rPr lang="en-US" dirty="0">
                <a:solidFill>
                  <a:schemeClr val="bg1">
                    <a:lumMod val="65000"/>
                    <a:lumOff val="35000"/>
                  </a:schemeClr>
                </a:solidFill>
              </a:rPr>
              <a:t>Evolving towards NASA </a:t>
            </a:r>
            <a:r>
              <a:rPr lang="en-US" dirty="0" err="1">
                <a:solidFill>
                  <a:schemeClr val="bg1">
                    <a:lumMod val="65000"/>
                    <a:lumOff val="35000"/>
                  </a:schemeClr>
                </a:solidFill>
              </a:rPr>
              <a:t>PaSS</a:t>
            </a:r>
            <a:r>
              <a:rPr lang="en-US" dirty="0">
                <a:solidFill>
                  <a:schemeClr val="bg1">
                    <a:lumMod val="65000"/>
                    <a:lumOff val="35000"/>
                  </a:schemeClr>
                </a:solidFill>
              </a:rPr>
              <a:t> DB</a:t>
            </a:r>
          </a:p>
          <a:p>
            <a:r>
              <a:rPr lang="en-US" dirty="0">
                <a:solidFill>
                  <a:schemeClr val="bg1">
                    <a:lumMod val="65000"/>
                    <a:lumOff val="35000"/>
                  </a:schemeClr>
                </a:solidFill>
              </a:rPr>
              <a:t>Summary</a:t>
            </a:r>
          </a:p>
        </p:txBody>
      </p:sp>
      <p:sp>
        <p:nvSpPr>
          <p:cNvPr id="4" name="Date Placeholder 3">
            <a:extLst>
              <a:ext uri="{FF2B5EF4-FFF2-40B4-BE49-F238E27FC236}">
                <a16:creationId xmlns:a16="http://schemas.microsoft.com/office/drawing/2014/main" id="{74E646D3-E014-BFF9-2F29-DF1BF4B3E553}"/>
              </a:ext>
            </a:extLst>
          </p:cNvPr>
          <p:cNvSpPr>
            <a:spLocks noGrp="1"/>
          </p:cNvSpPr>
          <p:nvPr>
            <p:ph type="dt" sz="half" idx="10"/>
          </p:nvPr>
        </p:nvSpPr>
        <p:spPr/>
        <p:txBody>
          <a:bodyPr/>
          <a:lstStyle/>
          <a:p>
            <a:r>
              <a:rPr lang="en-US"/>
              <a:t>07/10/26</a:t>
            </a:r>
          </a:p>
        </p:txBody>
      </p:sp>
      <p:sp>
        <p:nvSpPr>
          <p:cNvPr id="5" name="Footer Placeholder 4">
            <a:extLst>
              <a:ext uri="{FF2B5EF4-FFF2-40B4-BE49-F238E27FC236}">
                <a16:creationId xmlns:a16="http://schemas.microsoft.com/office/drawing/2014/main" id="{CED1009A-9A4E-3269-4490-0CB2BB358A0E}"/>
              </a:ext>
            </a:extLst>
          </p:cNvPr>
          <p:cNvSpPr>
            <a:spLocks noGrp="1"/>
          </p:cNvSpPr>
          <p:nvPr>
            <p:ph type="ftr" sz="quarter" idx="11"/>
          </p:nvPr>
        </p:nvSpPr>
        <p:spPr/>
        <p:txBody>
          <a:bodyPr/>
          <a:lstStyle/>
          <a:p>
            <a:r>
              <a:rPr lang="en-US"/>
              <a:t>IPWG-12 (Kraków, Poland)</a:t>
            </a:r>
          </a:p>
        </p:txBody>
      </p:sp>
      <p:sp>
        <p:nvSpPr>
          <p:cNvPr id="6" name="Slide Number Placeholder 5">
            <a:extLst>
              <a:ext uri="{FF2B5EF4-FFF2-40B4-BE49-F238E27FC236}">
                <a16:creationId xmlns:a16="http://schemas.microsoft.com/office/drawing/2014/main" id="{D3931C29-8D2B-7B81-A293-4623A6D65900}"/>
              </a:ext>
            </a:extLst>
          </p:cNvPr>
          <p:cNvSpPr>
            <a:spLocks noGrp="1"/>
          </p:cNvSpPr>
          <p:nvPr>
            <p:ph type="sldNum" sz="quarter" idx="12"/>
          </p:nvPr>
        </p:nvSpPr>
        <p:spPr/>
        <p:txBody>
          <a:bodyPr/>
          <a:lstStyle/>
          <a:p>
            <a:fld id="{667E0F9F-275F-2348-AF7F-EFD4CD563789}" type="slidenum">
              <a:rPr lang="en-US" smtClean="0"/>
              <a:t>3</a:t>
            </a:fld>
            <a:endParaRPr lang="en-US"/>
          </a:p>
        </p:txBody>
      </p:sp>
      <p:pic>
        <p:nvPicPr>
          <p:cNvPr id="7" name="Audio Recording May 8, 2026 at 08:39:56">
            <a:hlinkClick r:id="" action="ppaction://media"/>
            <a:extLst>
              <a:ext uri="{FF2B5EF4-FFF2-40B4-BE49-F238E27FC236}">
                <a16:creationId xmlns:a16="http://schemas.microsoft.com/office/drawing/2014/main" id="{37EEC493-D281-5CAE-B3A3-3A4F46A03C8D}"/>
              </a:ext>
            </a:extLst>
          </p:cNvPr>
          <p:cNvPicPr>
            <a:picLocks noChangeAspect="1"/>
          </p:cNvPicPr>
          <p:nvPr>
            <a:audioFile r:link="rId2"/>
            <p:extLst>
              <p:ext uri="{DAA4B4D4-6D71-4841-9C94-3DE7FCFB9230}">
                <p14:media xmlns:p14="http://schemas.microsoft.com/office/powerpoint/2010/main" r:embed="rId1"/>
              </p:ext>
            </p:extLst>
          </p:nvPr>
        </p:nvPicPr>
        <p:blipFill>
          <a:blip r:embed="rId5">
            <a:alphaModFix amt="30000"/>
          </a:blip>
          <a:stretch>
            <a:fillRect/>
          </a:stretch>
        </p:blipFill>
        <p:spPr>
          <a:xfrm>
            <a:off x="11772900" y="5994083"/>
            <a:ext cx="182880" cy="182880"/>
          </a:xfrm>
          <a:prstGeom prst="rect">
            <a:avLst/>
          </a:prstGeom>
        </p:spPr>
      </p:pic>
    </p:spTree>
    <p:extLst>
      <p:ext uri="{BB962C8B-B14F-4D97-AF65-F5344CB8AC3E}">
        <p14:creationId xmlns:p14="http://schemas.microsoft.com/office/powerpoint/2010/main" val="17281122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5820"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D62A9C-78F0-D8CA-9257-67D2D8943003}"/>
              </a:ext>
            </a:extLst>
          </p:cNvPr>
          <p:cNvSpPr>
            <a:spLocks noGrp="1"/>
          </p:cNvSpPr>
          <p:nvPr>
            <p:ph type="title"/>
          </p:nvPr>
        </p:nvSpPr>
        <p:spPr/>
        <p:txBody>
          <a:bodyPr/>
          <a:lstStyle/>
          <a:p>
            <a:r>
              <a:rPr lang="en-US" dirty="0"/>
              <a:t>What is OpenSSP</a:t>
            </a:r>
          </a:p>
        </p:txBody>
      </p:sp>
      <p:sp>
        <p:nvSpPr>
          <p:cNvPr id="3" name="Content Placeholder 2">
            <a:extLst>
              <a:ext uri="{FF2B5EF4-FFF2-40B4-BE49-F238E27FC236}">
                <a16:creationId xmlns:a16="http://schemas.microsoft.com/office/drawing/2014/main" id="{CFE2BD12-28FE-F183-FF71-F77CCAAD43C4}"/>
              </a:ext>
            </a:extLst>
          </p:cNvPr>
          <p:cNvSpPr>
            <a:spLocks noGrp="1"/>
          </p:cNvSpPr>
          <p:nvPr>
            <p:ph idx="1"/>
          </p:nvPr>
        </p:nvSpPr>
        <p:spPr/>
        <p:txBody>
          <a:bodyPr/>
          <a:lstStyle/>
          <a:p>
            <a:pPr marL="0" indent="0">
              <a:buNone/>
            </a:pPr>
            <a:r>
              <a:rPr lang="en-US" dirty="0"/>
              <a:t>OpenSSP stands for Open Single-Scattering Properties.</a:t>
            </a:r>
          </a:p>
          <a:p>
            <a:pPr marL="466725" indent="-466725">
              <a:buFont typeface="+mj-lt"/>
              <a:buAutoNum type="arabicPeriod"/>
            </a:pPr>
            <a:r>
              <a:rPr lang="en-US" dirty="0"/>
              <a:t>It is a database of numerically generated realistic solid hydrometeors and their (scalar) single scattering properties (SSPs)</a:t>
            </a:r>
          </a:p>
          <a:p>
            <a:pPr marL="466725" indent="-466725">
              <a:buFont typeface="+mj-lt"/>
              <a:buAutoNum type="arabicPeriod"/>
            </a:pPr>
            <a:r>
              <a:rPr lang="en-US" dirty="0"/>
              <a:t>It also refers to a web interface (portal) for interested researchers to obtain particle structure(s) and their corresponding SSPs from the database</a:t>
            </a:r>
          </a:p>
        </p:txBody>
      </p:sp>
      <p:sp>
        <p:nvSpPr>
          <p:cNvPr id="4" name="Date Placeholder 3">
            <a:extLst>
              <a:ext uri="{FF2B5EF4-FFF2-40B4-BE49-F238E27FC236}">
                <a16:creationId xmlns:a16="http://schemas.microsoft.com/office/drawing/2014/main" id="{05E73907-04A5-4B26-551B-75E7D1AE4438}"/>
              </a:ext>
            </a:extLst>
          </p:cNvPr>
          <p:cNvSpPr>
            <a:spLocks noGrp="1"/>
          </p:cNvSpPr>
          <p:nvPr>
            <p:ph type="dt" sz="half" idx="10"/>
          </p:nvPr>
        </p:nvSpPr>
        <p:spPr/>
        <p:txBody>
          <a:bodyPr/>
          <a:lstStyle/>
          <a:p>
            <a:r>
              <a:rPr lang="en-US"/>
              <a:t>07/10/26</a:t>
            </a:r>
          </a:p>
        </p:txBody>
      </p:sp>
      <p:sp>
        <p:nvSpPr>
          <p:cNvPr id="5" name="Footer Placeholder 4">
            <a:extLst>
              <a:ext uri="{FF2B5EF4-FFF2-40B4-BE49-F238E27FC236}">
                <a16:creationId xmlns:a16="http://schemas.microsoft.com/office/drawing/2014/main" id="{132BCC1B-4095-C24F-3610-473642E11E28}"/>
              </a:ext>
            </a:extLst>
          </p:cNvPr>
          <p:cNvSpPr>
            <a:spLocks noGrp="1"/>
          </p:cNvSpPr>
          <p:nvPr>
            <p:ph type="ftr" sz="quarter" idx="11"/>
          </p:nvPr>
        </p:nvSpPr>
        <p:spPr/>
        <p:txBody>
          <a:bodyPr/>
          <a:lstStyle/>
          <a:p>
            <a:r>
              <a:rPr lang="en-US"/>
              <a:t>IPWG-12 (Kraków, Poland)</a:t>
            </a:r>
          </a:p>
        </p:txBody>
      </p:sp>
      <p:sp>
        <p:nvSpPr>
          <p:cNvPr id="6" name="Slide Number Placeholder 5">
            <a:extLst>
              <a:ext uri="{FF2B5EF4-FFF2-40B4-BE49-F238E27FC236}">
                <a16:creationId xmlns:a16="http://schemas.microsoft.com/office/drawing/2014/main" id="{0263D0FA-B898-5675-DEB1-23F3A5726FEE}"/>
              </a:ext>
            </a:extLst>
          </p:cNvPr>
          <p:cNvSpPr>
            <a:spLocks noGrp="1"/>
          </p:cNvSpPr>
          <p:nvPr>
            <p:ph type="sldNum" sz="quarter" idx="12"/>
          </p:nvPr>
        </p:nvSpPr>
        <p:spPr/>
        <p:txBody>
          <a:bodyPr/>
          <a:lstStyle/>
          <a:p>
            <a:fld id="{667E0F9F-275F-2348-AF7F-EFD4CD563789}" type="slidenum">
              <a:rPr lang="en-US" smtClean="0"/>
              <a:t>4</a:t>
            </a:fld>
            <a:endParaRPr lang="en-US"/>
          </a:p>
        </p:txBody>
      </p:sp>
      <p:pic>
        <p:nvPicPr>
          <p:cNvPr id="7" name="Audio Recording May 8, 2026 at 08:46:23">
            <a:hlinkClick r:id="" action="ppaction://media"/>
            <a:extLst>
              <a:ext uri="{FF2B5EF4-FFF2-40B4-BE49-F238E27FC236}">
                <a16:creationId xmlns:a16="http://schemas.microsoft.com/office/drawing/2014/main" id="{8D5B1BC1-3FD3-F9A1-0DCC-D5F17DE4143C}"/>
              </a:ext>
            </a:extLst>
          </p:cNvPr>
          <p:cNvPicPr>
            <a:picLocks noChangeAspect="1"/>
          </p:cNvPicPr>
          <p:nvPr>
            <a:audioFile r:link="rId2"/>
            <p:extLst>
              <p:ext uri="{DAA4B4D4-6D71-4841-9C94-3DE7FCFB9230}">
                <p14:media xmlns:p14="http://schemas.microsoft.com/office/powerpoint/2010/main" r:embed="rId1"/>
              </p:ext>
            </p:extLst>
          </p:nvPr>
        </p:nvPicPr>
        <p:blipFill>
          <a:blip r:embed="rId9">
            <a:alphaModFix amt="30000"/>
          </a:blip>
          <a:stretch>
            <a:fillRect/>
          </a:stretch>
        </p:blipFill>
        <p:spPr>
          <a:xfrm>
            <a:off x="11772900" y="5628323"/>
            <a:ext cx="182880" cy="182880"/>
          </a:xfrm>
          <a:prstGeom prst="rect">
            <a:avLst/>
          </a:prstGeom>
        </p:spPr>
      </p:pic>
      <p:pic>
        <p:nvPicPr>
          <p:cNvPr id="8" name="Audio Recording May 8, 2026 at 08:49:05">
            <a:hlinkClick r:id="" action="ppaction://media"/>
            <a:extLst>
              <a:ext uri="{FF2B5EF4-FFF2-40B4-BE49-F238E27FC236}">
                <a16:creationId xmlns:a16="http://schemas.microsoft.com/office/drawing/2014/main" id="{30637DD2-F29B-B49C-61E0-F39933E63589}"/>
              </a:ext>
            </a:extLst>
          </p:cNvPr>
          <p:cNvPicPr>
            <a:picLocks noChangeAspect="1"/>
          </p:cNvPicPr>
          <p:nvPr>
            <a:audioFile r:link="rId4"/>
            <p:extLst>
              <p:ext uri="{DAA4B4D4-6D71-4841-9C94-3DE7FCFB9230}">
                <p14:media xmlns:p14="http://schemas.microsoft.com/office/powerpoint/2010/main" r:embed="rId3"/>
              </p:ext>
            </p:extLst>
          </p:nvPr>
        </p:nvPicPr>
        <p:blipFill>
          <a:blip r:embed="rId9">
            <a:alphaModFix amt="30000"/>
          </a:blip>
          <a:stretch>
            <a:fillRect/>
          </a:stretch>
        </p:blipFill>
        <p:spPr>
          <a:xfrm>
            <a:off x="11772900" y="5811203"/>
            <a:ext cx="182880" cy="182880"/>
          </a:xfrm>
          <a:prstGeom prst="rect">
            <a:avLst/>
          </a:prstGeom>
        </p:spPr>
      </p:pic>
      <p:pic>
        <p:nvPicPr>
          <p:cNvPr id="9" name="Audio Recording May 8, 2026 at 08:52:23">
            <a:hlinkClick r:id="" action="ppaction://media"/>
            <a:extLst>
              <a:ext uri="{FF2B5EF4-FFF2-40B4-BE49-F238E27FC236}">
                <a16:creationId xmlns:a16="http://schemas.microsoft.com/office/drawing/2014/main" id="{294A7814-7848-D29E-828D-77B63FB5B781}"/>
              </a:ext>
            </a:extLst>
          </p:cNvPr>
          <p:cNvPicPr>
            <a:picLocks noChangeAspect="1"/>
          </p:cNvPicPr>
          <p:nvPr>
            <a:audioFile r:link="rId6"/>
            <p:extLst>
              <p:ext uri="{DAA4B4D4-6D71-4841-9C94-3DE7FCFB9230}">
                <p14:media xmlns:p14="http://schemas.microsoft.com/office/powerpoint/2010/main" r:embed="rId5"/>
              </p:ext>
            </p:extLst>
          </p:nvPr>
        </p:nvPicPr>
        <p:blipFill>
          <a:blip r:embed="rId9">
            <a:alphaModFix amt="30000"/>
          </a:blip>
          <a:stretch>
            <a:fillRect/>
          </a:stretch>
        </p:blipFill>
        <p:spPr>
          <a:xfrm>
            <a:off x="11772900" y="5994083"/>
            <a:ext cx="182880" cy="182880"/>
          </a:xfrm>
          <a:prstGeom prst="rect">
            <a:avLst/>
          </a:prstGeom>
        </p:spPr>
      </p:pic>
    </p:spTree>
    <p:extLst>
      <p:ext uri="{BB962C8B-B14F-4D97-AF65-F5344CB8AC3E}">
        <p14:creationId xmlns:p14="http://schemas.microsoft.com/office/powerpoint/2010/main" val="17795887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1" presetClass="mediacall" presetSubtype="0" fill="hold" nodeType="withEffect">
                                  <p:stCondLst>
                                    <p:cond delay="0"/>
                                  </p:stCondLst>
                                  <p:childTnLst>
                                    <p:cmd type="call" cmd="playFrom(0.0)">
                                      <p:cBhvr>
                                        <p:cTn id="10" dur="8124" fill="hold"/>
                                        <p:tgtEl>
                                          <p:spTgt spid="7"/>
                                        </p:tgtEl>
                                      </p:cBhvr>
                                    </p:cmd>
                                  </p:childTnLst>
                                </p:cTn>
                              </p:par>
                            </p:childTnLst>
                          </p:cTn>
                        </p:par>
                        <p:par>
                          <p:cTn id="11" fill="hold">
                            <p:stCondLst>
                              <p:cond delay="8124"/>
                            </p:stCondLst>
                            <p:childTnLst>
                              <p:par>
                                <p:cTn id="12" presetID="2" presetClass="entr" presetSubtype="4" fill="hold" grpId="0" nodeType="after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 calcmode="lin" valueType="num">
                                      <p:cBhvr additive="base">
                                        <p:cTn id="14"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6" presetID="1" presetClass="mediacall" presetSubtype="0" fill="hold" nodeType="withEffect">
                                  <p:stCondLst>
                                    <p:cond delay="0"/>
                                  </p:stCondLst>
                                  <p:childTnLst>
                                    <p:cmd type="call" cmd="playFrom(0.0)">
                                      <p:cBhvr>
                                        <p:cTn id="17" dur="11708" fill="hold"/>
                                        <p:tgtEl>
                                          <p:spTgt spid="8"/>
                                        </p:tgtEl>
                                      </p:cBhvr>
                                    </p:cmd>
                                  </p:childTnLst>
                                </p:cTn>
                              </p:par>
                            </p:childTnLst>
                          </p:cTn>
                        </p:par>
                        <p:par>
                          <p:cTn id="18" fill="hold">
                            <p:stCondLst>
                              <p:cond delay="19832"/>
                            </p:stCondLst>
                            <p:childTnLst>
                              <p:par>
                                <p:cTn id="19" presetID="2" presetClass="entr" presetSubtype="4" fill="hold" grpId="0" nodeType="after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additive="base">
                                        <p:cTn id="2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2" end="2"/>
                                            </p:txEl>
                                          </p:spTgt>
                                        </p:tgtEl>
                                        <p:attrNameLst>
                                          <p:attrName>ppt_y</p:attrName>
                                        </p:attrNameLst>
                                      </p:cBhvr>
                                      <p:tavLst>
                                        <p:tav tm="0">
                                          <p:val>
                                            <p:strVal val="1+#ppt_h/2"/>
                                          </p:val>
                                        </p:tav>
                                        <p:tav tm="100000">
                                          <p:val>
                                            <p:strVal val="#ppt_y"/>
                                          </p:val>
                                        </p:tav>
                                      </p:tavLst>
                                    </p:anim>
                                  </p:childTnLst>
                                </p:cTn>
                              </p:par>
                              <p:par>
                                <p:cTn id="23" presetID="1" presetClass="mediacall" presetSubtype="0" fill="hold" nodeType="withEffect">
                                  <p:stCondLst>
                                    <p:cond delay="0"/>
                                  </p:stCondLst>
                                  <p:childTnLst>
                                    <p:cmd type="call" cmd="playFrom(0.0)">
                                      <p:cBhvr>
                                        <p:cTn id="24" dur="16892"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25" fill="hold" display="0">
                  <p:stCondLst>
                    <p:cond delay="indefinite"/>
                  </p:stCondLst>
                  <p:endCondLst>
                    <p:cond evt="onStopAudio" delay="0">
                      <p:tgtEl>
                        <p:sldTgt/>
                      </p:tgtEl>
                    </p:cond>
                  </p:endCondLst>
                </p:cTn>
                <p:tgtEl>
                  <p:spTgt spid="7"/>
                </p:tgtEl>
              </p:cMediaNode>
            </p:audio>
            <p:audio>
              <p:cMediaNode vol="80000">
                <p:cTn id="26" fill="hold" display="0">
                  <p:stCondLst>
                    <p:cond delay="indefinite"/>
                  </p:stCondLst>
                  <p:endCondLst>
                    <p:cond evt="onStopAudio" delay="0">
                      <p:tgtEl>
                        <p:sldTgt/>
                      </p:tgtEl>
                    </p:cond>
                  </p:endCondLst>
                </p:cTn>
                <p:tgtEl>
                  <p:spTgt spid="8"/>
                </p:tgtEl>
              </p:cMediaNode>
            </p:audio>
            <p:audio>
              <p:cMediaNode vol="80000">
                <p:cTn id="27" fill="hold" display="0">
                  <p:stCondLst>
                    <p:cond delay="indefinite"/>
                  </p:stCondLst>
                  <p:endCondLst>
                    <p:cond evt="onStopAudio" delay="0">
                      <p:tgtEl>
                        <p:sldTgt/>
                      </p:tgtEl>
                    </p:cond>
                  </p:endCondLst>
                </p:cTn>
                <p:tgtEl>
                  <p:spTgt spid="9"/>
                </p:tgtEl>
              </p:cMediaNode>
            </p:audio>
          </p:childTnLst>
        </p:cTn>
      </p:par>
    </p:tnLst>
    <p:bldLst>
      <p:bldP spid="3" grpId="0" uiExpand="1"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A3A3F6-731E-A808-5D6B-FBC55B7C8A99}"/>
              </a:ext>
            </a:extLst>
          </p:cNvPr>
          <p:cNvSpPr>
            <a:spLocks noGrp="1"/>
          </p:cNvSpPr>
          <p:nvPr>
            <p:ph type="title"/>
          </p:nvPr>
        </p:nvSpPr>
        <p:spPr/>
        <p:txBody>
          <a:bodyPr/>
          <a:lstStyle/>
          <a:p>
            <a:r>
              <a:rPr lang="en-US" dirty="0"/>
              <a:t>Solid Hydrometeors</a:t>
            </a:r>
          </a:p>
        </p:txBody>
      </p:sp>
      <p:sp>
        <p:nvSpPr>
          <p:cNvPr id="41" name="Content Placeholder 40">
            <a:extLst>
              <a:ext uri="{FF2B5EF4-FFF2-40B4-BE49-F238E27FC236}">
                <a16:creationId xmlns:a16="http://schemas.microsoft.com/office/drawing/2014/main" id="{A3D6259D-E70C-AAC3-B794-456DAA8DB639}"/>
              </a:ext>
            </a:extLst>
          </p:cNvPr>
          <p:cNvSpPr>
            <a:spLocks noGrp="1"/>
          </p:cNvSpPr>
          <p:nvPr>
            <p:ph idx="1"/>
          </p:nvPr>
        </p:nvSpPr>
        <p:spPr>
          <a:xfrm>
            <a:off x="838200" y="4925842"/>
            <a:ext cx="10515600" cy="1251120"/>
          </a:xfrm>
        </p:spPr>
        <p:txBody>
          <a:bodyPr>
            <a:normAutofit fontScale="92500" lnSpcReduction="20000"/>
          </a:bodyPr>
          <a:lstStyle/>
          <a:p>
            <a:r>
              <a:rPr lang="en-US" b="1" dirty="0"/>
              <a:t>Pristine</a:t>
            </a:r>
            <a:r>
              <a:rPr lang="en-US" dirty="0"/>
              <a:t> crystals/snowflakes are numerically grown.</a:t>
            </a:r>
          </a:p>
          <a:p>
            <a:r>
              <a:rPr lang="en-US" b="1" dirty="0"/>
              <a:t>Aggregates</a:t>
            </a:r>
            <a:r>
              <a:rPr lang="en-US" dirty="0"/>
              <a:t> are formed by combining pristine mono-crystals.</a:t>
            </a:r>
          </a:p>
          <a:p>
            <a:pPr marL="0" indent="0" algn="r">
              <a:buNone/>
            </a:pPr>
            <a:r>
              <a:rPr lang="en-US" sz="1900" dirty="0"/>
              <a:t>Kuo et al, 2016: </a:t>
            </a:r>
            <a:r>
              <a:rPr lang="en-US" sz="1900" dirty="0">
                <a:hlinkClick r:id="rId7"/>
              </a:rPr>
              <a:t>https://</a:t>
            </a:r>
            <a:r>
              <a:rPr lang="en-US" sz="1900" dirty="0" err="1">
                <a:hlinkClick r:id="rId7"/>
              </a:rPr>
              <a:t>doi.org</a:t>
            </a:r>
            <a:r>
              <a:rPr lang="en-US" sz="1900" dirty="0">
                <a:hlinkClick r:id="rId7"/>
              </a:rPr>
              <a:t>/10/f8h83f </a:t>
            </a:r>
            <a:r>
              <a:rPr lang="en-US" sz="1900" dirty="0"/>
              <a:t>; Olson et al, 2016: </a:t>
            </a:r>
            <a:r>
              <a:rPr lang="en-US" sz="1900" dirty="0">
                <a:hlinkClick r:id="rId8"/>
              </a:rPr>
              <a:t>https://</a:t>
            </a:r>
            <a:r>
              <a:rPr lang="en-US" sz="1900" dirty="0" err="1">
                <a:hlinkClick r:id="rId8"/>
              </a:rPr>
              <a:t>doi.org</a:t>
            </a:r>
            <a:r>
              <a:rPr lang="en-US" sz="1900" dirty="0">
                <a:hlinkClick r:id="rId8"/>
              </a:rPr>
              <a:t>/10/f8h9qw</a:t>
            </a:r>
            <a:endParaRPr lang="en-US" sz="3000" dirty="0"/>
          </a:p>
        </p:txBody>
      </p:sp>
      <p:sp>
        <p:nvSpPr>
          <p:cNvPr id="45" name="Date Placeholder 44">
            <a:extLst>
              <a:ext uri="{FF2B5EF4-FFF2-40B4-BE49-F238E27FC236}">
                <a16:creationId xmlns:a16="http://schemas.microsoft.com/office/drawing/2014/main" id="{EF3A133F-C7E5-F261-412E-3FC17B232DFF}"/>
              </a:ext>
            </a:extLst>
          </p:cNvPr>
          <p:cNvSpPr>
            <a:spLocks noGrp="1"/>
          </p:cNvSpPr>
          <p:nvPr>
            <p:ph type="dt" sz="half" idx="10"/>
          </p:nvPr>
        </p:nvSpPr>
        <p:spPr/>
        <p:txBody>
          <a:bodyPr/>
          <a:lstStyle/>
          <a:p>
            <a:r>
              <a:rPr lang="en-US"/>
              <a:t>07/10/26</a:t>
            </a:r>
          </a:p>
        </p:txBody>
      </p:sp>
      <p:sp>
        <p:nvSpPr>
          <p:cNvPr id="46" name="Footer Placeholder 45">
            <a:extLst>
              <a:ext uri="{FF2B5EF4-FFF2-40B4-BE49-F238E27FC236}">
                <a16:creationId xmlns:a16="http://schemas.microsoft.com/office/drawing/2014/main" id="{7F57E79F-DADB-3392-8A1D-C4B1DE9949B2}"/>
              </a:ext>
            </a:extLst>
          </p:cNvPr>
          <p:cNvSpPr>
            <a:spLocks noGrp="1"/>
          </p:cNvSpPr>
          <p:nvPr>
            <p:ph type="ftr" sz="quarter" idx="11"/>
          </p:nvPr>
        </p:nvSpPr>
        <p:spPr/>
        <p:txBody>
          <a:bodyPr/>
          <a:lstStyle/>
          <a:p>
            <a:r>
              <a:rPr lang="en-US"/>
              <a:t>IPWG-12 (Kraków, Poland)</a:t>
            </a:r>
          </a:p>
        </p:txBody>
      </p:sp>
      <p:sp>
        <p:nvSpPr>
          <p:cNvPr id="47" name="Slide Number Placeholder 46">
            <a:extLst>
              <a:ext uri="{FF2B5EF4-FFF2-40B4-BE49-F238E27FC236}">
                <a16:creationId xmlns:a16="http://schemas.microsoft.com/office/drawing/2014/main" id="{EF37C778-20C6-5624-68B6-E22D84FBF858}"/>
              </a:ext>
            </a:extLst>
          </p:cNvPr>
          <p:cNvSpPr>
            <a:spLocks noGrp="1"/>
          </p:cNvSpPr>
          <p:nvPr>
            <p:ph type="sldNum" sz="quarter" idx="12"/>
          </p:nvPr>
        </p:nvSpPr>
        <p:spPr/>
        <p:txBody>
          <a:bodyPr/>
          <a:lstStyle/>
          <a:p>
            <a:fld id="{5A744D3B-9776-A046-ADC9-8E00D3924BBC}" type="slidenum">
              <a:rPr lang="en-US" smtClean="0"/>
              <a:t>5</a:t>
            </a:fld>
            <a:endParaRPr lang="en-US"/>
          </a:p>
        </p:txBody>
      </p:sp>
      <p:grpSp>
        <p:nvGrpSpPr>
          <p:cNvPr id="44" name="Group 43">
            <a:extLst>
              <a:ext uri="{FF2B5EF4-FFF2-40B4-BE49-F238E27FC236}">
                <a16:creationId xmlns:a16="http://schemas.microsoft.com/office/drawing/2014/main" id="{E7261588-8BDD-33B3-7FB8-CA52912FBA02}"/>
              </a:ext>
            </a:extLst>
          </p:cNvPr>
          <p:cNvGrpSpPr/>
          <p:nvPr/>
        </p:nvGrpSpPr>
        <p:grpSpPr>
          <a:xfrm>
            <a:off x="700644" y="1690688"/>
            <a:ext cx="10794670" cy="3160711"/>
            <a:chOff x="700644" y="1690688"/>
            <a:chExt cx="10794670" cy="3160711"/>
          </a:xfrm>
        </p:grpSpPr>
        <p:sp>
          <p:nvSpPr>
            <p:cNvPr id="42" name="Rectangle 41">
              <a:extLst>
                <a:ext uri="{FF2B5EF4-FFF2-40B4-BE49-F238E27FC236}">
                  <a16:creationId xmlns:a16="http://schemas.microsoft.com/office/drawing/2014/main" id="{4235C4D6-4F2A-FEC9-41C3-30371218FC57}"/>
                </a:ext>
              </a:extLst>
            </p:cNvPr>
            <p:cNvSpPr/>
            <p:nvPr/>
          </p:nvSpPr>
          <p:spPr>
            <a:xfrm>
              <a:off x="700644" y="1690688"/>
              <a:ext cx="10794670" cy="3160711"/>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 name="Group 4">
              <a:extLst>
                <a:ext uri="{FF2B5EF4-FFF2-40B4-BE49-F238E27FC236}">
                  <a16:creationId xmlns:a16="http://schemas.microsoft.com/office/drawing/2014/main" id="{1BE1BC1E-2A74-5A50-AE6C-C7EF5849F1E5}"/>
                </a:ext>
              </a:extLst>
            </p:cNvPr>
            <p:cNvGrpSpPr>
              <a:grpSpLocks noChangeAspect="1"/>
            </p:cNvGrpSpPr>
            <p:nvPr/>
          </p:nvGrpSpPr>
          <p:grpSpPr>
            <a:xfrm>
              <a:off x="4588273" y="1911267"/>
              <a:ext cx="6787896" cy="2719552"/>
              <a:chOff x="320686" y="9539579"/>
              <a:chExt cx="8310904" cy="3329743"/>
            </a:xfrm>
          </p:grpSpPr>
          <p:pic>
            <p:nvPicPr>
              <p:cNvPr id="6" name="Picture 5">
                <a:extLst>
                  <a:ext uri="{FF2B5EF4-FFF2-40B4-BE49-F238E27FC236}">
                    <a16:creationId xmlns:a16="http://schemas.microsoft.com/office/drawing/2014/main" id="{A35F4099-A777-F57D-66AA-61DD136ECF55}"/>
                  </a:ext>
                </a:extLst>
              </p:cNvPr>
              <p:cNvPicPr>
                <a:picLocks noChangeAspect="1"/>
              </p:cNvPicPr>
              <p:nvPr/>
            </p:nvPicPr>
            <p:blipFill>
              <a:blip r:embed="rId9">
                <a:clrChange>
                  <a:clrFrom>
                    <a:srgbClr val="FFFFFF"/>
                  </a:clrFrom>
                  <a:clrTo>
                    <a:srgbClr val="FFFFFF">
                      <a:alpha val="0"/>
                    </a:srgbClr>
                  </a:clrTo>
                </a:clrChange>
              </a:blip>
              <a:stretch>
                <a:fillRect/>
              </a:stretch>
            </p:blipFill>
            <p:spPr>
              <a:xfrm>
                <a:off x="5930077" y="9553587"/>
                <a:ext cx="893401" cy="780210"/>
              </a:xfrm>
              <a:prstGeom prst="rect">
                <a:avLst/>
              </a:prstGeom>
              <a:scene3d>
                <a:camera prst="orthographicFront">
                  <a:rot lat="0" lon="0" rev="0"/>
                </a:camera>
                <a:lightRig rig="threePt" dir="t"/>
              </a:scene3d>
            </p:spPr>
          </p:pic>
          <p:pic>
            <p:nvPicPr>
              <p:cNvPr id="7" name="Picture 6">
                <a:extLst>
                  <a:ext uri="{FF2B5EF4-FFF2-40B4-BE49-F238E27FC236}">
                    <a16:creationId xmlns:a16="http://schemas.microsoft.com/office/drawing/2014/main" id="{E0AC5BCE-75F8-6248-51B8-72A89CF350A4}"/>
                  </a:ext>
                </a:extLst>
              </p:cNvPr>
              <p:cNvPicPr>
                <a:picLocks noChangeAspect="1"/>
              </p:cNvPicPr>
              <p:nvPr/>
            </p:nvPicPr>
            <p:blipFill>
              <a:blip r:embed="rId10"/>
              <a:stretch>
                <a:fillRect/>
              </a:stretch>
            </p:blipFill>
            <p:spPr>
              <a:xfrm>
                <a:off x="5942642" y="10368948"/>
                <a:ext cx="780210" cy="780210"/>
              </a:xfrm>
              <a:prstGeom prst="rect">
                <a:avLst/>
              </a:prstGeom>
              <a:scene3d>
                <a:camera prst="orthographicFront">
                  <a:rot lat="0" lon="0" rev="0"/>
                </a:camera>
                <a:lightRig rig="threePt" dir="t"/>
              </a:scene3d>
            </p:spPr>
          </p:pic>
          <p:pic>
            <p:nvPicPr>
              <p:cNvPr id="8" name="Picture 7">
                <a:extLst>
                  <a:ext uri="{FF2B5EF4-FFF2-40B4-BE49-F238E27FC236}">
                    <a16:creationId xmlns:a16="http://schemas.microsoft.com/office/drawing/2014/main" id="{A117B697-F099-99FD-D02E-FA8F5585F09E}"/>
                  </a:ext>
                </a:extLst>
              </p:cNvPr>
              <p:cNvPicPr>
                <a:picLocks noChangeAspect="1"/>
              </p:cNvPicPr>
              <p:nvPr/>
            </p:nvPicPr>
            <p:blipFill>
              <a:blip r:embed="rId11"/>
              <a:stretch>
                <a:fillRect/>
              </a:stretch>
            </p:blipFill>
            <p:spPr>
              <a:xfrm>
                <a:off x="5942642" y="11240304"/>
                <a:ext cx="780210" cy="780210"/>
              </a:xfrm>
              <a:prstGeom prst="rect">
                <a:avLst/>
              </a:prstGeom>
              <a:scene3d>
                <a:camera prst="orthographicFront">
                  <a:rot lat="0" lon="0" rev="0"/>
                </a:camera>
                <a:lightRig rig="threePt" dir="t"/>
              </a:scene3d>
            </p:spPr>
          </p:pic>
          <p:pic>
            <p:nvPicPr>
              <p:cNvPr id="9" name="Picture 8">
                <a:extLst>
                  <a:ext uri="{FF2B5EF4-FFF2-40B4-BE49-F238E27FC236}">
                    <a16:creationId xmlns:a16="http://schemas.microsoft.com/office/drawing/2014/main" id="{D15047BC-29F7-1CDC-D514-5F56B954F7C6}"/>
                  </a:ext>
                </a:extLst>
              </p:cNvPr>
              <p:cNvPicPr>
                <a:picLocks noChangeAspect="1"/>
              </p:cNvPicPr>
              <p:nvPr/>
            </p:nvPicPr>
            <p:blipFill>
              <a:blip r:embed="rId12">
                <a:clrChange>
                  <a:clrFrom>
                    <a:srgbClr val="FFFFFF"/>
                  </a:clrFrom>
                  <a:clrTo>
                    <a:srgbClr val="FFFFFF">
                      <a:alpha val="0"/>
                    </a:srgbClr>
                  </a:clrTo>
                </a:clrChange>
              </a:blip>
              <a:stretch>
                <a:fillRect/>
              </a:stretch>
            </p:blipFill>
            <p:spPr>
              <a:xfrm>
                <a:off x="6831756" y="9553587"/>
                <a:ext cx="914019" cy="780210"/>
              </a:xfrm>
              <a:prstGeom prst="rect">
                <a:avLst/>
              </a:prstGeom>
              <a:scene3d>
                <a:camera prst="orthographicFront">
                  <a:rot lat="0" lon="0" rev="0"/>
                </a:camera>
                <a:lightRig rig="threePt" dir="t"/>
              </a:scene3d>
            </p:spPr>
          </p:pic>
          <p:pic>
            <p:nvPicPr>
              <p:cNvPr id="10" name="Picture 9">
                <a:extLst>
                  <a:ext uri="{FF2B5EF4-FFF2-40B4-BE49-F238E27FC236}">
                    <a16:creationId xmlns:a16="http://schemas.microsoft.com/office/drawing/2014/main" id="{CCBFFAA4-F4B7-81D2-657C-5AD3FE123364}"/>
                  </a:ext>
                </a:extLst>
              </p:cNvPr>
              <p:cNvPicPr>
                <a:picLocks noChangeAspect="1"/>
              </p:cNvPicPr>
              <p:nvPr/>
            </p:nvPicPr>
            <p:blipFill>
              <a:blip r:embed="rId13"/>
              <a:stretch>
                <a:fillRect/>
              </a:stretch>
            </p:blipFill>
            <p:spPr>
              <a:xfrm>
                <a:off x="6863557" y="10368948"/>
                <a:ext cx="780210" cy="780210"/>
              </a:xfrm>
              <a:prstGeom prst="rect">
                <a:avLst/>
              </a:prstGeom>
              <a:scene3d>
                <a:camera prst="orthographicFront">
                  <a:rot lat="0" lon="0" rev="0"/>
                </a:camera>
                <a:lightRig rig="threePt" dir="t"/>
              </a:scene3d>
            </p:spPr>
          </p:pic>
          <p:pic>
            <p:nvPicPr>
              <p:cNvPr id="11" name="Picture 10">
                <a:extLst>
                  <a:ext uri="{FF2B5EF4-FFF2-40B4-BE49-F238E27FC236}">
                    <a16:creationId xmlns:a16="http://schemas.microsoft.com/office/drawing/2014/main" id="{92BF0571-179D-7161-3ED9-9CD7479A551D}"/>
                  </a:ext>
                </a:extLst>
              </p:cNvPr>
              <p:cNvPicPr>
                <a:picLocks noChangeAspect="1"/>
              </p:cNvPicPr>
              <p:nvPr/>
            </p:nvPicPr>
            <p:blipFill>
              <a:blip r:embed="rId14"/>
              <a:stretch>
                <a:fillRect/>
              </a:stretch>
            </p:blipFill>
            <p:spPr>
              <a:xfrm>
                <a:off x="6863557" y="11240304"/>
                <a:ext cx="780210" cy="780210"/>
              </a:xfrm>
              <a:prstGeom prst="rect">
                <a:avLst/>
              </a:prstGeom>
              <a:scene3d>
                <a:camera prst="orthographicFront">
                  <a:rot lat="0" lon="0" rev="0"/>
                </a:camera>
                <a:lightRig rig="threePt" dir="t"/>
              </a:scene3d>
            </p:spPr>
          </p:pic>
          <p:pic>
            <p:nvPicPr>
              <p:cNvPr id="12" name="Picture 11">
                <a:extLst>
                  <a:ext uri="{FF2B5EF4-FFF2-40B4-BE49-F238E27FC236}">
                    <a16:creationId xmlns:a16="http://schemas.microsoft.com/office/drawing/2014/main" id="{5B46863D-BAD6-6071-707F-E20B8F6804F6}"/>
                  </a:ext>
                </a:extLst>
              </p:cNvPr>
              <p:cNvPicPr>
                <a:picLocks noChangeAspect="1"/>
              </p:cNvPicPr>
              <p:nvPr/>
            </p:nvPicPr>
            <p:blipFill>
              <a:blip r:embed="rId15"/>
              <a:stretch>
                <a:fillRect/>
              </a:stretch>
            </p:blipFill>
            <p:spPr>
              <a:xfrm>
                <a:off x="6863557" y="12089112"/>
                <a:ext cx="780210" cy="780210"/>
              </a:xfrm>
              <a:prstGeom prst="rect">
                <a:avLst/>
              </a:prstGeom>
              <a:scene3d>
                <a:camera prst="orthographicFront">
                  <a:rot lat="0" lon="0" rev="0"/>
                </a:camera>
                <a:lightRig rig="threePt" dir="t"/>
              </a:scene3d>
            </p:spPr>
          </p:pic>
          <p:pic>
            <p:nvPicPr>
              <p:cNvPr id="13" name="Picture 12">
                <a:extLst>
                  <a:ext uri="{FF2B5EF4-FFF2-40B4-BE49-F238E27FC236}">
                    <a16:creationId xmlns:a16="http://schemas.microsoft.com/office/drawing/2014/main" id="{E1C5E2DC-C708-9414-1D7E-B6621EB41CAC}"/>
                  </a:ext>
                </a:extLst>
              </p:cNvPr>
              <p:cNvPicPr>
                <a:picLocks noChangeAspect="1"/>
              </p:cNvPicPr>
              <p:nvPr/>
            </p:nvPicPr>
            <p:blipFill>
              <a:blip r:embed="rId16">
                <a:clrChange>
                  <a:clrFrom>
                    <a:srgbClr val="FFFFFF"/>
                  </a:clrFrom>
                  <a:clrTo>
                    <a:srgbClr val="FFFFFF">
                      <a:alpha val="0"/>
                    </a:srgbClr>
                  </a:clrTo>
                </a:clrChange>
              </a:blip>
              <a:stretch>
                <a:fillRect/>
              </a:stretch>
            </p:blipFill>
            <p:spPr>
              <a:xfrm>
                <a:off x="4987036" y="9553587"/>
                <a:ext cx="873189" cy="780210"/>
              </a:xfrm>
              <a:prstGeom prst="rect">
                <a:avLst/>
              </a:prstGeom>
              <a:scene3d>
                <a:camera prst="orthographicFront">
                  <a:rot lat="0" lon="0" rev="0"/>
                </a:camera>
                <a:lightRig rig="threePt" dir="t"/>
              </a:scene3d>
            </p:spPr>
          </p:pic>
          <p:pic>
            <p:nvPicPr>
              <p:cNvPr id="14" name="Picture 13">
                <a:extLst>
                  <a:ext uri="{FF2B5EF4-FFF2-40B4-BE49-F238E27FC236}">
                    <a16:creationId xmlns:a16="http://schemas.microsoft.com/office/drawing/2014/main" id="{DADE0A23-C746-49BA-6119-5496BAB6024E}"/>
                  </a:ext>
                </a:extLst>
              </p:cNvPr>
              <p:cNvPicPr>
                <a:picLocks noChangeAspect="1"/>
              </p:cNvPicPr>
              <p:nvPr/>
            </p:nvPicPr>
            <p:blipFill>
              <a:blip r:embed="rId17"/>
              <a:stretch>
                <a:fillRect/>
              </a:stretch>
            </p:blipFill>
            <p:spPr>
              <a:xfrm>
                <a:off x="5021727" y="10368948"/>
                <a:ext cx="780210" cy="780210"/>
              </a:xfrm>
              <a:prstGeom prst="rect">
                <a:avLst/>
              </a:prstGeom>
              <a:scene3d>
                <a:camera prst="orthographicFront">
                  <a:rot lat="0" lon="0" rev="0"/>
                </a:camera>
                <a:lightRig rig="threePt" dir="t"/>
              </a:scene3d>
            </p:spPr>
          </p:pic>
          <p:pic>
            <p:nvPicPr>
              <p:cNvPr id="15" name="Picture 14">
                <a:extLst>
                  <a:ext uri="{FF2B5EF4-FFF2-40B4-BE49-F238E27FC236}">
                    <a16:creationId xmlns:a16="http://schemas.microsoft.com/office/drawing/2014/main" id="{15D409F7-BF19-A15D-13A3-BB76EF7E5185}"/>
                  </a:ext>
                </a:extLst>
              </p:cNvPr>
              <p:cNvPicPr>
                <a:picLocks noChangeAspect="1"/>
              </p:cNvPicPr>
              <p:nvPr/>
            </p:nvPicPr>
            <p:blipFill>
              <a:blip r:embed="rId18"/>
              <a:stretch>
                <a:fillRect/>
              </a:stretch>
            </p:blipFill>
            <p:spPr>
              <a:xfrm>
                <a:off x="5033525" y="11240304"/>
                <a:ext cx="780210" cy="780210"/>
              </a:xfrm>
              <a:prstGeom prst="rect">
                <a:avLst/>
              </a:prstGeom>
              <a:scene3d>
                <a:camera prst="orthographicFront">
                  <a:rot lat="0" lon="0" rev="0"/>
                </a:camera>
                <a:lightRig rig="threePt" dir="t"/>
              </a:scene3d>
            </p:spPr>
          </p:pic>
          <p:pic>
            <p:nvPicPr>
              <p:cNvPr id="16" name="Picture 15">
                <a:extLst>
                  <a:ext uri="{FF2B5EF4-FFF2-40B4-BE49-F238E27FC236}">
                    <a16:creationId xmlns:a16="http://schemas.microsoft.com/office/drawing/2014/main" id="{E3385367-1EBA-A8BD-9CE7-B23BAE07945B}"/>
                  </a:ext>
                </a:extLst>
              </p:cNvPr>
              <p:cNvPicPr>
                <a:picLocks noChangeAspect="1"/>
              </p:cNvPicPr>
              <p:nvPr/>
            </p:nvPicPr>
            <p:blipFill>
              <a:blip r:embed="rId19"/>
              <a:stretch>
                <a:fillRect/>
              </a:stretch>
            </p:blipFill>
            <p:spPr>
              <a:xfrm>
                <a:off x="5033525" y="12089112"/>
                <a:ext cx="780210" cy="780210"/>
              </a:xfrm>
              <a:prstGeom prst="rect">
                <a:avLst/>
              </a:prstGeom>
              <a:scene3d>
                <a:camera prst="orthographicFront">
                  <a:rot lat="0" lon="0" rev="0"/>
                </a:camera>
                <a:lightRig rig="threePt" dir="t"/>
              </a:scene3d>
            </p:spPr>
          </p:pic>
          <p:pic>
            <p:nvPicPr>
              <p:cNvPr id="17" name="Picture 16">
                <a:extLst>
                  <a:ext uri="{FF2B5EF4-FFF2-40B4-BE49-F238E27FC236}">
                    <a16:creationId xmlns:a16="http://schemas.microsoft.com/office/drawing/2014/main" id="{B38FE18A-DE0A-02F4-164D-728CAD41EB00}"/>
                  </a:ext>
                </a:extLst>
              </p:cNvPr>
              <p:cNvPicPr>
                <a:picLocks noChangeAspect="1"/>
              </p:cNvPicPr>
              <p:nvPr/>
            </p:nvPicPr>
            <p:blipFill>
              <a:blip r:embed="rId20"/>
              <a:stretch>
                <a:fillRect/>
              </a:stretch>
            </p:blipFill>
            <p:spPr>
              <a:xfrm>
                <a:off x="2262797" y="10368948"/>
                <a:ext cx="780210" cy="780210"/>
              </a:xfrm>
              <a:prstGeom prst="rect">
                <a:avLst/>
              </a:prstGeom>
              <a:scene3d>
                <a:camera prst="orthographicFront">
                  <a:rot lat="0" lon="0" rev="0"/>
                </a:camera>
                <a:lightRig rig="threePt" dir="t"/>
              </a:scene3d>
            </p:spPr>
          </p:pic>
          <p:pic>
            <p:nvPicPr>
              <p:cNvPr id="18" name="Picture 17">
                <a:extLst>
                  <a:ext uri="{FF2B5EF4-FFF2-40B4-BE49-F238E27FC236}">
                    <a16:creationId xmlns:a16="http://schemas.microsoft.com/office/drawing/2014/main" id="{436F6432-F34F-6F7E-3D67-637393F18284}"/>
                  </a:ext>
                </a:extLst>
              </p:cNvPr>
              <p:cNvPicPr>
                <a:picLocks noChangeAspect="1"/>
              </p:cNvPicPr>
              <p:nvPr/>
            </p:nvPicPr>
            <p:blipFill>
              <a:blip r:embed="rId21"/>
              <a:stretch>
                <a:fillRect/>
              </a:stretch>
            </p:blipFill>
            <p:spPr>
              <a:xfrm>
                <a:off x="2262797" y="11240407"/>
                <a:ext cx="780210" cy="780210"/>
              </a:xfrm>
              <a:prstGeom prst="rect">
                <a:avLst/>
              </a:prstGeom>
              <a:scene3d>
                <a:camera prst="orthographicFront">
                  <a:rot lat="0" lon="0" rev="0"/>
                </a:camera>
                <a:lightRig rig="threePt" dir="t"/>
              </a:scene3d>
            </p:spPr>
          </p:pic>
          <p:pic>
            <p:nvPicPr>
              <p:cNvPr id="19" name="Picture 18">
                <a:extLst>
                  <a:ext uri="{FF2B5EF4-FFF2-40B4-BE49-F238E27FC236}">
                    <a16:creationId xmlns:a16="http://schemas.microsoft.com/office/drawing/2014/main" id="{FF4A0BA9-F669-5261-1047-4DB9859100B6}"/>
                  </a:ext>
                </a:extLst>
              </p:cNvPr>
              <p:cNvPicPr>
                <a:picLocks noChangeAspect="1"/>
              </p:cNvPicPr>
              <p:nvPr/>
            </p:nvPicPr>
            <p:blipFill>
              <a:blip r:embed="rId22"/>
              <a:stretch>
                <a:fillRect/>
              </a:stretch>
            </p:blipFill>
            <p:spPr>
              <a:xfrm>
                <a:off x="2262797" y="12089112"/>
                <a:ext cx="780210" cy="780210"/>
              </a:xfrm>
              <a:prstGeom prst="rect">
                <a:avLst/>
              </a:prstGeom>
              <a:scene3d>
                <a:camera prst="orthographicFront">
                  <a:rot lat="0" lon="0" rev="0"/>
                </a:camera>
                <a:lightRig rig="threePt" dir="t"/>
              </a:scene3d>
            </p:spPr>
          </p:pic>
          <p:pic>
            <p:nvPicPr>
              <p:cNvPr id="20" name="Picture 19">
                <a:extLst>
                  <a:ext uri="{FF2B5EF4-FFF2-40B4-BE49-F238E27FC236}">
                    <a16:creationId xmlns:a16="http://schemas.microsoft.com/office/drawing/2014/main" id="{2EB1A6CC-920B-000F-7A59-BB888A22DF0C}"/>
                  </a:ext>
                </a:extLst>
              </p:cNvPr>
              <p:cNvPicPr>
                <a:picLocks noChangeAspect="1"/>
              </p:cNvPicPr>
              <p:nvPr/>
            </p:nvPicPr>
            <p:blipFill>
              <a:blip r:embed="rId23">
                <a:clrChange>
                  <a:clrFrom>
                    <a:srgbClr val="FFFFFF"/>
                  </a:clrFrom>
                  <a:clrTo>
                    <a:srgbClr val="FFFFFF">
                      <a:alpha val="0"/>
                    </a:srgbClr>
                  </a:clrTo>
                </a:clrChange>
              </a:blip>
              <a:stretch>
                <a:fillRect/>
              </a:stretch>
            </p:blipFill>
            <p:spPr>
              <a:xfrm>
                <a:off x="320686" y="9553587"/>
                <a:ext cx="973143" cy="780210"/>
              </a:xfrm>
              <a:prstGeom prst="rect">
                <a:avLst/>
              </a:prstGeom>
              <a:scene3d>
                <a:camera prst="orthographicFront">
                  <a:rot lat="0" lon="0" rev="0"/>
                </a:camera>
                <a:lightRig rig="threePt" dir="t"/>
              </a:scene3d>
            </p:spPr>
          </p:pic>
          <p:pic>
            <p:nvPicPr>
              <p:cNvPr id="21" name="Picture 20">
                <a:extLst>
                  <a:ext uri="{FF2B5EF4-FFF2-40B4-BE49-F238E27FC236}">
                    <a16:creationId xmlns:a16="http://schemas.microsoft.com/office/drawing/2014/main" id="{5285995E-7F14-8981-7852-DFDFC3FE84AD}"/>
                  </a:ext>
                </a:extLst>
              </p:cNvPr>
              <p:cNvPicPr>
                <a:picLocks noChangeAspect="1"/>
              </p:cNvPicPr>
              <p:nvPr/>
            </p:nvPicPr>
            <p:blipFill>
              <a:blip r:embed="rId24"/>
              <a:stretch>
                <a:fillRect/>
              </a:stretch>
            </p:blipFill>
            <p:spPr>
              <a:xfrm>
                <a:off x="417152" y="10368948"/>
                <a:ext cx="780210" cy="780210"/>
              </a:xfrm>
              <a:prstGeom prst="rect">
                <a:avLst/>
              </a:prstGeom>
              <a:scene3d>
                <a:camera prst="orthographicFront">
                  <a:rot lat="0" lon="0" rev="0"/>
                </a:camera>
                <a:lightRig rig="threePt" dir="t"/>
              </a:scene3d>
            </p:spPr>
          </p:pic>
          <p:pic>
            <p:nvPicPr>
              <p:cNvPr id="22" name="Picture 21">
                <a:extLst>
                  <a:ext uri="{FF2B5EF4-FFF2-40B4-BE49-F238E27FC236}">
                    <a16:creationId xmlns:a16="http://schemas.microsoft.com/office/drawing/2014/main" id="{A38DD5C9-01F4-2E78-36B8-D561085273DC}"/>
                  </a:ext>
                </a:extLst>
              </p:cNvPr>
              <p:cNvPicPr>
                <a:picLocks noChangeAspect="1"/>
              </p:cNvPicPr>
              <p:nvPr/>
            </p:nvPicPr>
            <p:blipFill>
              <a:blip r:embed="rId25"/>
              <a:stretch>
                <a:fillRect/>
              </a:stretch>
            </p:blipFill>
            <p:spPr>
              <a:xfrm>
                <a:off x="417152" y="11240304"/>
                <a:ext cx="780210" cy="780210"/>
              </a:xfrm>
              <a:prstGeom prst="rect">
                <a:avLst/>
              </a:prstGeom>
              <a:scene3d>
                <a:camera prst="orthographicFront">
                  <a:rot lat="0" lon="0" rev="0"/>
                </a:camera>
                <a:lightRig rig="threePt" dir="t"/>
              </a:scene3d>
            </p:spPr>
          </p:pic>
          <p:pic>
            <p:nvPicPr>
              <p:cNvPr id="23" name="Picture 22">
                <a:extLst>
                  <a:ext uri="{FF2B5EF4-FFF2-40B4-BE49-F238E27FC236}">
                    <a16:creationId xmlns:a16="http://schemas.microsoft.com/office/drawing/2014/main" id="{AC9D8245-9979-A269-4722-1796CD20EE59}"/>
                  </a:ext>
                </a:extLst>
              </p:cNvPr>
              <p:cNvPicPr>
                <a:picLocks noChangeAspect="1"/>
              </p:cNvPicPr>
              <p:nvPr/>
            </p:nvPicPr>
            <p:blipFill>
              <a:blip r:embed="rId26"/>
              <a:stretch>
                <a:fillRect/>
              </a:stretch>
            </p:blipFill>
            <p:spPr>
              <a:xfrm>
                <a:off x="417152" y="12089112"/>
                <a:ext cx="780210" cy="780210"/>
              </a:xfrm>
              <a:prstGeom prst="rect">
                <a:avLst/>
              </a:prstGeom>
              <a:scene3d>
                <a:camera prst="orthographicFront">
                  <a:rot lat="0" lon="0" rev="0"/>
                </a:camera>
                <a:lightRig rig="threePt" dir="t"/>
              </a:scene3d>
            </p:spPr>
          </p:pic>
          <p:pic>
            <p:nvPicPr>
              <p:cNvPr id="24" name="Picture 23">
                <a:extLst>
                  <a:ext uri="{FF2B5EF4-FFF2-40B4-BE49-F238E27FC236}">
                    <a16:creationId xmlns:a16="http://schemas.microsoft.com/office/drawing/2014/main" id="{C9177145-38FF-8123-B728-490CBE1CF446}"/>
                  </a:ext>
                </a:extLst>
              </p:cNvPr>
              <p:cNvPicPr>
                <a:picLocks noChangeAspect="1"/>
              </p:cNvPicPr>
              <p:nvPr/>
            </p:nvPicPr>
            <p:blipFill>
              <a:blip r:embed="rId27"/>
              <a:stretch>
                <a:fillRect/>
              </a:stretch>
            </p:blipFill>
            <p:spPr>
              <a:xfrm>
                <a:off x="1343759" y="10368948"/>
                <a:ext cx="780210" cy="780210"/>
              </a:xfrm>
              <a:prstGeom prst="rect">
                <a:avLst/>
              </a:prstGeom>
              <a:scene3d>
                <a:camera prst="orthographicFront">
                  <a:rot lat="0" lon="0" rev="0"/>
                </a:camera>
                <a:lightRig rig="threePt" dir="t"/>
              </a:scene3d>
            </p:spPr>
          </p:pic>
          <p:pic>
            <p:nvPicPr>
              <p:cNvPr id="25" name="Picture 24">
                <a:extLst>
                  <a:ext uri="{FF2B5EF4-FFF2-40B4-BE49-F238E27FC236}">
                    <a16:creationId xmlns:a16="http://schemas.microsoft.com/office/drawing/2014/main" id="{C77A3C9C-7F10-CAC9-9D83-3AE801D648E2}"/>
                  </a:ext>
                </a:extLst>
              </p:cNvPr>
              <p:cNvPicPr>
                <a:picLocks noChangeAspect="1"/>
              </p:cNvPicPr>
              <p:nvPr/>
            </p:nvPicPr>
            <p:blipFill>
              <a:blip r:embed="rId28"/>
              <a:stretch>
                <a:fillRect/>
              </a:stretch>
            </p:blipFill>
            <p:spPr>
              <a:xfrm>
                <a:off x="1343759" y="11243599"/>
                <a:ext cx="780210" cy="780210"/>
              </a:xfrm>
              <a:prstGeom prst="rect">
                <a:avLst/>
              </a:prstGeom>
              <a:scene3d>
                <a:camera prst="orthographicFront">
                  <a:rot lat="0" lon="0" rev="0"/>
                </a:camera>
                <a:lightRig rig="threePt" dir="t"/>
              </a:scene3d>
            </p:spPr>
          </p:pic>
          <p:pic>
            <p:nvPicPr>
              <p:cNvPr id="26" name="Picture 25">
                <a:extLst>
                  <a:ext uri="{FF2B5EF4-FFF2-40B4-BE49-F238E27FC236}">
                    <a16:creationId xmlns:a16="http://schemas.microsoft.com/office/drawing/2014/main" id="{7627D5B0-9DA2-1A18-87A3-D1B287F587BA}"/>
                  </a:ext>
                </a:extLst>
              </p:cNvPr>
              <p:cNvPicPr>
                <a:picLocks noChangeAspect="1"/>
              </p:cNvPicPr>
              <p:nvPr/>
            </p:nvPicPr>
            <p:blipFill>
              <a:blip r:embed="rId29"/>
              <a:stretch>
                <a:fillRect/>
              </a:stretch>
            </p:blipFill>
            <p:spPr>
              <a:xfrm>
                <a:off x="1343759" y="12089112"/>
                <a:ext cx="780210" cy="780210"/>
              </a:xfrm>
              <a:prstGeom prst="rect">
                <a:avLst/>
              </a:prstGeom>
              <a:scene3d>
                <a:camera prst="orthographicFront">
                  <a:rot lat="0" lon="0" rev="0"/>
                </a:camera>
                <a:lightRig rig="threePt" dir="t"/>
              </a:scene3d>
            </p:spPr>
          </p:pic>
          <p:pic>
            <p:nvPicPr>
              <p:cNvPr id="27" name="Picture 26">
                <a:extLst>
                  <a:ext uri="{FF2B5EF4-FFF2-40B4-BE49-F238E27FC236}">
                    <a16:creationId xmlns:a16="http://schemas.microsoft.com/office/drawing/2014/main" id="{25807CFE-1FC3-A43D-3897-937AC21A8917}"/>
                  </a:ext>
                </a:extLst>
              </p:cNvPr>
              <p:cNvPicPr>
                <a:picLocks noChangeAspect="1"/>
              </p:cNvPicPr>
              <p:nvPr/>
            </p:nvPicPr>
            <p:blipFill>
              <a:blip r:embed="rId30">
                <a:clrChange>
                  <a:clrFrom>
                    <a:srgbClr val="FFFFFF"/>
                  </a:clrFrom>
                  <a:clrTo>
                    <a:srgbClr val="FFFFFF">
                      <a:alpha val="0"/>
                    </a:srgbClr>
                  </a:clrTo>
                </a:clrChange>
              </a:blip>
              <a:stretch>
                <a:fillRect/>
              </a:stretch>
            </p:blipFill>
            <p:spPr>
              <a:xfrm>
                <a:off x="1224507" y="9539579"/>
                <a:ext cx="973143" cy="780210"/>
              </a:xfrm>
              <a:prstGeom prst="rect">
                <a:avLst/>
              </a:prstGeom>
              <a:scene3d>
                <a:camera prst="orthographicFront">
                  <a:rot lat="0" lon="0" rev="0"/>
                </a:camera>
                <a:lightRig rig="threePt" dir="t"/>
              </a:scene3d>
            </p:spPr>
          </p:pic>
          <p:pic>
            <p:nvPicPr>
              <p:cNvPr id="28" name="Picture 27">
                <a:extLst>
                  <a:ext uri="{FF2B5EF4-FFF2-40B4-BE49-F238E27FC236}">
                    <a16:creationId xmlns:a16="http://schemas.microsoft.com/office/drawing/2014/main" id="{3F78E1A5-0103-2DE0-31E3-1BB2E61CE40C}"/>
                  </a:ext>
                </a:extLst>
              </p:cNvPr>
              <p:cNvPicPr>
                <a:picLocks noChangeAspect="1"/>
              </p:cNvPicPr>
              <p:nvPr/>
            </p:nvPicPr>
            <p:blipFill>
              <a:blip r:embed="rId31">
                <a:clrChange>
                  <a:clrFrom>
                    <a:srgbClr val="FFFFFF"/>
                  </a:clrFrom>
                  <a:clrTo>
                    <a:srgbClr val="FFFFFF">
                      <a:alpha val="0"/>
                    </a:srgbClr>
                  </a:clrTo>
                </a:clrChange>
              </a:blip>
              <a:stretch>
                <a:fillRect/>
              </a:stretch>
            </p:blipFill>
            <p:spPr>
              <a:xfrm>
                <a:off x="3115787" y="9553587"/>
                <a:ext cx="973142" cy="780210"/>
              </a:xfrm>
              <a:prstGeom prst="rect">
                <a:avLst/>
              </a:prstGeom>
              <a:scene3d>
                <a:camera prst="orthographicFront">
                  <a:rot lat="0" lon="0" rev="0"/>
                </a:camera>
                <a:lightRig rig="threePt" dir="t"/>
              </a:scene3d>
            </p:spPr>
          </p:pic>
          <p:pic>
            <p:nvPicPr>
              <p:cNvPr id="29" name="Picture 28">
                <a:extLst>
                  <a:ext uri="{FF2B5EF4-FFF2-40B4-BE49-F238E27FC236}">
                    <a16:creationId xmlns:a16="http://schemas.microsoft.com/office/drawing/2014/main" id="{FBC41325-72A6-5944-58EB-F48B17E9F5BF}"/>
                  </a:ext>
                </a:extLst>
              </p:cNvPr>
              <p:cNvPicPr>
                <a:picLocks noChangeAspect="1"/>
              </p:cNvPicPr>
              <p:nvPr/>
            </p:nvPicPr>
            <p:blipFill>
              <a:blip r:embed="rId32"/>
              <a:stretch>
                <a:fillRect/>
              </a:stretch>
            </p:blipFill>
            <p:spPr>
              <a:xfrm>
                <a:off x="3179897" y="10368948"/>
                <a:ext cx="780210" cy="780210"/>
              </a:xfrm>
              <a:prstGeom prst="rect">
                <a:avLst/>
              </a:prstGeom>
              <a:scene3d>
                <a:camera prst="orthographicFront">
                  <a:rot lat="0" lon="0" rev="0"/>
                </a:camera>
                <a:lightRig rig="threePt" dir="t"/>
              </a:scene3d>
            </p:spPr>
          </p:pic>
          <p:pic>
            <p:nvPicPr>
              <p:cNvPr id="30" name="Picture 29">
                <a:extLst>
                  <a:ext uri="{FF2B5EF4-FFF2-40B4-BE49-F238E27FC236}">
                    <a16:creationId xmlns:a16="http://schemas.microsoft.com/office/drawing/2014/main" id="{AE9807E7-D9A8-1A63-AA97-F9B10CD6BED7}"/>
                  </a:ext>
                </a:extLst>
              </p:cNvPr>
              <p:cNvPicPr>
                <a:picLocks noChangeAspect="1"/>
              </p:cNvPicPr>
              <p:nvPr/>
            </p:nvPicPr>
            <p:blipFill>
              <a:blip r:embed="rId33"/>
              <a:stretch>
                <a:fillRect/>
              </a:stretch>
            </p:blipFill>
            <p:spPr>
              <a:xfrm>
                <a:off x="3179897" y="11246896"/>
                <a:ext cx="780210" cy="780210"/>
              </a:xfrm>
              <a:prstGeom prst="rect">
                <a:avLst/>
              </a:prstGeom>
              <a:scene3d>
                <a:camera prst="orthographicFront">
                  <a:rot lat="0" lon="0" rev="0"/>
                </a:camera>
                <a:lightRig rig="threePt" dir="t"/>
              </a:scene3d>
            </p:spPr>
          </p:pic>
          <p:pic>
            <p:nvPicPr>
              <p:cNvPr id="31" name="Picture 30">
                <a:extLst>
                  <a:ext uri="{FF2B5EF4-FFF2-40B4-BE49-F238E27FC236}">
                    <a16:creationId xmlns:a16="http://schemas.microsoft.com/office/drawing/2014/main" id="{CABC82EF-8377-E288-A101-ADCA4725278B}"/>
                  </a:ext>
                </a:extLst>
              </p:cNvPr>
              <p:cNvPicPr>
                <a:picLocks noChangeAspect="1"/>
              </p:cNvPicPr>
              <p:nvPr/>
            </p:nvPicPr>
            <p:blipFill>
              <a:blip r:embed="rId34"/>
              <a:stretch>
                <a:fillRect/>
              </a:stretch>
            </p:blipFill>
            <p:spPr>
              <a:xfrm>
                <a:off x="3179897" y="12089112"/>
                <a:ext cx="780210" cy="780210"/>
              </a:xfrm>
              <a:prstGeom prst="rect">
                <a:avLst/>
              </a:prstGeom>
              <a:scene3d>
                <a:camera prst="orthographicFront">
                  <a:rot lat="0" lon="0" rev="0"/>
                </a:camera>
                <a:lightRig rig="threePt" dir="t"/>
              </a:scene3d>
            </p:spPr>
          </p:pic>
          <p:pic>
            <p:nvPicPr>
              <p:cNvPr id="32" name="Picture 31">
                <a:extLst>
                  <a:ext uri="{FF2B5EF4-FFF2-40B4-BE49-F238E27FC236}">
                    <a16:creationId xmlns:a16="http://schemas.microsoft.com/office/drawing/2014/main" id="{2AABEC19-5DD6-6607-9D25-B85173BDCED9}"/>
                  </a:ext>
                </a:extLst>
              </p:cNvPr>
              <p:cNvPicPr>
                <a:picLocks noChangeAspect="1"/>
              </p:cNvPicPr>
              <p:nvPr/>
            </p:nvPicPr>
            <p:blipFill>
              <a:blip r:embed="rId35"/>
              <a:stretch>
                <a:fillRect/>
              </a:stretch>
            </p:blipFill>
            <p:spPr>
              <a:xfrm>
                <a:off x="4442246" y="9553587"/>
                <a:ext cx="73576" cy="780210"/>
              </a:xfrm>
              <a:prstGeom prst="rect">
                <a:avLst/>
              </a:prstGeom>
              <a:scene3d>
                <a:camera prst="orthographicFront">
                  <a:rot lat="0" lon="0" rev="0"/>
                </a:camera>
                <a:lightRig rig="threePt" dir="t"/>
              </a:scene3d>
            </p:spPr>
          </p:pic>
          <p:pic>
            <p:nvPicPr>
              <p:cNvPr id="33" name="Picture 32">
                <a:extLst>
                  <a:ext uri="{FF2B5EF4-FFF2-40B4-BE49-F238E27FC236}">
                    <a16:creationId xmlns:a16="http://schemas.microsoft.com/office/drawing/2014/main" id="{A45661AC-9184-58AD-8661-BB6E4B7D49B6}"/>
                  </a:ext>
                </a:extLst>
              </p:cNvPr>
              <p:cNvPicPr>
                <a:picLocks noChangeAspect="1"/>
              </p:cNvPicPr>
              <p:nvPr/>
            </p:nvPicPr>
            <p:blipFill>
              <a:blip r:embed="rId36"/>
              <a:stretch>
                <a:fillRect/>
              </a:stretch>
            </p:blipFill>
            <p:spPr>
              <a:xfrm>
                <a:off x="4094870" y="10368948"/>
                <a:ext cx="780210" cy="780210"/>
              </a:xfrm>
              <a:prstGeom prst="rect">
                <a:avLst/>
              </a:prstGeom>
              <a:scene3d>
                <a:camera prst="orthographicFront">
                  <a:rot lat="0" lon="0" rev="0"/>
                </a:camera>
                <a:lightRig rig="threePt" dir="t"/>
              </a:scene3d>
            </p:spPr>
          </p:pic>
          <p:pic>
            <p:nvPicPr>
              <p:cNvPr id="34" name="Picture 33">
                <a:extLst>
                  <a:ext uri="{FF2B5EF4-FFF2-40B4-BE49-F238E27FC236}">
                    <a16:creationId xmlns:a16="http://schemas.microsoft.com/office/drawing/2014/main" id="{28166B04-F227-0E22-8465-99E3352F9295}"/>
                  </a:ext>
                </a:extLst>
              </p:cNvPr>
              <p:cNvPicPr>
                <a:picLocks noChangeAspect="1"/>
              </p:cNvPicPr>
              <p:nvPr/>
            </p:nvPicPr>
            <p:blipFill>
              <a:blip r:embed="rId37"/>
              <a:stretch>
                <a:fillRect/>
              </a:stretch>
            </p:blipFill>
            <p:spPr>
              <a:xfrm>
                <a:off x="4094870" y="11240304"/>
                <a:ext cx="780210" cy="780210"/>
              </a:xfrm>
              <a:prstGeom prst="rect">
                <a:avLst/>
              </a:prstGeom>
              <a:scene3d>
                <a:camera prst="orthographicFront">
                  <a:rot lat="0" lon="0" rev="0"/>
                </a:camera>
                <a:lightRig rig="threePt" dir="t"/>
              </a:scene3d>
            </p:spPr>
          </p:pic>
          <p:pic>
            <p:nvPicPr>
              <p:cNvPr id="35" name="Picture 34">
                <a:extLst>
                  <a:ext uri="{FF2B5EF4-FFF2-40B4-BE49-F238E27FC236}">
                    <a16:creationId xmlns:a16="http://schemas.microsoft.com/office/drawing/2014/main" id="{BC44BC42-2D0C-237D-900B-CD27F2411727}"/>
                  </a:ext>
                </a:extLst>
              </p:cNvPr>
              <p:cNvPicPr>
                <a:picLocks noChangeAspect="1"/>
              </p:cNvPicPr>
              <p:nvPr/>
            </p:nvPicPr>
            <p:blipFill>
              <a:blip r:embed="rId38"/>
              <a:stretch>
                <a:fillRect/>
              </a:stretch>
            </p:blipFill>
            <p:spPr>
              <a:xfrm>
                <a:off x="4094870" y="12089112"/>
                <a:ext cx="780210" cy="780210"/>
              </a:xfrm>
              <a:prstGeom prst="rect">
                <a:avLst/>
              </a:prstGeom>
              <a:scene3d>
                <a:camera prst="orthographicFront">
                  <a:rot lat="0" lon="0" rev="0"/>
                </a:camera>
                <a:lightRig rig="threePt" dir="t"/>
              </a:scene3d>
            </p:spPr>
          </p:pic>
          <p:pic>
            <p:nvPicPr>
              <p:cNvPr id="36" name="Picture 35">
                <a:extLst>
                  <a:ext uri="{FF2B5EF4-FFF2-40B4-BE49-F238E27FC236}">
                    <a16:creationId xmlns:a16="http://schemas.microsoft.com/office/drawing/2014/main" id="{BD9149F5-E7F4-F4CF-486D-9E6944ECC78C}"/>
                  </a:ext>
                </a:extLst>
              </p:cNvPr>
              <p:cNvPicPr>
                <a:picLocks noChangeAspect="1"/>
              </p:cNvPicPr>
              <p:nvPr/>
            </p:nvPicPr>
            <p:blipFill>
              <a:blip r:embed="rId39">
                <a:clrChange>
                  <a:clrFrom>
                    <a:srgbClr val="FFFFFF"/>
                  </a:clrFrom>
                  <a:clrTo>
                    <a:srgbClr val="FFFFFF">
                      <a:alpha val="0"/>
                    </a:srgbClr>
                  </a:clrTo>
                </a:clrChange>
              </a:blip>
              <a:stretch>
                <a:fillRect/>
              </a:stretch>
            </p:blipFill>
            <p:spPr>
              <a:xfrm>
                <a:off x="7717571" y="9553587"/>
                <a:ext cx="914019" cy="780210"/>
              </a:xfrm>
              <a:prstGeom prst="rect">
                <a:avLst/>
              </a:prstGeom>
              <a:scene3d>
                <a:camera prst="orthographicFront">
                  <a:rot lat="0" lon="0" rev="0"/>
                </a:camera>
                <a:lightRig rig="threePt" dir="t"/>
              </a:scene3d>
            </p:spPr>
          </p:pic>
          <p:pic>
            <p:nvPicPr>
              <p:cNvPr id="37" name="Picture 36">
                <a:extLst>
                  <a:ext uri="{FF2B5EF4-FFF2-40B4-BE49-F238E27FC236}">
                    <a16:creationId xmlns:a16="http://schemas.microsoft.com/office/drawing/2014/main" id="{28620306-D7CF-EAE9-6EA6-0A2C2964ED6B}"/>
                  </a:ext>
                </a:extLst>
              </p:cNvPr>
              <p:cNvPicPr>
                <a:picLocks noChangeAspect="1"/>
              </p:cNvPicPr>
              <p:nvPr/>
            </p:nvPicPr>
            <p:blipFill>
              <a:blip r:embed="rId40"/>
              <a:stretch>
                <a:fillRect/>
              </a:stretch>
            </p:blipFill>
            <p:spPr>
              <a:xfrm>
                <a:off x="7784475" y="10368948"/>
                <a:ext cx="780210" cy="780210"/>
              </a:xfrm>
              <a:prstGeom prst="rect">
                <a:avLst/>
              </a:prstGeom>
              <a:scene3d>
                <a:camera prst="orthographicFront">
                  <a:rot lat="0" lon="0" rev="0"/>
                </a:camera>
                <a:lightRig rig="threePt" dir="t"/>
              </a:scene3d>
            </p:spPr>
          </p:pic>
          <p:pic>
            <p:nvPicPr>
              <p:cNvPr id="38" name="Picture 37">
                <a:extLst>
                  <a:ext uri="{FF2B5EF4-FFF2-40B4-BE49-F238E27FC236}">
                    <a16:creationId xmlns:a16="http://schemas.microsoft.com/office/drawing/2014/main" id="{217632B4-3478-B3F4-23B0-32046533CC98}"/>
                  </a:ext>
                </a:extLst>
              </p:cNvPr>
              <p:cNvPicPr>
                <a:picLocks noChangeAspect="1"/>
              </p:cNvPicPr>
              <p:nvPr/>
            </p:nvPicPr>
            <p:blipFill>
              <a:blip r:embed="rId41"/>
              <a:stretch>
                <a:fillRect/>
              </a:stretch>
            </p:blipFill>
            <p:spPr>
              <a:xfrm>
                <a:off x="7784475" y="11240304"/>
                <a:ext cx="780210" cy="780210"/>
              </a:xfrm>
              <a:prstGeom prst="rect">
                <a:avLst/>
              </a:prstGeom>
              <a:scene3d>
                <a:camera prst="orthographicFront">
                  <a:rot lat="0" lon="0" rev="0"/>
                </a:camera>
                <a:lightRig rig="threePt" dir="t"/>
              </a:scene3d>
            </p:spPr>
          </p:pic>
          <p:pic>
            <p:nvPicPr>
              <p:cNvPr id="39" name="Picture 38">
                <a:extLst>
                  <a:ext uri="{FF2B5EF4-FFF2-40B4-BE49-F238E27FC236}">
                    <a16:creationId xmlns:a16="http://schemas.microsoft.com/office/drawing/2014/main" id="{CD3F285E-032B-242F-D585-2C91FEB21DA9}"/>
                  </a:ext>
                </a:extLst>
              </p:cNvPr>
              <p:cNvPicPr>
                <a:picLocks noChangeAspect="1"/>
              </p:cNvPicPr>
              <p:nvPr/>
            </p:nvPicPr>
            <p:blipFill>
              <a:blip r:embed="rId42">
                <a:extLst>
                  <a:ext uri="{BEBA8EAE-BF5A-486C-A8C5-ECC9F3942E4B}">
                    <a14:imgProps xmlns:a14="http://schemas.microsoft.com/office/drawing/2010/main">
                      <a14:imgLayer r:embed="rId43">
                        <a14:imgEffect>
                          <a14:backgroundRemoval t="0" b="100000" l="0" r="100000"/>
                        </a14:imgEffect>
                      </a14:imgLayer>
                    </a14:imgProps>
                  </a:ext>
                </a:extLst>
              </a:blip>
              <a:stretch>
                <a:fillRect/>
              </a:stretch>
            </p:blipFill>
            <p:spPr>
              <a:xfrm>
                <a:off x="2166250" y="9550842"/>
                <a:ext cx="979170" cy="782955"/>
              </a:xfrm>
              <a:prstGeom prst="rect">
                <a:avLst/>
              </a:prstGeom>
            </p:spPr>
          </p:pic>
        </p:grpSp>
      </p:grpSp>
      <p:pic>
        <p:nvPicPr>
          <p:cNvPr id="40" name="fig14">
            <a:hlinkClick r:id="" action="ppaction://media"/>
            <a:extLst>
              <a:ext uri="{FF2B5EF4-FFF2-40B4-BE49-F238E27FC236}">
                <a16:creationId xmlns:a16="http://schemas.microsoft.com/office/drawing/2014/main" id="{B0D998DF-CE63-9882-5C99-232E329DE5D8}"/>
              </a:ext>
            </a:extLst>
          </p:cNvPr>
          <p:cNvPicPr>
            <a:picLocks noChangeAspect="1"/>
          </p:cNvPicPr>
          <p:nvPr>
            <a:videoFile r:link="rId2"/>
            <p:extLst>
              <p:ext uri="{DAA4B4D4-6D71-4841-9C94-3DE7FCFB9230}">
                <p14:media xmlns:p14="http://schemas.microsoft.com/office/powerpoint/2010/main" r:embed="rId1"/>
              </p:ext>
            </p:extLst>
          </p:nvPr>
        </p:nvPicPr>
        <p:blipFill>
          <a:blip r:embed="rId44"/>
          <a:stretch>
            <a:fillRect/>
          </a:stretch>
        </p:blipFill>
        <p:spPr>
          <a:xfrm>
            <a:off x="838200" y="1853612"/>
            <a:ext cx="3559520" cy="2834862"/>
          </a:xfrm>
          <a:prstGeom prst="rect">
            <a:avLst/>
          </a:prstGeom>
        </p:spPr>
      </p:pic>
      <p:pic>
        <p:nvPicPr>
          <p:cNvPr id="3" name="Audio Recording May 8, 2026 at 09:01:16">
            <a:hlinkClick r:id="" action="ppaction://media"/>
            <a:extLst>
              <a:ext uri="{FF2B5EF4-FFF2-40B4-BE49-F238E27FC236}">
                <a16:creationId xmlns:a16="http://schemas.microsoft.com/office/drawing/2014/main" id="{3FBFE4DE-C128-FE05-B83B-99C54CA71AA2}"/>
              </a:ext>
            </a:extLst>
          </p:cNvPr>
          <p:cNvPicPr>
            <a:picLocks noChangeAspect="1"/>
          </p:cNvPicPr>
          <p:nvPr>
            <a:audioFile r:link="rId4"/>
            <p:extLst>
              <p:ext uri="{DAA4B4D4-6D71-4841-9C94-3DE7FCFB9230}">
                <p14:media xmlns:p14="http://schemas.microsoft.com/office/powerpoint/2010/main" r:embed="rId3"/>
              </p:ext>
            </p:extLst>
          </p:nvPr>
        </p:nvPicPr>
        <p:blipFill>
          <a:blip r:embed="rId45">
            <a:alphaModFix amt="30000"/>
          </a:blip>
          <a:stretch>
            <a:fillRect/>
          </a:stretch>
        </p:blipFill>
        <p:spPr>
          <a:xfrm>
            <a:off x="11772900" y="5994082"/>
            <a:ext cx="182880" cy="182880"/>
          </a:xfrm>
          <a:prstGeom prst="rect">
            <a:avLst/>
          </a:prstGeom>
        </p:spPr>
      </p:pic>
    </p:spTree>
    <p:extLst>
      <p:ext uri="{BB962C8B-B14F-4D97-AF65-F5344CB8AC3E}">
        <p14:creationId xmlns:p14="http://schemas.microsoft.com/office/powerpoint/2010/main" val="39595472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36733" fill="hold"/>
                                        <p:tgtEl>
                                          <p:spTgt spid="40"/>
                                        </p:tgtEl>
                                      </p:cBhvr>
                                    </p:cmd>
                                  </p:childTnLst>
                                </p:cTn>
                              </p:par>
                              <p:par>
                                <p:cTn id="7" presetID="1" presetClass="mediacall" presetSubtype="0" fill="hold" nodeType="withEffect">
                                  <p:stCondLst>
                                    <p:cond delay="0"/>
                                  </p:stCondLst>
                                  <p:childTnLst>
                                    <p:cmd type="call" cmd="playFrom(0.0)">
                                      <p:cBhvr>
                                        <p:cTn id="8" dur="3615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9" fill="hold" display="0">
                  <p:stCondLst>
                    <p:cond delay="indefinite"/>
                  </p:stCondLst>
                </p:cTn>
                <p:tgtEl>
                  <p:spTgt spid="40"/>
                </p:tgtEl>
              </p:cMediaNode>
            </p:video>
            <p:seq concurrent="1" nextAc="seek">
              <p:cTn id="10" restart="whenNotActive" fill="hold" evtFilter="cancelBubble" nodeType="interactiveSeq">
                <p:stCondLst>
                  <p:cond evt="onClick" delay="0">
                    <p:tgtEl>
                      <p:spTgt spid="40"/>
                    </p:tgtEl>
                  </p:cond>
                </p:stCondLst>
                <p:endSync evt="end" delay="0">
                  <p:rtn val="all"/>
                </p:endSync>
                <p:childTnLst>
                  <p:par>
                    <p:cTn id="11" fill="hold">
                      <p:stCondLst>
                        <p:cond delay="0"/>
                      </p:stCondLst>
                      <p:childTnLst>
                        <p:par>
                          <p:cTn id="12" fill="hold">
                            <p:stCondLst>
                              <p:cond delay="0"/>
                            </p:stCondLst>
                            <p:childTnLst>
                              <p:par>
                                <p:cTn id="13" presetID="2" presetClass="mediacall" presetSubtype="0" fill="hold" nodeType="withEffect">
                                  <p:stCondLst>
                                    <p:cond delay="0"/>
                                  </p:stCondLst>
                                  <p:childTnLst>
                                    <p:cmd type="call" cmd="togglePause">
                                      <p:cBhvr>
                                        <p:cTn id="14" dur="1" fill="hold"/>
                                        <p:tgtEl>
                                          <p:spTgt spid="40"/>
                                        </p:tgtEl>
                                      </p:cBhvr>
                                    </p:cmd>
                                  </p:childTnLst>
                                </p:cTn>
                              </p:par>
                            </p:childTnLst>
                          </p:cTn>
                        </p:par>
                      </p:childTnLst>
                    </p:cTn>
                  </p:par>
                </p:childTnLst>
              </p:cTn>
              <p:nextCondLst>
                <p:cond evt="onClick" delay="0">
                  <p:tgtEl>
                    <p:spTgt spid="40"/>
                  </p:tgtEl>
                </p:cond>
              </p:nextCondLst>
            </p:seq>
            <p:audio>
              <p:cMediaNode vol="80000">
                <p:cTn id="15"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965D81-F111-4D0A-41E7-E838A595BABE}"/>
              </a:ext>
            </a:extLst>
          </p:cNvPr>
          <p:cNvSpPr>
            <a:spLocks noGrp="1"/>
          </p:cNvSpPr>
          <p:nvPr>
            <p:ph type="title"/>
          </p:nvPr>
        </p:nvSpPr>
        <p:spPr/>
        <p:txBody>
          <a:bodyPr/>
          <a:lstStyle/>
          <a:p>
            <a:r>
              <a:rPr lang="en-US" dirty="0"/>
              <a:t>Photorealistic Aggregates</a:t>
            </a:r>
          </a:p>
        </p:txBody>
      </p:sp>
      <p:pic>
        <p:nvPicPr>
          <p:cNvPr id="4" name="p13_01_0029_025_b05c_r31.mp4">
            <a:hlinkClick r:id="" action="ppaction://media"/>
            <a:extLst>
              <a:ext uri="{FF2B5EF4-FFF2-40B4-BE49-F238E27FC236}">
                <a16:creationId xmlns:a16="http://schemas.microsoft.com/office/drawing/2014/main" id="{26667DD0-09DD-3DC9-DC10-141A7BABC64F}"/>
              </a:ext>
            </a:extLst>
          </p:cNvPr>
          <p:cNvPicPr>
            <a:picLocks noGrp="1" noChangeAspect="1"/>
          </p:cNvPicPr>
          <p:nvPr>
            <p:ph idx="1"/>
            <a:videoFile r:link="rId2"/>
            <p:extLst>
              <p:ext uri="{DAA4B4D4-6D71-4841-9C94-3DE7FCFB9230}">
                <p14:media xmlns:p14="http://schemas.microsoft.com/office/powerpoint/2010/main" r:embed="rId1"/>
              </p:ext>
            </p:extLst>
          </p:nvPr>
        </p:nvPicPr>
        <p:blipFill rotWithShape="1">
          <a:blip r:embed="rId9"/>
          <a:srcRect l="19001" r="18981"/>
          <a:stretch/>
        </p:blipFill>
        <p:spPr>
          <a:xfrm>
            <a:off x="1144588" y="2201863"/>
            <a:ext cx="4797425" cy="3598862"/>
          </a:xfrm>
        </p:spPr>
      </p:pic>
      <p:sp>
        <p:nvSpPr>
          <p:cNvPr id="6" name="Date Placeholder 5">
            <a:extLst>
              <a:ext uri="{FF2B5EF4-FFF2-40B4-BE49-F238E27FC236}">
                <a16:creationId xmlns:a16="http://schemas.microsoft.com/office/drawing/2014/main" id="{739D1BA1-1FEC-4ED2-0770-B77B248986D0}"/>
              </a:ext>
            </a:extLst>
          </p:cNvPr>
          <p:cNvSpPr>
            <a:spLocks noGrp="1"/>
          </p:cNvSpPr>
          <p:nvPr>
            <p:ph type="dt" sz="half" idx="10"/>
          </p:nvPr>
        </p:nvSpPr>
        <p:spPr/>
        <p:txBody>
          <a:bodyPr/>
          <a:lstStyle/>
          <a:p>
            <a:r>
              <a:rPr lang="en-US"/>
              <a:t>07/10/26</a:t>
            </a:r>
          </a:p>
        </p:txBody>
      </p:sp>
      <p:sp>
        <p:nvSpPr>
          <p:cNvPr id="7" name="Footer Placeholder 6">
            <a:extLst>
              <a:ext uri="{FF2B5EF4-FFF2-40B4-BE49-F238E27FC236}">
                <a16:creationId xmlns:a16="http://schemas.microsoft.com/office/drawing/2014/main" id="{05AD03CD-4D1A-E30C-F6EF-5199C31E3B36}"/>
              </a:ext>
            </a:extLst>
          </p:cNvPr>
          <p:cNvSpPr>
            <a:spLocks noGrp="1"/>
          </p:cNvSpPr>
          <p:nvPr>
            <p:ph type="ftr" sz="quarter" idx="11"/>
          </p:nvPr>
        </p:nvSpPr>
        <p:spPr/>
        <p:txBody>
          <a:bodyPr/>
          <a:lstStyle/>
          <a:p>
            <a:r>
              <a:rPr lang="en-US"/>
              <a:t>IPWG-12 (Kraków, Poland)</a:t>
            </a:r>
          </a:p>
        </p:txBody>
      </p:sp>
      <p:sp>
        <p:nvSpPr>
          <p:cNvPr id="8" name="Slide Number Placeholder 7">
            <a:extLst>
              <a:ext uri="{FF2B5EF4-FFF2-40B4-BE49-F238E27FC236}">
                <a16:creationId xmlns:a16="http://schemas.microsoft.com/office/drawing/2014/main" id="{38C73BCD-07C6-F518-845B-5316A9D6A760}"/>
              </a:ext>
            </a:extLst>
          </p:cNvPr>
          <p:cNvSpPr>
            <a:spLocks noGrp="1"/>
          </p:cNvSpPr>
          <p:nvPr>
            <p:ph type="sldNum" sz="quarter" idx="12"/>
          </p:nvPr>
        </p:nvSpPr>
        <p:spPr/>
        <p:txBody>
          <a:bodyPr/>
          <a:lstStyle/>
          <a:p>
            <a:fld id="{5A744D3B-9776-A046-ADC9-8E00D3924BBC}" type="slidenum">
              <a:rPr lang="en-US" smtClean="0"/>
              <a:t>6</a:t>
            </a:fld>
            <a:endParaRPr lang="en-US"/>
          </a:p>
        </p:txBody>
      </p:sp>
      <p:pic>
        <p:nvPicPr>
          <p:cNvPr id="3" name="p29_01_0024_200_d02c_r34.mp4">
            <a:hlinkClick r:id="" action="ppaction://media"/>
            <a:extLst>
              <a:ext uri="{FF2B5EF4-FFF2-40B4-BE49-F238E27FC236}">
                <a16:creationId xmlns:a16="http://schemas.microsoft.com/office/drawing/2014/main" id="{1BFEC4F6-08CA-148D-8CF8-E00E98AACFDC}"/>
              </a:ext>
            </a:extLst>
          </p:cNvPr>
          <p:cNvPicPr>
            <a:picLocks noChangeAspect="1"/>
          </p:cNvPicPr>
          <p:nvPr>
            <a:videoFile r:link="rId4"/>
            <p:extLst>
              <p:ext uri="{DAA4B4D4-6D71-4841-9C94-3DE7FCFB9230}">
                <p14:media xmlns:p14="http://schemas.microsoft.com/office/powerpoint/2010/main" r:embed="rId3"/>
              </p:ext>
            </p:extLst>
          </p:nvPr>
        </p:nvPicPr>
        <p:blipFill rotWithShape="1">
          <a:blip r:embed="rId10"/>
          <a:srcRect l="19001" r="18981"/>
          <a:stretch/>
        </p:blipFill>
        <p:spPr>
          <a:xfrm>
            <a:off x="6250379" y="1825625"/>
            <a:ext cx="4797631" cy="4351338"/>
          </a:xfrm>
          <a:prstGeom prst="rect">
            <a:avLst/>
          </a:prstGeom>
        </p:spPr>
      </p:pic>
      <p:pic>
        <p:nvPicPr>
          <p:cNvPr id="5" name="Audio Recording Jun 14, 2026 at 11:03:50">
            <a:hlinkClick r:id="" action="ppaction://media"/>
            <a:extLst>
              <a:ext uri="{FF2B5EF4-FFF2-40B4-BE49-F238E27FC236}">
                <a16:creationId xmlns:a16="http://schemas.microsoft.com/office/drawing/2014/main" id="{75B84DCA-4682-5CF7-1604-DBD2B7D8D71B}"/>
              </a:ext>
            </a:extLst>
          </p:cNvPr>
          <p:cNvPicPr>
            <a:picLocks noChangeAspect="1"/>
          </p:cNvPicPr>
          <p:nvPr>
            <a:audioFile r:link="rId6"/>
            <p:extLst>
              <p:ext uri="{DAA4B4D4-6D71-4841-9C94-3DE7FCFB9230}">
                <p14:media xmlns:p14="http://schemas.microsoft.com/office/powerpoint/2010/main" r:embed="rId5"/>
              </p:ext>
            </p:extLst>
          </p:nvPr>
        </p:nvPicPr>
        <p:blipFill>
          <a:blip r:embed="rId11">
            <a:alphaModFix amt="30000"/>
          </a:blip>
          <a:stretch>
            <a:fillRect/>
          </a:stretch>
        </p:blipFill>
        <p:spPr>
          <a:xfrm>
            <a:off x="11772900" y="5994083"/>
            <a:ext cx="182880" cy="182880"/>
          </a:xfrm>
          <a:prstGeom prst="rect">
            <a:avLst/>
          </a:prstGeom>
        </p:spPr>
      </p:pic>
    </p:spTree>
    <p:extLst>
      <p:ext uri="{BB962C8B-B14F-4D97-AF65-F5344CB8AC3E}">
        <p14:creationId xmlns:p14="http://schemas.microsoft.com/office/powerpoint/2010/main" val="30428439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4400" fill="hold"/>
                                        <p:tgtEl>
                                          <p:spTgt spid="4"/>
                                        </p:tgtEl>
                                      </p:cBhvr>
                                    </p:cmd>
                                  </p:childTnLst>
                                </p:cTn>
                              </p:par>
                              <p:par>
                                <p:cTn id="7" presetID="1" presetClass="mediacall" presetSubtype="0" fill="hold" nodeType="withEffect">
                                  <p:stCondLst>
                                    <p:cond delay="0"/>
                                  </p:stCondLst>
                                  <p:childTnLst>
                                    <p:cmd type="call" cmd="playFrom(0.0)">
                                      <p:cBhvr>
                                        <p:cTn id="8" dur="14400" fill="hold"/>
                                        <p:tgtEl>
                                          <p:spTgt spid="3"/>
                                        </p:tgtEl>
                                      </p:cBhvr>
                                    </p:cmd>
                                  </p:childTnLst>
                                </p:cTn>
                              </p:par>
                              <p:par>
                                <p:cTn id="9" presetID="1" presetClass="mediacall" presetSubtype="0" fill="hold" nodeType="withEffect">
                                  <p:stCondLst>
                                    <p:cond delay="0"/>
                                  </p:stCondLst>
                                  <p:childTnLst>
                                    <p:cmd type="call" cmd="playFrom(0.0)">
                                      <p:cBhvr>
                                        <p:cTn id="10" dur="10108"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repeatCount="3000" fill="hold" display="0">
                  <p:stCondLst>
                    <p:cond delay="indefinite"/>
                  </p:stCondLst>
                </p:cTn>
                <p:tgtEl>
                  <p:spTgt spid="4"/>
                </p:tgtEl>
              </p:cMediaNode>
            </p:video>
            <p:seq concurrent="1" nextAc="seek">
              <p:cTn id="12" restart="whenNotActive" fill="hold" evtFilter="cancelBubble" nodeType="interactiveSeq">
                <p:stCondLst>
                  <p:cond evt="onClick" delay="0">
                    <p:tgtEl>
                      <p:spTgt spid="4"/>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4"/>
                                        </p:tgtEl>
                                      </p:cBhvr>
                                    </p:cmd>
                                  </p:childTnLst>
                                </p:cTn>
                              </p:par>
                            </p:childTnLst>
                          </p:cTn>
                        </p:par>
                      </p:childTnLst>
                    </p:cTn>
                  </p:par>
                </p:childTnLst>
              </p:cTn>
              <p:nextCondLst>
                <p:cond evt="onClick" delay="0">
                  <p:tgtEl>
                    <p:spTgt spid="4"/>
                  </p:tgtEl>
                </p:cond>
              </p:nextCondLst>
            </p:seq>
            <p:seq concurrent="1" nextAc="seek">
              <p:cTn id="17" restart="whenNotActive" fill="hold" evtFilter="cancelBubble" nodeType="interactiveSeq">
                <p:stCondLst>
                  <p:cond evt="onClick" delay="0">
                    <p:tgtEl>
                      <p:spTgt spid="3"/>
                    </p:tgtEl>
                  </p:cond>
                </p:stCondLst>
                <p:endSync evt="end" delay="0">
                  <p:rtn val="all"/>
                </p:endSync>
                <p:childTnLst>
                  <p:par>
                    <p:cTn id="18" fill="hold">
                      <p:stCondLst>
                        <p:cond delay="0"/>
                      </p:stCondLst>
                      <p:childTnLst>
                        <p:par>
                          <p:cTn id="19" fill="hold">
                            <p:stCondLst>
                              <p:cond delay="0"/>
                            </p:stCondLst>
                            <p:childTnLst>
                              <p:par>
                                <p:cTn id="20" presetID="2" presetClass="mediacall" presetSubtype="0" fill="hold" nodeType="clickEffect">
                                  <p:stCondLst>
                                    <p:cond delay="0"/>
                                  </p:stCondLst>
                                  <p:childTnLst>
                                    <p:cmd type="call" cmd="togglePause">
                                      <p:cBhvr>
                                        <p:cTn id="21" dur="1" fill="hold"/>
                                        <p:tgtEl>
                                          <p:spTgt spid="3"/>
                                        </p:tgtEl>
                                      </p:cBhvr>
                                    </p:cmd>
                                  </p:childTnLst>
                                </p:cTn>
                              </p:par>
                            </p:childTnLst>
                          </p:cTn>
                        </p:par>
                      </p:childTnLst>
                    </p:cTn>
                  </p:par>
                </p:childTnLst>
              </p:cTn>
              <p:nextCondLst>
                <p:cond evt="onClick" delay="0">
                  <p:tgtEl>
                    <p:spTgt spid="3"/>
                  </p:tgtEl>
                </p:cond>
              </p:nextCondLst>
            </p:seq>
            <p:video>
              <p:cMediaNode vol="80000">
                <p:cTn id="22" repeatCount="3000" fill="hold" display="0">
                  <p:stCondLst>
                    <p:cond delay="indefinite"/>
                  </p:stCondLst>
                </p:cTn>
                <p:tgtEl>
                  <p:spTgt spid="3"/>
                </p:tgtEl>
              </p:cMediaNode>
            </p:video>
            <p:audio>
              <p:cMediaNode vol="80000">
                <p:cTn id="23"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1F3EBFF9-75F0-42C2-61B7-8A964C52B105}"/>
              </a:ext>
            </a:extLst>
          </p:cNvPr>
          <p:cNvSpPr/>
          <p:nvPr/>
        </p:nvSpPr>
        <p:spPr>
          <a:xfrm>
            <a:off x="4864332" y="1643381"/>
            <a:ext cx="6489468" cy="4678874"/>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p>
            <a:pPr algn="ctr"/>
            <a:endParaRPr lang="en-US"/>
          </a:p>
        </p:txBody>
      </p:sp>
      <p:sp>
        <p:nvSpPr>
          <p:cNvPr id="11" name="Rectangle 10">
            <a:extLst>
              <a:ext uri="{FF2B5EF4-FFF2-40B4-BE49-F238E27FC236}">
                <a16:creationId xmlns:a16="http://schemas.microsoft.com/office/drawing/2014/main" id="{1730CDD1-DA80-7B15-4D5F-8663BAE9F7E0}"/>
              </a:ext>
            </a:extLst>
          </p:cNvPr>
          <p:cNvSpPr/>
          <p:nvPr/>
        </p:nvSpPr>
        <p:spPr>
          <a:xfrm>
            <a:off x="945078" y="1643379"/>
            <a:ext cx="3669476" cy="467887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623FE6-0251-0EAE-12BC-BD233BE53E11}"/>
              </a:ext>
            </a:extLst>
          </p:cNvPr>
          <p:cNvSpPr>
            <a:spLocks noGrp="1"/>
          </p:cNvSpPr>
          <p:nvPr>
            <p:ph type="title"/>
          </p:nvPr>
        </p:nvSpPr>
        <p:spPr/>
        <p:txBody>
          <a:bodyPr>
            <a:normAutofit/>
          </a:bodyPr>
          <a:lstStyle/>
          <a:p>
            <a:pPr marL="466725" indent="-466725"/>
            <a:r>
              <a:rPr lang="en-US" sz="4000" dirty="0"/>
              <a:t>Why?</a:t>
            </a:r>
            <a:br>
              <a:rPr lang="en-US" sz="4000" dirty="0"/>
            </a:br>
            <a:r>
              <a:rPr lang="en-US" sz="2400" dirty="0"/>
              <a:t>– </a:t>
            </a:r>
            <a:r>
              <a:rPr lang="en-US" sz="2400" i="1" dirty="0"/>
              <a:t>Olson et al</a:t>
            </a:r>
            <a:r>
              <a:rPr lang="en-US" sz="2400" dirty="0"/>
              <a:t>, 2016: </a:t>
            </a:r>
            <a:r>
              <a:rPr lang="en-US" sz="2400" dirty="0">
                <a:hlinkClick r:id="rId5"/>
              </a:rPr>
              <a:t>https://doi.org/10/f8h9qw</a:t>
            </a:r>
            <a:r>
              <a:rPr lang="en-US" sz="2400" dirty="0"/>
              <a:t>  </a:t>
            </a:r>
            <a:endParaRPr lang="en-US" sz="4000" dirty="0"/>
          </a:p>
        </p:txBody>
      </p:sp>
      <p:sp>
        <p:nvSpPr>
          <p:cNvPr id="7" name="Content Placeholder 6">
            <a:extLst>
              <a:ext uri="{FF2B5EF4-FFF2-40B4-BE49-F238E27FC236}">
                <a16:creationId xmlns:a16="http://schemas.microsoft.com/office/drawing/2014/main" id="{7EBBB367-BFC2-5111-F072-4D7051729683}"/>
              </a:ext>
            </a:extLst>
          </p:cNvPr>
          <p:cNvSpPr>
            <a:spLocks noGrp="1"/>
          </p:cNvSpPr>
          <p:nvPr>
            <p:ph sz="half" idx="1"/>
          </p:nvPr>
        </p:nvSpPr>
        <p:spPr>
          <a:xfrm>
            <a:off x="5137266" y="4814277"/>
            <a:ext cx="5943600" cy="1215188"/>
          </a:xfrm>
          <a:ln w="25400">
            <a:solidFill>
              <a:schemeClr val="accent1"/>
            </a:solidFill>
          </a:ln>
        </p:spPr>
        <p:txBody>
          <a:bodyPr anchor="ctr" anchorCtr="0">
            <a:normAutofit fontScale="85000" lnSpcReduction="20000"/>
          </a:bodyPr>
          <a:lstStyle/>
          <a:p>
            <a:pPr marL="0" indent="0">
              <a:lnSpc>
                <a:spcPct val="120000"/>
              </a:lnSpc>
              <a:buNone/>
            </a:pPr>
            <a:r>
              <a:rPr lang="en-US" dirty="0">
                <a:solidFill>
                  <a:srgbClr val="002060"/>
                </a:solidFill>
              </a:rPr>
              <a:t>Tweaking the density of the “fluffy spheres” cannot get the brightness temperature at 165.5 GHz to agree well.</a:t>
            </a:r>
          </a:p>
        </p:txBody>
      </p:sp>
      <p:sp>
        <p:nvSpPr>
          <p:cNvPr id="14" name="Date Placeholder 13">
            <a:extLst>
              <a:ext uri="{FF2B5EF4-FFF2-40B4-BE49-F238E27FC236}">
                <a16:creationId xmlns:a16="http://schemas.microsoft.com/office/drawing/2014/main" id="{796C616F-6EA0-A01A-2816-6DA2EBE3F409}"/>
              </a:ext>
            </a:extLst>
          </p:cNvPr>
          <p:cNvSpPr>
            <a:spLocks noGrp="1"/>
          </p:cNvSpPr>
          <p:nvPr>
            <p:ph type="dt" sz="half" idx="10"/>
          </p:nvPr>
        </p:nvSpPr>
        <p:spPr/>
        <p:txBody>
          <a:bodyPr/>
          <a:lstStyle/>
          <a:p>
            <a:r>
              <a:rPr lang="en-US"/>
              <a:t>07/10/26</a:t>
            </a:r>
          </a:p>
        </p:txBody>
      </p:sp>
      <p:sp>
        <p:nvSpPr>
          <p:cNvPr id="15" name="Footer Placeholder 14">
            <a:extLst>
              <a:ext uri="{FF2B5EF4-FFF2-40B4-BE49-F238E27FC236}">
                <a16:creationId xmlns:a16="http://schemas.microsoft.com/office/drawing/2014/main" id="{C4790031-5EF8-5219-CE34-1B48DCD364ED}"/>
              </a:ext>
            </a:extLst>
          </p:cNvPr>
          <p:cNvSpPr>
            <a:spLocks noGrp="1"/>
          </p:cNvSpPr>
          <p:nvPr>
            <p:ph type="ftr" sz="quarter" idx="11"/>
          </p:nvPr>
        </p:nvSpPr>
        <p:spPr/>
        <p:txBody>
          <a:bodyPr/>
          <a:lstStyle/>
          <a:p>
            <a:r>
              <a:rPr lang="en-US"/>
              <a:t>IPWG-12 (Kraków, Poland)</a:t>
            </a:r>
          </a:p>
        </p:txBody>
      </p:sp>
      <p:sp>
        <p:nvSpPr>
          <p:cNvPr id="16" name="Slide Number Placeholder 15">
            <a:extLst>
              <a:ext uri="{FF2B5EF4-FFF2-40B4-BE49-F238E27FC236}">
                <a16:creationId xmlns:a16="http://schemas.microsoft.com/office/drawing/2014/main" id="{67842989-4C6C-CEF4-1EC6-AD54D6446312}"/>
              </a:ext>
            </a:extLst>
          </p:cNvPr>
          <p:cNvSpPr>
            <a:spLocks noGrp="1"/>
          </p:cNvSpPr>
          <p:nvPr>
            <p:ph type="sldNum" sz="quarter" idx="12"/>
          </p:nvPr>
        </p:nvSpPr>
        <p:spPr/>
        <p:txBody>
          <a:bodyPr/>
          <a:lstStyle/>
          <a:p>
            <a:fld id="{5A744D3B-9776-A046-ADC9-8E00D3924BBC}" type="slidenum">
              <a:rPr lang="en-US" smtClean="0"/>
              <a:t>7</a:t>
            </a:fld>
            <a:endParaRPr lang="en-US"/>
          </a:p>
        </p:txBody>
      </p:sp>
      <p:pic>
        <p:nvPicPr>
          <p:cNvPr id="10" name="Picture 9">
            <a:extLst>
              <a:ext uri="{FF2B5EF4-FFF2-40B4-BE49-F238E27FC236}">
                <a16:creationId xmlns:a16="http://schemas.microsoft.com/office/drawing/2014/main" id="{CD492ECA-D68D-4583-8FDB-2581DA6A1DA9}"/>
              </a:ext>
            </a:extLst>
          </p:cNvPr>
          <p:cNvPicPr>
            <a:picLocks noChangeAspect="1"/>
          </p:cNvPicPr>
          <p:nvPr/>
        </p:nvPicPr>
        <p:blipFill rotWithShape="1">
          <a:blip r:embed="rId6"/>
          <a:srcRect t="74499"/>
          <a:stretch/>
        </p:blipFill>
        <p:spPr>
          <a:xfrm>
            <a:off x="5137266" y="1806438"/>
            <a:ext cx="5943600" cy="2769026"/>
          </a:xfrm>
          <a:prstGeom prst="rect">
            <a:avLst/>
          </a:prstGeom>
        </p:spPr>
      </p:pic>
      <p:pic>
        <p:nvPicPr>
          <p:cNvPr id="9" name="Picture 8">
            <a:extLst>
              <a:ext uri="{FF2B5EF4-FFF2-40B4-BE49-F238E27FC236}">
                <a16:creationId xmlns:a16="http://schemas.microsoft.com/office/drawing/2014/main" id="{E340D3AF-F651-4B46-CB1E-E1B7426C469D}"/>
              </a:ext>
            </a:extLst>
          </p:cNvPr>
          <p:cNvPicPr>
            <a:picLocks noChangeAspect="1"/>
          </p:cNvPicPr>
          <p:nvPr/>
        </p:nvPicPr>
        <p:blipFill rotWithShape="1">
          <a:blip r:embed="rId6"/>
          <a:srcRect t="1" b="25500"/>
          <a:stretch/>
        </p:blipFill>
        <p:spPr>
          <a:xfrm>
            <a:off x="1194856" y="1825625"/>
            <a:ext cx="3169920" cy="4314386"/>
          </a:xfrm>
          <a:prstGeom prst="rect">
            <a:avLst/>
          </a:prstGeom>
        </p:spPr>
      </p:pic>
      <p:sp>
        <p:nvSpPr>
          <p:cNvPr id="13" name="Rectangle 12">
            <a:extLst>
              <a:ext uri="{FF2B5EF4-FFF2-40B4-BE49-F238E27FC236}">
                <a16:creationId xmlns:a16="http://schemas.microsoft.com/office/drawing/2014/main" id="{72916059-A39E-A540-395C-7B5AC8166C99}"/>
              </a:ext>
            </a:extLst>
          </p:cNvPr>
          <p:cNvSpPr/>
          <p:nvPr/>
        </p:nvSpPr>
        <p:spPr>
          <a:xfrm>
            <a:off x="9259754" y="1929501"/>
            <a:ext cx="1444892" cy="300058"/>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algn="ctr"/>
            <a:r>
              <a:rPr lang="en-US" dirty="0">
                <a:solidFill>
                  <a:schemeClr val="bg1"/>
                </a:solidFill>
                <a:highlight>
                  <a:srgbClr val="FFFF00"/>
                </a:highlight>
                <a:latin typeface="Times New Roman" panose="02020603050405020304" pitchFamily="18" charset="0"/>
                <a:cs typeface="Times New Roman" panose="02020603050405020304" pitchFamily="18" charset="0"/>
              </a:rPr>
              <a:t>(Nonspherical)</a:t>
            </a:r>
          </a:p>
        </p:txBody>
      </p:sp>
      <p:sp>
        <p:nvSpPr>
          <p:cNvPr id="3" name="Right Arrow 2">
            <a:extLst>
              <a:ext uri="{FF2B5EF4-FFF2-40B4-BE49-F238E27FC236}">
                <a16:creationId xmlns:a16="http://schemas.microsoft.com/office/drawing/2014/main" id="{86439110-87F5-3986-C7D9-AEA377D735F3}"/>
              </a:ext>
            </a:extLst>
          </p:cNvPr>
          <p:cNvSpPr/>
          <p:nvPr/>
        </p:nvSpPr>
        <p:spPr>
          <a:xfrm rot="10800000">
            <a:off x="4614554" y="5214619"/>
            <a:ext cx="522712" cy="487960"/>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Audio Recording May 8, 2026 at 09:13:39">
            <a:hlinkClick r:id="" action="ppaction://media"/>
            <a:extLst>
              <a:ext uri="{FF2B5EF4-FFF2-40B4-BE49-F238E27FC236}">
                <a16:creationId xmlns:a16="http://schemas.microsoft.com/office/drawing/2014/main" id="{5CF35DF9-1DD6-6384-2A7E-3F10EEC2F176}"/>
              </a:ext>
            </a:extLst>
          </p:cNvPr>
          <p:cNvPicPr>
            <a:picLocks noChangeAspect="1"/>
          </p:cNvPicPr>
          <p:nvPr>
            <a:audioFile r:link="rId2"/>
            <p:extLst>
              <p:ext uri="{DAA4B4D4-6D71-4841-9C94-3DE7FCFB9230}">
                <p14:media xmlns:p14="http://schemas.microsoft.com/office/powerpoint/2010/main" r:embed="rId1"/>
              </p:ext>
            </p:extLst>
          </p:nvPr>
        </p:nvPicPr>
        <p:blipFill>
          <a:blip r:embed="rId7">
            <a:alphaModFix amt="30000"/>
          </a:blip>
          <a:stretch>
            <a:fillRect/>
          </a:stretch>
        </p:blipFill>
        <p:spPr>
          <a:xfrm>
            <a:off x="11772900" y="5989320"/>
            <a:ext cx="182880" cy="182880"/>
          </a:xfrm>
          <a:prstGeom prst="rect">
            <a:avLst/>
          </a:prstGeom>
        </p:spPr>
      </p:pic>
    </p:spTree>
    <p:extLst>
      <p:ext uri="{BB962C8B-B14F-4D97-AF65-F5344CB8AC3E}">
        <p14:creationId xmlns:p14="http://schemas.microsoft.com/office/powerpoint/2010/main" val="8423756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7922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ACA0DD-93CC-922D-CF0F-0FAD978BA309}"/>
              </a:ext>
            </a:extLst>
          </p:cNvPr>
          <p:cNvSpPr>
            <a:spLocks noGrp="1"/>
          </p:cNvSpPr>
          <p:nvPr>
            <p:ph type="title"/>
          </p:nvPr>
        </p:nvSpPr>
        <p:spPr/>
        <p:txBody>
          <a:bodyPr/>
          <a:lstStyle/>
          <a:p>
            <a:r>
              <a:rPr lang="en-US" dirty="0"/>
              <a:t>Sustainable Development</a:t>
            </a:r>
          </a:p>
        </p:txBody>
      </p:sp>
      <p:sp>
        <p:nvSpPr>
          <p:cNvPr id="5" name="Content Placeholder 4">
            <a:extLst>
              <a:ext uri="{FF2B5EF4-FFF2-40B4-BE49-F238E27FC236}">
                <a16:creationId xmlns:a16="http://schemas.microsoft.com/office/drawing/2014/main" id="{2F673F8C-0350-3DD3-34C4-BEE8E8E7DD79}"/>
              </a:ext>
            </a:extLst>
          </p:cNvPr>
          <p:cNvSpPr>
            <a:spLocks noGrp="1"/>
          </p:cNvSpPr>
          <p:nvPr>
            <p:ph idx="1"/>
          </p:nvPr>
        </p:nvSpPr>
        <p:spPr/>
        <p:txBody>
          <a:bodyPr>
            <a:normAutofit fontScale="92500" lnSpcReduction="20000"/>
          </a:bodyPr>
          <a:lstStyle/>
          <a:p>
            <a:pPr>
              <a:lnSpc>
                <a:spcPct val="120000"/>
              </a:lnSpc>
            </a:pPr>
            <a:r>
              <a:rPr lang="en-US" dirty="0"/>
              <a:t>Compute and storage intensive</a:t>
            </a:r>
          </a:p>
          <a:p>
            <a:pPr lvl="1">
              <a:lnSpc>
                <a:spcPct val="120000"/>
              </a:lnSpc>
            </a:pPr>
            <a:r>
              <a:rPr lang="en-US" dirty="0"/>
              <a:t>Generating (numerically) realistic hydrometeors</a:t>
            </a:r>
          </a:p>
          <a:p>
            <a:pPr lvl="2">
              <a:lnSpc>
                <a:spcPct val="120000"/>
              </a:lnSpc>
            </a:pPr>
            <a:r>
              <a:rPr lang="en-US" dirty="0"/>
              <a:t>Solid hydrometeors: </a:t>
            </a:r>
            <a:r>
              <a:rPr lang="en-US" i="1" dirty="0"/>
              <a:t>pristine crystals, snowflakes, snow aggregates, rimed particles </a:t>
            </a:r>
            <a:r>
              <a:rPr lang="en-US" dirty="0"/>
              <a:t>(</a:t>
            </a:r>
            <a:r>
              <a:rPr lang="en-US" i="1" dirty="0"/>
              <a:t>currently missing in our collection</a:t>
            </a:r>
            <a:r>
              <a:rPr lang="en-US" dirty="0"/>
              <a:t>)</a:t>
            </a:r>
          </a:p>
          <a:p>
            <a:pPr lvl="2">
              <a:lnSpc>
                <a:spcPct val="120000"/>
              </a:lnSpc>
            </a:pPr>
            <a:r>
              <a:rPr lang="en-US" dirty="0"/>
              <a:t>Melting hydrometeors</a:t>
            </a:r>
          </a:p>
          <a:p>
            <a:pPr lvl="1">
              <a:lnSpc>
                <a:spcPct val="120000"/>
              </a:lnSpc>
            </a:pPr>
            <a:r>
              <a:rPr lang="en-US" dirty="0"/>
              <a:t>Solving for electromagnetic scattering</a:t>
            </a:r>
          </a:p>
          <a:p>
            <a:pPr lvl="2">
              <a:lnSpc>
                <a:spcPct val="120000"/>
              </a:lnSpc>
            </a:pPr>
            <a:r>
              <a:rPr lang="en-US" dirty="0"/>
              <a:t>There is rarely symmetry to exploit for simplifications</a:t>
            </a:r>
          </a:p>
          <a:p>
            <a:pPr lvl="2">
              <a:lnSpc>
                <a:spcPct val="120000"/>
              </a:lnSpc>
            </a:pPr>
            <a:r>
              <a:rPr lang="en-US" dirty="0"/>
              <a:t>Requires a sizable computer cluster and long runtimes</a:t>
            </a:r>
          </a:p>
          <a:p>
            <a:pPr lvl="1">
              <a:lnSpc>
                <a:spcPct val="120000"/>
              </a:lnSpc>
            </a:pPr>
            <a:r>
              <a:rPr lang="en-US" dirty="0"/>
              <a:t>The estimated storage volume (uncompressed) is ~10 PB!</a:t>
            </a:r>
          </a:p>
          <a:p>
            <a:pPr>
              <a:lnSpc>
                <a:spcPct val="120000"/>
              </a:lnSpc>
            </a:pPr>
            <a:r>
              <a:rPr lang="en-US" dirty="0"/>
              <a:t>Duplication and replication must be avoided</a:t>
            </a:r>
          </a:p>
          <a:p>
            <a:pPr lvl="1">
              <a:lnSpc>
                <a:spcPct val="120000"/>
              </a:lnSpc>
            </a:pPr>
            <a:r>
              <a:rPr lang="en-US" dirty="0"/>
              <a:t>Few researchers can afford the resources required.</a:t>
            </a:r>
          </a:p>
          <a:p>
            <a:pPr>
              <a:lnSpc>
                <a:spcPct val="120000"/>
              </a:lnSpc>
            </a:pPr>
            <a:endParaRPr lang="en-US" dirty="0"/>
          </a:p>
        </p:txBody>
      </p:sp>
      <p:sp>
        <p:nvSpPr>
          <p:cNvPr id="6" name="Date Placeholder 5">
            <a:extLst>
              <a:ext uri="{FF2B5EF4-FFF2-40B4-BE49-F238E27FC236}">
                <a16:creationId xmlns:a16="http://schemas.microsoft.com/office/drawing/2014/main" id="{2976579B-2D40-6CAA-4934-B78C17ACD22E}"/>
              </a:ext>
            </a:extLst>
          </p:cNvPr>
          <p:cNvSpPr>
            <a:spLocks noGrp="1"/>
          </p:cNvSpPr>
          <p:nvPr>
            <p:ph type="dt" sz="half" idx="10"/>
          </p:nvPr>
        </p:nvSpPr>
        <p:spPr/>
        <p:txBody>
          <a:bodyPr/>
          <a:lstStyle/>
          <a:p>
            <a:r>
              <a:rPr lang="en-US"/>
              <a:t>07/10/26</a:t>
            </a:r>
          </a:p>
        </p:txBody>
      </p:sp>
      <p:sp>
        <p:nvSpPr>
          <p:cNvPr id="7" name="Footer Placeholder 6">
            <a:extLst>
              <a:ext uri="{FF2B5EF4-FFF2-40B4-BE49-F238E27FC236}">
                <a16:creationId xmlns:a16="http://schemas.microsoft.com/office/drawing/2014/main" id="{E789B91C-C384-8195-D713-8331168735AE}"/>
              </a:ext>
            </a:extLst>
          </p:cNvPr>
          <p:cNvSpPr>
            <a:spLocks noGrp="1"/>
          </p:cNvSpPr>
          <p:nvPr>
            <p:ph type="ftr" sz="quarter" idx="11"/>
          </p:nvPr>
        </p:nvSpPr>
        <p:spPr/>
        <p:txBody>
          <a:bodyPr/>
          <a:lstStyle/>
          <a:p>
            <a:r>
              <a:rPr lang="en-US"/>
              <a:t>IPWG-12 (Kraków, Poland)</a:t>
            </a:r>
          </a:p>
        </p:txBody>
      </p:sp>
      <p:sp>
        <p:nvSpPr>
          <p:cNvPr id="8" name="Slide Number Placeholder 7">
            <a:extLst>
              <a:ext uri="{FF2B5EF4-FFF2-40B4-BE49-F238E27FC236}">
                <a16:creationId xmlns:a16="http://schemas.microsoft.com/office/drawing/2014/main" id="{7F3EE8E4-DA4D-2BFC-0A00-FB50643E8632}"/>
              </a:ext>
            </a:extLst>
          </p:cNvPr>
          <p:cNvSpPr>
            <a:spLocks noGrp="1"/>
          </p:cNvSpPr>
          <p:nvPr>
            <p:ph type="sldNum" sz="quarter" idx="12"/>
          </p:nvPr>
        </p:nvSpPr>
        <p:spPr/>
        <p:txBody>
          <a:bodyPr/>
          <a:lstStyle/>
          <a:p>
            <a:fld id="{5A744D3B-9776-A046-ADC9-8E00D3924BBC}" type="slidenum">
              <a:rPr lang="en-US" smtClean="0"/>
              <a:t>8</a:t>
            </a:fld>
            <a:endParaRPr lang="en-US"/>
          </a:p>
        </p:txBody>
      </p:sp>
      <p:pic>
        <p:nvPicPr>
          <p:cNvPr id="3" name="Audio Recording May 8, 2026 at 09:24:56">
            <a:hlinkClick r:id="" action="ppaction://media"/>
            <a:extLst>
              <a:ext uri="{FF2B5EF4-FFF2-40B4-BE49-F238E27FC236}">
                <a16:creationId xmlns:a16="http://schemas.microsoft.com/office/drawing/2014/main" id="{572BCF0A-BC03-2252-F2A8-AAD7761A1666}"/>
              </a:ext>
            </a:extLst>
          </p:cNvPr>
          <p:cNvPicPr>
            <a:picLocks noChangeAspect="1"/>
          </p:cNvPicPr>
          <p:nvPr>
            <a:audioFile r:link="rId2"/>
            <p:extLst>
              <p:ext uri="{DAA4B4D4-6D71-4841-9C94-3DE7FCFB9230}">
                <p14:media xmlns:p14="http://schemas.microsoft.com/office/powerpoint/2010/main" r:embed="rId1"/>
              </p:ext>
            </p:extLst>
          </p:nvPr>
        </p:nvPicPr>
        <p:blipFill>
          <a:blip r:embed="rId9">
            <a:alphaModFix amt="30000"/>
          </a:blip>
          <a:stretch>
            <a:fillRect/>
          </a:stretch>
        </p:blipFill>
        <p:spPr>
          <a:xfrm>
            <a:off x="11772900" y="5628323"/>
            <a:ext cx="182880" cy="182880"/>
          </a:xfrm>
          <a:prstGeom prst="rect">
            <a:avLst/>
          </a:prstGeom>
        </p:spPr>
      </p:pic>
      <p:pic>
        <p:nvPicPr>
          <p:cNvPr id="4" name="Audio Recording May 8, 2026 at 09:27:22">
            <a:hlinkClick r:id="" action="ppaction://media"/>
            <a:extLst>
              <a:ext uri="{FF2B5EF4-FFF2-40B4-BE49-F238E27FC236}">
                <a16:creationId xmlns:a16="http://schemas.microsoft.com/office/drawing/2014/main" id="{FE91A46F-0028-04F8-6222-EB733C9B0B26}"/>
              </a:ext>
            </a:extLst>
          </p:cNvPr>
          <p:cNvPicPr>
            <a:picLocks noChangeAspect="1"/>
          </p:cNvPicPr>
          <p:nvPr>
            <a:audioFile r:link="rId4"/>
            <p:extLst>
              <p:ext uri="{DAA4B4D4-6D71-4841-9C94-3DE7FCFB9230}">
                <p14:media xmlns:p14="http://schemas.microsoft.com/office/powerpoint/2010/main" r:embed="rId3"/>
              </p:ext>
            </p:extLst>
          </p:nvPr>
        </p:nvPicPr>
        <p:blipFill>
          <a:blip r:embed="rId9">
            <a:alphaModFix amt="30000"/>
          </a:blip>
          <a:stretch>
            <a:fillRect/>
          </a:stretch>
        </p:blipFill>
        <p:spPr>
          <a:xfrm>
            <a:off x="11772900" y="5811203"/>
            <a:ext cx="182880" cy="182880"/>
          </a:xfrm>
          <a:prstGeom prst="rect">
            <a:avLst/>
          </a:prstGeom>
        </p:spPr>
      </p:pic>
      <p:pic>
        <p:nvPicPr>
          <p:cNvPr id="9" name="Audio Recording May 8, 2026 at 09:31:37">
            <a:hlinkClick r:id="" action="ppaction://media"/>
            <a:extLst>
              <a:ext uri="{FF2B5EF4-FFF2-40B4-BE49-F238E27FC236}">
                <a16:creationId xmlns:a16="http://schemas.microsoft.com/office/drawing/2014/main" id="{E8E36F38-D07E-3B49-6C7D-2577A8D6E03E}"/>
              </a:ext>
            </a:extLst>
          </p:cNvPr>
          <p:cNvPicPr>
            <a:picLocks noChangeAspect="1"/>
          </p:cNvPicPr>
          <p:nvPr>
            <a:audioFile r:link="rId6"/>
            <p:extLst>
              <p:ext uri="{DAA4B4D4-6D71-4841-9C94-3DE7FCFB9230}">
                <p14:media xmlns:p14="http://schemas.microsoft.com/office/powerpoint/2010/main" r:embed="rId5"/>
              </p:ext>
            </p:extLst>
          </p:nvPr>
        </p:nvPicPr>
        <p:blipFill>
          <a:blip r:embed="rId9">
            <a:alphaModFix amt="30000"/>
          </a:blip>
          <a:stretch>
            <a:fillRect/>
          </a:stretch>
        </p:blipFill>
        <p:spPr>
          <a:xfrm>
            <a:off x="11772900" y="5994083"/>
            <a:ext cx="182880" cy="182880"/>
          </a:xfrm>
          <a:prstGeom prst="rect">
            <a:avLst/>
          </a:prstGeom>
        </p:spPr>
      </p:pic>
    </p:spTree>
    <p:extLst>
      <p:ext uri="{BB962C8B-B14F-4D97-AF65-F5344CB8AC3E}">
        <p14:creationId xmlns:p14="http://schemas.microsoft.com/office/powerpoint/2010/main" val="10104016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8188" fill="hold"/>
                                        <p:tgtEl>
                                          <p:spTgt spid="3"/>
                                        </p:tgtEl>
                                      </p:cBhvr>
                                    </p:cmd>
                                  </p:childTnLst>
                                </p:cTn>
                              </p:par>
                            </p:childTnLst>
                          </p:cTn>
                        </p:par>
                        <p:par>
                          <p:cTn id="7" fill="hold">
                            <p:stCondLst>
                              <p:cond delay="8188"/>
                            </p:stCondLst>
                            <p:childTnLst>
                              <p:par>
                                <p:cTn id="8" presetID="2" presetClass="entr" presetSubtype="4" fill="hold" grpId="0" nodeType="afterEffect">
                                  <p:stCondLst>
                                    <p:cond delay="0"/>
                                  </p:stCondLst>
                                  <p:childTnLst>
                                    <p:set>
                                      <p:cBhvr>
                                        <p:cTn id="9" dur="1" fill="hold">
                                          <p:stCondLst>
                                            <p:cond delay="0"/>
                                          </p:stCondLst>
                                        </p:cTn>
                                        <p:tgtEl>
                                          <p:spTgt spid="5">
                                            <p:txEl>
                                              <p:pRg st="0" end="0"/>
                                            </p:txEl>
                                          </p:spTgt>
                                        </p:tgtEl>
                                        <p:attrNameLst>
                                          <p:attrName>style.visibility</p:attrName>
                                        </p:attrNameLst>
                                      </p:cBhvr>
                                      <p:to>
                                        <p:strVal val="visible"/>
                                      </p:to>
                                    </p:set>
                                    <p:anim calcmode="lin" valueType="num">
                                      <p:cBhvr additive="base">
                                        <p:cTn id="10"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11" dur="500" fill="hold"/>
                                        <p:tgtEl>
                                          <p:spTgt spid="5">
                                            <p:txEl>
                                              <p:pRg st="0" end="0"/>
                                            </p:txEl>
                                          </p:spTgt>
                                        </p:tgtEl>
                                        <p:attrNameLst>
                                          <p:attrName>ppt_y</p:attrName>
                                        </p:attrNameLst>
                                      </p:cBhvr>
                                      <p:tavLst>
                                        <p:tav tm="0">
                                          <p:val>
                                            <p:strVal val="1+#ppt_h/2"/>
                                          </p:val>
                                        </p:tav>
                                        <p:tav tm="100000">
                                          <p:val>
                                            <p:strVal val="#ppt_y"/>
                                          </p:val>
                                        </p:tav>
                                      </p:tavLst>
                                    </p:anim>
                                  </p:childTnLst>
                                </p:cTn>
                              </p:par>
                              <p:par>
                                <p:cTn id="12" presetID="2" presetClass="entr" presetSubtype="4" fill="hold" grpId="0" nodeType="withEffect">
                                  <p:stCondLst>
                                    <p:cond delay="0"/>
                                  </p:stCondLst>
                                  <p:childTnLst>
                                    <p:set>
                                      <p:cBhvr>
                                        <p:cTn id="13" dur="1" fill="hold">
                                          <p:stCondLst>
                                            <p:cond delay="0"/>
                                          </p:stCondLst>
                                        </p:cTn>
                                        <p:tgtEl>
                                          <p:spTgt spid="5">
                                            <p:txEl>
                                              <p:pRg st="1" end="1"/>
                                            </p:txEl>
                                          </p:spTgt>
                                        </p:tgtEl>
                                        <p:attrNameLst>
                                          <p:attrName>style.visibility</p:attrName>
                                        </p:attrNameLst>
                                      </p:cBhvr>
                                      <p:to>
                                        <p:strVal val="visible"/>
                                      </p:to>
                                    </p:set>
                                    <p:anim calcmode="lin" valueType="num">
                                      <p:cBhvr additive="base">
                                        <p:cTn id="14"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5">
                                            <p:txEl>
                                              <p:pRg st="1" end="1"/>
                                            </p:txEl>
                                          </p:spTgt>
                                        </p:tgtEl>
                                        <p:attrNameLst>
                                          <p:attrName>ppt_y</p:attrName>
                                        </p:attrNameLst>
                                      </p:cBhvr>
                                      <p:tavLst>
                                        <p:tav tm="0">
                                          <p:val>
                                            <p:strVal val="1+#ppt_h/2"/>
                                          </p:val>
                                        </p:tav>
                                        <p:tav tm="100000">
                                          <p:val>
                                            <p:strVal val="#ppt_y"/>
                                          </p:val>
                                        </p:tav>
                                      </p:tavLst>
                                    </p:anim>
                                  </p:childTnLst>
                                </p:cTn>
                              </p:par>
                              <p:par>
                                <p:cTn id="16" presetID="2" presetClass="entr" presetSubtype="4" fill="hold" grpId="0" nodeType="withEffect">
                                  <p:stCondLst>
                                    <p:cond delay="0"/>
                                  </p:stCondLst>
                                  <p:childTnLst>
                                    <p:set>
                                      <p:cBhvr>
                                        <p:cTn id="17" dur="1" fill="hold">
                                          <p:stCondLst>
                                            <p:cond delay="0"/>
                                          </p:stCondLst>
                                        </p:cTn>
                                        <p:tgtEl>
                                          <p:spTgt spid="5">
                                            <p:txEl>
                                              <p:pRg st="2" end="2"/>
                                            </p:txEl>
                                          </p:spTgt>
                                        </p:tgtEl>
                                        <p:attrNameLst>
                                          <p:attrName>style.visibility</p:attrName>
                                        </p:attrNameLst>
                                      </p:cBhvr>
                                      <p:to>
                                        <p:strVal val="visible"/>
                                      </p:to>
                                    </p:set>
                                    <p:anim calcmode="lin" valueType="num">
                                      <p:cBhvr additive="base">
                                        <p:cTn id="18"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5">
                                            <p:txEl>
                                              <p:pRg st="2" end="2"/>
                                            </p:txEl>
                                          </p:spTgt>
                                        </p:tgtEl>
                                        <p:attrNameLst>
                                          <p:attrName>ppt_y</p:attrName>
                                        </p:attrNameLst>
                                      </p:cBhvr>
                                      <p:tavLst>
                                        <p:tav tm="0">
                                          <p:val>
                                            <p:strVal val="1+#ppt_h/2"/>
                                          </p:val>
                                        </p:tav>
                                        <p:tav tm="100000">
                                          <p:val>
                                            <p:strVal val="#ppt_y"/>
                                          </p:val>
                                        </p:tav>
                                      </p:tavLst>
                                    </p:anim>
                                  </p:childTnLst>
                                </p:cTn>
                              </p:par>
                              <p:par>
                                <p:cTn id="20" presetID="2" presetClass="entr" presetSubtype="4" fill="hold" grpId="0" nodeType="withEffect">
                                  <p:stCondLst>
                                    <p:cond delay="0"/>
                                  </p:stCondLst>
                                  <p:childTnLst>
                                    <p:set>
                                      <p:cBhvr>
                                        <p:cTn id="21" dur="1" fill="hold">
                                          <p:stCondLst>
                                            <p:cond delay="0"/>
                                          </p:stCondLst>
                                        </p:cTn>
                                        <p:tgtEl>
                                          <p:spTgt spid="5">
                                            <p:txEl>
                                              <p:pRg st="3" end="3"/>
                                            </p:txEl>
                                          </p:spTgt>
                                        </p:tgtEl>
                                        <p:attrNameLst>
                                          <p:attrName>style.visibility</p:attrName>
                                        </p:attrNameLst>
                                      </p:cBhvr>
                                      <p:to>
                                        <p:strVal val="visible"/>
                                      </p:to>
                                    </p:set>
                                    <p:anim calcmode="lin" valueType="num">
                                      <p:cBhvr additive="base">
                                        <p:cTn id="22"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23" dur="500" fill="hold"/>
                                        <p:tgtEl>
                                          <p:spTgt spid="5">
                                            <p:txEl>
                                              <p:pRg st="3" end="3"/>
                                            </p:txEl>
                                          </p:spTgt>
                                        </p:tgtEl>
                                        <p:attrNameLst>
                                          <p:attrName>ppt_y</p:attrName>
                                        </p:attrNameLst>
                                      </p:cBhvr>
                                      <p:tavLst>
                                        <p:tav tm="0">
                                          <p:val>
                                            <p:strVal val="1+#ppt_h/2"/>
                                          </p:val>
                                        </p:tav>
                                        <p:tav tm="100000">
                                          <p:val>
                                            <p:strVal val="#ppt_y"/>
                                          </p:val>
                                        </p:tav>
                                      </p:tavLst>
                                    </p:anim>
                                  </p:childTnLst>
                                </p:cTn>
                              </p:par>
                              <p:par>
                                <p:cTn id="24" presetID="2" presetClass="entr" presetSubtype="4" fill="hold" grpId="0" nodeType="withEffect">
                                  <p:stCondLst>
                                    <p:cond delay="0"/>
                                  </p:stCondLst>
                                  <p:childTnLst>
                                    <p:set>
                                      <p:cBhvr>
                                        <p:cTn id="25" dur="1" fill="hold">
                                          <p:stCondLst>
                                            <p:cond delay="0"/>
                                          </p:stCondLst>
                                        </p:cTn>
                                        <p:tgtEl>
                                          <p:spTgt spid="5">
                                            <p:txEl>
                                              <p:pRg st="4" end="4"/>
                                            </p:txEl>
                                          </p:spTgt>
                                        </p:tgtEl>
                                        <p:attrNameLst>
                                          <p:attrName>style.visibility</p:attrName>
                                        </p:attrNameLst>
                                      </p:cBhvr>
                                      <p:to>
                                        <p:strVal val="visible"/>
                                      </p:to>
                                    </p:set>
                                    <p:anim calcmode="lin" valueType="num">
                                      <p:cBhvr additive="base">
                                        <p:cTn id="26"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5">
                                            <p:txEl>
                                              <p:pRg st="4" end="4"/>
                                            </p:txEl>
                                          </p:spTgt>
                                        </p:tgtEl>
                                        <p:attrNameLst>
                                          <p:attrName>ppt_y</p:attrName>
                                        </p:attrNameLst>
                                      </p:cBhvr>
                                      <p:tavLst>
                                        <p:tav tm="0">
                                          <p:val>
                                            <p:strVal val="1+#ppt_h/2"/>
                                          </p:val>
                                        </p:tav>
                                        <p:tav tm="100000">
                                          <p:val>
                                            <p:strVal val="#ppt_y"/>
                                          </p:val>
                                        </p:tav>
                                      </p:tavLst>
                                    </p:anim>
                                  </p:childTnLst>
                                </p:cTn>
                              </p:par>
                              <p:par>
                                <p:cTn id="28" presetID="2" presetClass="entr" presetSubtype="4" fill="hold" grpId="0" nodeType="withEffect">
                                  <p:stCondLst>
                                    <p:cond delay="0"/>
                                  </p:stCondLst>
                                  <p:childTnLst>
                                    <p:set>
                                      <p:cBhvr>
                                        <p:cTn id="29" dur="1" fill="hold">
                                          <p:stCondLst>
                                            <p:cond delay="0"/>
                                          </p:stCondLst>
                                        </p:cTn>
                                        <p:tgtEl>
                                          <p:spTgt spid="5">
                                            <p:txEl>
                                              <p:pRg st="5" end="5"/>
                                            </p:txEl>
                                          </p:spTgt>
                                        </p:tgtEl>
                                        <p:attrNameLst>
                                          <p:attrName>style.visibility</p:attrName>
                                        </p:attrNameLst>
                                      </p:cBhvr>
                                      <p:to>
                                        <p:strVal val="visible"/>
                                      </p:to>
                                    </p:set>
                                    <p:anim calcmode="lin" valueType="num">
                                      <p:cBhvr additive="base">
                                        <p:cTn id="30" dur="500" fill="hold"/>
                                        <p:tgtEl>
                                          <p:spTgt spid="5">
                                            <p:txEl>
                                              <p:pRg st="5" end="5"/>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5">
                                            <p:txEl>
                                              <p:pRg st="5" end="5"/>
                                            </p:txEl>
                                          </p:spTgt>
                                        </p:tgtEl>
                                        <p:attrNameLst>
                                          <p:attrName>ppt_y</p:attrName>
                                        </p:attrNameLst>
                                      </p:cBhvr>
                                      <p:tavLst>
                                        <p:tav tm="0">
                                          <p:val>
                                            <p:strVal val="1+#ppt_h/2"/>
                                          </p:val>
                                        </p:tav>
                                        <p:tav tm="100000">
                                          <p:val>
                                            <p:strVal val="#ppt_y"/>
                                          </p:val>
                                        </p:tav>
                                      </p:tavLst>
                                    </p:anim>
                                  </p:childTnLst>
                                </p:cTn>
                              </p:par>
                              <p:par>
                                <p:cTn id="32" presetID="2" presetClass="entr" presetSubtype="4" fill="hold" grpId="0" nodeType="withEffect">
                                  <p:stCondLst>
                                    <p:cond delay="0"/>
                                  </p:stCondLst>
                                  <p:childTnLst>
                                    <p:set>
                                      <p:cBhvr>
                                        <p:cTn id="33" dur="1" fill="hold">
                                          <p:stCondLst>
                                            <p:cond delay="0"/>
                                          </p:stCondLst>
                                        </p:cTn>
                                        <p:tgtEl>
                                          <p:spTgt spid="5">
                                            <p:txEl>
                                              <p:pRg st="6" end="6"/>
                                            </p:txEl>
                                          </p:spTgt>
                                        </p:tgtEl>
                                        <p:attrNameLst>
                                          <p:attrName>style.visibility</p:attrName>
                                        </p:attrNameLst>
                                      </p:cBhvr>
                                      <p:to>
                                        <p:strVal val="visible"/>
                                      </p:to>
                                    </p:set>
                                    <p:anim calcmode="lin" valueType="num">
                                      <p:cBhvr additive="base">
                                        <p:cTn id="34" dur="500" fill="hold"/>
                                        <p:tgtEl>
                                          <p:spTgt spid="5">
                                            <p:txEl>
                                              <p:pRg st="6" end="6"/>
                                            </p:txEl>
                                          </p:spTgt>
                                        </p:tgtEl>
                                        <p:attrNameLst>
                                          <p:attrName>ppt_x</p:attrName>
                                        </p:attrNameLst>
                                      </p:cBhvr>
                                      <p:tavLst>
                                        <p:tav tm="0">
                                          <p:val>
                                            <p:strVal val="#ppt_x"/>
                                          </p:val>
                                        </p:tav>
                                        <p:tav tm="100000">
                                          <p:val>
                                            <p:strVal val="#ppt_x"/>
                                          </p:val>
                                        </p:tav>
                                      </p:tavLst>
                                    </p:anim>
                                    <p:anim calcmode="lin" valueType="num">
                                      <p:cBhvr additive="base">
                                        <p:cTn id="35" dur="500" fill="hold"/>
                                        <p:tgtEl>
                                          <p:spTgt spid="5">
                                            <p:txEl>
                                              <p:pRg st="6" end="6"/>
                                            </p:txEl>
                                          </p:spTgt>
                                        </p:tgtEl>
                                        <p:attrNameLst>
                                          <p:attrName>ppt_y</p:attrName>
                                        </p:attrNameLst>
                                      </p:cBhvr>
                                      <p:tavLst>
                                        <p:tav tm="0">
                                          <p:val>
                                            <p:strVal val="1+#ppt_h/2"/>
                                          </p:val>
                                        </p:tav>
                                        <p:tav tm="100000">
                                          <p:val>
                                            <p:strVal val="#ppt_y"/>
                                          </p:val>
                                        </p:tav>
                                      </p:tavLst>
                                    </p:anim>
                                  </p:childTnLst>
                                </p:cTn>
                              </p:par>
                              <p:par>
                                <p:cTn id="36" presetID="2" presetClass="entr" presetSubtype="4" fill="hold" grpId="0" nodeType="withEffect">
                                  <p:stCondLst>
                                    <p:cond delay="0"/>
                                  </p:stCondLst>
                                  <p:childTnLst>
                                    <p:set>
                                      <p:cBhvr>
                                        <p:cTn id="37" dur="1" fill="hold">
                                          <p:stCondLst>
                                            <p:cond delay="0"/>
                                          </p:stCondLst>
                                        </p:cTn>
                                        <p:tgtEl>
                                          <p:spTgt spid="5">
                                            <p:txEl>
                                              <p:pRg st="7" end="7"/>
                                            </p:txEl>
                                          </p:spTgt>
                                        </p:tgtEl>
                                        <p:attrNameLst>
                                          <p:attrName>style.visibility</p:attrName>
                                        </p:attrNameLst>
                                      </p:cBhvr>
                                      <p:to>
                                        <p:strVal val="visible"/>
                                      </p:to>
                                    </p:set>
                                    <p:anim calcmode="lin" valueType="num">
                                      <p:cBhvr additive="base">
                                        <p:cTn id="38" dur="500" fill="hold"/>
                                        <p:tgtEl>
                                          <p:spTgt spid="5">
                                            <p:txEl>
                                              <p:pRg st="7" end="7"/>
                                            </p:txEl>
                                          </p:spTgt>
                                        </p:tgtEl>
                                        <p:attrNameLst>
                                          <p:attrName>ppt_x</p:attrName>
                                        </p:attrNameLst>
                                      </p:cBhvr>
                                      <p:tavLst>
                                        <p:tav tm="0">
                                          <p:val>
                                            <p:strVal val="#ppt_x"/>
                                          </p:val>
                                        </p:tav>
                                        <p:tav tm="100000">
                                          <p:val>
                                            <p:strVal val="#ppt_x"/>
                                          </p:val>
                                        </p:tav>
                                      </p:tavLst>
                                    </p:anim>
                                    <p:anim calcmode="lin" valueType="num">
                                      <p:cBhvr additive="base">
                                        <p:cTn id="39" dur="500" fill="hold"/>
                                        <p:tgtEl>
                                          <p:spTgt spid="5">
                                            <p:txEl>
                                              <p:pRg st="7" end="7"/>
                                            </p:txEl>
                                          </p:spTgt>
                                        </p:tgtEl>
                                        <p:attrNameLst>
                                          <p:attrName>ppt_y</p:attrName>
                                        </p:attrNameLst>
                                      </p:cBhvr>
                                      <p:tavLst>
                                        <p:tav tm="0">
                                          <p:val>
                                            <p:strVal val="1+#ppt_h/2"/>
                                          </p:val>
                                        </p:tav>
                                        <p:tav tm="100000">
                                          <p:val>
                                            <p:strVal val="#ppt_y"/>
                                          </p:val>
                                        </p:tav>
                                      </p:tavLst>
                                    </p:anim>
                                  </p:childTnLst>
                                </p:cTn>
                              </p:par>
                              <p:par>
                                <p:cTn id="40" presetID="1" presetClass="mediacall" presetSubtype="0" fill="hold" nodeType="withEffect">
                                  <p:stCondLst>
                                    <p:cond delay="0"/>
                                  </p:stCondLst>
                                  <p:childTnLst>
                                    <p:cmd type="call" cmd="playFrom(0.0)">
                                      <p:cBhvr>
                                        <p:cTn id="41" dur="28412" fill="hold"/>
                                        <p:tgtEl>
                                          <p:spTgt spid="4"/>
                                        </p:tgtEl>
                                      </p:cBhvr>
                                    </p:cmd>
                                  </p:childTnLst>
                                </p:cTn>
                              </p:par>
                            </p:childTnLst>
                          </p:cTn>
                        </p:par>
                        <p:par>
                          <p:cTn id="42" fill="hold">
                            <p:stCondLst>
                              <p:cond delay="36600"/>
                            </p:stCondLst>
                            <p:childTnLst>
                              <p:par>
                                <p:cTn id="43" presetID="2" presetClass="entr" presetSubtype="4" fill="hold" grpId="0" nodeType="afterEffect">
                                  <p:stCondLst>
                                    <p:cond delay="0"/>
                                  </p:stCondLst>
                                  <p:childTnLst>
                                    <p:set>
                                      <p:cBhvr>
                                        <p:cTn id="44" dur="1" fill="hold">
                                          <p:stCondLst>
                                            <p:cond delay="0"/>
                                          </p:stCondLst>
                                        </p:cTn>
                                        <p:tgtEl>
                                          <p:spTgt spid="5">
                                            <p:txEl>
                                              <p:pRg st="8" end="8"/>
                                            </p:txEl>
                                          </p:spTgt>
                                        </p:tgtEl>
                                        <p:attrNameLst>
                                          <p:attrName>style.visibility</p:attrName>
                                        </p:attrNameLst>
                                      </p:cBhvr>
                                      <p:to>
                                        <p:strVal val="visible"/>
                                      </p:to>
                                    </p:set>
                                    <p:anim calcmode="lin" valueType="num">
                                      <p:cBhvr additive="base">
                                        <p:cTn id="45" dur="500" fill="hold"/>
                                        <p:tgtEl>
                                          <p:spTgt spid="5">
                                            <p:txEl>
                                              <p:pRg st="8" end="8"/>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5">
                                            <p:txEl>
                                              <p:pRg st="8" end="8"/>
                                            </p:txEl>
                                          </p:spTgt>
                                        </p:tgtEl>
                                        <p:attrNameLst>
                                          <p:attrName>ppt_y</p:attrName>
                                        </p:attrNameLst>
                                      </p:cBhvr>
                                      <p:tavLst>
                                        <p:tav tm="0">
                                          <p:val>
                                            <p:strVal val="1+#ppt_h/2"/>
                                          </p:val>
                                        </p:tav>
                                        <p:tav tm="100000">
                                          <p:val>
                                            <p:strVal val="#ppt_y"/>
                                          </p:val>
                                        </p:tav>
                                      </p:tavLst>
                                    </p:anim>
                                  </p:childTnLst>
                                </p:cTn>
                              </p:par>
                              <p:par>
                                <p:cTn id="47" presetID="2" presetClass="entr" presetSubtype="4" fill="hold" grpId="0" nodeType="withEffect">
                                  <p:stCondLst>
                                    <p:cond delay="0"/>
                                  </p:stCondLst>
                                  <p:childTnLst>
                                    <p:set>
                                      <p:cBhvr>
                                        <p:cTn id="48" dur="1" fill="hold">
                                          <p:stCondLst>
                                            <p:cond delay="0"/>
                                          </p:stCondLst>
                                        </p:cTn>
                                        <p:tgtEl>
                                          <p:spTgt spid="5">
                                            <p:txEl>
                                              <p:pRg st="9" end="9"/>
                                            </p:txEl>
                                          </p:spTgt>
                                        </p:tgtEl>
                                        <p:attrNameLst>
                                          <p:attrName>style.visibility</p:attrName>
                                        </p:attrNameLst>
                                      </p:cBhvr>
                                      <p:to>
                                        <p:strVal val="visible"/>
                                      </p:to>
                                    </p:set>
                                    <p:anim calcmode="lin" valueType="num">
                                      <p:cBhvr additive="base">
                                        <p:cTn id="49" dur="500" fill="hold"/>
                                        <p:tgtEl>
                                          <p:spTgt spid="5">
                                            <p:txEl>
                                              <p:pRg st="9" end="9"/>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5">
                                            <p:txEl>
                                              <p:pRg st="9" end="9"/>
                                            </p:txEl>
                                          </p:spTgt>
                                        </p:tgtEl>
                                        <p:attrNameLst>
                                          <p:attrName>ppt_y</p:attrName>
                                        </p:attrNameLst>
                                      </p:cBhvr>
                                      <p:tavLst>
                                        <p:tav tm="0">
                                          <p:val>
                                            <p:strVal val="1+#ppt_h/2"/>
                                          </p:val>
                                        </p:tav>
                                        <p:tav tm="100000">
                                          <p:val>
                                            <p:strVal val="#ppt_y"/>
                                          </p:val>
                                        </p:tav>
                                      </p:tavLst>
                                    </p:anim>
                                  </p:childTnLst>
                                </p:cTn>
                              </p:par>
                              <p:par>
                                <p:cTn id="51" presetID="1" presetClass="mediacall" presetSubtype="0" fill="hold" nodeType="withEffect">
                                  <p:stCondLst>
                                    <p:cond delay="0"/>
                                  </p:stCondLst>
                                  <p:childTnLst>
                                    <p:cmd type="call" cmd="playFrom(0.0)">
                                      <p:cBhvr>
                                        <p:cTn id="52" dur="25980"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53" fill="hold" display="0">
                  <p:stCondLst>
                    <p:cond delay="indefinite"/>
                  </p:stCondLst>
                  <p:endCondLst>
                    <p:cond evt="onStopAudio" delay="0">
                      <p:tgtEl>
                        <p:sldTgt/>
                      </p:tgtEl>
                    </p:cond>
                  </p:endCondLst>
                </p:cTn>
                <p:tgtEl>
                  <p:spTgt spid="3"/>
                </p:tgtEl>
              </p:cMediaNode>
            </p:audio>
            <p:audio>
              <p:cMediaNode vol="80000">
                <p:cTn id="54" fill="hold" display="0">
                  <p:stCondLst>
                    <p:cond delay="indefinite"/>
                  </p:stCondLst>
                  <p:endCondLst>
                    <p:cond evt="onStopAudio" delay="0">
                      <p:tgtEl>
                        <p:sldTgt/>
                      </p:tgtEl>
                    </p:cond>
                  </p:endCondLst>
                </p:cTn>
                <p:tgtEl>
                  <p:spTgt spid="4"/>
                </p:tgtEl>
              </p:cMediaNode>
            </p:audio>
            <p:audio>
              <p:cMediaNode vol="80000">
                <p:cTn id="55" fill="hold" display="0">
                  <p:stCondLst>
                    <p:cond delay="indefinite"/>
                  </p:stCondLst>
                  <p:endCondLst>
                    <p:cond evt="onStopAudio" delay="0">
                      <p:tgtEl>
                        <p:sldTgt/>
                      </p:tgtEl>
                    </p:cond>
                  </p:endCondLst>
                </p:cTn>
                <p:tgtEl>
                  <p:spTgt spid="9"/>
                </p:tgtEl>
              </p:cMediaNode>
            </p:audio>
          </p:childTnLst>
        </p:cTn>
      </p:par>
    </p:tnLst>
    <p:bldLst>
      <p:bldP spid="5" grpId="0" uiExpand="1"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D94E8F-4B5C-2626-9035-4AB427BA6B5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C0378A9-7F0E-177C-7EC3-3A391FBA2FE5}"/>
              </a:ext>
            </a:extLst>
          </p:cNvPr>
          <p:cNvSpPr>
            <a:spLocks noGrp="1"/>
          </p:cNvSpPr>
          <p:nvPr>
            <p:ph type="title"/>
          </p:nvPr>
        </p:nvSpPr>
        <p:spPr/>
        <p:txBody>
          <a:bodyPr/>
          <a:lstStyle/>
          <a:p>
            <a:r>
              <a:rPr lang="en-US" dirty="0"/>
              <a:t>Outline</a:t>
            </a:r>
          </a:p>
        </p:txBody>
      </p:sp>
      <p:sp>
        <p:nvSpPr>
          <p:cNvPr id="3" name="Content Placeholder 2">
            <a:extLst>
              <a:ext uri="{FF2B5EF4-FFF2-40B4-BE49-F238E27FC236}">
                <a16:creationId xmlns:a16="http://schemas.microsoft.com/office/drawing/2014/main" id="{28AD066D-0C3E-BEE9-63B5-A1BC4FD114A8}"/>
              </a:ext>
            </a:extLst>
          </p:cNvPr>
          <p:cNvSpPr>
            <a:spLocks noGrp="1"/>
          </p:cNvSpPr>
          <p:nvPr>
            <p:ph idx="1"/>
          </p:nvPr>
        </p:nvSpPr>
        <p:spPr/>
        <p:txBody>
          <a:bodyPr/>
          <a:lstStyle/>
          <a:p>
            <a:r>
              <a:rPr lang="en-US" dirty="0">
                <a:solidFill>
                  <a:schemeClr val="bg1">
                    <a:lumMod val="65000"/>
                    <a:lumOff val="35000"/>
                  </a:schemeClr>
                </a:solidFill>
              </a:rPr>
              <a:t>What is OpenSSP? Why?</a:t>
            </a:r>
          </a:p>
          <a:p>
            <a:r>
              <a:rPr lang="en-US" dirty="0"/>
              <a:t>What remains the same? What is Different?</a:t>
            </a:r>
          </a:p>
          <a:p>
            <a:r>
              <a:rPr lang="en-US" dirty="0">
                <a:solidFill>
                  <a:schemeClr val="bg1">
                    <a:lumMod val="65000"/>
                    <a:lumOff val="35000"/>
                  </a:schemeClr>
                </a:solidFill>
              </a:rPr>
              <a:t>What more can be expected?</a:t>
            </a:r>
          </a:p>
          <a:p>
            <a:pPr lvl="1"/>
            <a:r>
              <a:rPr lang="en-US" dirty="0">
                <a:solidFill>
                  <a:schemeClr val="bg1">
                    <a:lumMod val="65000"/>
                    <a:lumOff val="35000"/>
                  </a:schemeClr>
                </a:solidFill>
              </a:rPr>
              <a:t>Evolving towards NASA </a:t>
            </a:r>
            <a:r>
              <a:rPr lang="en-US" dirty="0" err="1">
                <a:solidFill>
                  <a:schemeClr val="bg1">
                    <a:lumMod val="65000"/>
                    <a:lumOff val="35000"/>
                  </a:schemeClr>
                </a:solidFill>
              </a:rPr>
              <a:t>PaSS</a:t>
            </a:r>
            <a:r>
              <a:rPr lang="en-US" dirty="0">
                <a:solidFill>
                  <a:schemeClr val="bg1">
                    <a:lumMod val="65000"/>
                    <a:lumOff val="35000"/>
                  </a:schemeClr>
                </a:solidFill>
              </a:rPr>
              <a:t> DB</a:t>
            </a:r>
          </a:p>
          <a:p>
            <a:r>
              <a:rPr lang="en-US" dirty="0">
                <a:solidFill>
                  <a:schemeClr val="bg1">
                    <a:lumMod val="65000"/>
                    <a:lumOff val="35000"/>
                  </a:schemeClr>
                </a:solidFill>
              </a:rPr>
              <a:t>Summary</a:t>
            </a:r>
          </a:p>
        </p:txBody>
      </p:sp>
      <p:sp>
        <p:nvSpPr>
          <p:cNvPr id="4" name="Date Placeholder 3">
            <a:extLst>
              <a:ext uri="{FF2B5EF4-FFF2-40B4-BE49-F238E27FC236}">
                <a16:creationId xmlns:a16="http://schemas.microsoft.com/office/drawing/2014/main" id="{08139DBD-65E8-4292-D2A0-FD7D39D5C7DC}"/>
              </a:ext>
            </a:extLst>
          </p:cNvPr>
          <p:cNvSpPr>
            <a:spLocks noGrp="1"/>
          </p:cNvSpPr>
          <p:nvPr>
            <p:ph type="dt" sz="half" idx="10"/>
          </p:nvPr>
        </p:nvSpPr>
        <p:spPr/>
        <p:txBody>
          <a:bodyPr/>
          <a:lstStyle/>
          <a:p>
            <a:r>
              <a:rPr lang="en-US"/>
              <a:t>07/10/26</a:t>
            </a:r>
          </a:p>
        </p:txBody>
      </p:sp>
      <p:sp>
        <p:nvSpPr>
          <p:cNvPr id="5" name="Footer Placeholder 4">
            <a:extLst>
              <a:ext uri="{FF2B5EF4-FFF2-40B4-BE49-F238E27FC236}">
                <a16:creationId xmlns:a16="http://schemas.microsoft.com/office/drawing/2014/main" id="{2A50CFB0-452D-94B9-9D74-1578935019AA}"/>
              </a:ext>
            </a:extLst>
          </p:cNvPr>
          <p:cNvSpPr>
            <a:spLocks noGrp="1"/>
          </p:cNvSpPr>
          <p:nvPr>
            <p:ph type="ftr" sz="quarter" idx="11"/>
          </p:nvPr>
        </p:nvSpPr>
        <p:spPr/>
        <p:txBody>
          <a:bodyPr/>
          <a:lstStyle/>
          <a:p>
            <a:r>
              <a:rPr lang="en-US"/>
              <a:t>IPWG-12 (Kraków, Poland)</a:t>
            </a:r>
          </a:p>
        </p:txBody>
      </p:sp>
      <p:sp>
        <p:nvSpPr>
          <p:cNvPr id="6" name="Slide Number Placeholder 5">
            <a:extLst>
              <a:ext uri="{FF2B5EF4-FFF2-40B4-BE49-F238E27FC236}">
                <a16:creationId xmlns:a16="http://schemas.microsoft.com/office/drawing/2014/main" id="{753D43CE-DBDD-4A79-6B37-B7659EB95FE7}"/>
              </a:ext>
            </a:extLst>
          </p:cNvPr>
          <p:cNvSpPr>
            <a:spLocks noGrp="1"/>
          </p:cNvSpPr>
          <p:nvPr>
            <p:ph type="sldNum" sz="quarter" idx="12"/>
          </p:nvPr>
        </p:nvSpPr>
        <p:spPr/>
        <p:txBody>
          <a:bodyPr/>
          <a:lstStyle/>
          <a:p>
            <a:fld id="{667E0F9F-275F-2348-AF7F-EFD4CD563789}" type="slidenum">
              <a:rPr lang="en-US" smtClean="0"/>
              <a:t>9</a:t>
            </a:fld>
            <a:endParaRPr lang="en-US"/>
          </a:p>
        </p:txBody>
      </p:sp>
      <p:pic>
        <p:nvPicPr>
          <p:cNvPr id="7" name="Audio Recording May 8, 2026 at 09:37:29">
            <a:hlinkClick r:id="" action="ppaction://media"/>
            <a:extLst>
              <a:ext uri="{FF2B5EF4-FFF2-40B4-BE49-F238E27FC236}">
                <a16:creationId xmlns:a16="http://schemas.microsoft.com/office/drawing/2014/main" id="{CB85D0FF-824F-E377-0A75-F54526249492}"/>
              </a:ext>
            </a:extLst>
          </p:cNvPr>
          <p:cNvPicPr>
            <a:picLocks noChangeAspect="1"/>
          </p:cNvPicPr>
          <p:nvPr>
            <a:audioFile r:link="rId2"/>
            <p:extLst>
              <p:ext uri="{DAA4B4D4-6D71-4841-9C94-3DE7FCFB9230}">
                <p14:media xmlns:p14="http://schemas.microsoft.com/office/powerpoint/2010/main" r:embed="rId1"/>
              </p:ext>
            </p:extLst>
          </p:nvPr>
        </p:nvPicPr>
        <p:blipFill>
          <a:blip r:embed="rId5">
            <a:alphaModFix amt="30000"/>
          </a:blip>
          <a:stretch>
            <a:fillRect/>
          </a:stretch>
        </p:blipFill>
        <p:spPr>
          <a:xfrm>
            <a:off x="11775069" y="5994083"/>
            <a:ext cx="182880" cy="182880"/>
          </a:xfrm>
          <a:prstGeom prst="rect">
            <a:avLst/>
          </a:prstGeom>
        </p:spPr>
      </p:pic>
    </p:spTree>
    <p:extLst>
      <p:ext uri="{BB962C8B-B14F-4D97-AF65-F5344CB8AC3E}">
        <p14:creationId xmlns:p14="http://schemas.microsoft.com/office/powerpoint/2010/main" val="5636114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1132"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14AC82-6D0A-71E1-543A-6864CDB935B9}"/>
              </a:ext>
            </a:extLst>
          </p:cNvPr>
          <p:cNvSpPr>
            <a:spLocks noGrp="1"/>
          </p:cNvSpPr>
          <p:nvPr>
            <p:ph type="title"/>
          </p:nvPr>
        </p:nvSpPr>
        <p:spPr>
          <a:xfrm>
            <a:off x="839788" y="457200"/>
            <a:ext cx="2971800" cy="1600200"/>
          </a:xfrm>
        </p:spPr>
        <p:txBody>
          <a:bodyPr/>
          <a:lstStyle/>
          <a:p>
            <a:r>
              <a:rPr lang="en-US" dirty="0"/>
              <a:t>What remains the same?</a:t>
            </a:r>
          </a:p>
        </p:txBody>
      </p:sp>
      <p:pic>
        <p:nvPicPr>
          <p:cNvPr id="6" name="Content Placeholder 5">
            <a:extLst>
              <a:ext uri="{FF2B5EF4-FFF2-40B4-BE49-F238E27FC236}">
                <a16:creationId xmlns:a16="http://schemas.microsoft.com/office/drawing/2014/main" id="{CAAD39E1-D5CD-A75A-0DC1-F966E4D7F215}"/>
              </a:ext>
            </a:extLst>
          </p:cNvPr>
          <p:cNvPicPr>
            <a:picLocks noGrp="1" noChangeAspect="1"/>
          </p:cNvPicPr>
          <p:nvPr>
            <p:ph idx="1"/>
          </p:nvPr>
        </p:nvPicPr>
        <p:blipFill>
          <a:blip r:embed="rId21"/>
          <a:stretch>
            <a:fillRect/>
          </a:stretch>
        </p:blipFill>
        <p:spPr>
          <a:xfrm>
            <a:off x="4045546" y="453893"/>
            <a:ext cx="7772400" cy="5950215"/>
          </a:xfrm>
          <a:prstGeom prst="rect">
            <a:avLst/>
          </a:prstGeom>
        </p:spPr>
      </p:pic>
      <p:sp>
        <p:nvSpPr>
          <p:cNvPr id="4" name="Text Placeholder 3">
            <a:extLst>
              <a:ext uri="{FF2B5EF4-FFF2-40B4-BE49-F238E27FC236}">
                <a16:creationId xmlns:a16="http://schemas.microsoft.com/office/drawing/2014/main" id="{2423CEE1-3D43-63CF-41E3-B8A21F344A3E}"/>
              </a:ext>
            </a:extLst>
          </p:cNvPr>
          <p:cNvSpPr>
            <a:spLocks noGrp="1"/>
          </p:cNvSpPr>
          <p:nvPr>
            <p:ph type="body" sz="half" idx="2"/>
          </p:nvPr>
        </p:nvSpPr>
        <p:spPr>
          <a:xfrm>
            <a:off x="839788" y="2057400"/>
            <a:ext cx="2971800" cy="3811588"/>
          </a:xfrm>
        </p:spPr>
        <p:txBody>
          <a:bodyPr>
            <a:normAutofit/>
          </a:bodyPr>
          <a:lstStyle/>
          <a:p>
            <a:pPr marL="285750" indent="-285750">
              <a:buFont typeface="Wingdings" pitchFamily="2" charset="2"/>
              <a:buChar char="v"/>
            </a:pPr>
            <a:r>
              <a:rPr lang="en-US" sz="2000" dirty="0"/>
              <a:t>The underlying data have not changed</a:t>
            </a:r>
          </a:p>
          <a:p>
            <a:pPr marL="285750" indent="-285750">
              <a:buFont typeface="Wingdings" pitchFamily="2" charset="2"/>
              <a:buChar char="v"/>
            </a:pPr>
            <a:r>
              <a:rPr lang="en-US" sz="2000" dirty="0"/>
              <a:t>The interface remains the same, except for the “login” page and process </a:t>
            </a:r>
          </a:p>
          <a:p>
            <a:pPr marL="285750" indent="-285750">
              <a:buFont typeface="Wingdings" pitchFamily="2" charset="2"/>
              <a:buChar char="v"/>
            </a:pPr>
            <a:endParaRPr lang="en-US" sz="2000" dirty="0"/>
          </a:p>
        </p:txBody>
      </p:sp>
      <p:sp>
        <p:nvSpPr>
          <p:cNvPr id="18" name="Date Placeholder 17">
            <a:extLst>
              <a:ext uri="{FF2B5EF4-FFF2-40B4-BE49-F238E27FC236}">
                <a16:creationId xmlns:a16="http://schemas.microsoft.com/office/drawing/2014/main" id="{7AC1AE8E-C441-0D23-ADBE-6D84130F46D6}"/>
              </a:ext>
            </a:extLst>
          </p:cNvPr>
          <p:cNvSpPr>
            <a:spLocks noGrp="1"/>
          </p:cNvSpPr>
          <p:nvPr>
            <p:ph type="dt" sz="half" idx="10"/>
          </p:nvPr>
        </p:nvSpPr>
        <p:spPr/>
        <p:txBody>
          <a:bodyPr/>
          <a:lstStyle/>
          <a:p>
            <a:r>
              <a:rPr lang="en-US"/>
              <a:t>07/10/26</a:t>
            </a:r>
          </a:p>
        </p:txBody>
      </p:sp>
      <p:sp>
        <p:nvSpPr>
          <p:cNvPr id="19" name="Footer Placeholder 18">
            <a:extLst>
              <a:ext uri="{FF2B5EF4-FFF2-40B4-BE49-F238E27FC236}">
                <a16:creationId xmlns:a16="http://schemas.microsoft.com/office/drawing/2014/main" id="{DC7A6A13-A4D4-DA7F-7E86-EAF87CDB489D}"/>
              </a:ext>
            </a:extLst>
          </p:cNvPr>
          <p:cNvSpPr>
            <a:spLocks noGrp="1"/>
          </p:cNvSpPr>
          <p:nvPr>
            <p:ph type="ftr" sz="quarter" idx="11"/>
          </p:nvPr>
        </p:nvSpPr>
        <p:spPr/>
        <p:txBody>
          <a:bodyPr/>
          <a:lstStyle/>
          <a:p>
            <a:r>
              <a:rPr lang="en-US"/>
              <a:t>IPWG-12 (Kraków, Poland)</a:t>
            </a:r>
          </a:p>
        </p:txBody>
      </p:sp>
      <p:sp>
        <p:nvSpPr>
          <p:cNvPr id="20" name="Slide Number Placeholder 19">
            <a:extLst>
              <a:ext uri="{FF2B5EF4-FFF2-40B4-BE49-F238E27FC236}">
                <a16:creationId xmlns:a16="http://schemas.microsoft.com/office/drawing/2014/main" id="{D8534281-5E3B-F862-837D-DEAADD9AFA5E}"/>
              </a:ext>
            </a:extLst>
          </p:cNvPr>
          <p:cNvSpPr>
            <a:spLocks noGrp="1"/>
          </p:cNvSpPr>
          <p:nvPr>
            <p:ph type="sldNum" sz="quarter" idx="12"/>
          </p:nvPr>
        </p:nvSpPr>
        <p:spPr>
          <a:xfrm>
            <a:off x="7986704" y="6356350"/>
            <a:ext cx="2743200" cy="365125"/>
          </a:xfrm>
        </p:spPr>
        <p:txBody>
          <a:bodyPr/>
          <a:lstStyle/>
          <a:p>
            <a:fld id="{667E0F9F-275F-2348-AF7F-EFD4CD563789}" type="slidenum">
              <a:rPr lang="en-US" smtClean="0"/>
              <a:t>10</a:t>
            </a:fld>
            <a:endParaRPr lang="en-US"/>
          </a:p>
        </p:txBody>
      </p:sp>
      <p:pic>
        <p:nvPicPr>
          <p:cNvPr id="8" name="Picture 7">
            <a:extLst>
              <a:ext uri="{FF2B5EF4-FFF2-40B4-BE49-F238E27FC236}">
                <a16:creationId xmlns:a16="http://schemas.microsoft.com/office/drawing/2014/main" id="{76E0EC82-2493-CC86-F432-DE8C6720BC7C}"/>
              </a:ext>
            </a:extLst>
          </p:cNvPr>
          <p:cNvPicPr>
            <a:picLocks noChangeAspect="1"/>
          </p:cNvPicPr>
          <p:nvPr/>
        </p:nvPicPr>
        <p:blipFill>
          <a:blip r:embed="rId22"/>
          <a:stretch>
            <a:fillRect/>
          </a:stretch>
        </p:blipFill>
        <p:spPr>
          <a:xfrm>
            <a:off x="4045546" y="453893"/>
            <a:ext cx="7772400" cy="5950215"/>
          </a:xfrm>
          <a:prstGeom prst="rect">
            <a:avLst/>
          </a:prstGeom>
        </p:spPr>
      </p:pic>
      <p:pic>
        <p:nvPicPr>
          <p:cNvPr id="10" name="Picture 9">
            <a:extLst>
              <a:ext uri="{FF2B5EF4-FFF2-40B4-BE49-F238E27FC236}">
                <a16:creationId xmlns:a16="http://schemas.microsoft.com/office/drawing/2014/main" id="{120CABA9-CA8C-FD4D-9DF5-EFAC0FDE3FE7}"/>
              </a:ext>
            </a:extLst>
          </p:cNvPr>
          <p:cNvPicPr>
            <a:picLocks noChangeAspect="1"/>
          </p:cNvPicPr>
          <p:nvPr/>
        </p:nvPicPr>
        <p:blipFill>
          <a:blip r:embed="rId23"/>
          <a:stretch>
            <a:fillRect/>
          </a:stretch>
        </p:blipFill>
        <p:spPr>
          <a:xfrm>
            <a:off x="4045546" y="453892"/>
            <a:ext cx="7772400" cy="5950216"/>
          </a:xfrm>
          <a:prstGeom prst="rect">
            <a:avLst/>
          </a:prstGeom>
        </p:spPr>
      </p:pic>
      <p:sp>
        <p:nvSpPr>
          <p:cNvPr id="12" name="Rounded Rectangle 11">
            <a:extLst>
              <a:ext uri="{FF2B5EF4-FFF2-40B4-BE49-F238E27FC236}">
                <a16:creationId xmlns:a16="http://schemas.microsoft.com/office/drawing/2014/main" id="{2F095FEB-EA09-929B-E4E7-016B9E946A63}"/>
              </a:ext>
            </a:extLst>
          </p:cNvPr>
          <p:cNvSpPr/>
          <p:nvPr/>
        </p:nvSpPr>
        <p:spPr>
          <a:xfrm>
            <a:off x="4752508" y="2151067"/>
            <a:ext cx="424544" cy="191861"/>
          </a:xfrm>
          <a:prstGeom prst="roundRect">
            <a:avLst/>
          </a:prstGeom>
          <a:no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ounded Rectangle 12">
            <a:extLst>
              <a:ext uri="{FF2B5EF4-FFF2-40B4-BE49-F238E27FC236}">
                <a16:creationId xmlns:a16="http://schemas.microsoft.com/office/drawing/2014/main" id="{770C800F-6ECC-835A-B56F-8A5654A6183E}"/>
              </a:ext>
            </a:extLst>
          </p:cNvPr>
          <p:cNvSpPr/>
          <p:nvPr/>
        </p:nvSpPr>
        <p:spPr>
          <a:xfrm>
            <a:off x="5304947" y="2151067"/>
            <a:ext cx="489855" cy="191861"/>
          </a:xfrm>
          <a:prstGeom prst="roundRect">
            <a:avLst/>
          </a:prstGeom>
          <a:no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ounded Rectangle 13">
            <a:extLst>
              <a:ext uri="{FF2B5EF4-FFF2-40B4-BE49-F238E27FC236}">
                <a16:creationId xmlns:a16="http://schemas.microsoft.com/office/drawing/2014/main" id="{EEF8A1E9-8DE7-788E-784C-0360FAB993B0}"/>
              </a:ext>
            </a:extLst>
          </p:cNvPr>
          <p:cNvSpPr/>
          <p:nvPr/>
        </p:nvSpPr>
        <p:spPr>
          <a:xfrm>
            <a:off x="5945120" y="2151067"/>
            <a:ext cx="597124" cy="191861"/>
          </a:xfrm>
          <a:prstGeom prst="roundRect">
            <a:avLst/>
          </a:prstGeom>
          <a:no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ounded Rectangle 14">
            <a:extLst>
              <a:ext uri="{FF2B5EF4-FFF2-40B4-BE49-F238E27FC236}">
                <a16:creationId xmlns:a16="http://schemas.microsoft.com/office/drawing/2014/main" id="{108F2B36-E6E5-D7D7-8A85-DF1876244A0F}"/>
              </a:ext>
            </a:extLst>
          </p:cNvPr>
          <p:cNvSpPr/>
          <p:nvPr/>
        </p:nvSpPr>
        <p:spPr>
          <a:xfrm>
            <a:off x="6696488" y="2151067"/>
            <a:ext cx="509135" cy="191861"/>
          </a:xfrm>
          <a:prstGeom prst="roundRect">
            <a:avLst/>
          </a:prstGeom>
          <a:noFill/>
          <a:ln w="2540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ounded Rectangle 15">
            <a:extLst>
              <a:ext uri="{FF2B5EF4-FFF2-40B4-BE49-F238E27FC236}">
                <a16:creationId xmlns:a16="http://schemas.microsoft.com/office/drawing/2014/main" id="{A9112316-06EE-1663-9297-E500AB8F7E6C}"/>
              </a:ext>
            </a:extLst>
          </p:cNvPr>
          <p:cNvSpPr/>
          <p:nvPr/>
        </p:nvSpPr>
        <p:spPr>
          <a:xfrm>
            <a:off x="7346805" y="2151067"/>
            <a:ext cx="1081951" cy="191861"/>
          </a:xfrm>
          <a:prstGeom prst="roundRect">
            <a:avLst/>
          </a:prstGeom>
          <a:no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ounded Rectangle 16">
            <a:extLst>
              <a:ext uri="{FF2B5EF4-FFF2-40B4-BE49-F238E27FC236}">
                <a16:creationId xmlns:a16="http://schemas.microsoft.com/office/drawing/2014/main" id="{DFF86288-BDF6-9915-C579-A79D8338BA7E}"/>
              </a:ext>
            </a:extLst>
          </p:cNvPr>
          <p:cNvSpPr/>
          <p:nvPr/>
        </p:nvSpPr>
        <p:spPr>
          <a:xfrm>
            <a:off x="8569938" y="2151067"/>
            <a:ext cx="817902" cy="191861"/>
          </a:xfrm>
          <a:prstGeom prst="roundRect">
            <a:avLst/>
          </a:prstGeom>
          <a:no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4" name="Audio Recording May 7, 2026 at 11:33:08">
            <a:hlinkClick r:id="" action="ppaction://media"/>
            <a:extLst>
              <a:ext uri="{FF2B5EF4-FFF2-40B4-BE49-F238E27FC236}">
                <a16:creationId xmlns:a16="http://schemas.microsoft.com/office/drawing/2014/main" id="{2B297168-358A-9BE7-A906-4C82D7C8E599}"/>
              </a:ext>
            </a:extLst>
          </p:cNvPr>
          <p:cNvPicPr>
            <a:picLocks noChangeAspect="1"/>
          </p:cNvPicPr>
          <p:nvPr>
            <a:audioFile r:link="rId2"/>
            <p:extLst>
              <p:ext uri="{DAA4B4D4-6D71-4841-9C94-3DE7FCFB9230}">
                <p14:media xmlns:p14="http://schemas.microsoft.com/office/powerpoint/2010/main" r:embed="rId1"/>
              </p:ext>
            </p:extLst>
          </p:nvPr>
        </p:nvPicPr>
        <p:blipFill>
          <a:blip r:embed="rId24">
            <a:alphaModFix amt="20000"/>
          </a:blip>
          <a:stretch>
            <a:fillRect/>
          </a:stretch>
        </p:blipFill>
        <p:spPr>
          <a:xfrm>
            <a:off x="11924413" y="6192767"/>
            <a:ext cx="182880" cy="182880"/>
          </a:xfrm>
          <a:prstGeom prst="rect">
            <a:avLst/>
          </a:prstGeom>
        </p:spPr>
      </p:pic>
      <p:pic>
        <p:nvPicPr>
          <p:cNvPr id="25" name="Audio Recording May 7, 2026 at 11:34:16">
            <a:hlinkClick r:id="" action="ppaction://media"/>
            <a:extLst>
              <a:ext uri="{FF2B5EF4-FFF2-40B4-BE49-F238E27FC236}">
                <a16:creationId xmlns:a16="http://schemas.microsoft.com/office/drawing/2014/main" id="{98C4B0B9-C896-8900-B79F-2852846A467F}"/>
              </a:ext>
            </a:extLst>
          </p:cNvPr>
          <p:cNvPicPr>
            <a:picLocks noChangeAspect="1"/>
          </p:cNvPicPr>
          <p:nvPr>
            <a:audioFile r:link="rId4"/>
            <p:extLst>
              <p:ext uri="{DAA4B4D4-6D71-4841-9C94-3DE7FCFB9230}">
                <p14:media xmlns:p14="http://schemas.microsoft.com/office/powerpoint/2010/main" r:embed="rId3"/>
              </p:ext>
            </p:extLst>
          </p:nvPr>
        </p:nvPicPr>
        <p:blipFill>
          <a:blip r:embed="rId24">
            <a:alphaModFix amt="20000"/>
          </a:blip>
          <a:stretch>
            <a:fillRect/>
          </a:stretch>
        </p:blipFill>
        <p:spPr>
          <a:xfrm>
            <a:off x="11734587" y="6192767"/>
            <a:ext cx="182880" cy="182880"/>
          </a:xfrm>
          <a:prstGeom prst="rect">
            <a:avLst/>
          </a:prstGeom>
        </p:spPr>
      </p:pic>
      <p:pic>
        <p:nvPicPr>
          <p:cNvPr id="27" name="Audio Recording May 7, 2026 at 11:38:14">
            <a:hlinkClick r:id="" action="ppaction://media"/>
            <a:extLst>
              <a:ext uri="{FF2B5EF4-FFF2-40B4-BE49-F238E27FC236}">
                <a16:creationId xmlns:a16="http://schemas.microsoft.com/office/drawing/2014/main" id="{2E73FD62-C82B-2D99-DF8E-351690871158}"/>
              </a:ext>
            </a:extLst>
          </p:cNvPr>
          <p:cNvPicPr>
            <a:picLocks noChangeAspect="1"/>
          </p:cNvPicPr>
          <p:nvPr>
            <a:audioFile r:link="rId6"/>
            <p:extLst>
              <p:ext uri="{DAA4B4D4-6D71-4841-9C94-3DE7FCFB9230}">
                <p14:media xmlns:p14="http://schemas.microsoft.com/office/powerpoint/2010/main" r:embed="rId5"/>
              </p:ext>
            </p:extLst>
          </p:nvPr>
        </p:nvPicPr>
        <p:blipFill>
          <a:blip r:embed="rId24">
            <a:alphaModFix amt="20000"/>
          </a:blip>
          <a:stretch>
            <a:fillRect/>
          </a:stretch>
        </p:blipFill>
        <p:spPr>
          <a:xfrm>
            <a:off x="11364862" y="6192767"/>
            <a:ext cx="182880" cy="182880"/>
          </a:xfrm>
          <a:prstGeom prst="rect">
            <a:avLst/>
          </a:prstGeom>
        </p:spPr>
      </p:pic>
      <p:pic>
        <p:nvPicPr>
          <p:cNvPr id="28" name="Audio Recording May 7, 2026 at 11:39:17">
            <a:hlinkClick r:id="" action="ppaction://media"/>
            <a:extLst>
              <a:ext uri="{FF2B5EF4-FFF2-40B4-BE49-F238E27FC236}">
                <a16:creationId xmlns:a16="http://schemas.microsoft.com/office/drawing/2014/main" id="{B3517F46-63F9-44ED-D66F-6D0B5928289D}"/>
              </a:ext>
            </a:extLst>
          </p:cNvPr>
          <p:cNvPicPr>
            <a:picLocks noChangeAspect="1"/>
          </p:cNvPicPr>
          <p:nvPr>
            <a:audioFile r:link="rId8"/>
            <p:extLst>
              <p:ext uri="{DAA4B4D4-6D71-4841-9C94-3DE7FCFB9230}">
                <p14:media xmlns:p14="http://schemas.microsoft.com/office/powerpoint/2010/main" r:embed="rId7"/>
              </p:ext>
            </p:extLst>
          </p:nvPr>
        </p:nvPicPr>
        <p:blipFill>
          <a:blip r:embed="rId24">
            <a:alphaModFix amt="20000"/>
          </a:blip>
          <a:stretch>
            <a:fillRect/>
          </a:stretch>
        </p:blipFill>
        <p:spPr>
          <a:xfrm>
            <a:off x="11180001" y="6192767"/>
            <a:ext cx="182880" cy="182880"/>
          </a:xfrm>
          <a:prstGeom prst="rect">
            <a:avLst/>
          </a:prstGeom>
        </p:spPr>
      </p:pic>
      <p:pic>
        <p:nvPicPr>
          <p:cNvPr id="29" name="Audio Recording May 7, 2026 at 11:40:20">
            <a:hlinkClick r:id="" action="ppaction://media"/>
            <a:extLst>
              <a:ext uri="{FF2B5EF4-FFF2-40B4-BE49-F238E27FC236}">
                <a16:creationId xmlns:a16="http://schemas.microsoft.com/office/drawing/2014/main" id="{B2C97844-3B9C-D50C-AE96-6CF15B3E1389}"/>
              </a:ext>
            </a:extLst>
          </p:cNvPr>
          <p:cNvPicPr>
            <a:picLocks noChangeAspect="1"/>
          </p:cNvPicPr>
          <p:nvPr>
            <a:audioFile r:link="rId10"/>
            <p:extLst>
              <p:ext uri="{DAA4B4D4-6D71-4841-9C94-3DE7FCFB9230}">
                <p14:media xmlns:p14="http://schemas.microsoft.com/office/powerpoint/2010/main" r:embed="rId9"/>
              </p:ext>
            </p:extLst>
          </p:nvPr>
        </p:nvPicPr>
        <p:blipFill>
          <a:blip r:embed="rId24">
            <a:alphaModFix amt="20000"/>
          </a:blip>
          <a:stretch>
            <a:fillRect/>
          </a:stretch>
        </p:blipFill>
        <p:spPr>
          <a:xfrm>
            <a:off x="10995140" y="6192767"/>
            <a:ext cx="182880" cy="182880"/>
          </a:xfrm>
          <a:prstGeom prst="rect">
            <a:avLst/>
          </a:prstGeom>
        </p:spPr>
      </p:pic>
      <p:pic>
        <p:nvPicPr>
          <p:cNvPr id="30" name="Audio Recording May 7, 2026 at 11:41:28">
            <a:hlinkClick r:id="" action="ppaction://media"/>
            <a:extLst>
              <a:ext uri="{FF2B5EF4-FFF2-40B4-BE49-F238E27FC236}">
                <a16:creationId xmlns:a16="http://schemas.microsoft.com/office/drawing/2014/main" id="{FF81DAFA-3B79-E368-0B0A-45F072344410}"/>
              </a:ext>
            </a:extLst>
          </p:cNvPr>
          <p:cNvPicPr>
            <a:picLocks noChangeAspect="1"/>
          </p:cNvPicPr>
          <p:nvPr>
            <a:audioFile r:link="rId12"/>
            <p:extLst>
              <p:ext uri="{DAA4B4D4-6D71-4841-9C94-3DE7FCFB9230}">
                <p14:media xmlns:p14="http://schemas.microsoft.com/office/powerpoint/2010/main" r:embed="rId11"/>
              </p:ext>
            </p:extLst>
          </p:nvPr>
        </p:nvPicPr>
        <p:blipFill>
          <a:blip r:embed="rId24">
            <a:alphaModFix amt="20000"/>
          </a:blip>
          <a:stretch>
            <a:fillRect/>
          </a:stretch>
        </p:blipFill>
        <p:spPr>
          <a:xfrm>
            <a:off x="10810279" y="6192767"/>
            <a:ext cx="182880" cy="182880"/>
          </a:xfrm>
          <a:prstGeom prst="rect">
            <a:avLst/>
          </a:prstGeom>
        </p:spPr>
      </p:pic>
      <p:pic>
        <p:nvPicPr>
          <p:cNvPr id="31" name="Audio Recording May 7, 2026 at 11:45:07">
            <a:hlinkClick r:id="" action="ppaction://media"/>
            <a:extLst>
              <a:ext uri="{FF2B5EF4-FFF2-40B4-BE49-F238E27FC236}">
                <a16:creationId xmlns:a16="http://schemas.microsoft.com/office/drawing/2014/main" id="{1C54E823-1749-CACB-6C38-EDA0EC2E99B9}"/>
              </a:ext>
            </a:extLst>
          </p:cNvPr>
          <p:cNvPicPr>
            <a:picLocks noChangeAspect="1"/>
          </p:cNvPicPr>
          <p:nvPr>
            <a:audioFile r:link="rId14"/>
            <p:extLst>
              <p:ext uri="{DAA4B4D4-6D71-4841-9C94-3DE7FCFB9230}">
                <p14:media xmlns:p14="http://schemas.microsoft.com/office/powerpoint/2010/main" r:embed="rId13"/>
              </p:ext>
            </p:extLst>
          </p:nvPr>
        </p:nvPicPr>
        <p:blipFill>
          <a:blip r:embed="rId24">
            <a:alphaModFix amt="20000"/>
          </a:blip>
          <a:stretch>
            <a:fillRect/>
          </a:stretch>
        </p:blipFill>
        <p:spPr>
          <a:xfrm>
            <a:off x="10625418" y="6192767"/>
            <a:ext cx="182880" cy="182880"/>
          </a:xfrm>
          <a:prstGeom prst="rect">
            <a:avLst/>
          </a:prstGeom>
        </p:spPr>
      </p:pic>
      <p:pic>
        <p:nvPicPr>
          <p:cNvPr id="32" name="Audio Recording May 7, 2026 at 11:51:04">
            <a:hlinkClick r:id="" action="ppaction://media"/>
            <a:extLst>
              <a:ext uri="{FF2B5EF4-FFF2-40B4-BE49-F238E27FC236}">
                <a16:creationId xmlns:a16="http://schemas.microsoft.com/office/drawing/2014/main" id="{135A9D26-D1E1-A94E-951C-977E0008331D}"/>
              </a:ext>
            </a:extLst>
          </p:cNvPr>
          <p:cNvPicPr>
            <a:picLocks noChangeAspect="1"/>
          </p:cNvPicPr>
          <p:nvPr>
            <a:audioFile r:link="rId16"/>
            <p:extLst>
              <p:ext uri="{DAA4B4D4-6D71-4841-9C94-3DE7FCFB9230}">
                <p14:media xmlns:p14="http://schemas.microsoft.com/office/powerpoint/2010/main" r:embed="rId15"/>
              </p:ext>
            </p:extLst>
          </p:nvPr>
        </p:nvPicPr>
        <p:blipFill>
          <a:blip r:embed="rId24">
            <a:alphaModFix amt="20000"/>
          </a:blip>
          <a:stretch>
            <a:fillRect/>
          </a:stretch>
        </p:blipFill>
        <p:spPr>
          <a:xfrm>
            <a:off x="10440557" y="6192767"/>
            <a:ext cx="182880" cy="182880"/>
          </a:xfrm>
          <a:prstGeom prst="rect">
            <a:avLst/>
          </a:prstGeom>
        </p:spPr>
      </p:pic>
      <p:pic>
        <p:nvPicPr>
          <p:cNvPr id="33" name="Audio Recording May 7, 2026 at 11:53:56">
            <a:hlinkClick r:id="" action="ppaction://media"/>
            <a:extLst>
              <a:ext uri="{FF2B5EF4-FFF2-40B4-BE49-F238E27FC236}">
                <a16:creationId xmlns:a16="http://schemas.microsoft.com/office/drawing/2014/main" id="{D5BC942B-1EAD-AE52-1B92-1237EF838DDD}"/>
              </a:ext>
            </a:extLst>
          </p:cNvPr>
          <p:cNvPicPr>
            <a:picLocks noChangeAspect="1"/>
          </p:cNvPicPr>
          <p:nvPr>
            <a:audioFile r:link="rId18"/>
            <p:extLst>
              <p:ext uri="{DAA4B4D4-6D71-4841-9C94-3DE7FCFB9230}">
                <p14:media xmlns:p14="http://schemas.microsoft.com/office/powerpoint/2010/main" r:embed="rId17"/>
              </p:ext>
            </p:extLst>
          </p:nvPr>
        </p:nvPicPr>
        <p:blipFill>
          <a:blip r:embed="rId24">
            <a:alphaModFix amt="20000"/>
          </a:blip>
          <a:stretch>
            <a:fillRect/>
          </a:stretch>
        </p:blipFill>
        <p:spPr>
          <a:xfrm>
            <a:off x="11549723" y="6192767"/>
            <a:ext cx="182880" cy="182880"/>
          </a:xfrm>
          <a:prstGeom prst="rect">
            <a:avLst/>
          </a:prstGeom>
        </p:spPr>
      </p:pic>
    </p:spTree>
    <p:extLst>
      <p:ext uri="{BB962C8B-B14F-4D97-AF65-F5344CB8AC3E}">
        <p14:creationId xmlns:p14="http://schemas.microsoft.com/office/powerpoint/2010/main" val="28083604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6508" fill="hold"/>
                                        <p:tgtEl>
                                          <p:spTgt spid="24"/>
                                        </p:tgtEl>
                                      </p:cBhvr>
                                    </p:cmd>
                                  </p:childTnLst>
                                  <p:subTnLst>
                                    <p:set>
                                      <p:cBhvr override="childStyle">
                                        <p:cTn dur="1" fill="hold" display="0" masterRel="sameClick" afterEffect="1">
                                          <p:stCondLst>
                                            <p:cond evt="end" delay="0">
                                              <p:tn val="5"/>
                                            </p:cond>
                                          </p:stCondLst>
                                        </p:cTn>
                                        <p:tgtEl>
                                          <p:spTgt spid="24"/>
                                        </p:tgtEl>
                                        <p:attrNameLst>
                                          <p:attrName>style.visibility</p:attrName>
                                        </p:attrNameLst>
                                      </p:cBhvr>
                                      <p:to>
                                        <p:strVal val="hidden"/>
                                      </p:to>
                                    </p:set>
                                  </p:subTnLst>
                                </p:cTn>
                              </p:par>
                            </p:childTnLst>
                          </p:cTn>
                        </p:par>
                        <p:par>
                          <p:cTn id="7" fill="hold">
                            <p:stCondLst>
                              <p:cond delay="16508"/>
                            </p:stCondLst>
                            <p:childTnLst>
                              <p:par>
                                <p:cTn id="8" presetID="1" presetClass="mediacall" presetSubtype="0" fill="hold" nodeType="afterEffect">
                                  <p:stCondLst>
                                    <p:cond delay="0"/>
                                  </p:stCondLst>
                                  <p:childTnLst>
                                    <p:cmd type="call" cmd="playFrom(0.0)">
                                      <p:cBhvr>
                                        <p:cTn id="9" dur="5244" fill="hold"/>
                                        <p:tgtEl>
                                          <p:spTgt spid="25"/>
                                        </p:tgtEl>
                                      </p:cBhvr>
                                    </p:cmd>
                                  </p:childTnLst>
                                  <p:subTnLst>
                                    <p:set>
                                      <p:cBhvr override="childStyle">
                                        <p:cTn dur="1" fill="hold" display="0" masterRel="sameClick" afterEffect="1">
                                          <p:stCondLst>
                                            <p:cond evt="end" delay="0">
                                              <p:tn val="8"/>
                                            </p:cond>
                                          </p:stCondLst>
                                        </p:cTn>
                                        <p:tgtEl>
                                          <p:spTgt spid="25"/>
                                        </p:tgtEl>
                                        <p:attrNameLst>
                                          <p:attrName>style.visibility</p:attrName>
                                        </p:attrNameLst>
                                      </p:cBhvr>
                                      <p:to>
                                        <p:strVal val="hidden"/>
                                      </p:to>
                                    </p:set>
                                  </p:subTnLst>
                                </p:cTn>
                              </p:par>
                            </p:childTnLst>
                          </p:cTn>
                        </p:par>
                        <p:par>
                          <p:cTn id="10" fill="hold">
                            <p:stCondLst>
                              <p:cond delay="21752"/>
                            </p:stCondLst>
                            <p:childTnLst>
                              <p:par>
                                <p:cTn id="11" presetID="1" presetClass="mediacall" presetSubtype="0" fill="hold" nodeType="afterEffect">
                                  <p:stCondLst>
                                    <p:cond delay="0"/>
                                  </p:stCondLst>
                                  <p:childTnLst>
                                    <p:cmd type="call" cmd="playFrom(0.0)">
                                      <p:cBhvr>
                                        <p:cTn id="12" dur="2172" fill="hold"/>
                                        <p:tgtEl>
                                          <p:spTgt spid="33"/>
                                        </p:tgtEl>
                                      </p:cBhvr>
                                    </p:cmd>
                                  </p:childTnLst>
                                  <p:subTnLst>
                                    <p:set>
                                      <p:cBhvr override="childStyle">
                                        <p:cTn dur="1" fill="hold" display="0" masterRel="sameClick" afterEffect="1">
                                          <p:stCondLst>
                                            <p:cond evt="end" delay="0">
                                              <p:tn val="11"/>
                                            </p:cond>
                                          </p:stCondLst>
                                        </p:cTn>
                                        <p:tgtEl>
                                          <p:spTgt spid="33"/>
                                        </p:tgtEl>
                                        <p:attrNameLst>
                                          <p:attrName>style.visibility</p:attrName>
                                        </p:attrNameLst>
                                      </p:cBhvr>
                                      <p:to>
                                        <p:strVal val="hidden"/>
                                      </p:to>
                                    </p:set>
                                  </p:subTnLst>
                                </p:cTn>
                              </p:par>
                              <p:par>
                                <p:cTn id="13" presetID="1" presetClass="entr" presetSubtype="0" fill="hold" grpId="1" nodeType="with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par>
                                <p:cTn id="15" presetID="35" presetClass="emph" presetSubtype="0" repeatCount="3000" fill="hold" grpId="0" nodeType="withEffect">
                                  <p:stCondLst>
                                    <p:cond delay="0"/>
                                  </p:stCondLst>
                                  <p:childTnLst>
                                    <p:anim calcmode="discrete" valueType="str">
                                      <p:cBhvr>
                                        <p:cTn id="16" dur="1000" fill="hold"/>
                                        <p:tgtEl>
                                          <p:spTgt spid="12"/>
                                        </p:tgtEl>
                                        <p:attrNameLst>
                                          <p:attrName>style.visibility</p:attrName>
                                        </p:attrNameLst>
                                      </p:cBhvr>
                                      <p:tavLst>
                                        <p:tav tm="0">
                                          <p:val>
                                            <p:strVal val="hidden"/>
                                          </p:val>
                                        </p:tav>
                                        <p:tav tm="50000">
                                          <p:val>
                                            <p:strVal val="visible"/>
                                          </p:val>
                                        </p:tav>
                                      </p:tavLst>
                                    </p:anim>
                                  </p:childTnLst>
                                  <p:subTnLst>
                                    <p:set>
                                      <p:cBhvr override="childStyle">
                                        <p:cTn dur="1" fill="hold" display="0" masterRel="sameClick" afterEffect="1">
                                          <p:stCondLst>
                                            <p:cond evt="end" delay="0">
                                              <p:tn val="15"/>
                                            </p:cond>
                                          </p:stCondLst>
                                        </p:cTn>
                                        <p:tgtEl>
                                          <p:spTgt spid="12"/>
                                        </p:tgtEl>
                                        <p:attrNameLst>
                                          <p:attrName>style.visibility</p:attrName>
                                        </p:attrNameLst>
                                      </p:cBhvr>
                                      <p:to>
                                        <p:strVal val="hidden"/>
                                      </p:to>
                                    </p:set>
                                  </p:subTnLst>
                                </p:cTn>
                              </p:par>
                            </p:childTnLst>
                          </p:cTn>
                        </p:par>
                        <p:par>
                          <p:cTn id="17" fill="hold">
                            <p:stCondLst>
                              <p:cond delay="24752"/>
                            </p:stCondLst>
                            <p:childTnLst>
                              <p:par>
                                <p:cTn id="18" presetID="1" presetClass="mediacall" presetSubtype="0" fill="hold" nodeType="afterEffect">
                                  <p:stCondLst>
                                    <p:cond delay="0"/>
                                  </p:stCondLst>
                                  <p:childTnLst>
                                    <p:cmd type="call" cmd="playFrom(0.0)">
                                      <p:cBhvr>
                                        <p:cTn id="19" dur="1724" fill="hold"/>
                                        <p:tgtEl>
                                          <p:spTgt spid="27"/>
                                        </p:tgtEl>
                                      </p:cBhvr>
                                    </p:cmd>
                                  </p:childTnLst>
                                  <p:subTnLst>
                                    <p:set>
                                      <p:cBhvr override="childStyle">
                                        <p:cTn dur="1" fill="hold" display="0" masterRel="sameClick" afterEffect="1">
                                          <p:stCondLst>
                                            <p:cond evt="end" delay="0">
                                              <p:tn val="18"/>
                                            </p:cond>
                                          </p:stCondLst>
                                        </p:cTn>
                                        <p:tgtEl>
                                          <p:spTgt spid="27"/>
                                        </p:tgtEl>
                                        <p:attrNameLst>
                                          <p:attrName>style.visibility</p:attrName>
                                        </p:attrNameLst>
                                      </p:cBhvr>
                                      <p:to>
                                        <p:strVal val="hidden"/>
                                      </p:to>
                                    </p:set>
                                  </p:subTnLst>
                                </p:cTn>
                              </p:par>
                              <p:par>
                                <p:cTn id="20" presetID="1" presetClass="entr" presetSubtype="0" fill="hold" grpId="0" nodeType="withEffect">
                                  <p:stCondLst>
                                    <p:cond delay="0"/>
                                  </p:stCondLst>
                                  <p:childTnLst>
                                    <p:set>
                                      <p:cBhvr>
                                        <p:cTn id="21" dur="1" fill="hold">
                                          <p:stCondLst>
                                            <p:cond delay="0"/>
                                          </p:stCondLst>
                                        </p:cTn>
                                        <p:tgtEl>
                                          <p:spTgt spid="13"/>
                                        </p:tgtEl>
                                        <p:attrNameLst>
                                          <p:attrName>style.visibility</p:attrName>
                                        </p:attrNameLst>
                                      </p:cBhvr>
                                      <p:to>
                                        <p:strVal val="visible"/>
                                      </p:to>
                                    </p:set>
                                  </p:childTnLst>
                                </p:cTn>
                              </p:par>
                              <p:par>
                                <p:cTn id="22" presetID="35" presetClass="emph" presetSubtype="0" repeatCount="3000" fill="hold" grpId="1" nodeType="withEffect">
                                  <p:stCondLst>
                                    <p:cond delay="0"/>
                                  </p:stCondLst>
                                  <p:childTnLst>
                                    <p:anim calcmode="discrete" valueType="str">
                                      <p:cBhvr>
                                        <p:cTn id="23" dur="1000" fill="hold"/>
                                        <p:tgtEl>
                                          <p:spTgt spid="13"/>
                                        </p:tgtEl>
                                        <p:attrNameLst>
                                          <p:attrName>style.visibility</p:attrName>
                                        </p:attrNameLst>
                                      </p:cBhvr>
                                      <p:tavLst>
                                        <p:tav tm="0">
                                          <p:val>
                                            <p:strVal val="hidden"/>
                                          </p:val>
                                        </p:tav>
                                        <p:tav tm="50000">
                                          <p:val>
                                            <p:strVal val="visible"/>
                                          </p:val>
                                        </p:tav>
                                      </p:tavLst>
                                    </p:anim>
                                  </p:childTnLst>
                                  <p:subTnLst>
                                    <p:set>
                                      <p:cBhvr override="childStyle">
                                        <p:cTn dur="1" fill="hold" display="0" masterRel="sameClick" afterEffect="1">
                                          <p:stCondLst>
                                            <p:cond evt="end" delay="0">
                                              <p:tn val="22"/>
                                            </p:cond>
                                          </p:stCondLst>
                                        </p:cTn>
                                        <p:tgtEl>
                                          <p:spTgt spid="13"/>
                                        </p:tgtEl>
                                        <p:attrNameLst>
                                          <p:attrName>style.visibility</p:attrName>
                                        </p:attrNameLst>
                                      </p:cBhvr>
                                      <p:to>
                                        <p:strVal val="hidden"/>
                                      </p:to>
                                    </p:set>
                                  </p:subTnLst>
                                </p:cTn>
                              </p:par>
                            </p:childTnLst>
                          </p:cTn>
                        </p:par>
                        <p:par>
                          <p:cTn id="24" fill="hold">
                            <p:stCondLst>
                              <p:cond delay="27752"/>
                            </p:stCondLst>
                            <p:childTnLst>
                              <p:par>
                                <p:cTn id="25" presetID="1" presetClass="mediacall" presetSubtype="0" fill="hold" nodeType="afterEffect">
                                  <p:stCondLst>
                                    <p:cond delay="0"/>
                                  </p:stCondLst>
                                  <p:childTnLst>
                                    <p:cmd type="call" cmd="playFrom(0.0)">
                                      <p:cBhvr>
                                        <p:cTn id="26" dur="2236" fill="hold"/>
                                        <p:tgtEl>
                                          <p:spTgt spid="28"/>
                                        </p:tgtEl>
                                      </p:cBhvr>
                                    </p:cmd>
                                  </p:childTnLst>
                                  <p:subTnLst>
                                    <p:set>
                                      <p:cBhvr override="childStyle">
                                        <p:cTn dur="1" fill="hold" display="0" masterRel="sameClick" afterEffect="1">
                                          <p:stCondLst>
                                            <p:cond evt="end" delay="0">
                                              <p:tn val="25"/>
                                            </p:cond>
                                          </p:stCondLst>
                                        </p:cTn>
                                        <p:tgtEl>
                                          <p:spTgt spid="28"/>
                                        </p:tgtEl>
                                        <p:attrNameLst>
                                          <p:attrName>style.visibility</p:attrName>
                                        </p:attrNameLst>
                                      </p:cBhvr>
                                      <p:to>
                                        <p:strVal val="hidden"/>
                                      </p:to>
                                    </p:set>
                                  </p:subTnLst>
                                </p:cTn>
                              </p:par>
                              <p:par>
                                <p:cTn id="27" presetID="1" presetClass="entr" presetSubtype="0" fill="hold" grpId="0" nodeType="withEffect">
                                  <p:stCondLst>
                                    <p:cond delay="0"/>
                                  </p:stCondLst>
                                  <p:childTnLst>
                                    <p:set>
                                      <p:cBhvr>
                                        <p:cTn id="28" dur="1" fill="hold">
                                          <p:stCondLst>
                                            <p:cond delay="0"/>
                                          </p:stCondLst>
                                        </p:cTn>
                                        <p:tgtEl>
                                          <p:spTgt spid="14"/>
                                        </p:tgtEl>
                                        <p:attrNameLst>
                                          <p:attrName>style.visibility</p:attrName>
                                        </p:attrNameLst>
                                      </p:cBhvr>
                                      <p:to>
                                        <p:strVal val="visible"/>
                                      </p:to>
                                    </p:set>
                                  </p:childTnLst>
                                </p:cTn>
                              </p:par>
                              <p:par>
                                <p:cTn id="29" presetID="35" presetClass="emph" presetSubtype="0" repeatCount="3000" fill="hold" grpId="1" nodeType="withEffect">
                                  <p:stCondLst>
                                    <p:cond delay="0"/>
                                  </p:stCondLst>
                                  <p:childTnLst>
                                    <p:anim calcmode="discrete" valueType="str">
                                      <p:cBhvr>
                                        <p:cTn id="30" dur="1000" fill="hold"/>
                                        <p:tgtEl>
                                          <p:spTgt spid="14"/>
                                        </p:tgtEl>
                                        <p:attrNameLst>
                                          <p:attrName>style.visibility</p:attrName>
                                        </p:attrNameLst>
                                      </p:cBhvr>
                                      <p:tavLst>
                                        <p:tav tm="0">
                                          <p:val>
                                            <p:strVal val="hidden"/>
                                          </p:val>
                                        </p:tav>
                                        <p:tav tm="50000">
                                          <p:val>
                                            <p:strVal val="visible"/>
                                          </p:val>
                                        </p:tav>
                                      </p:tavLst>
                                    </p:anim>
                                  </p:childTnLst>
                                  <p:subTnLst>
                                    <p:set>
                                      <p:cBhvr override="childStyle">
                                        <p:cTn dur="1" fill="hold" display="0" masterRel="sameClick" afterEffect="1">
                                          <p:stCondLst>
                                            <p:cond evt="end" delay="0">
                                              <p:tn val="29"/>
                                            </p:cond>
                                          </p:stCondLst>
                                        </p:cTn>
                                        <p:tgtEl>
                                          <p:spTgt spid="14"/>
                                        </p:tgtEl>
                                        <p:attrNameLst>
                                          <p:attrName>style.visibility</p:attrName>
                                        </p:attrNameLst>
                                      </p:cBhvr>
                                      <p:to>
                                        <p:strVal val="hidden"/>
                                      </p:to>
                                    </p:set>
                                  </p:subTnLst>
                                </p:cTn>
                              </p:par>
                            </p:childTnLst>
                          </p:cTn>
                        </p:par>
                        <p:par>
                          <p:cTn id="31" fill="hold">
                            <p:stCondLst>
                              <p:cond delay="30752"/>
                            </p:stCondLst>
                            <p:childTnLst>
                              <p:par>
                                <p:cTn id="32" presetID="1" presetClass="mediacall" presetSubtype="0" fill="hold" nodeType="afterEffect">
                                  <p:stCondLst>
                                    <p:cond delay="0"/>
                                  </p:stCondLst>
                                  <p:childTnLst>
                                    <p:cmd type="call" cmd="playFrom(0.0)">
                                      <p:cBhvr>
                                        <p:cTn id="33" dur="2556" fill="hold"/>
                                        <p:tgtEl>
                                          <p:spTgt spid="29"/>
                                        </p:tgtEl>
                                      </p:cBhvr>
                                    </p:cmd>
                                  </p:childTnLst>
                                  <p:subTnLst>
                                    <p:set>
                                      <p:cBhvr override="childStyle">
                                        <p:cTn dur="1" fill="hold" display="0" masterRel="sameClick" afterEffect="1">
                                          <p:stCondLst>
                                            <p:cond evt="end" delay="0">
                                              <p:tn val="32"/>
                                            </p:cond>
                                          </p:stCondLst>
                                        </p:cTn>
                                        <p:tgtEl>
                                          <p:spTgt spid="29"/>
                                        </p:tgtEl>
                                        <p:attrNameLst>
                                          <p:attrName>style.visibility</p:attrName>
                                        </p:attrNameLst>
                                      </p:cBhvr>
                                      <p:to>
                                        <p:strVal val="hidden"/>
                                      </p:to>
                                    </p:set>
                                  </p:subTnLst>
                                </p:cTn>
                              </p:par>
                              <p:par>
                                <p:cTn id="34" presetID="1" presetClass="entr" presetSubtype="0" fill="hold" grpId="0" nodeType="withEffect">
                                  <p:stCondLst>
                                    <p:cond delay="0"/>
                                  </p:stCondLst>
                                  <p:childTnLst>
                                    <p:set>
                                      <p:cBhvr>
                                        <p:cTn id="35" dur="1" fill="hold">
                                          <p:stCondLst>
                                            <p:cond delay="0"/>
                                          </p:stCondLst>
                                        </p:cTn>
                                        <p:tgtEl>
                                          <p:spTgt spid="16"/>
                                        </p:tgtEl>
                                        <p:attrNameLst>
                                          <p:attrName>style.visibility</p:attrName>
                                        </p:attrNameLst>
                                      </p:cBhvr>
                                      <p:to>
                                        <p:strVal val="visible"/>
                                      </p:to>
                                    </p:set>
                                  </p:childTnLst>
                                </p:cTn>
                              </p:par>
                              <p:par>
                                <p:cTn id="36" presetID="35" presetClass="emph" presetSubtype="0" repeatCount="3000" fill="hold" grpId="1" nodeType="withEffect">
                                  <p:stCondLst>
                                    <p:cond delay="0"/>
                                  </p:stCondLst>
                                  <p:childTnLst>
                                    <p:anim calcmode="discrete" valueType="str">
                                      <p:cBhvr>
                                        <p:cTn id="37" dur="1000" fill="hold"/>
                                        <p:tgtEl>
                                          <p:spTgt spid="16"/>
                                        </p:tgtEl>
                                        <p:attrNameLst>
                                          <p:attrName>style.visibility</p:attrName>
                                        </p:attrNameLst>
                                      </p:cBhvr>
                                      <p:tavLst>
                                        <p:tav tm="0">
                                          <p:val>
                                            <p:strVal val="hidden"/>
                                          </p:val>
                                        </p:tav>
                                        <p:tav tm="50000">
                                          <p:val>
                                            <p:strVal val="visible"/>
                                          </p:val>
                                        </p:tav>
                                      </p:tavLst>
                                    </p:anim>
                                  </p:childTnLst>
                                  <p:subTnLst>
                                    <p:set>
                                      <p:cBhvr override="childStyle">
                                        <p:cTn dur="1" fill="hold" display="0" masterRel="sameClick" afterEffect="1">
                                          <p:stCondLst>
                                            <p:cond evt="end" delay="0">
                                              <p:tn val="36"/>
                                            </p:cond>
                                          </p:stCondLst>
                                        </p:cTn>
                                        <p:tgtEl>
                                          <p:spTgt spid="16"/>
                                        </p:tgtEl>
                                        <p:attrNameLst>
                                          <p:attrName>style.visibility</p:attrName>
                                        </p:attrNameLst>
                                      </p:cBhvr>
                                      <p:to>
                                        <p:strVal val="hidden"/>
                                      </p:to>
                                    </p:set>
                                  </p:subTnLst>
                                </p:cTn>
                              </p:par>
                            </p:childTnLst>
                          </p:cTn>
                        </p:par>
                        <p:par>
                          <p:cTn id="38" fill="hold">
                            <p:stCondLst>
                              <p:cond delay="33752"/>
                            </p:stCondLst>
                            <p:childTnLst>
                              <p:par>
                                <p:cTn id="39" presetID="1" presetClass="mediacall" presetSubtype="0" fill="hold" nodeType="afterEffect">
                                  <p:stCondLst>
                                    <p:cond delay="0"/>
                                  </p:stCondLst>
                                  <p:childTnLst>
                                    <p:cmd type="call" cmd="playFrom(0.0)">
                                      <p:cBhvr>
                                        <p:cTn id="40" dur="2044" fill="hold"/>
                                        <p:tgtEl>
                                          <p:spTgt spid="30"/>
                                        </p:tgtEl>
                                      </p:cBhvr>
                                    </p:cmd>
                                  </p:childTnLst>
                                  <p:subTnLst>
                                    <p:set>
                                      <p:cBhvr override="childStyle">
                                        <p:cTn dur="1" fill="hold" display="0" masterRel="sameClick" afterEffect="1">
                                          <p:stCondLst>
                                            <p:cond evt="end" delay="0">
                                              <p:tn val="39"/>
                                            </p:cond>
                                          </p:stCondLst>
                                        </p:cTn>
                                        <p:tgtEl>
                                          <p:spTgt spid="30"/>
                                        </p:tgtEl>
                                        <p:attrNameLst>
                                          <p:attrName>style.visibility</p:attrName>
                                        </p:attrNameLst>
                                      </p:cBhvr>
                                      <p:to>
                                        <p:strVal val="hidden"/>
                                      </p:to>
                                    </p:set>
                                  </p:subTnLst>
                                </p:cTn>
                              </p:par>
                              <p:par>
                                <p:cTn id="41" presetID="1" presetClass="entr" presetSubtype="0" fill="hold" grpId="0" nodeType="withEffect">
                                  <p:stCondLst>
                                    <p:cond delay="0"/>
                                  </p:stCondLst>
                                  <p:childTnLst>
                                    <p:set>
                                      <p:cBhvr>
                                        <p:cTn id="42" dur="1" fill="hold">
                                          <p:stCondLst>
                                            <p:cond delay="0"/>
                                          </p:stCondLst>
                                        </p:cTn>
                                        <p:tgtEl>
                                          <p:spTgt spid="17"/>
                                        </p:tgtEl>
                                        <p:attrNameLst>
                                          <p:attrName>style.visibility</p:attrName>
                                        </p:attrNameLst>
                                      </p:cBhvr>
                                      <p:to>
                                        <p:strVal val="visible"/>
                                      </p:to>
                                    </p:set>
                                  </p:childTnLst>
                                </p:cTn>
                              </p:par>
                              <p:par>
                                <p:cTn id="43" presetID="35" presetClass="emph" presetSubtype="0" repeatCount="3000" fill="hold" grpId="1" nodeType="withEffect">
                                  <p:stCondLst>
                                    <p:cond delay="0"/>
                                  </p:stCondLst>
                                  <p:childTnLst>
                                    <p:anim calcmode="discrete" valueType="str">
                                      <p:cBhvr>
                                        <p:cTn id="44" dur="1000" fill="hold"/>
                                        <p:tgtEl>
                                          <p:spTgt spid="17"/>
                                        </p:tgtEl>
                                        <p:attrNameLst>
                                          <p:attrName>style.visibility</p:attrName>
                                        </p:attrNameLst>
                                      </p:cBhvr>
                                      <p:tavLst>
                                        <p:tav tm="0">
                                          <p:val>
                                            <p:strVal val="hidden"/>
                                          </p:val>
                                        </p:tav>
                                        <p:tav tm="50000">
                                          <p:val>
                                            <p:strVal val="visible"/>
                                          </p:val>
                                        </p:tav>
                                      </p:tavLst>
                                    </p:anim>
                                  </p:childTnLst>
                                  <p:subTnLst>
                                    <p:set>
                                      <p:cBhvr override="childStyle">
                                        <p:cTn dur="1" fill="hold" display="0" masterRel="sameClick" afterEffect="1">
                                          <p:stCondLst>
                                            <p:cond evt="end" delay="0">
                                              <p:tn val="43"/>
                                            </p:cond>
                                          </p:stCondLst>
                                        </p:cTn>
                                        <p:tgtEl>
                                          <p:spTgt spid="17"/>
                                        </p:tgtEl>
                                        <p:attrNameLst>
                                          <p:attrName>style.visibility</p:attrName>
                                        </p:attrNameLst>
                                      </p:cBhvr>
                                      <p:to>
                                        <p:strVal val="hidden"/>
                                      </p:to>
                                    </p:set>
                                  </p:subTnLst>
                                </p:cTn>
                              </p:par>
                            </p:childTnLst>
                          </p:cTn>
                        </p:par>
                        <p:par>
                          <p:cTn id="45" fill="hold">
                            <p:stCondLst>
                              <p:cond delay="36752"/>
                            </p:stCondLst>
                            <p:childTnLst>
                              <p:par>
                                <p:cTn id="46" presetID="1" presetClass="mediacall" presetSubtype="0" fill="hold" nodeType="afterEffect">
                                  <p:stCondLst>
                                    <p:cond delay="0"/>
                                  </p:stCondLst>
                                  <p:childTnLst>
                                    <p:cmd type="call" cmd="playFrom(0.0)">
                                      <p:cBhvr>
                                        <p:cTn id="47" dur="27196" fill="hold"/>
                                        <p:tgtEl>
                                          <p:spTgt spid="31"/>
                                        </p:tgtEl>
                                      </p:cBhvr>
                                    </p:cmd>
                                  </p:childTnLst>
                                  <p:subTnLst>
                                    <p:set>
                                      <p:cBhvr override="childStyle">
                                        <p:cTn dur="1" fill="hold" display="0" masterRel="sameClick" afterEffect="1">
                                          <p:stCondLst>
                                            <p:cond evt="end" delay="0">
                                              <p:tn val="46"/>
                                            </p:cond>
                                          </p:stCondLst>
                                        </p:cTn>
                                        <p:tgtEl>
                                          <p:spTgt spid="31"/>
                                        </p:tgtEl>
                                        <p:attrNameLst>
                                          <p:attrName>style.visibility</p:attrName>
                                        </p:attrNameLst>
                                      </p:cBhvr>
                                      <p:to>
                                        <p:strVal val="hidden"/>
                                      </p:to>
                                    </p:set>
                                  </p:subTnLst>
                                </p:cTn>
                              </p:par>
                              <p:par>
                                <p:cTn id="48" presetID="1" presetClass="entr" presetSubtype="0" fill="hold" grpId="0" nodeType="withEffect">
                                  <p:stCondLst>
                                    <p:cond delay="0"/>
                                  </p:stCondLst>
                                  <p:childTnLst>
                                    <p:set>
                                      <p:cBhvr>
                                        <p:cTn id="49" dur="1" fill="hold">
                                          <p:stCondLst>
                                            <p:cond delay="0"/>
                                          </p:stCondLst>
                                        </p:cTn>
                                        <p:tgtEl>
                                          <p:spTgt spid="15"/>
                                        </p:tgtEl>
                                        <p:attrNameLst>
                                          <p:attrName>style.visibility</p:attrName>
                                        </p:attrNameLst>
                                      </p:cBhvr>
                                      <p:to>
                                        <p:strVal val="visible"/>
                                      </p:to>
                                    </p:set>
                                  </p:childTnLst>
                                </p:cTn>
                              </p:par>
                              <p:par>
                                <p:cTn id="50" presetID="35" presetClass="emph" presetSubtype="0" repeatCount="3000" fill="hold" grpId="1" nodeType="withEffect">
                                  <p:stCondLst>
                                    <p:cond delay="0"/>
                                  </p:stCondLst>
                                  <p:childTnLst>
                                    <p:anim calcmode="discrete" valueType="str">
                                      <p:cBhvr>
                                        <p:cTn id="51" dur="1000" fill="hold"/>
                                        <p:tgtEl>
                                          <p:spTgt spid="15"/>
                                        </p:tgtEl>
                                        <p:attrNameLst>
                                          <p:attrName>style.visibility</p:attrName>
                                        </p:attrNameLst>
                                      </p:cBhvr>
                                      <p:tavLst>
                                        <p:tav tm="0">
                                          <p:val>
                                            <p:strVal val="hidden"/>
                                          </p:val>
                                        </p:tav>
                                        <p:tav tm="50000">
                                          <p:val>
                                            <p:strVal val="visible"/>
                                          </p:val>
                                        </p:tav>
                                      </p:tavLst>
                                    </p:anim>
                                  </p:childTnLst>
                                  <p:subTnLst>
                                    <p:set>
                                      <p:cBhvr override="childStyle">
                                        <p:cTn dur="1" fill="hold" display="0" masterRel="sameClick" afterEffect="1">
                                          <p:stCondLst>
                                            <p:cond evt="end" delay="0">
                                              <p:tn val="50"/>
                                            </p:cond>
                                          </p:stCondLst>
                                        </p:cTn>
                                        <p:tgtEl>
                                          <p:spTgt spid="15"/>
                                        </p:tgtEl>
                                        <p:attrNameLst>
                                          <p:attrName>style.visibility</p:attrName>
                                        </p:attrNameLst>
                                      </p:cBhvr>
                                      <p:to>
                                        <p:strVal val="hidden"/>
                                      </p:to>
                                    </p:set>
                                  </p:subTnLst>
                                </p:cTn>
                              </p:par>
                            </p:childTnLst>
                          </p:cTn>
                        </p:par>
                        <p:par>
                          <p:cTn id="52" fill="hold">
                            <p:stCondLst>
                              <p:cond delay="63948"/>
                            </p:stCondLst>
                            <p:childTnLst>
                              <p:par>
                                <p:cTn id="53" presetID="5" presetClass="entr" presetSubtype="5" fill="hold" nodeType="afterEffect">
                                  <p:stCondLst>
                                    <p:cond delay="0"/>
                                  </p:stCondLst>
                                  <p:childTnLst>
                                    <p:set>
                                      <p:cBhvr>
                                        <p:cTn id="54" dur="1" fill="hold">
                                          <p:stCondLst>
                                            <p:cond delay="0"/>
                                          </p:stCondLst>
                                        </p:cTn>
                                        <p:tgtEl>
                                          <p:spTgt spid="8"/>
                                        </p:tgtEl>
                                        <p:attrNameLst>
                                          <p:attrName>style.visibility</p:attrName>
                                        </p:attrNameLst>
                                      </p:cBhvr>
                                      <p:to>
                                        <p:strVal val="visible"/>
                                      </p:to>
                                    </p:set>
                                    <p:animEffect transition="in" filter="checkerboard(down)">
                                      <p:cBhvr>
                                        <p:cTn id="55" dur="1000"/>
                                        <p:tgtEl>
                                          <p:spTgt spid="8"/>
                                        </p:tgtEl>
                                      </p:cBhvr>
                                    </p:animEffect>
                                  </p:childTnLst>
                                </p:cTn>
                              </p:par>
                            </p:childTnLst>
                          </p:cTn>
                        </p:par>
                        <p:par>
                          <p:cTn id="56" fill="hold">
                            <p:stCondLst>
                              <p:cond delay="64948"/>
                            </p:stCondLst>
                            <p:childTnLst>
                              <p:par>
                                <p:cTn id="57" presetID="1" presetClass="mediacall" presetSubtype="0" fill="hold" nodeType="afterEffect">
                                  <p:stCondLst>
                                    <p:cond delay="2000"/>
                                  </p:stCondLst>
                                  <p:childTnLst>
                                    <p:cmd type="call" cmd="playFrom(0.0)">
                                      <p:cBhvr>
                                        <p:cTn id="58" dur="8380" fill="hold"/>
                                        <p:tgtEl>
                                          <p:spTgt spid="32"/>
                                        </p:tgtEl>
                                      </p:cBhvr>
                                    </p:cmd>
                                  </p:childTnLst>
                                  <p:subTnLst>
                                    <p:set>
                                      <p:cBhvr override="childStyle">
                                        <p:cTn dur="1" fill="hold" display="0" masterRel="sameClick" afterEffect="1">
                                          <p:stCondLst>
                                            <p:cond evt="end" delay="0">
                                              <p:tn val="57"/>
                                            </p:cond>
                                          </p:stCondLst>
                                        </p:cTn>
                                        <p:tgtEl>
                                          <p:spTgt spid="32"/>
                                        </p:tgtEl>
                                        <p:attrNameLst>
                                          <p:attrName>style.visibility</p:attrName>
                                        </p:attrNameLst>
                                      </p:cBhvr>
                                      <p:to>
                                        <p:strVal val="hidden"/>
                                      </p:to>
                                    </p:set>
                                  </p:subTnLst>
                                </p:cTn>
                              </p:par>
                              <p:par>
                                <p:cTn id="59" presetID="5" presetClass="entr" presetSubtype="5" fill="hold" nodeType="withEffect">
                                  <p:stCondLst>
                                    <p:cond delay="2000"/>
                                  </p:stCondLst>
                                  <p:childTnLst>
                                    <p:set>
                                      <p:cBhvr>
                                        <p:cTn id="60" dur="1" fill="hold">
                                          <p:stCondLst>
                                            <p:cond delay="0"/>
                                          </p:stCondLst>
                                        </p:cTn>
                                        <p:tgtEl>
                                          <p:spTgt spid="10"/>
                                        </p:tgtEl>
                                        <p:attrNameLst>
                                          <p:attrName>style.visibility</p:attrName>
                                        </p:attrNameLst>
                                      </p:cBhvr>
                                      <p:to>
                                        <p:strVal val="visible"/>
                                      </p:to>
                                    </p:set>
                                    <p:animEffect transition="in" filter="checkerboard(down)">
                                      <p:cBhvr>
                                        <p:cTn id="61" dur="1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80000">
                <p:cTn id="62" fill="hold" display="0">
                  <p:stCondLst>
                    <p:cond delay="indefinite"/>
                  </p:stCondLst>
                  <p:endCondLst>
                    <p:cond evt="onStopAudio" delay="0">
                      <p:tgtEl>
                        <p:sldTgt/>
                      </p:tgtEl>
                    </p:cond>
                  </p:endCondLst>
                </p:cTn>
                <p:tgtEl>
                  <p:spTgt spid="24"/>
                </p:tgtEl>
              </p:cMediaNode>
            </p:audio>
            <p:audio>
              <p:cMediaNode vol="80000">
                <p:cTn id="63" fill="hold" display="0">
                  <p:stCondLst>
                    <p:cond delay="indefinite"/>
                  </p:stCondLst>
                  <p:endCondLst>
                    <p:cond evt="onStopAudio" delay="0">
                      <p:tgtEl>
                        <p:sldTgt/>
                      </p:tgtEl>
                    </p:cond>
                  </p:endCondLst>
                </p:cTn>
                <p:tgtEl>
                  <p:spTgt spid="25"/>
                </p:tgtEl>
              </p:cMediaNode>
            </p:audio>
            <p:audio>
              <p:cMediaNode vol="80000">
                <p:cTn id="64" fill="hold" display="0">
                  <p:stCondLst>
                    <p:cond delay="indefinite"/>
                  </p:stCondLst>
                  <p:endCondLst>
                    <p:cond evt="onStopAudio" delay="0">
                      <p:tgtEl>
                        <p:sldTgt/>
                      </p:tgtEl>
                    </p:cond>
                  </p:endCondLst>
                </p:cTn>
                <p:tgtEl>
                  <p:spTgt spid="27"/>
                </p:tgtEl>
              </p:cMediaNode>
            </p:audio>
            <p:audio>
              <p:cMediaNode vol="80000">
                <p:cTn id="65" fill="hold" display="0">
                  <p:stCondLst>
                    <p:cond delay="indefinite"/>
                  </p:stCondLst>
                  <p:endCondLst>
                    <p:cond evt="onStopAudio" delay="0">
                      <p:tgtEl>
                        <p:sldTgt/>
                      </p:tgtEl>
                    </p:cond>
                  </p:endCondLst>
                </p:cTn>
                <p:tgtEl>
                  <p:spTgt spid="28"/>
                </p:tgtEl>
              </p:cMediaNode>
            </p:audio>
            <p:audio>
              <p:cMediaNode vol="80000">
                <p:cTn id="66" fill="hold" display="0">
                  <p:stCondLst>
                    <p:cond delay="indefinite"/>
                  </p:stCondLst>
                  <p:endCondLst>
                    <p:cond evt="onStopAudio" delay="0">
                      <p:tgtEl>
                        <p:sldTgt/>
                      </p:tgtEl>
                    </p:cond>
                  </p:endCondLst>
                </p:cTn>
                <p:tgtEl>
                  <p:spTgt spid="29"/>
                </p:tgtEl>
              </p:cMediaNode>
            </p:audio>
            <p:audio>
              <p:cMediaNode vol="80000">
                <p:cTn id="67" fill="hold" display="0">
                  <p:stCondLst>
                    <p:cond delay="indefinite"/>
                  </p:stCondLst>
                  <p:endCondLst>
                    <p:cond evt="onStopAudio" delay="0">
                      <p:tgtEl>
                        <p:sldTgt/>
                      </p:tgtEl>
                    </p:cond>
                  </p:endCondLst>
                </p:cTn>
                <p:tgtEl>
                  <p:spTgt spid="30"/>
                </p:tgtEl>
              </p:cMediaNode>
            </p:audio>
            <p:audio>
              <p:cMediaNode vol="80000">
                <p:cTn id="68" fill="hold" display="0">
                  <p:stCondLst>
                    <p:cond delay="indefinite"/>
                  </p:stCondLst>
                  <p:endCondLst>
                    <p:cond evt="onStopAudio" delay="0">
                      <p:tgtEl>
                        <p:sldTgt/>
                      </p:tgtEl>
                    </p:cond>
                  </p:endCondLst>
                </p:cTn>
                <p:tgtEl>
                  <p:spTgt spid="31"/>
                </p:tgtEl>
              </p:cMediaNode>
            </p:audio>
            <p:audio>
              <p:cMediaNode vol="80000">
                <p:cTn id="69" fill="hold" display="0">
                  <p:stCondLst>
                    <p:cond delay="indefinite"/>
                  </p:stCondLst>
                  <p:endCondLst>
                    <p:cond evt="onStopAudio" delay="0">
                      <p:tgtEl>
                        <p:sldTgt/>
                      </p:tgtEl>
                    </p:cond>
                  </p:endCondLst>
                </p:cTn>
                <p:tgtEl>
                  <p:spTgt spid="32"/>
                </p:tgtEl>
              </p:cMediaNode>
            </p:audio>
            <p:audio>
              <p:cMediaNode vol="80000">
                <p:cTn id="70" fill="hold" display="0">
                  <p:stCondLst>
                    <p:cond delay="indefinite"/>
                  </p:stCondLst>
                  <p:endCondLst>
                    <p:cond evt="onStopAudio" delay="0">
                      <p:tgtEl>
                        <p:sldTgt/>
                      </p:tgtEl>
                    </p:cond>
                  </p:endCondLst>
                </p:cTn>
                <p:tgtEl>
                  <p:spTgt spid="33"/>
                </p:tgtEl>
              </p:cMediaNode>
            </p:audio>
          </p:childTnLst>
        </p:cTn>
      </p:par>
    </p:tnLst>
    <p:bldLst>
      <p:bldP spid="12" grpId="0" animBg="1"/>
      <p:bldP spid="12" grpId="1" animBg="1"/>
      <p:bldP spid="13" grpId="0" animBg="1"/>
      <p:bldP spid="13" grpId="1" animBg="1"/>
      <p:bldP spid="14" grpId="0" animBg="1"/>
      <p:bldP spid="14" grpId="1" animBg="1"/>
      <p:bldP spid="15" grpId="0" animBg="1"/>
      <p:bldP spid="15" grpId="1" animBg="1"/>
      <p:bldP spid="16" grpId="0" animBg="1"/>
      <p:bldP spid="16" grpId="1" animBg="1"/>
      <p:bldP spid="17" grpId="0" animBg="1"/>
      <p:bldP spid="17" grpId="1"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BF4E51-F14A-1B30-0E5D-EAA645AED51D}"/>
              </a:ext>
            </a:extLst>
          </p:cNvPr>
          <p:cNvSpPr>
            <a:spLocks noGrp="1"/>
          </p:cNvSpPr>
          <p:nvPr>
            <p:ph type="title"/>
          </p:nvPr>
        </p:nvSpPr>
        <p:spPr>
          <a:xfrm>
            <a:off x="839788" y="457200"/>
            <a:ext cx="2971800" cy="1600200"/>
          </a:xfrm>
        </p:spPr>
        <p:txBody>
          <a:bodyPr/>
          <a:lstStyle/>
          <a:p>
            <a:r>
              <a:rPr lang="en-US" dirty="0"/>
              <a:t>What Is Different?</a:t>
            </a:r>
          </a:p>
        </p:txBody>
      </p:sp>
      <p:pic>
        <p:nvPicPr>
          <p:cNvPr id="6" name="Content Placeholder 5">
            <a:extLst>
              <a:ext uri="{FF2B5EF4-FFF2-40B4-BE49-F238E27FC236}">
                <a16:creationId xmlns:a16="http://schemas.microsoft.com/office/drawing/2014/main" id="{BEF5AE25-8B28-D20C-107C-96CFBC329BF7}"/>
              </a:ext>
            </a:extLst>
          </p:cNvPr>
          <p:cNvPicPr>
            <a:picLocks noGrp="1" noChangeAspect="1"/>
          </p:cNvPicPr>
          <p:nvPr>
            <p:ph idx="1"/>
          </p:nvPr>
        </p:nvPicPr>
        <p:blipFill>
          <a:blip r:embed="rId9"/>
          <a:stretch>
            <a:fillRect/>
          </a:stretch>
        </p:blipFill>
        <p:spPr>
          <a:xfrm>
            <a:off x="4055236" y="751965"/>
            <a:ext cx="7772400" cy="5354070"/>
          </a:xfrm>
          <a:prstGeom prst="rect">
            <a:avLst/>
          </a:prstGeom>
        </p:spPr>
      </p:pic>
      <p:sp>
        <p:nvSpPr>
          <p:cNvPr id="4" name="Text Placeholder 3">
            <a:extLst>
              <a:ext uri="{FF2B5EF4-FFF2-40B4-BE49-F238E27FC236}">
                <a16:creationId xmlns:a16="http://schemas.microsoft.com/office/drawing/2014/main" id="{3F4C57D6-1127-260E-32BC-8C4EDB1B9F2A}"/>
              </a:ext>
            </a:extLst>
          </p:cNvPr>
          <p:cNvSpPr>
            <a:spLocks noGrp="1"/>
          </p:cNvSpPr>
          <p:nvPr>
            <p:ph type="body" sz="half" idx="2"/>
          </p:nvPr>
        </p:nvSpPr>
        <p:spPr>
          <a:xfrm>
            <a:off x="839787" y="2057400"/>
            <a:ext cx="3361152" cy="3811588"/>
          </a:xfrm>
        </p:spPr>
        <p:txBody>
          <a:bodyPr>
            <a:normAutofit lnSpcReduction="10000"/>
          </a:bodyPr>
          <a:lstStyle/>
          <a:p>
            <a:pPr marL="285750" indent="-285750">
              <a:buFont typeface="Wingdings" pitchFamily="2" charset="2"/>
              <a:buChar char="v"/>
            </a:pPr>
            <a:r>
              <a:rPr lang="en-US" sz="2000" dirty="0"/>
              <a:t>The URL is now https://</a:t>
            </a:r>
            <a:r>
              <a:rPr lang="en-US" sz="2000" dirty="0" err="1"/>
              <a:t>ParticleScattering.org</a:t>
            </a:r>
            <a:endParaRPr lang="en-US" sz="2000" dirty="0"/>
          </a:p>
          <a:p>
            <a:pPr marL="285750" indent="-285750">
              <a:buFont typeface="Wingdings" pitchFamily="2" charset="2"/>
              <a:buChar char="v"/>
            </a:pPr>
            <a:r>
              <a:rPr lang="en-US" sz="2000" dirty="0"/>
              <a:t>The “login” page and mechanism</a:t>
            </a:r>
          </a:p>
          <a:p>
            <a:pPr marL="285750" indent="-285750">
              <a:buFont typeface="Wingdings" pitchFamily="2" charset="2"/>
              <a:buChar char="v"/>
            </a:pPr>
            <a:r>
              <a:rPr lang="en-US" sz="2200" b="1" dirty="0"/>
              <a:t>More consequentially: An enterprise-level database management system (DBMS), PostgreSQL, replacing the HDF file</a:t>
            </a:r>
          </a:p>
          <a:p>
            <a:endParaRPr lang="en-US" sz="2000" dirty="0"/>
          </a:p>
        </p:txBody>
      </p:sp>
      <p:sp>
        <p:nvSpPr>
          <p:cNvPr id="11" name="Date Placeholder 10">
            <a:extLst>
              <a:ext uri="{FF2B5EF4-FFF2-40B4-BE49-F238E27FC236}">
                <a16:creationId xmlns:a16="http://schemas.microsoft.com/office/drawing/2014/main" id="{024AEC21-7AB1-E8D9-B46D-32D7C0746876}"/>
              </a:ext>
            </a:extLst>
          </p:cNvPr>
          <p:cNvSpPr>
            <a:spLocks noGrp="1"/>
          </p:cNvSpPr>
          <p:nvPr>
            <p:ph type="dt" sz="half" idx="10"/>
          </p:nvPr>
        </p:nvSpPr>
        <p:spPr/>
        <p:txBody>
          <a:bodyPr/>
          <a:lstStyle/>
          <a:p>
            <a:r>
              <a:rPr lang="en-US"/>
              <a:t>07/10/26</a:t>
            </a:r>
          </a:p>
        </p:txBody>
      </p:sp>
      <p:sp>
        <p:nvSpPr>
          <p:cNvPr id="12" name="Footer Placeholder 11">
            <a:extLst>
              <a:ext uri="{FF2B5EF4-FFF2-40B4-BE49-F238E27FC236}">
                <a16:creationId xmlns:a16="http://schemas.microsoft.com/office/drawing/2014/main" id="{55FD259D-E3BD-2A24-AE96-312A13FB367A}"/>
              </a:ext>
            </a:extLst>
          </p:cNvPr>
          <p:cNvSpPr>
            <a:spLocks noGrp="1"/>
          </p:cNvSpPr>
          <p:nvPr>
            <p:ph type="ftr" sz="quarter" idx="11"/>
          </p:nvPr>
        </p:nvSpPr>
        <p:spPr/>
        <p:txBody>
          <a:bodyPr/>
          <a:lstStyle/>
          <a:p>
            <a:r>
              <a:rPr lang="en-US"/>
              <a:t>IPWG-12 (Kraków, Poland)</a:t>
            </a:r>
          </a:p>
        </p:txBody>
      </p:sp>
      <p:sp>
        <p:nvSpPr>
          <p:cNvPr id="13" name="Slide Number Placeholder 12">
            <a:extLst>
              <a:ext uri="{FF2B5EF4-FFF2-40B4-BE49-F238E27FC236}">
                <a16:creationId xmlns:a16="http://schemas.microsoft.com/office/drawing/2014/main" id="{06BCF7D1-5385-C162-B9EB-BA9201F8B0D5}"/>
              </a:ext>
            </a:extLst>
          </p:cNvPr>
          <p:cNvSpPr>
            <a:spLocks noGrp="1"/>
          </p:cNvSpPr>
          <p:nvPr>
            <p:ph type="sldNum" sz="quarter" idx="12"/>
          </p:nvPr>
        </p:nvSpPr>
        <p:spPr/>
        <p:txBody>
          <a:bodyPr/>
          <a:lstStyle/>
          <a:p>
            <a:fld id="{667E0F9F-275F-2348-AF7F-EFD4CD563789}" type="slidenum">
              <a:rPr lang="en-US" smtClean="0"/>
              <a:t>11</a:t>
            </a:fld>
            <a:endParaRPr lang="en-US"/>
          </a:p>
        </p:txBody>
      </p:sp>
      <p:pic>
        <p:nvPicPr>
          <p:cNvPr id="8" name="Picture 7">
            <a:extLst>
              <a:ext uri="{FF2B5EF4-FFF2-40B4-BE49-F238E27FC236}">
                <a16:creationId xmlns:a16="http://schemas.microsoft.com/office/drawing/2014/main" id="{686A3EF9-97E0-9EE7-7F4A-0760FE9546EB}"/>
              </a:ext>
            </a:extLst>
          </p:cNvPr>
          <p:cNvPicPr>
            <a:picLocks noChangeAspect="1"/>
          </p:cNvPicPr>
          <p:nvPr/>
        </p:nvPicPr>
        <p:blipFill>
          <a:blip r:embed="rId10"/>
          <a:stretch>
            <a:fillRect/>
          </a:stretch>
        </p:blipFill>
        <p:spPr>
          <a:xfrm>
            <a:off x="4055236" y="751965"/>
            <a:ext cx="7772400" cy="5354070"/>
          </a:xfrm>
          <a:prstGeom prst="rect">
            <a:avLst/>
          </a:prstGeom>
        </p:spPr>
      </p:pic>
      <p:sp>
        <p:nvSpPr>
          <p:cNvPr id="10" name="Rounded Rectangle 9">
            <a:extLst>
              <a:ext uri="{FF2B5EF4-FFF2-40B4-BE49-F238E27FC236}">
                <a16:creationId xmlns:a16="http://schemas.microsoft.com/office/drawing/2014/main" id="{8A64778C-FAEA-810B-9BF4-30EDF11C4D35}"/>
              </a:ext>
            </a:extLst>
          </p:cNvPr>
          <p:cNvSpPr/>
          <p:nvPr/>
        </p:nvSpPr>
        <p:spPr>
          <a:xfrm>
            <a:off x="5226803" y="1228241"/>
            <a:ext cx="836909" cy="193728"/>
          </a:xfrm>
          <a:prstGeom prst="roundRect">
            <a:avLst/>
          </a:prstGeom>
          <a:noFill/>
          <a:ln w="254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Audio Recording May 7, 2026 at 21:25:01">
            <a:hlinkClick r:id="" action="ppaction://media"/>
            <a:extLst>
              <a:ext uri="{FF2B5EF4-FFF2-40B4-BE49-F238E27FC236}">
                <a16:creationId xmlns:a16="http://schemas.microsoft.com/office/drawing/2014/main" id="{0CF39064-072D-EE9E-FB22-FD4376E7AD3A}"/>
              </a:ext>
            </a:extLst>
          </p:cNvPr>
          <p:cNvPicPr>
            <a:picLocks noChangeAspect="1"/>
          </p:cNvPicPr>
          <p:nvPr>
            <a:audioFile r:link="rId2"/>
            <p:extLst>
              <p:ext uri="{DAA4B4D4-6D71-4841-9C94-3DE7FCFB9230}">
                <p14:media xmlns:p14="http://schemas.microsoft.com/office/powerpoint/2010/main" r:embed="rId1"/>
              </p:ext>
            </p:extLst>
          </p:nvPr>
        </p:nvPicPr>
        <p:blipFill>
          <a:blip r:embed="rId11">
            <a:alphaModFix amt="30000"/>
          </a:blip>
          <a:stretch>
            <a:fillRect/>
          </a:stretch>
        </p:blipFill>
        <p:spPr>
          <a:xfrm>
            <a:off x="11772900" y="5991686"/>
            <a:ext cx="182880" cy="182880"/>
          </a:xfrm>
          <a:prstGeom prst="rect">
            <a:avLst/>
          </a:prstGeom>
        </p:spPr>
      </p:pic>
      <p:pic>
        <p:nvPicPr>
          <p:cNvPr id="5" name="Audio Recording May 7, 2026 at 21:31:41">
            <a:hlinkClick r:id="" action="ppaction://media"/>
            <a:extLst>
              <a:ext uri="{FF2B5EF4-FFF2-40B4-BE49-F238E27FC236}">
                <a16:creationId xmlns:a16="http://schemas.microsoft.com/office/drawing/2014/main" id="{0144A69A-D345-4E60-8EF7-AE9591E52C4E}"/>
              </a:ext>
            </a:extLst>
          </p:cNvPr>
          <p:cNvPicPr>
            <a:picLocks noChangeAspect="1"/>
          </p:cNvPicPr>
          <p:nvPr>
            <a:audioFile r:link="rId4"/>
            <p:extLst>
              <p:ext uri="{DAA4B4D4-6D71-4841-9C94-3DE7FCFB9230}">
                <p14:media xmlns:p14="http://schemas.microsoft.com/office/powerpoint/2010/main" r:embed="rId3"/>
              </p:ext>
            </p:extLst>
          </p:nvPr>
        </p:nvPicPr>
        <p:blipFill>
          <a:blip r:embed="rId11">
            <a:alphaModFix amt="30000"/>
          </a:blip>
          <a:stretch>
            <a:fillRect/>
          </a:stretch>
        </p:blipFill>
        <p:spPr>
          <a:xfrm>
            <a:off x="11772900" y="5805807"/>
            <a:ext cx="182880" cy="182880"/>
          </a:xfrm>
          <a:prstGeom prst="rect">
            <a:avLst/>
          </a:prstGeom>
        </p:spPr>
      </p:pic>
      <p:pic>
        <p:nvPicPr>
          <p:cNvPr id="7" name="Audio Recording May 7, 2026 at 21:39:01">
            <a:hlinkClick r:id="" action="ppaction://media"/>
            <a:extLst>
              <a:ext uri="{FF2B5EF4-FFF2-40B4-BE49-F238E27FC236}">
                <a16:creationId xmlns:a16="http://schemas.microsoft.com/office/drawing/2014/main" id="{4F83698F-F2C8-3967-CD3B-CB243049D70F}"/>
              </a:ext>
            </a:extLst>
          </p:cNvPr>
          <p:cNvPicPr>
            <a:picLocks noChangeAspect="1"/>
          </p:cNvPicPr>
          <p:nvPr>
            <a:audioFile r:link="rId6"/>
            <p:extLst>
              <p:ext uri="{DAA4B4D4-6D71-4841-9C94-3DE7FCFB9230}">
                <p14:media xmlns:p14="http://schemas.microsoft.com/office/powerpoint/2010/main" r:embed="rId5"/>
              </p:ext>
            </p:extLst>
          </p:nvPr>
        </p:nvPicPr>
        <p:blipFill>
          <a:blip r:embed="rId11">
            <a:alphaModFix amt="30000"/>
          </a:blip>
          <a:stretch>
            <a:fillRect/>
          </a:stretch>
        </p:blipFill>
        <p:spPr>
          <a:xfrm>
            <a:off x="11772900" y="5621428"/>
            <a:ext cx="182880" cy="182880"/>
          </a:xfrm>
          <a:prstGeom prst="rect">
            <a:avLst/>
          </a:prstGeom>
        </p:spPr>
      </p:pic>
    </p:spTree>
    <p:extLst>
      <p:ext uri="{BB962C8B-B14F-4D97-AF65-F5344CB8AC3E}">
        <p14:creationId xmlns:p14="http://schemas.microsoft.com/office/powerpoint/2010/main" val="42367400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9772" fill="hold"/>
                                        <p:tgtEl>
                                          <p:spTgt spid="3"/>
                                        </p:tgtEl>
                                      </p:cBhvr>
                                    </p:cmd>
                                  </p:childTnLst>
                                </p:cTn>
                              </p:par>
                              <p:par>
                                <p:cTn id="7" presetID="2" presetClass="entr" presetSubtype="4" fill="hold" grpId="0" nodeType="withEffect">
                                  <p:stCondLst>
                                    <p:cond delay="5000"/>
                                  </p:stCondLst>
                                  <p:childTnLst>
                                    <p:set>
                                      <p:cBhvr>
                                        <p:cTn id="8" dur="1" fill="hold">
                                          <p:stCondLst>
                                            <p:cond delay="0"/>
                                          </p:stCondLst>
                                        </p:cTn>
                                        <p:tgtEl>
                                          <p:spTgt spid="4">
                                            <p:txEl>
                                              <p:pRg st="0" end="0"/>
                                            </p:txEl>
                                          </p:spTgt>
                                        </p:tgtEl>
                                        <p:attrNameLst>
                                          <p:attrName>style.visibility</p:attrName>
                                        </p:attrNameLst>
                                      </p:cBhvr>
                                      <p:to>
                                        <p:strVal val="visible"/>
                                      </p:to>
                                    </p:set>
                                    <p:anim calcmode="lin" valueType="num">
                                      <p:cBhvr additive="base">
                                        <p:cTn id="9"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0" dur="500" fill="hold"/>
                                        <p:tgtEl>
                                          <p:spTgt spid="4">
                                            <p:txEl>
                                              <p:pRg st="0" end="0"/>
                                            </p:txEl>
                                          </p:spTgt>
                                        </p:tgtEl>
                                        <p:attrNameLst>
                                          <p:attrName>ppt_y</p:attrName>
                                        </p:attrNameLst>
                                      </p:cBhvr>
                                      <p:tavLst>
                                        <p:tav tm="0">
                                          <p:val>
                                            <p:strVal val="1+#ppt_h/2"/>
                                          </p:val>
                                        </p:tav>
                                        <p:tav tm="100000">
                                          <p:val>
                                            <p:strVal val="#ppt_y"/>
                                          </p:val>
                                        </p:tav>
                                      </p:tavLst>
                                    </p:anim>
                                  </p:childTnLst>
                                </p:cTn>
                              </p:par>
                              <p:par>
                                <p:cTn id="11" presetID="5" presetClass="entr" presetSubtype="10" fill="hold" nodeType="withEffect">
                                  <p:stCondLst>
                                    <p:cond delay="5000"/>
                                  </p:stCondLst>
                                  <p:childTnLst>
                                    <p:set>
                                      <p:cBhvr>
                                        <p:cTn id="12" dur="1" fill="hold">
                                          <p:stCondLst>
                                            <p:cond delay="0"/>
                                          </p:stCondLst>
                                        </p:cTn>
                                        <p:tgtEl>
                                          <p:spTgt spid="6"/>
                                        </p:tgtEl>
                                        <p:attrNameLst>
                                          <p:attrName>style.visibility</p:attrName>
                                        </p:attrNameLst>
                                      </p:cBhvr>
                                      <p:to>
                                        <p:strVal val="visible"/>
                                      </p:to>
                                    </p:set>
                                    <p:animEffect transition="in" filter="checkerboard(across)">
                                      <p:cBhvr>
                                        <p:cTn id="13" dur="1000"/>
                                        <p:tgtEl>
                                          <p:spTgt spid="6"/>
                                        </p:tgtEl>
                                      </p:cBhvr>
                                    </p:animEffect>
                                  </p:childTnLst>
                                </p:cTn>
                              </p:par>
                              <p:par>
                                <p:cTn id="14" presetID="1" presetClass="entr" presetSubtype="0" fill="hold" grpId="0" nodeType="withEffect">
                                  <p:stCondLst>
                                    <p:cond delay="5000"/>
                                  </p:stCondLst>
                                  <p:childTnLst>
                                    <p:set>
                                      <p:cBhvr>
                                        <p:cTn id="15" dur="1" fill="hold">
                                          <p:stCondLst>
                                            <p:cond delay="0"/>
                                          </p:stCondLst>
                                        </p:cTn>
                                        <p:tgtEl>
                                          <p:spTgt spid="10"/>
                                        </p:tgtEl>
                                        <p:attrNameLst>
                                          <p:attrName>style.visibility</p:attrName>
                                        </p:attrNameLst>
                                      </p:cBhvr>
                                      <p:to>
                                        <p:strVal val="visible"/>
                                      </p:to>
                                    </p:set>
                                  </p:childTnLst>
                                </p:cTn>
                              </p:par>
                              <p:par>
                                <p:cTn id="16" presetID="35" presetClass="emph" presetSubtype="0" repeatCount="3000" fill="hold" grpId="1" nodeType="withEffect">
                                  <p:stCondLst>
                                    <p:cond delay="5500"/>
                                  </p:stCondLst>
                                  <p:childTnLst>
                                    <p:anim calcmode="discrete" valueType="str">
                                      <p:cBhvr>
                                        <p:cTn id="17" dur="1000" fill="hold"/>
                                        <p:tgtEl>
                                          <p:spTgt spid="10"/>
                                        </p:tgtEl>
                                        <p:attrNameLst>
                                          <p:attrName>style.visibility</p:attrName>
                                        </p:attrNameLst>
                                      </p:cBhvr>
                                      <p:tavLst>
                                        <p:tav tm="0">
                                          <p:val>
                                            <p:strVal val="hidden"/>
                                          </p:val>
                                        </p:tav>
                                        <p:tav tm="50000">
                                          <p:val>
                                            <p:strVal val="visible"/>
                                          </p:val>
                                        </p:tav>
                                      </p:tavLst>
                                    </p:anim>
                                  </p:childTnLst>
                                  <p:subTnLst>
                                    <p:set>
                                      <p:cBhvr override="childStyle">
                                        <p:cTn dur="1" fill="hold" display="0" masterRel="sameClick" afterEffect="1">
                                          <p:stCondLst>
                                            <p:cond evt="end" delay="0">
                                              <p:tn val="16"/>
                                            </p:cond>
                                          </p:stCondLst>
                                        </p:cTn>
                                        <p:tgtEl>
                                          <p:spTgt spid="10"/>
                                        </p:tgtEl>
                                        <p:attrNameLst>
                                          <p:attrName>style.visibility</p:attrName>
                                        </p:attrNameLst>
                                      </p:cBhvr>
                                      <p:to>
                                        <p:strVal val="hidden"/>
                                      </p:to>
                                    </p:set>
                                  </p:subTnLst>
                                </p:cTn>
                              </p:par>
                            </p:childTnLst>
                          </p:cTn>
                        </p:par>
                        <p:par>
                          <p:cTn id="18" fill="hold">
                            <p:stCondLst>
                              <p:cond delay="19772"/>
                            </p:stCondLst>
                            <p:childTnLst>
                              <p:par>
                                <p:cTn id="19" presetID="5" presetClass="exit" presetSubtype="5" fill="hold" nodeType="afterEffect">
                                  <p:stCondLst>
                                    <p:cond delay="0"/>
                                  </p:stCondLst>
                                  <p:childTnLst>
                                    <p:animEffect transition="out" filter="checkerboard(down)">
                                      <p:cBhvr>
                                        <p:cTn id="20" dur="1000"/>
                                        <p:tgtEl>
                                          <p:spTgt spid="6"/>
                                        </p:tgtEl>
                                      </p:cBhvr>
                                    </p:animEffect>
                                    <p:set>
                                      <p:cBhvr>
                                        <p:cTn id="21" dur="1" fill="hold">
                                          <p:stCondLst>
                                            <p:cond delay="999"/>
                                          </p:stCondLst>
                                        </p:cTn>
                                        <p:tgtEl>
                                          <p:spTgt spid="6"/>
                                        </p:tgtEl>
                                        <p:attrNameLst>
                                          <p:attrName>style.visibility</p:attrName>
                                        </p:attrNameLst>
                                      </p:cBhvr>
                                      <p:to>
                                        <p:strVal val="hidden"/>
                                      </p:to>
                                    </p:set>
                                  </p:childTnLst>
                                </p:cTn>
                              </p:par>
                            </p:childTnLst>
                          </p:cTn>
                        </p:par>
                        <p:par>
                          <p:cTn id="22" fill="hold">
                            <p:stCondLst>
                              <p:cond delay="20772"/>
                            </p:stCondLst>
                            <p:childTnLst>
                              <p:par>
                                <p:cTn id="23" presetID="2" presetClass="entr" presetSubtype="4" fill="hold" grpId="0" nodeType="afterEffect">
                                  <p:stCondLst>
                                    <p:cond delay="0"/>
                                  </p:stCondLst>
                                  <p:childTnLst>
                                    <p:set>
                                      <p:cBhvr>
                                        <p:cTn id="24" dur="1" fill="hold">
                                          <p:stCondLst>
                                            <p:cond delay="0"/>
                                          </p:stCondLst>
                                        </p:cTn>
                                        <p:tgtEl>
                                          <p:spTgt spid="4">
                                            <p:txEl>
                                              <p:pRg st="1" end="1"/>
                                            </p:txEl>
                                          </p:spTgt>
                                        </p:tgtEl>
                                        <p:attrNameLst>
                                          <p:attrName>style.visibility</p:attrName>
                                        </p:attrNameLst>
                                      </p:cBhvr>
                                      <p:to>
                                        <p:strVal val="visible"/>
                                      </p:to>
                                    </p:set>
                                    <p:anim calcmode="lin" valueType="num">
                                      <p:cBhvr additive="base">
                                        <p:cTn id="25"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1" end="1"/>
                                            </p:txEl>
                                          </p:spTgt>
                                        </p:tgtEl>
                                        <p:attrNameLst>
                                          <p:attrName>ppt_y</p:attrName>
                                        </p:attrNameLst>
                                      </p:cBhvr>
                                      <p:tavLst>
                                        <p:tav tm="0">
                                          <p:val>
                                            <p:strVal val="1+#ppt_h/2"/>
                                          </p:val>
                                        </p:tav>
                                        <p:tav tm="100000">
                                          <p:val>
                                            <p:strVal val="#ppt_y"/>
                                          </p:val>
                                        </p:tav>
                                      </p:tavLst>
                                    </p:anim>
                                  </p:childTnLst>
                                </p:cTn>
                              </p:par>
                              <p:par>
                                <p:cTn id="27" presetID="1" presetClass="mediacall" presetSubtype="0" fill="hold" nodeType="withEffect">
                                  <p:stCondLst>
                                    <p:cond delay="0"/>
                                  </p:stCondLst>
                                  <p:childTnLst>
                                    <p:cmd type="call" cmd="playFrom(0.0)">
                                      <p:cBhvr>
                                        <p:cTn id="28" dur="6076" fill="hold"/>
                                        <p:tgtEl>
                                          <p:spTgt spid="5"/>
                                        </p:tgtEl>
                                      </p:cBhvr>
                                    </p:cmd>
                                  </p:childTnLst>
                                </p:cTn>
                              </p:par>
                              <p:par>
                                <p:cTn id="29" presetID="5" presetClass="entr" presetSubtype="5" fill="hold" nodeType="withEffect">
                                  <p:stCondLst>
                                    <p:cond delay="0"/>
                                  </p:stCondLst>
                                  <p:childTnLst>
                                    <p:set>
                                      <p:cBhvr>
                                        <p:cTn id="30" dur="1" fill="hold">
                                          <p:stCondLst>
                                            <p:cond delay="0"/>
                                          </p:stCondLst>
                                        </p:cTn>
                                        <p:tgtEl>
                                          <p:spTgt spid="8"/>
                                        </p:tgtEl>
                                        <p:attrNameLst>
                                          <p:attrName>style.visibility</p:attrName>
                                        </p:attrNameLst>
                                      </p:cBhvr>
                                      <p:to>
                                        <p:strVal val="visible"/>
                                      </p:to>
                                    </p:set>
                                    <p:animEffect transition="in" filter="checkerboard(down)">
                                      <p:cBhvr>
                                        <p:cTn id="31" dur="1000"/>
                                        <p:tgtEl>
                                          <p:spTgt spid="8"/>
                                        </p:tgtEl>
                                      </p:cBhvr>
                                    </p:animEffect>
                                  </p:childTnLst>
                                </p:cTn>
                              </p:par>
                            </p:childTnLst>
                          </p:cTn>
                        </p:par>
                        <p:par>
                          <p:cTn id="32" fill="hold">
                            <p:stCondLst>
                              <p:cond delay="26848"/>
                            </p:stCondLst>
                            <p:childTnLst>
                              <p:par>
                                <p:cTn id="33" presetID="2" presetClass="entr" presetSubtype="4" fill="hold" grpId="0" nodeType="afterEffect">
                                  <p:stCondLst>
                                    <p:cond delay="0"/>
                                  </p:stCondLst>
                                  <p:childTnLst>
                                    <p:set>
                                      <p:cBhvr>
                                        <p:cTn id="34" dur="1" fill="hold">
                                          <p:stCondLst>
                                            <p:cond delay="0"/>
                                          </p:stCondLst>
                                        </p:cTn>
                                        <p:tgtEl>
                                          <p:spTgt spid="4">
                                            <p:txEl>
                                              <p:pRg st="2" end="2"/>
                                            </p:txEl>
                                          </p:spTgt>
                                        </p:tgtEl>
                                        <p:attrNameLst>
                                          <p:attrName>style.visibility</p:attrName>
                                        </p:attrNameLst>
                                      </p:cBhvr>
                                      <p:to>
                                        <p:strVal val="visible"/>
                                      </p:to>
                                    </p:set>
                                    <p:anim calcmode="lin" valueType="num">
                                      <p:cBhvr additive="base">
                                        <p:cTn id="35"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4">
                                            <p:txEl>
                                              <p:pRg st="2" end="2"/>
                                            </p:txEl>
                                          </p:spTgt>
                                        </p:tgtEl>
                                        <p:attrNameLst>
                                          <p:attrName>ppt_y</p:attrName>
                                        </p:attrNameLst>
                                      </p:cBhvr>
                                      <p:tavLst>
                                        <p:tav tm="0">
                                          <p:val>
                                            <p:strVal val="1+#ppt_h/2"/>
                                          </p:val>
                                        </p:tav>
                                        <p:tav tm="100000">
                                          <p:val>
                                            <p:strVal val="#ppt_y"/>
                                          </p:val>
                                        </p:tav>
                                      </p:tavLst>
                                    </p:anim>
                                  </p:childTnLst>
                                </p:cTn>
                              </p:par>
                              <p:par>
                                <p:cTn id="37" presetID="1" presetClass="mediacall" presetSubtype="0" fill="hold" nodeType="withEffect">
                                  <p:stCondLst>
                                    <p:cond delay="0"/>
                                  </p:stCondLst>
                                  <p:childTnLst>
                                    <p:cmd type="call" cmd="playFrom(0.0)">
                                      <p:cBhvr>
                                        <p:cTn id="38" dur="18044"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39" fill="hold" display="0">
                  <p:stCondLst>
                    <p:cond delay="indefinite"/>
                  </p:stCondLst>
                  <p:endCondLst>
                    <p:cond evt="onStopAudio" delay="0">
                      <p:tgtEl>
                        <p:sldTgt/>
                      </p:tgtEl>
                    </p:cond>
                  </p:endCondLst>
                </p:cTn>
                <p:tgtEl>
                  <p:spTgt spid="3"/>
                </p:tgtEl>
              </p:cMediaNode>
            </p:audio>
            <p:audio>
              <p:cMediaNode vol="80000">
                <p:cTn id="40" fill="hold" display="0">
                  <p:stCondLst>
                    <p:cond delay="indefinite"/>
                  </p:stCondLst>
                  <p:endCondLst>
                    <p:cond evt="onStopAudio" delay="0">
                      <p:tgtEl>
                        <p:sldTgt/>
                      </p:tgtEl>
                    </p:cond>
                  </p:endCondLst>
                </p:cTn>
                <p:tgtEl>
                  <p:spTgt spid="5"/>
                </p:tgtEl>
              </p:cMediaNode>
            </p:audio>
            <p:audio>
              <p:cMediaNode vol="80000">
                <p:cTn id="41" fill="hold" display="0">
                  <p:stCondLst>
                    <p:cond delay="indefinite"/>
                  </p:stCondLst>
                  <p:endCondLst>
                    <p:cond evt="onStopAudio" delay="0">
                      <p:tgtEl>
                        <p:sldTgt/>
                      </p:tgtEl>
                    </p:cond>
                  </p:endCondLst>
                </p:cTn>
                <p:tgtEl>
                  <p:spTgt spid="7"/>
                </p:tgtEl>
              </p:cMediaNode>
            </p:audio>
          </p:childTnLst>
        </p:cTn>
      </p:par>
    </p:tnLst>
    <p:bldLst>
      <p:bldP spid="4" grpId="0" uiExpand="1" build="p"/>
      <p:bldP spid="10" grpId="0" animBg="1"/>
      <p:bldP spid="10" grpId="1"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B88D4B-7BBE-3AB7-3BEA-5BCE23FEA84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085E5EB-8760-3CAB-94D0-163BC8E2E379}"/>
              </a:ext>
            </a:extLst>
          </p:cNvPr>
          <p:cNvSpPr>
            <a:spLocks noGrp="1"/>
          </p:cNvSpPr>
          <p:nvPr>
            <p:ph type="title"/>
          </p:nvPr>
        </p:nvSpPr>
        <p:spPr/>
        <p:txBody>
          <a:bodyPr/>
          <a:lstStyle/>
          <a:p>
            <a:r>
              <a:rPr lang="en-US" dirty="0"/>
              <a:t>Outline</a:t>
            </a:r>
          </a:p>
        </p:txBody>
      </p:sp>
      <p:sp>
        <p:nvSpPr>
          <p:cNvPr id="3" name="Content Placeholder 2">
            <a:extLst>
              <a:ext uri="{FF2B5EF4-FFF2-40B4-BE49-F238E27FC236}">
                <a16:creationId xmlns:a16="http://schemas.microsoft.com/office/drawing/2014/main" id="{1CD0BFD3-5A53-0287-428D-66E5170EA8FA}"/>
              </a:ext>
            </a:extLst>
          </p:cNvPr>
          <p:cNvSpPr>
            <a:spLocks noGrp="1"/>
          </p:cNvSpPr>
          <p:nvPr>
            <p:ph idx="1"/>
          </p:nvPr>
        </p:nvSpPr>
        <p:spPr/>
        <p:txBody>
          <a:bodyPr/>
          <a:lstStyle/>
          <a:p>
            <a:r>
              <a:rPr lang="en-US" dirty="0">
                <a:solidFill>
                  <a:schemeClr val="bg1">
                    <a:lumMod val="65000"/>
                    <a:lumOff val="35000"/>
                  </a:schemeClr>
                </a:solidFill>
              </a:rPr>
              <a:t>What is OpenSSP? Why?</a:t>
            </a:r>
          </a:p>
          <a:p>
            <a:r>
              <a:rPr lang="en-US" dirty="0">
                <a:solidFill>
                  <a:schemeClr val="bg1">
                    <a:lumMod val="65000"/>
                    <a:lumOff val="35000"/>
                  </a:schemeClr>
                </a:solidFill>
              </a:rPr>
              <a:t>What remains the same? What is Different?</a:t>
            </a:r>
          </a:p>
          <a:p>
            <a:r>
              <a:rPr lang="en-US" dirty="0"/>
              <a:t>What more can be expected?</a:t>
            </a:r>
          </a:p>
          <a:p>
            <a:pPr lvl="1"/>
            <a:r>
              <a:rPr lang="en-US" dirty="0"/>
              <a:t>Evolving towards NASA </a:t>
            </a:r>
            <a:r>
              <a:rPr lang="en-US" dirty="0" err="1"/>
              <a:t>PaSS</a:t>
            </a:r>
            <a:r>
              <a:rPr lang="en-US" dirty="0"/>
              <a:t> DB</a:t>
            </a:r>
          </a:p>
          <a:p>
            <a:r>
              <a:rPr lang="en-US" dirty="0">
                <a:solidFill>
                  <a:schemeClr val="bg1">
                    <a:lumMod val="65000"/>
                    <a:lumOff val="35000"/>
                  </a:schemeClr>
                </a:solidFill>
              </a:rPr>
              <a:t>Summary</a:t>
            </a:r>
          </a:p>
        </p:txBody>
      </p:sp>
      <p:sp>
        <p:nvSpPr>
          <p:cNvPr id="4" name="Date Placeholder 3">
            <a:extLst>
              <a:ext uri="{FF2B5EF4-FFF2-40B4-BE49-F238E27FC236}">
                <a16:creationId xmlns:a16="http://schemas.microsoft.com/office/drawing/2014/main" id="{8E8DA4AE-D6FF-75D6-54FB-5952158B8DCF}"/>
              </a:ext>
            </a:extLst>
          </p:cNvPr>
          <p:cNvSpPr>
            <a:spLocks noGrp="1"/>
          </p:cNvSpPr>
          <p:nvPr>
            <p:ph type="dt" sz="half" idx="10"/>
          </p:nvPr>
        </p:nvSpPr>
        <p:spPr/>
        <p:txBody>
          <a:bodyPr/>
          <a:lstStyle/>
          <a:p>
            <a:r>
              <a:rPr lang="en-US"/>
              <a:t>07/10/26</a:t>
            </a:r>
          </a:p>
        </p:txBody>
      </p:sp>
      <p:sp>
        <p:nvSpPr>
          <p:cNvPr id="5" name="Footer Placeholder 4">
            <a:extLst>
              <a:ext uri="{FF2B5EF4-FFF2-40B4-BE49-F238E27FC236}">
                <a16:creationId xmlns:a16="http://schemas.microsoft.com/office/drawing/2014/main" id="{2AFA1800-625C-79C9-BC89-3ECC04B3197E}"/>
              </a:ext>
            </a:extLst>
          </p:cNvPr>
          <p:cNvSpPr>
            <a:spLocks noGrp="1"/>
          </p:cNvSpPr>
          <p:nvPr>
            <p:ph type="ftr" sz="quarter" idx="11"/>
          </p:nvPr>
        </p:nvSpPr>
        <p:spPr/>
        <p:txBody>
          <a:bodyPr/>
          <a:lstStyle/>
          <a:p>
            <a:r>
              <a:rPr lang="en-US"/>
              <a:t>IPWG-12 (Kraków, Poland)</a:t>
            </a:r>
          </a:p>
        </p:txBody>
      </p:sp>
      <p:sp>
        <p:nvSpPr>
          <p:cNvPr id="6" name="Slide Number Placeholder 5">
            <a:extLst>
              <a:ext uri="{FF2B5EF4-FFF2-40B4-BE49-F238E27FC236}">
                <a16:creationId xmlns:a16="http://schemas.microsoft.com/office/drawing/2014/main" id="{7E228A19-285B-1133-3864-2F24B53EFBF7}"/>
              </a:ext>
            </a:extLst>
          </p:cNvPr>
          <p:cNvSpPr>
            <a:spLocks noGrp="1"/>
          </p:cNvSpPr>
          <p:nvPr>
            <p:ph type="sldNum" sz="quarter" idx="12"/>
          </p:nvPr>
        </p:nvSpPr>
        <p:spPr/>
        <p:txBody>
          <a:bodyPr/>
          <a:lstStyle/>
          <a:p>
            <a:fld id="{667E0F9F-275F-2348-AF7F-EFD4CD563789}" type="slidenum">
              <a:rPr lang="en-US" smtClean="0"/>
              <a:t>12</a:t>
            </a:fld>
            <a:endParaRPr lang="en-US"/>
          </a:p>
        </p:txBody>
      </p:sp>
      <p:pic>
        <p:nvPicPr>
          <p:cNvPr id="7" name="Audio Recording May 7, 2026 at 21:51:22">
            <a:hlinkClick r:id="" action="ppaction://media"/>
            <a:extLst>
              <a:ext uri="{FF2B5EF4-FFF2-40B4-BE49-F238E27FC236}">
                <a16:creationId xmlns:a16="http://schemas.microsoft.com/office/drawing/2014/main" id="{FA483144-B25C-0218-41AE-34BF1D1EABFA}"/>
              </a:ext>
            </a:extLst>
          </p:cNvPr>
          <p:cNvPicPr>
            <a:picLocks noChangeAspect="1"/>
          </p:cNvPicPr>
          <p:nvPr>
            <a:audioFile r:link="rId2"/>
            <p:extLst>
              <p:ext uri="{DAA4B4D4-6D71-4841-9C94-3DE7FCFB9230}">
                <p14:media xmlns:p14="http://schemas.microsoft.com/office/powerpoint/2010/main" r:embed="rId1"/>
              </p:ext>
            </p:extLst>
          </p:nvPr>
        </p:nvPicPr>
        <p:blipFill>
          <a:blip r:embed="rId5">
            <a:alphaModFix amt="30000"/>
          </a:blip>
          <a:stretch>
            <a:fillRect/>
          </a:stretch>
        </p:blipFill>
        <p:spPr>
          <a:xfrm>
            <a:off x="11772900" y="5994083"/>
            <a:ext cx="182880" cy="182880"/>
          </a:xfrm>
          <a:prstGeom prst="rect">
            <a:avLst/>
          </a:prstGeom>
        </p:spPr>
      </p:pic>
    </p:spTree>
    <p:extLst>
      <p:ext uri="{BB962C8B-B14F-4D97-AF65-F5344CB8AC3E}">
        <p14:creationId xmlns:p14="http://schemas.microsoft.com/office/powerpoint/2010/main" val="25463232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6524"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C946E4-91D7-0315-A53C-8BC24F201A75}"/>
              </a:ext>
            </a:extLst>
          </p:cNvPr>
          <p:cNvSpPr>
            <a:spLocks noGrp="1"/>
          </p:cNvSpPr>
          <p:nvPr>
            <p:ph type="title"/>
          </p:nvPr>
        </p:nvSpPr>
        <p:spPr/>
        <p:txBody>
          <a:bodyPr>
            <a:normAutofit fontScale="90000"/>
          </a:bodyPr>
          <a:lstStyle/>
          <a:p>
            <a:pPr marL="466725" indent="-466725"/>
            <a:r>
              <a:rPr lang="en-US" dirty="0"/>
              <a:t>NASA </a:t>
            </a:r>
            <a:r>
              <a:rPr lang="en-US" dirty="0" err="1"/>
              <a:t>PaSS</a:t>
            </a:r>
            <a:r>
              <a:rPr lang="en-US" dirty="0"/>
              <a:t> DB</a:t>
            </a:r>
            <a:br>
              <a:rPr lang="en-US" dirty="0"/>
            </a:br>
            <a:r>
              <a:rPr lang="en-US" sz="4000" dirty="0"/>
              <a:t>– </a:t>
            </a:r>
            <a:r>
              <a:rPr lang="en-US" sz="3600" dirty="0"/>
              <a:t>Particle and Single-Scattering Database</a:t>
            </a:r>
            <a:endParaRPr lang="en-US" dirty="0"/>
          </a:p>
        </p:txBody>
      </p:sp>
      <p:sp>
        <p:nvSpPr>
          <p:cNvPr id="3" name="Content Placeholder 2">
            <a:extLst>
              <a:ext uri="{FF2B5EF4-FFF2-40B4-BE49-F238E27FC236}">
                <a16:creationId xmlns:a16="http://schemas.microsoft.com/office/drawing/2014/main" id="{222481BF-D52C-E537-076F-ABD31714CF4F}"/>
              </a:ext>
            </a:extLst>
          </p:cNvPr>
          <p:cNvSpPr>
            <a:spLocks noGrp="1"/>
          </p:cNvSpPr>
          <p:nvPr>
            <p:ph idx="1"/>
          </p:nvPr>
        </p:nvSpPr>
        <p:spPr/>
        <p:txBody>
          <a:bodyPr>
            <a:normAutofit fontScale="77500" lnSpcReduction="20000"/>
          </a:bodyPr>
          <a:lstStyle/>
          <a:p>
            <a:pPr>
              <a:lnSpc>
                <a:spcPct val="120000"/>
              </a:lnSpc>
            </a:pPr>
            <a:r>
              <a:rPr lang="en-US" b="1" dirty="0"/>
              <a:t>NASA </a:t>
            </a:r>
            <a:r>
              <a:rPr lang="en-US" b="1" dirty="0" err="1"/>
              <a:t>PaSS</a:t>
            </a:r>
            <a:r>
              <a:rPr lang="en-US" b="1" dirty="0"/>
              <a:t> DB initiative</a:t>
            </a:r>
          </a:p>
          <a:p>
            <a:pPr lvl="1">
              <a:lnSpc>
                <a:spcPct val="120000"/>
              </a:lnSpc>
            </a:pPr>
            <a:r>
              <a:rPr lang="en-US" dirty="0"/>
              <a:t>Expand OpenSSP collection to support existing and upcoming missions</a:t>
            </a:r>
          </a:p>
          <a:p>
            <a:pPr lvl="2">
              <a:lnSpc>
                <a:spcPct val="120000"/>
              </a:lnSpc>
            </a:pPr>
            <a:r>
              <a:rPr lang="en-US" dirty="0"/>
              <a:t> more particle structures and their corresponding single-scattering properties, SSPs</a:t>
            </a:r>
          </a:p>
          <a:p>
            <a:pPr lvl="1">
              <a:lnSpc>
                <a:spcPct val="120000"/>
              </a:lnSpc>
            </a:pPr>
            <a:r>
              <a:rPr lang="en-US" dirty="0"/>
              <a:t>Allow community uploads (ingests)</a:t>
            </a:r>
          </a:p>
          <a:p>
            <a:pPr lvl="2">
              <a:lnSpc>
                <a:spcPct val="120000"/>
              </a:lnSpc>
            </a:pPr>
            <a:r>
              <a:rPr lang="en-US" dirty="0"/>
              <a:t>collect, integrate, and reuse particles and SSPs produced by other researchers</a:t>
            </a:r>
          </a:p>
          <a:p>
            <a:pPr lvl="1">
              <a:lnSpc>
                <a:spcPct val="120000"/>
              </a:lnSpc>
            </a:pPr>
            <a:r>
              <a:rPr lang="en-US" dirty="0"/>
              <a:t>Enable more flexible and performant queries</a:t>
            </a:r>
          </a:p>
          <a:p>
            <a:pPr lvl="2">
              <a:lnSpc>
                <a:spcPct val="120000"/>
              </a:lnSpc>
            </a:pPr>
            <a:r>
              <a:rPr lang="en-US" dirty="0"/>
              <a:t>Users get exactly what they need, optimizing transfer and storage</a:t>
            </a:r>
          </a:p>
          <a:p>
            <a:pPr>
              <a:lnSpc>
                <a:spcPct val="120000"/>
              </a:lnSpc>
            </a:pPr>
            <a:r>
              <a:rPr lang="en-US" dirty="0"/>
              <a:t>Initial focus: </a:t>
            </a:r>
            <a:r>
              <a:rPr lang="en-US" b="1" dirty="0"/>
              <a:t>Microwave</a:t>
            </a:r>
            <a:r>
              <a:rPr lang="en-US" dirty="0"/>
              <a:t> SSPs for </a:t>
            </a:r>
            <a:r>
              <a:rPr lang="en-US" b="1" dirty="0"/>
              <a:t>irregularly shaped hydrometeors</a:t>
            </a:r>
          </a:p>
          <a:p>
            <a:pPr lvl="1">
              <a:lnSpc>
                <a:spcPct val="120000"/>
              </a:lnSpc>
            </a:pPr>
            <a:r>
              <a:rPr lang="en-US" dirty="0"/>
              <a:t>Next to include: </a:t>
            </a:r>
            <a:r>
              <a:rPr lang="en-US" b="1" i="1" dirty="0"/>
              <a:t>melting hydrometeors </a:t>
            </a:r>
          </a:p>
          <a:p>
            <a:pPr lvl="1">
              <a:lnSpc>
                <a:spcPct val="120000"/>
              </a:lnSpc>
            </a:pPr>
            <a:r>
              <a:rPr lang="en-US" dirty="0"/>
              <a:t>Expand eventually to include:</a:t>
            </a:r>
          </a:p>
          <a:p>
            <a:pPr lvl="2">
              <a:lnSpc>
                <a:spcPct val="120000"/>
              </a:lnSpc>
            </a:pPr>
            <a:r>
              <a:rPr lang="en-US" dirty="0"/>
              <a:t>wider EM spectral range beyond microwave</a:t>
            </a:r>
          </a:p>
          <a:p>
            <a:pPr lvl="2">
              <a:lnSpc>
                <a:spcPct val="120000"/>
              </a:lnSpc>
            </a:pPr>
            <a:r>
              <a:rPr lang="en-US" dirty="0"/>
              <a:t>particles of other composition(s), e.g., dust and aerosols.</a:t>
            </a:r>
          </a:p>
          <a:p>
            <a:pPr>
              <a:lnSpc>
                <a:spcPct val="120000"/>
              </a:lnSpc>
            </a:pPr>
            <a:endParaRPr lang="en-US" dirty="0"/>
          </a:p>
        </p:txBody>
      </p:sp>
      <p:sp>
        <p:nvSpPr>
          <p:cNvPr id="4" name="Date Placeholder 3">
            <a:extLst>
              <a:ext uri="{FF2B5EF4-FFF2-40B4-BE49-F238E27FC236}">
                <a16:creationId xmlns:a16="http://schemas.microsoft.com/office/drawing/2014/main" id="{F3E92F35-3161-5A07-2F26-16D8DBA7F334}"/>
              </a:ext>
            </a:extLst>
          </p:cNvPr>
          <p:cNvSpPr>
            <a:spLocks noGrp="1"/>
          </p:cNvSpPr>
          <p:nvPr>
            <p:ph type="dt" sz="half" idx="10"/>
          </p:nvPr>
        </p:nvSpPr>
        <p:spPr/>
        <p:txBody>
          <a:bodyPr/>
          <a:lstStyle/>
          <a:p>
            <a:r>
              <a:rPr lang="en-US"/>
              <a:t>07/10/26</a:t>
            </a:r>
          </a:p>
        </p:txBody>
      </p:sp>
      <p:sp>
        <p:nvSpPr>
          <p:cNvPr id="5" name="Footer Placeholder 4">
            <a:extLst>
              <a:ext uri="{FF2B5EF4-FFF2-40B4-BE49-F238E27FC236}">
                <a16:creationId xmlns:a16="http://schemas.microsoft.com/office/drawing/2014/main" id="{BB2E9A14-D4B8-80D9-8896-8178778DEE2A}"/>
              </a:ext>
            </a:extLst>
          </p:cNvPr>
          <p:cNvSpPr>
            <a:spLocks noGrp="1"/>
          </p:cNvSpPr>
          <p:nvPr>
            <p:ph type="ftr" sz="quarter" idx="11"/>
          </p:nvPr>
        </p:nvSpPr>
        <p:spPr/>
        <p:txBody>
          <a:bodyPr/>
          <a:lstStyle/>
          <a:p>
            <a:r>
              <a:rPr lang="en-US"/>
              <a:t>IPWG-12 (Kraków, Poland)</a:t>
            </a:r>
          </a:p>
        </p:txBody>
      </p:sp>
      <p:sp>
        <p:nvSpPr>
          <p:cNvPr id="6" name="Slide Number Placeholder 5">
            <a:extLst>
              <a:ext uri="{FF2B5EF4-FFF2-40B4-BE49-F238E27FC236}">
                <a16:creationId xmlns:a16="http://schemas.microsoft.com/office/drawing/2014/main" id="{8F0D791D-168D-A1C3-662F-BB57CA80B940}"/>
              </a:ext>
            </a:extLst>
          </p:cNvPr>
          <p:cNvSpPr>
            <a:spLocks noGrp="1"/>
          </p:cNvSpPr>
          <p:nvPr>
            <p:ph type="sldNum" sz="quarter" idx="12"/>
          </p:nvPr>
        </p:nvSpPr>
        <p:spPr/>
        <p:txBody>
          <a:bodyPr/>
          <a:lstStyle/>
          <a:p>
            <a:fld id="{667E0F9F-275F-2348-AF7F-EFD4CD563789}" type="slidenum">
              <a:rPr lang="en-US" smtClean="0"/>
              <a:t>13</a:t>
            </a:fld>
            <a:endParaRPr lang="en-US"/>
          </a:p>
        </p:txBody>
      </p:sp>
      <p:pic>
        <p:nvPicPr>
          <p:cNvPr id="8" name="Audio Recording May 7, 2026 at 22:00:54">
            <a:hlinkClick r:id="" action="ppaction://media"/>
            <a:extLst>
              <a:ext uri="{FF2B5EF4-FFF2-40B4-BE49-F238E27FC236}">
                <a16:creationId xmlns:a16="http://schemas.microsoft.com/office/drawing/2014/main" id="{936BD148-F97D-1A9D-1173-62E7369CCA79}"/>
              </a:ext>
            </a:extLst>
          </p:cNvPr>
          <p:cNvPicPr>
            <a:picLocks noChangeAspect="1"/>
          </p:cNvPicPr>
          <p:nvPr>
            <a:audioFile r:link="rId2"/>
            <p:extLst>
              <p:ext uri="{DAA4B4D4-6D71-4841-9C94-3DE7FCFB9230}">
                <p14:media xmlns:p14="http://schemas.microsoft.com/office/powerpoint/2010/main" r:embed="rId1"/>
              </p:ext>
            </p:extLst>
          </p:nvPr>
        </p:nvPicPr>
        <p:blipFill>
          <a:blip r:embed="rId15">
            <a:alphaModFix amt="20000"/>
          </a:blip>
          <a:stretch>
            <a:fillRect/>
          </a:stretch>
        </p:blipFill>
        <p:spPr>
          <a:xfrm>
            <a:off x="11728269" y="6172166"/>
            <a:ext cx="182880" cy="182880"/>
          </a:xfrm>
          <a:prstGeom prst="rect">
            <a:avLst/>
          </a:prstGeom>
        </p:spPr>
      </p:pic>
      <p:pic>
        <p:nvPicPr>
          <p:cNvPr id="9" name="Audio Recording May 7, 2026 at 22:07:19">
            <a:hlinkClick r:id="" action="ppaction://media"/>
            <a:extLst>
              <a:ext uri="{FF2B5EF4-FFF2-40B4-BE49-F238E27FC236}">
                <a16:creationId xmlns:a16="http://schemas.microsoft.com/office/drawing/2014/main" id="{D2090E18-48DA-B4C7-8614-1150DE8198EF}"/>
              </a:ext>
            </a:extLst>
          </p:cNvPr>
          <p:cNvPicPr>
            <a:picLocks noChangeAspect="1"/>
          </p:cNvPicPr>
          <p:nvPr>
            <a:audioFile r:link="rId4"/>
            <p:extLst>
              <p:ext uri="{DAA4B4D4-6D71-4841-9C94-3DE7FCFB9230}">
                <p14:media xmlns:p14="http://schemas.microsoft.com/office/powerpoint/2010/main" r:embed="rId3"/>
              </p:ext>
            </p:extLst>
          </p:nvPr>
        </p:nvPicPr>
        <p:blipFill>
          <a:blip r:embed="rId15">
            <a:alphaModFix amt="20000"/>
          </a:blip>
          <a:stretch>
            <a:fillRect/>
          </a:stretch>
        </p:blipFill>
        <p:spPr>
          <a:xfrm>
            <a:off x="11542486" y="6172166"/>
            <a:ext cx="182880" cy="182880"/>
          </a:xfrm>
          <a:prstGeom prst="rect">
            <a:avLst/>
          </a:prstGeom>
        </p:spPr>
      </p:pic>
      <p:pic>
        <p:nvPicPr>
          <p:cNvPr id="10" name="Audio Recording May 7, 2026 at 22:14:42">
            <a:hlinkClick r:id="" action="ppaction://media"/>
            <a:extLst>
              <a:ext uri="{FF2B5EF4-FFF2-40B4-BE49-F238E27FC236}">
                <a16:creationId xmlns:a16="http://schemas.microsoft.com/office/drawing/2014/main" id="{517E7CC2-63F3-63E9-DF6A-FCD69133D986}"/>
              </a:ext>
            </a:extLst>
          </p:cNvPr>
          <p:cNvPicPr>
            <a:picLocks noChangeAspect="1"/>
          </p:cNvPicPr>
          <p:nvPr>
            <a:audioFile r:link="rId6"/>
            <p:extLst>
              <p:ext uri="{DAA4B4D4-6D71-4841-9C94-3DE7FCFB9230}">
                <p14:media xmlns:p14="http://schemas.microsoft.com/office/powerpoint/2010/main" r:embed="rId5"/>
              </p:ext>
            </p:extLst>
          </p:nvPr>
        </p:nvPicPr>
        <p:blipFill>
          <a:blip r:embed="rId15">
            <a:alphaModFix amt="20000"/>
          </a:blip>
          <a:stretch>
            <a:fillRect/>
          </a:stretch>
        </p:blipFill>
        <p:spPr>
          <a:xfrm>
            <a:off x="11356703" y="6172166"/>
            <a:ext cx="182880" cy="182880"/>
          </a:xfrm>
          <a:prstGeom prst="rect">
            <a:avLst/>
          </a:prstGeom>
        </p:spPr>
      </p:pic>
      <p:pic>
        <p:nvPicPr>
          <p:cNvPr id="11" name="Audio Recording May 7, 2026 at 22:18:18">
            <a:hlinkClick r:id="" action="ppaction://media"/>
            <a:extLst>
              <a:ext uri="{FF2B5EF4-FFF2-40B4-BE49-F238E27FC236}">
                <a16:creationId xmlns:a16="http://schemas.microsoft.com/office/drawing/2014/main" id="{2F624CD7-0833-56A4-D7AC-56576E1BA1A4}"/>
              </a:ext>
            </a:extLst>
          </p:cNvPr>
          <p:cNvPicPr>
            <a:picLocks noChangeAspect="1"/>
          </p:cNvPicPr>
          <p:nvPr>
            <a:audioFile r:link="rId8"/>
            <p:extLst>
              <p:ext uri="{DAA4B4D4-6D71-4841-9C94-3DE7FCFB9230}">
                <p14:media xmlns:p14="http://schemas.microsoft.com/office/powerpoint/2010/main" r:embed="rId7"/>
              </p:ext>
            </p:extLst>
          </p:nvPr>
        </p:nvPicPr>
        <p:blipFill>
          <a:blip r:embed="rId15">
            <a:alphaModFix amt="20000"/>
          </a:blip>
          <a:stretch>
            <a:fillRect/>
          </a:stretch>
        </p:blipFill>
        <p:spPr>
          <a:xfrm>
            <a:off x="11170920" y="6172200"/>
            <a:ext cx="182880" cy="182880"/>
          </a:xfrm>
          <a:prstGeom prst="rect">
            <a:avLst/>
          </a:prstGeom>
        </p:spPr>
      </p:pic>
      <p:pic>
        <p:nvPicPr>
          <p:cNvPr id="12" name="Audio Recording May 7, 2026 at 22:23:59">
            <a:hlinkClick r:id="" action="ppaction://media"/>
            <a:extLst>
              <a:ext uri="{FF2B5EF4-FFF2-40B4-BE49-F238E27FC236}">
                <a16:creationId xmlns:a16="http://schemas.microsoft.com/office/drawing/2014/main" id="{0C08083E-61B4-4DC6-EFCB-DEE72582871F}"/>
              </a:ext>
            </a:extLst>
          </p:cNvPr>
          <p:cNvPicPr>
            <a:picLocks noChangeAspect="1"/>
          </p:cNvPicPr>
          <p:nvPr>
            <a:audioFile r:link="rId10"/>
            <p:extLst>
              <p:ext uri="{DAA4B4D4-6D71-4841-9C94-3DE7FCFB9230}">
                <p14:media xmlns:p14="http://schemas.microsoft.com/office/powerpoint/2010/main" r:embed="rId9"/>
              </p:ext>
            </p:extLst>
          </p:nvPr>
        </p:nvPicPr>
        <p:blipFill>
          <a:blip r:embed="rId15">
            <a:alphaModFix amt="20000"/>
          </a:blip>
          <a:stretch>
            <a:fillRect/>
          </a:stretch>
        </p:blipFill>
        <p:spPr>
          <a:xfrm>
            <a:off x="10988040" y="6172166"/>
            <a:ext cx="182880" cy="182880"/>
          </a:xfrm>
          <a:prstGeom prst="rect">
            <a:avLst/>
          </a:prstGeom>
        </p:spPr>
      </p:pic>
      <p:pic>
        <p:nvPicPr>
          <p:cNvPr id="13" name="Audio Recording Jul 6, 2026 at 22:01:35">
            <a:hlinkClick r:id="" action="ppaction://media"/>
            <a:extLst>
              <a:ext uri="{FF2B5EF4-FFF2-40B4-BE49-F238E27FC236}">
                <a16:creationId xmlns:a16="http://schemas.microsoft.com/office/drawing/2014/main" id="{F7FD03C4-CA2C-620F-BCEA-556F497E2E29}"/>
              </a:ext>
            </a:extLst>
          </p:cNvPr>
          <p:cNvPicPr>
            <a:picLocks noChangeAspect="1"/>
          </p:cNvPicPr>
          <p:nvPr>
            <a:audioFile r:link="rId12"/>
            <p:extLst>
              <p:ext uri="{DAA4B4D4-6D71-4841-9C94-3DE7FCFB9230}">
                <p14:media xmlns:p14="http://schemas.microsoft.com/office/powerpoint/2010/main" r:embed="rId11"/>
              </p:ext>
            </p:extLst>
          </p:nvPr>
        </p:nvPicPr>
        <p:blipFill>
          <a:blip r:embed="rId15">
            <a:alphaModFix amt="20000"/>
          </a:blip>
          <a:stretch>
            <a:fillRect/>
          </a:stretch>
        </p:blipFill>
        <p:spPr>
          <a:xfrm>
            <a:off x="11911149" y="6172166"/>
            <a:ext cx="182880" cy="182880"/>
          </a:xfrm>
          <a:prstGeom prst="rect">
            <a:avLst/>
          </a:prstGeom>
        </p:spPr>
      </p:pic>
    </p:spTree>
    <p:extLst>
      <p:ext uri="{BB962C8B-B14F-4D97-AF65-F5344CB8AC3E}">
        <p14:creationId xmlns:p14="http://schemas.microsoft.com/office/powerpoint/2010/main" val="21416693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par>
                          <p:cTn id="9" fill="hold">
                            <p:stCondLst>
                              <p:cond delay="500"/>
                            </p:stCondLst>
                            <p:childTnLst>
                              <p:par>
                                <p:cTn id="10" presetID="2" presetClass="entr" presetSubtype="4" fill="hold" grpId="0" nodeType="after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 calcmode="lin" valueType="num">
                                      <p:cBhvr additive="base">
                                        <p:cTn id="12"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4" presetID="2" presetClass="entr" presetSubtype="4" fill="hold" grpId="0" nodeType="with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anim calcmode="lin" valueType="num">
                                      <p:cBhvr additive="base">
                                        <p:cTn id="16"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7"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8" presetID="1" presetClass="mediacall" presetSubtype="0" fill="hold" nodeType="withEffect">
                                  <p:stCondLst>
                                    <p:cond delay="0"/>
                                  </p:stCondLst>
                                  <p:childTnLst>
                                    <p:cmd type="call" cmd="playFrom(0.0)">
                                      <p:cBhvr>
                                        <p:cTn id="19" dur="20540" fill="hold"/>
                                        <p:tgtEl>
                                          <p:spTgt spid="13"/>
                                        </p:tgtEl>
                                      </p:cBhvr>
                                    </p:cmd>
                                  </p:childTnLst>
                                </p:cTn>
                              </p:par>
                            </p:childTnLst>
                          </p:cTn>
                        </p:par>
                        <p:par>
                          <p:cTn id="20" fill="hold">
                            <p:stCondLst>
                              <p:cond delay="21040"/>
                            </p:stCondLst>
                            <p:childTnLst>
                              <p:par>
                                <p:cTn id="21" presetID="2" presetClass="entr" presetSubtype="4" fill="hold" grpId="0" nodeType="after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 calcmode="lin" valueType="num">
                                      <p:cBhvr additive="base">
                                        <p:cTn id="2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 calcmode="lin" valueType="num">
                                      <p:cBhvr additive="base">
                                        <p:cTn id="2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9" presetID="1" presetClass="mediacall" presetSubtype="0" fill="hold" nodeType="withEffect">
                                  <p:stCondLst>
                                    <p:cond delay="0"/>
                                  </p:stCondLst>
                                  <p:childTnLst>
                                    <p:cmd type="call" cmd="playFrom(0.0)">
                                      <p:cBhvr>
                                        <p:cTn id="30" dur="11836" fill="hold"/>
                                        <p:tgtEl>
                                          <p:spTgt spid="8"/>
                                        </p:tgtEl>
                                      </p:cBhvr>
                                    </p:cmd>
                                  </p:childTnLst>
                                </p:cTn>
                              </p:par>
                            </p:childTnLst>
                          </p:cTn>
                        </p:par>
                        <p:par>
                          <p:cTn id="31" fill="hold">
                            <p:stCondLst>
                              <p:cond delay="32876"/>
                            </p:stCondLst>
                            <p:childTnLst>
                              <p:par>
                                <p:cTn id="32" presetID="2" presetClass="entr" presetSubtype="4" fill="hold" grpId="0" nodeType="afterEffect">
                                  <p:stCondLst>
                                    <p:cond delay="0"/>
                                  </p:stCondLst>
                                  <p:childTnLst>
                                    <p:set>
                                      <p:cBhvr>
                                        <p:cTn id="33" dur="1" fill="hold">
                                          <p:stCondLst>
                                            <p:cond delay="0"/>
                                          </p:stCondLst>
                                        </p:cTn>
                                        <p:tgtEl>
                                          <p:spTgt spid="3">
                                            <p:txEl>
                                              <p:pRg st="5" end="5"/>
                                            </p:txEl>
                                          </p:spTgt>
                                        </p:tgtEl>
                                        <p:attrNameLst>
                                          <p:attrName>style.visibility</p:attrName>
                                        </p:attrNameLst>
                                      </p:cBhvr>
                                      <p:to>
                                        <p:strVal val="visible"/>
                                      </p:to>
                                    </p:set>
                                    <p:anim calcmode="lin" valueType="num">
                                      <p:cBhvr additive="base">
                                        <p:cTn id="34"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5" dur="500" fill="hold"/>
                                        <p:tgtEl>
                                          <p:spTgt spid="3">
                                            <p:txEl>
                                              <p:pRg st="5" end="5"/>
                                            </p:txEl>
                                          </p:spTgt>
                                        </p:tgtEl>
                                        <p:attrNameLst>
                                          <p:attrName>ppt_y</p:attrName>
                                        </p:attrNameLst>
                                      </p:cBhvr>
                                      <p:tavLst>
                                        <p:tav tm="0">
                                          <p:val>
                                            <p:strVal val="1+#ppt_h/2"/>
                                          </p:val>
                                        </p:tav>
                                        <p:tav tm="100000">
                                          <p:val>
                                            <p:strVal val="#ppt_y"/>
                                          </p:val>
                                        </p:tav>
                                      </p:tavLst>
                                    </p:anim>
                                  </p:childTnLst>
                                </p:cTn>
                              </p:par>
                              <p:par>
                                <p:cTn id="36" presetID="2" presetClass="entr" presetSubtype="4" fill="hold" grpId="0" nodeType="withEffect">
                                  <p:stCondLst>
                                    <p:cond delay="0"/>
                                  </p:stCondLst>
                                  <p:childTnLst>
                                    <p:set>
                                      <p:cBhvr>
                                        <p:cTn id="37" dur="1" fill="hold">
                                          <p:stCondLst>
                                            <p:cond delay="0"/>
                                          </p:stCondLst>
                                        </p:cTn>
                                        <p:tgtEl>
                                          <p:spTgt spid="3">
                                            <p:txEl>
                                              <p:pRg st="6" end="6"/>
                                            </p:txEl>
                                          </p:spTgt>
                                        </p:tgtEl>
                                        <p:attrNameLst>
                                          <p:attrName>style.visibility</p:attrName>
                                        </p:attrNameLst>
                                      </p:cBhvr>
                                      <p:to>
                                        <p:strVal val="visible"/>
                                      </p:to>
                                    </p:set>
                                    <p:anim calcmode="lin" valueType="num">
                                      <p:cBhvr additive="base">
                                        <p:cTn id="38"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9" dur="500" fill="hold"/>
                                        <p:tgtEl>
                                          <p:spTgt spid="3">
                                            <p:txEl>
                                              <p:pRg st="6" end="6"/>
                                            </p:txEl>
                                          </p:spTgt>
                                        </p:tgtEl>
                                        <p:attrNameLst>
                                          <p:attrName>ppt_y</p:attrName>
                                        </p:attrNameLst>
                                      </p:cBhvr>
                                      <p:tavLst>
                                        <p:tav tm="0">
                                          <p:val>
                                            <p:strVal val="1+#ppt_h/2"/>
                                          </p:val>
                                        </p:tav>
                                        <p:tav tm="100000">
                                          <p:val>
                                            <p:strVal val="#ppt_y"/>
                                          </p:val>
                                        </p:tav>
                                      </p:tavLst>
                                    </p:anim>
                                  </p:childTnLst>
                                </p:cTn>
                              </p:par>
                              <p:par>
                                <p:cTn id="40" presetID="1" presetClass="mediacall" presetSubtype="0" fill="hold" nodeType="withEffect">
                                  <p:stCondLst>
                                    <p:cond delay="0"/>
                                  </p:stCondLst>
                                  <p:childTnLst>
                                    <p:cmd type="call" cmd="playFrom(0.0)">
                                      <p:cBhvr>
                                        <p:cTn id="41" dur="10044" fill="hold"/>
                                        <p:tgtEl>
                                          <p:spTgt spid="9"/>
                                        </p:tgtEl>
                                      </p:cBhvr>
                                    </p:cmd>
                                  </p:childTnLst>
                                </p:cTn>
                              </p:par>
                            </p:childTnLst>
                          </p:cTn>
                        </p:par>
                        <p:par>
                          <p:cTn id="42" fill="hold">
                            <p:stCondLst>
                              <p:cond delay="42920"/>
                            </p:stCondLst>
                            <p:childTnLst>
                              <p:par>
                                <p:cTn id="43" presetID="2" presetClass="entr" presetSubtype="4" fill="hold" grpId="0" nodeType="afterEffect">
                                  <p:stCondLst>
                                    <p:cond delay="0"/>
                                  </p:stCondLst>
                                  <p:childTnLst>
                                    <p:set>
                                      <p:cBhvr>
                                        <p:cTn id="44" dur="1" fill="hold">
                                          <p:stCondLst>
                                            <p:cond delay="0"/>
                                          </p:stCondLst>
                                        </p:cTn>
                                        <p:tgtEl>
                                          <p:spTgt spid="3">
                                            <p:txEl>
                                              <p:pRg st="7" end="7"/>
                                            </p:txEl>
                                          </p:spTgt>
                                        </p:tgtEl>
                                        <p:attrNameLst>
                                          <p:attrName>style.visibility</p:attrName>
                                        </p:attrNameLst>
                                      </p:cBhvr>
                                      <p:to>
                                        <p:strVal val="visible"/>
                                      </p:to>
                                    </p:set>
                                    <p:anim calcmode="lin" valueType="num">
                                      <p:cBhvr additive="base">
                                        <p:cTn id="45"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3">
                                            <p:txEl>
                                              <p:pRg st="7" end="7"/>
                                            </p:txEl>
                                          </p:spTgt>
                                        </p:tgtEl>
                                        <p:attrNameLst>
                                          <p:attrName>ppt_y</p:attrName>
                                        </p:attrNameLst>
                                      </p:cBhvr>
                                      <p:tavLst>
                                        <p:tav tm="0">
                                          <p:val>
                                            <p:strVal val="1+#ppt_h/2"/>
                                          </p:val>
                                        </p:tav>
                                        <p:tav tm="100000">
                                          <p:val>
                                            <p:strVal val="#ppt_y"/>
                                          </p:val>
                                        </p:tav>
                                      </p:tavLst>
                                    </p:anim>
                                  </p:childTnLst>
                                </p:cTn>
                              </p:par>
                              <p:par>
                                <p:cTn id="47" presetID="1" presetClass="mediacall" presetSubtype="0" fill="hold" nodeType="withEffect">
                                  <p:stCondLst>
                                    <p:cond delay="0"/>
                                  </p:stCondLst>
                                  <p:childTnLst>
                                    <p:cmd type="call" cmd="playFrom(0.0)">
                                      <p:cBhvr>
                                        <p:cTn id="48" dur="12284" fill="hold"/>
                                        <p:tgtEl>
                                          <p:spTgt spid="10"/>
                                        </p:tgtEl>
                                      </p:cBhvr>
                                    </p:cmd>
                                  </p:childTnLst>
                                </p:cTn>
                              </p:par>
                            </p:childTnLst>
                          </p:cTn>
                        </p:par>
                        <p:par>
                          <p:cTn id="49" fill="hold">
                            <p:stCondLst>
                              <p:cond delay="55204"/>
                            </p:stCondLst>
                            <p:childTnLst>
                              <p:par>
                                <p:cTn id="50" presetID="2" presetClass="entr" presetSubtype="4" fill="hold" grpId="0" nodeType="afterEffect">
                                  <p:stCondLst>
                                    <p:cond delay="0"/>
                                  </p:stCondLst>
                                  <p:childTnLst>
                                    <p:set>
                                      <p:cBhvr>
                                        <p:cTn id="51" dur="1" fill="hold">
                                          <p:stCondLst>
                                            <p:cond delay="0"/>
                                          </p:stCondLst>
                                        </p:cTn>
                                        <p:tgtEl>
                                          <p:spTgt spid="3">
                                            <p:txEl>
                                              <p:pRg st="8" end="8"/>
                                            </p:txEl>
                                          </p:spTgt>
                                        </p:tgtEl>
                                        <p:attrNameLst>
                                          <p:attrName>style.visibility</p:attrName>
                                        </p:attrNameLst>
                                      </p:cBhvr>
                                      <p:to>
                                        <p:strVal val="visible"/>
                                      </p:to>
                                    </p:set>
                                    <p:anim calcmode="lin" valueType="num">
                                      <p:cBhvr additive="base">
                                        <p:cTn id="52"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3" dur="500" fill="hold"/>
                                        <p:tgtEl>
                                          <p:spTgt spid="3">
                                            <p:txEl>
                                              <p:pRg st="8" end="8"/>
                                            </p:txEl>
                                          </p:spTgt>
                                        </p:tgtEl>
                                        <p:attrNameLst>
                                          <p:attrName>ppt_y</p:attrName>
                                        </p:attrNameLst>
                                      </p:cBhvr>
                                      <p:tavLst>
                                        <p:tav tm="0">
                                          <p:val>
                                            <p:strVal val="1+#ppt_h/2"/>
                                          </p:val>
                                        </p:tav>
                                        <p:tav tm="100000">
                                          <p:val>
                                            <p:strVal val="#ppt_y"/>
                                          </p:val>
                                        </p:tav>
                                      </p:tavLst>
                                    </p:anim>
                                  </p:childTnLst>
                                </p:cTn>
                              </p:par>
                              <p:par>
                                <p:cTn id="54" presetID="1" presetClass="mediacall" presetSubtype="0" fill="hold" nodeType="withEffect">
                                  <p:stCondLst>
                                    <p:cond delay="0"/>
                                  </p:stCondLst>
                                  <p:childTnLst>
                                    <p:cmd type="call" cmd="playFrom(0.0)">
                                      <p:cBhvr>
                                        <p:cTn id="55" dur="5500" fill="hold"/>
                                        <p:tgtEl>
                                          <p:spTgt spid="11"/>
                                        </p:tgtEl>
                                      </p:cBhvr>
                                    </p:cmd>
                                  </p:childTnLst>
                                </p:cTn>
                              </p:par>
                            </p:childTnLst>
                          </p:cTn>
                        </p:par>
                        <p:par>
                          <p:cTn id="56" fill="hold">
                            <p:stCondLst>
                              <p:cond delay="60704"/>
                            </p:stCondLst>
                            <p:childTnLst>
                              <p:par>
                                <p:cTn id="57" presetID="2" presetClass="entr" presetSubtype="4" fill="hold" grpId="0" nodeType="afterEffect">
                                  <p:stCondLst>
                                    <p:cond delay="0"/>
                                  </p:stCondLst>
                                  <p:childTnLst>
                                    <p:set>
                                      <p:cBhvr>
                                        <p:cTn id="58" dur="1" fill="hold">
                                          <p:stCondLst>
                                            <p:cond delay="0"/>
                                          </p:stCondLst>
                                        </p:cTn>
                                        <p:tgtEl>
                                          <p:spTgt spid="3">
                                            <p:txEl>
                                              <p:pRg st="9" end="9"/>
                                            </p:txEl>
                                          </p:spTgt>
                                        </p:tgtEl>
                                        <p:attrNameLst>
                                          <p:attrName>style.visibility</p:attrName>
                                        </p:attrNameLst>
                                      </p:cBhvr>
                                      <p:to>
                                        <p:strVal val="visible"/>
                                      </p:to>
                                    </p:set>
                                    <p:anim calcmode="lin" valueType="num">
                                      <p:cBhvr additive="base">
                                        <p:cTn id="59"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60" dur="500" fill="hold"/>
                                        <p:tgtEl>
                                          <p:spTgt spid="3">
                                            <p:txEl>
                                              <p:pRg st="9" end="9"/>
                                            </p:txEl>
                                          </p:spTgt>
                                        </p:tgtEl>
                                        <p:attrNameLst>
                                          <p:attrName>ppt_y</p:attrName>
                                        </p:attrNameLst>
                                      </p:cBhvr>
                                      <p:tavLst>
                                        <p:tav tm="0">
                                          <p:val>
                                            <p:strVal val="1+#ppt_h/2"/>
                                          </p:val>
                                        </p:tav>
                                        <p:tav tm="100000">
                                          <p:val>
                                            <p:strVal val="#ppt_y"/>
                                          </p:val>
                                        </p:tav>
                                      </p:tavLst>
                                    </p:anim>
                                  </p:childTnLst>
                                </p:cTn>
                              </p:par>
                              <p:par>
                                <p:cTn id="61" presetID="2" presetClass="entr" presetSubtype="4" fill="hold" grpId="0" nodeType="withEffect">
                                  <p:stCondLst>
                                    <p:cond delay="0"/>
                                  </p:stCondLst>
                                  <p:childTnLst>
                                    <p:set>
                                      <p:cBhvr>
                                        <p:cTn id="62" dur="1" fill="hold">
                                          <p:stCondLst>
                                            <p:cond delay="0"/>
                                          </p:stCondLst>
                                        </p:cTn>
                                        <p:tgtEl>
                                          <p:spTgt spid="3">
                                            <p:txEl>
                                              <p:pRg st="10" end="10"/>
                                            </p:txEl>
                                          </p:spTgt>
                                        </p:tgtEl>
                                        <p:attrNameLst>
                                          <p:attrName>style.visibility</p:attrName>
                                        </p:attrNameLst>
                                      </p:cBhvr>
                                      <p:to>
                                        <p:strVal val="visible"/>
                                      </p:to>
                                    </p:set>
                                    <p:anim calcmode="lin" valueType="num">
                                      <p:cBhvr additive="base">
                                        <p:cTn id="63"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64" dur="500" fill="hold"/>
                                        <p:tgtEl>
                                          <p:spTgt spid="3">
                                            <p:txEl>
                                              <p:pRg st="10" end="10"/>
                                            </p:txEl>
                                          </p:spTgt>
                                        </p:tgtEl>
                                        <p:attrNameLst>
                                          <p:attrName>ppt_y</p:attrName>
                                        </p:attrNameLst>
                                      </p:cBhvr>
                                      <p:tavLst>
                                        <p:tav tm="0">
                                          <p:val>
                                            <p:strVal val="1+#ppt_h/2"/>
                                          </p:val>
                                        </p:tav>
                                        <p:tav tm="100000">
                                          <p:val>
                                            <p:strVal val="#ppt_y"/>
                                          </p:val>
                                        </p:tav>
                                      </p:tavLst>
                                    </p:anim>
                                  </p:childTnLst>
                                </p:cTn>
                              </p:par>
                              <p:par>
                                <p:cTn id="65" presetID="2" presetClass="entr" presetSubtype="4" fill="hold" grpId="0" nodeType="withEffect">
                                  <p:stCondLst>
                                    <p:cond delay="0"/>
                                  </p:stCondLst>
                                  <p:childTnLst>
                                    <p:set>
                                      <p:cBhvr>
                                        <p:cTn id="66" dur="1" fill="hold">
                                          <p:stCondLst>
                                            <p:cond delay="0"/>
                                          </p:stCondLst>
                                        </p:cTn>
                                        <p:tgtEl>
                                          <p:spTgt spid="3">
                                            <p:txEl>
                                              <p:pRg st="11" end="11"/>
                                            </p:txEl>
                                          </p:spTgt>
                                        </p:tgtEl>
                                        <p:attrNameLst>
                                          <p:attrName>style.visibility</p:attrName>
                                        </p:attrNameLst>
                                      </p:cBhvr>
                                      <p:to>
                                        <p:strVal val="visible"/>
                                      </p:to>
                                    </p:set>
                                    <p:anim calcmode="lin" valueType="num">
                                      <p:cBhvr additive="base">
                                        <p:cTn id="67"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3">
                                            <p:txEl>
                                              <p:pRg st="11" end="11"/>
                                            </p:txEl>
                                          </p:spTgt>
                                        </p:tgtEl>
                                        <p:attrNameLst>
                                          <p:attrName>ppt_y</p:attrName>
                                        </p:attrNameLst>
                                      </p:cBhvr>
                                      <p:tavLst>
                                        <p:tav tm="0">
                                          <p:val>
                                            <p:strVal val="1+#ppt_h/2"/>
                                          </p:val>
                                        </p:tav>
                                        <p:tav tm="100000">
                                          <p:val>
                                            <p:strVal val="#ppt_y"/>
                                          </p:val>
                                        </p:tav>
                                      </p:tavLst>
                                    </p:anim>
                                  </p:childTnLst>
                                </p:cTn>
                              </p:par>
                              <p:par>
                                <p:cTn id="69" presetID="1" presetClass="mediacall" presetSubtype="0" fill="hold" nodeType="withEffect">
                                  <p:stCondLst>
                                    <p:cond delay="0"/>
                                  </p:stCondLst>
                                  <p:childTnLst>
                                    <p:cmd type="call" cmd="playFrom(0.0)">
                                      <p:cBhvr>
                                        <p:cTn id="70" dur="13500"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1" fill="hold" display="0">
                  <p:stCondLst>
                    <p:cond delay="indefinite"/>
                  </p:stCondLst>
                  <p:endCondLst>
                    <p:cond evt="onStopAudio" delay="0">
                      <p:tgtEl>
                        <p:sldTgt/>
                      </p:tgtEl>
                    </p:cond>
                  </p:endCondLst>
                </p:cTn>
                <p:tgtEl>
                  <p:spTgt spid="8"/>
                </p:tgtEl>
              </p:cMediaNode>
            </p:audio>
            <p:audio>
              <p:cMediaNode vol="80000">
                <p:cTn id="72" fill="hold" display="0">
                  <p:stCondLst>
                    <p:cond delay="indefinite"/>
                  </p:stCondLst>
                  <p:endCondLst>
                    <p:cond evt="onStopAudio" delay="0">
                      <p:tgtEl>
                        <p:sldTgt/>
                      </p:tgtEl>
                    </p:cond>
                  </p:endCondLst>
                </p:cTn>
                <p:tgtEl>
                  <p:spTgt spid="9"/>
                </p:tgtEl>
              </p:cMediaNode>
            </p:audio>
            <p:audio>
              <p:cMediaNode vol="80000">
                <p:cTn id="73" fill="hold" display="0">
                  <p:stCondLst>
                    <p:cond delay="indefinite"/>
                  </p:stCondLst>
                  <p:endCondLst>
                    <p:cond evt="onStopAudio" delay="0">
                      <p:tgtEl>
                        <p:sldTgt/>
                      </p:tgtEl>
                    </p:cond>
                  </p:endCondLst>
                </p:cTn>
                <p:tgtEl>
                  <p:spTgt spid="10"/>
                </p:tgtEl>
              </p:cMediaNode>
            </p:audio>
            <p:audio>
              <p:cMediaNode vol="80000">
                <p:cTn id="74" fill="hold" display="0">
                  <p:stCondLst>
                    <p:cond delay="indefinite"/>
                  </p:stCondLst>
                  <p:endCondLst>
                    <p:cond evt="onStopAudio" delay="0">
                      <p:tgtEl>
                        <p:sldTgt/>
                      </p:tgtEl>
                    </p:cond>
                  </p:endCondLst>
                </p:cTn>
                <p:tgtEl>
                  <p:spTgt spid="11"/>
                </p:tgtEl>
              </p:cMediaNode>
            </p:audio>
            <p:audio>
              <p:cMediaNode vol="80000">
                <p:cTn id="75" fill="hold" display="0">
                  <p:stCondLst>
                    <p:cond delay="indefinite"/>
                  </p:stCondLst>
                  <p:endCondLst>
                    <p:cond evt="onStopAudio" delay="0">
                      <p:tgtEl>
                        <p:sldTgt/>
                      </p:tgtEl>
                    </p:cond>
                  </p:endCondLst>
                </p:cTn>
                <p:tgtEl>
                  <p:spTgt spid="12"/>
                </p:tgtEl>
              </p:cMediaNode>
            </p:audio>
            <p:audio>
              <p:cMediaNode vol="80000">
                <p:cTn id="76" fill="hold" display="0">
                  <p:stCondLst>
                    <p:cond delay="indefinite"/>
                  </p:stCondLst>
                  <p:endCondLst>
                    <p:cond evt="onStopAudio" delay="0">
                      <p:tgtEl>
                        <p:sldTgt/>
                      </p:tgtEl>
                    </p:cond>
                  </p:endCondLst>
                </p:cTn>
                <p:tgtEl>
                  <p:spTgt spid="13"/>
                </p:tgtEl>
              </p:cMediaNode>
            </p:audio>
          </p:childTnLst>
        </p:cTn>
      </p:par>
    </p:tnLst>
    <p:bldLst>
      <p:bldP spid="3" grpId="0" uiExpand="1"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E780BB7-B470-BC02-7BD0-519A0BC255FE}"/>
              </a:ext>
            </a:extLst>
          </p:cNvPr>
          <p:cNvSpPr>
            <a:spLocks noGrp="1"/>
          </p:cNvSpPr>
          <p:nvPr>
            <p:ph type="title"/>
          </p:nvPr>
        </p:nvSpPr>
        <p:spPr/>
        <p:txBody>
          <a:bodyPr>
            <a:normAutofit fontScale="90000"/>
          </a:bodyPr>
          <a:lstStyle/>
          <a:p>
            <a:r>
              <a:rPr lang="en-US" dirty="0"/>
              <a:t>Melting Hydrometeor </a:t>
            </a:r>
            <a:br>
              <a:rPr lang="en-US" dirty="0"/>
            </a:br>
            <a:r>
              <a:rPr lang="en-US" sz="3600" dirty="0"/>
              <a:t>– </a:t>
            </a:r>
            <a:r>
              <a:rPr lang="en-US" sz="3600" i="1" dirty="0"/>
              <a:t>SnowMeLT</a:t>
            </a:r>
            <a:r>
              <a:rPr lang="en-US" sz="3600" dirty="0"/>
              <a:t> Smooth Particle Hydrodynamics</a:t>
            </a:r>
          </a:p>
        </p:txBody>
      </p:sp>
      <p:pic>
        <p:nvPicPr>
          <p:cNvPr id="7" name="m06_rot_darker.mp4">
            <a:hlinkClick r:id="" action="ppaction://media"/>
            <a:extLst>
              <a:ext uri="{FF2B5EF4-FFF2-40B4-BE49-F238E27FC236}">
                <a16:creationId xmlns:a16="http://schemas.microsoft.com/office/drawing/2014/main" id="{45FE0772-A74E-43BF-E1AA-96072625CF05}"/>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7"/>
          <a:stretch>
            <a:fillRect/>
          </a:stretch>
        </p:blipFill>
        <p:spPr>
          <a:xfrm>
            <a:off x="2227263" y="1825625"/>
            <a:ext cx="7735887" cy="4351338"/>
          </a:xfrm>
        </p:spPr>
      </p:pic>
      <p:sp>
        <p:nvSpPr>
          <p:cNvPr id="8" name="TextBox 7">
            <a:extLst>
              <a:ext uri="{FF2B5EF4-FFF2-40B4-BE49-F238E27FC236}">
                <a16:creationId xmlns:a16="http://schemas.microsoft.com/office/drawing/2014/main" id="{19D8276C-3DF5-5AE4-7C93-7284AE4ABACB}"/>
              </a:ext>
            </a:extLst>
          </p:cNvPr>
          <p:cNvSpPr txBox="1"/>
          <p:nvPr/>
        </p:nvSpPr>
        <p:spPr>
          <a:xfrm>
            <a:off x="3439060" y="5838409"/>
            <a:ext cx="6524090" cy="338554"/>
          </a:xfrm>
          <a:prstGeom prst="rect">
            <a:avLst/>
          </a:prstGeom>
          <a:solidFill>
            <a:schemeClr val="bg1"/>
          </a:solidFill>
        </p:spPr>
        <p:txBody>
          <a:bodyPr wrap="square" rtlCol="0">
            <a:spAutoFit/>
          </a:bodyPr>
          <a:lstStyle/>
          <a:p>
            <a:r>
              <a:rPr lang="en-US" sz="1600" dirty="0" err="1"/>
              <a:t>Pelissier</a:t>
            </a:r>
            <a:r>
              <a:rPr lang="en-US" sz="1600" dirty="0"/>
              <a:t> et al. (2023, </a:t>
            </a:r>
            <a:r>
              <a:rPr lang="en-US" sz="1600" dirty="0">
                <a:hlinkClick r:id="rId8"/>
              </a:rPr>
              <a:t>https://doi.org/10.1175/JAS-D-22-0150.1</a:t>
            </a:r>
            <a:r>
              <a:rPr lang="en-US" sz="1600" dirty="0"/>
              <a:t>) </a:t>
            </a:r>
          </a:p>
        </p:txBody>
      </p:sp>
      <p:sp>
        <p:nvSpPr>
          <p:cNvPr id="9" name="Date Placeholder 8">
            <a:extLst>
              <a:ext uri="{FF2B5EF4-FFF2-40B4-BE49-F238E27FC236}">
                <a16:creationId xmlns:a16="http://schemas.microsoft.com/office/drawing/2014/main" id="{19DAFFEF-5D3A-39E2-899E-D958FCEE11D0}"/>
              </a:ext>
            </a:extLst>
          </p:cNvPr>
          <p:cNvSpPr>
            <a:spLocks noGrp="1"/>
          </p:cNvSpPr>
          <p:nvPr>
            <p:ph type="dt" sz="half" idx="10"/>
          </p:nvPr>
        </p:nvSpPr>
        <p:spPr/>
        <p:txBody>
          <a:bodyPr/>
          <a:lstStyle/>
          <a:p>
            <a:r>
              <a:rPr lang="en-US"/>
              <a:t>07/10/26</a:t>
            </a:r>
          </a:p>
        </p:txBody>
      </p:sp>
      <p:sp>
        <p:nvSpPr>
          <p:cNvPr id="10" name="Footer Placeholder 9">
            <a:extLst>
              <a:ext uri="{FF2B5EF4-FFF2-40B4-BE49-F238E27FC236}">
                <a16:creationId xmlns:a16="http://schemas.microsoft.com/office/drawing/2014/main" id="{ABC4E402-4276-0091-3876-92F8A9F91ADC}"/>
              </a:ext>
            </a:extLst>
          </p:cNvPr>
          <p:cNvSpPr>
            <a:spLocks noGrp="1"/>
          </p:cNvSpPr>
          <p:nvPr>
            <p:ph type="ftr" sz="quarter" idx="11"/>
          </p:nvPr>
        </p:nvSpPr>
        <p:spPr/>
        <p:txBody>
          <a:bodyPr/>
          <a:lstStyle/>
          <a:p>
            <a:r>
              <a:rPr lang="en-US"/>
              <a:t>IPWG-12 (Kraków, Poland)</a:t>
            </a:r>
          </a:p>
        </p:txBody>
      </p:sp>
      <p:sp>
        <p:nvSpPr>
          <p:cNvPr id="11" name="Slide Number Placeholder 10">
            <a:extLst>
              <a:ext uri="{FF2B5EF4-FFF2-40B4-BE49-F238E27FC236}">
                <a16:creationId xmlns:a16="http://schemas.microsoft.com/office/drawing/2014/main" id="{D0724F43-02E6-2C53-49DA-2369923CDE7F}"/>
              </a:ext>
            </a:extLst>
          </p:cNvPr>
          <p:cNvSpPr>
            <a:spLocks noGrp="1"/>
          </p:cNvSpPr>
          <p:nvPr>
            <p:ph type="sldNum" sz="quarter" idx="12"/>
          </p:nvPr>
        </p:nvSpPr>
        <p:spPr/>
        <p:txBody>
          <a:bodyPr/>
          <a:lstStyle/>
          <a:p>
            <a:fld id="{E95FB324-5245-444A-B7CF-7F10152834EF}" type="slidenum">
              <a:rPr lang="en-US" smtClean="0"/>
              <a:t>14</a:t>
            </a:fld>
            <a:endParaRPr lang="en-US"/>
          </a:p>
        </p:txBody>
      </p:sp>
      <p:pic>
        <p:nvPicPr>
          <p:cNvPr id="2" name="Audio Recording Jul 6, 2026 at 22:10:28">
            <a:hlinkClick r:id="" action="ppaction://media"/>
            <a:extLst>
              <a:ext uri="{FF2B5EF4-FFF2-40B4-BE49-F238E27FC236}">
                <a16:creationId xmlns:a16="http://schemas.microsoft.com/office/drawing/2014/main" id="{9A6B53AD-89AF-41B1-651C-D8FC341D0246}"/>
              </a:ext>
            </a:extLst>
          </p:cNvPr>
          <p:cNvPicPr>
            <a:picLocks noChangeAspect="1"/>
          </p:cNvPicPr>
          <p:nvPr>
            <a:audioFile r:link="rId4"/>
            <p:extLst>
              <p:ext uri="{DAA4B4D4-6D71-4841-9C94-3DE7FCFB9230}">
                <p14:media xmlns:p14="http://schemas.microsoft.com/office/powerpoint/2010/main" r:embed="rId3"/>
              </p:ext>
            </p:extLst>
          </p:nvPr>
        </p:nvPicPr>
        <p:blipFill>
          <a:blip r:embed="rId9">
            <a:alphaModFix amt="30000"/>
          </a:blip>
          <a:stretch>
            <a:fillRect/>
          </a:stretch>
        </p:blipFill>
        <p:spPr>
          <a:xfrm>
            <a:off x="11772900" y="5989320"/>
            <a:ext cx="182880" cy="182880"/>
          </a:xfrm>
          <a:prstGeom prst="rect">
            <a:avLst/>
          </a:prstGeom>
        </p:spPr>
      </p:pic>
    </p:spTree>
    <p:extLst>
      <p:ext uri="{BB962C8B-B14F-4D97-AF65-F5344CB8AC3E}">
        <p14:creationId xmlns:p14="http://schemas.microsoft.com/office/powerpoint/2010/main" val="3456165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0840" fill="hold"/>
                                        <p:tgtEl>
                                          <p:spTgt spid="7"/>
                                        </p:tgtEl>
                                      </p:cBhvr>
                                    </p:cmd>
                                  </p:childTnLst>
                                </p:cTn>
                              </p:par>
                              <p:par>
                                <p:cTn id="7" presetID="1" presetClass="mediacall" presetSubtype="0" fill="hold" nodeType="withEffect">
                                  <p:stCondLst>
                                    <p:cond delay="0"/>
                                  </p:stCondLst>
                                  <p:childTnLst>
                                    <p:cmd type="call" cmd="playFrom(0.0)">
                                      <p:cBhvr>
                                        <p:cTn id="8" dur="1951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9" repeatCount="3000" fill="hold" display="0">
                  <p:stCondLst>
                    <p:cond delay="indefinite"/>
                  </p:stCondLst>
                </p:cTn>
                <p:tgtEl>
                  <p:spTgt spid="7"/>
                </p:tgtEl>
              </p:cMediaNode>
            </p:video>
            <p:seq concurrent="1" nextAc="seek">
              <p:cTn id="10" restart="whenNotActive" fill="hold" evtFilter="cancelBubble" nodeType="interactiveSeq">
                <p:stCondLst>
                  <p:cond evt="onClick" delay="0">
                    <p:tgtEl>
                      <p:spTgt spid="7"/>
                    </p:tgtEl>
                  </p:cond>
                </p:stCondLst>
                <p:endSync evt="end" delay="0">
                  <p:rtn val="all"/>
                </p:endSync>
                <p:childTnLst>
                  <p:par>
                    <p:cTn id="11" fill="hold">
                      <p:stCondLst>
                        <p:cond delay="0"/>
                      </p:stCondLst>
                      <p:childTnLst>
                        <p:par>
                          <p:cTn id="12" fill="hold">
                            <p:stCondLst>
                              <p:cond delay="0"/>
                            </p:stCondLst>
                            <p:childTnLst>
                              <p:par>
                                <p:cTn id="13" presetID="2" presetClass="mediacall" presetSubtype="0" fill="hold" nodeType="clickEffect">
                                  <p:stCondLst>
                                    <p:cond delay="0"/>
                                  </p:stCondLst>
                                  <p:childTnLst>
                                    <p:cmd type="call" cmd="togglePause">
                                      <p:cBhvr>
                                        <p:cTn id="14" dur="1" fill="hold"/>
                                        <p:tgtEl>
                                          <p:spTgt spid="7"/>
                                        </p:tgtEl>
                                      </p:cBhvr>
                                    </p:cmd>
                                  </p:childTnLst>
                                </p:cTn>
                              </p:par>
                            </p:childTnLst>
                          </p:cTn>
                        </p:par>
                      </p:childTnLst>
                    </p:cTn>
                  </p:par>
                </p:childTnLst>
              </p:cTn>
              <p:nextCondLst>
                <p:cond evt="onClick" delay="0">
                  <p:tgtEl>
                    <p:spTgt spid="7"/>
                  </p:tgtEl>
                </p:cond>
              </p:nextCondLst>
            </p:seq>
            <p:audio>
              <p:cMediaNode vol="80000">
                <p:cTn id="15" fill="hold" display="0">
                  <p:stCondLst>
                    <p:cond delay="indefinite"/>
                  </p:stCondLst>
                  <p:endCondLst>
                    <p:cond evt="onStopAudio" delay="0">
                      <p:tgtEl>
                        <p:sldTgt/>
                      </p:tgtEl>
                    </p:cond>
                  </p:endCondLst>
                </p:cTn>
                <p:tgtEl>
                  <p:spTgt spid="2"/>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328AF8-6CDC-4894-DC6A-334551D5F7B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1DA2DF3-5359-101C-9207-F4E19B908637}"/>
              </a:ext>
            </a:extLst>
          </p:cNvPr>
          <p:cNvSpPr>
            <a:spLocks noGrp="1"/>
          </p:cNvSpPr>
          <p:nvPr>
            <p:ph type="title"/>
          </p:nvPr>
        </p:nvSpPr>
        <p:spPr/>
        <p:txBody>
          <a:bodyPr/>
          <a:lstStyle/>
          <a:p>
            <a:r>
              <a:rPr lang="en-US" dirty="0"/>
              <a:t>Outline</a:t>
            </a:r>
          </a:p>
        </p:txBody>
      </p:sp>
      <p:sp>
        <p:nvSpPr>
          <p:cNvPr id="3" name="Content Placeholder 2">
            <a:extLst>
              <a:ext uri="{FF2B5EF4-FFF2-40B4-BE49-F238E27FC236}">
                <a16:creationId xmlns:a16="http://schemas.microsoft.com/office/drawing/2014/main" id="{16132519-2D99-7729-43DE-6B5AD7806BA0}"/>
              </a:ext>
            </a:extLst>
          </p:cNvPr>
          <p:cNvSpPr>
            <a:spLocks noGrp="1"/>
          </p:cNvSpPr>
          <p:nvPr>
            <p:ph idx="1"/>
          </p:nvPr>
        </p:nvSpPr>
        <p:spPr/>
        <p:txBody>
          <a:bodyPr/>
          <a:lstStyle/>
          <a:p>
            <a:r>
              <a:rPr lang="en-US" dirty="0">
                <a:solidFill>
                  <a:schemeClr val="bg1">
                    <a:lumMod val="65000"/>
                    <a:lumOff val="35000"/>
                  </a:schemeClr>
                </a:solidFill>
              </a:rPr>
              <a:t>What is OpenSSP? Why?</a:t>
            </a:r>
          </a:p>
          <a:p>
            <a:r>
              <a:rPr lang="en-US" dirty="0">
                <a:solidFill>
                  <a:schemeClr val="bg1">
                    <a:lumMod val="65000"/>
                    <a:lumOff val="35000"/>
                  </a:schemeClr>
                </a:solidFill>
              </a:rPr>
              <a:t>What remains the same? What is Different?</a:t>
            </a:r>
          </a:p>
          <a:p>
            <a:r>
              <a:rPr lang="en-US" dirty="0">
                <a:solidFill>
                  <a:schemeClr val="bg1">
                    <a:lumMod val="65000"/>
                    <a:lumOff val="35000"/>
                  </a:schemeClr>
                </a:solidFill>
              </a:rPr>
              <a:t>What more can be expected?</a:t>
            </a:r>
          </a:p>
          <a:p>
            <a:pPr lvl="1"/>
            <a:r>
              <a:rPr lang="en-US" dirty="0">
                <a:solidFill>
                  <a:schemeClr val="bg1">
                    <a:lumMod val="65000"/>
                    <a:lumOff val="35000"/>
                  </a:schemeClr>
                </a:solidFill>
              </a:rPr>
              <a:t>Evolving towards NASA </a:t>
            </a:r>
            <a:r>
              <a:rPr lang="en-US" dirty="0" err="1">
                <a:solidFill>
                  <a:schemeClr val="bg1">
                    <a:lumMod val="65000"/>
                    <a:lumOff val="35000"/>
                  </a:schemeClr>
                </a:solidFill>
              </a:rPr>
              <a:t>PaSS</a:t>
            </a:r>
            <a:r>
              <a:rPr lang="en-US" dirty="0">
                <a:solidFill>
                  <a:schemeClr val="bg1">
                    <a:lumMod val="65000"/>
                    <a:lumOff val="35000"/>
                  </a:schemeClr>
                </a:solidFill>
              </a:rPr>
              <a:t> DB</a:t>
            </a:r>
          </a:p>
          <a:p>
            <a:r>
              <a:rPr lang="en-US" dirty="0"/>
              <a:t>Summary</a:t>
            </a:r>
          </a:p>
        </p:txBody>
      </p:sp>
      <p:sp>
        <p:nvSpPr>
          <p:cNvPr id="4" name="Date Placeholder 3">
            <a:extLst>
              <a:ext uri="{FF2B5EF4-FFF2-40B4-BE49-F238E27FC236}">
                <a16:creationId xmlns:a16="http://schemas.microsoft.com/office/drawing/2014/main" id="{8275AA81-A64C-7AD2-D5DF-3F96C56C4CBD}"/>
              </a:ext>
            </a:extLst>
          </p:cNvPr>
          <p:cNvSpPr>
            <a:spLocks noGrp="1"/>
          </p:cNvSpPr>
          <p:nvPr>
            <p:ph type="dt" sz="half" idx="10"/>
          </p:nvPr>
        </p:nvSpPr>
        <p:spPr/>
        <p:txBody>
          <a:bodyPr/>
          <a:lstStyle/>
          <a:p>
            <a:r>
              <a:rPr lang="en-US"/>
              <a:t>07/10/26</a:t>
            </a:r>
          </a:p>
        </p:txBody>
      </p:sp>
      <p:sp>
        <p:nvSpPr>
          <p:cNvPr id="5" name="Footer Placeholder 4">
            <a:extLst>
              <a:ext uri="{FF2B5EF4-FFF2-40B4-BE49-F238E27FC236}">
                <a16:creationId xmlns:a16="http://schemas.microsoft.com/office/drawing/2014/main" id="{14362995-C494-A663-A418-85ADDC73623A}"/>
              </a:ext>
            </a:extLst>
          </p:cNvPr>
          <p:cNvSpPr>
            <a:spLocks noGrp="1"/>
          </p:cNvSpPr>
          <p:nvPr>
            <p:ph type="ftr" sz="quarter" idx="11"/>
          </p:nvPr>
        </p:nvSpPr>
        <p:spPr/>
        <p:txBody>
          <a:bodyPr/>
          <a:lstStyle/>
          <a:p>
            <a:r>
              <a:rPr lang="en-US"/>
              <a:t>IPWG-12 (Kraków, Poland)</a:t>
            </a:r>
          </a:p>
        </p:txBody>
      </p:sp>
      <p:sp>
        <p:nvSpPr>
          <p:cNvPr id="6" name="Slide Number Placeholder 5">
            <a:extLst>
              <a:ext uri="{FF2B5EF4-FFF2-40B4-BE49-F238E27FC236}">
                <a16:creationId xmlns:a16="http://schemas.microsoft.com/office/drawing/2014/main" id="{0CE34A81-783A-CF3C-A77F-05DC815CC27E}"/>
              </a:ext>
            </a:extLst>
          </p:cNvPr>
          <p:cNvSpPr>
            <a:spLocks noGrp="1"/>
          </p:cNvSpPr>
          <p:nvPr>
            <p:ph type="sldNum" sz="quarter" idx="12"/>
          </p:nvPr>
        </p:nvSpPr>
        <p:spPr/>
        <p:txBody>
          <a:bodyPr/>
          <a:lstStyle/>
          <a:p>
            <a:fld id="{667E0F9F-275F-2348-AF7F-EFD4CD563789}" type="slidenum">
              <a:rPr lang="en-US" smtClean="0"/>
              <a:t>15</a:t>
            </a:fld>
            <a:endParaRPr lang="en-US"/>
          </a:p>
        </p:txBody>
      </p:sp>
      <p:pic>
        <p:nvPicPr>
          <p:cNvPr id="7" name="Audio Recording May 8, 2026 at 09:43:38">
            <a:hlinkClick r:id="" action="ppaction://media"/>
            <a:extLst>
              <a:ext uri="{FF2B5EF4-FFF2-40B4-BE49-F238E27FC236}">
                <a16:creationId xmlns:a16="http://schemas.microsoft.com/office/drawing/2014/main" id="{B1249A39-7BFB-EC0B-BC7D-01C4D8DD01AE}"/>
              </a:ext>
            </a:extLst>
          </p:cNvPr>
          <p:cNvPicPr>
            <a:picLocks noChangeAspect="1"/>
          </p:cNvPicPr>
          <p:nvPr>
            <a:audioFile r:link="rId2"/>
            <p:extLst>
              <p:ext uri="{DAA4B4D4-6D71-4841-9C94-3DE7FCFB9230}">
                <p14:media xmlns:p14="http://schemas.microsoft.com/office/powerpoint/2010/main" r:embed="rId1"/>
              </p:ext>
            </p:extLst>
          </p:nvPr>
        </p:nvPicPr>
        <p:blipFill>
          <a:blip r:embed="rId5">
            <a:alphaModFix amt="30000"/>
          </a:blip>
          <a:stretch>
            <a:fillRect/>
          </a:stretch>
        </p:blipFill>
        <p:spPr>
          <a:xfrm>
            <a:off x="11772900" y="5994083"/>
            <a:ext cx="182880" cy="182880"/>
          </a:xfrm>
          <a:prstGeom prst="rect">
            <a:avLst/>
          </a:prstGeom>
        </p:spPr>
      </p:pic>
    </p:spTree>
    <p:extLst>
      <p:ext uri="{BB962C8B-B14F-4D97-AF65-F5344CB8AC3E}">
        <p14:creationId xmlns:p14="http://schemas.microsoft.com/office/powerpoint/2010/main" val="22689347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4028"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28774A-A7B8-6BD8-B9A0-BB9EA500E176}"/>
              </a:ext>
            </a:extLst>
          </p:cNvPr>
          <p:cNvSpPr>
            <a:spLocks noGrp="1"/>
          </p:cNvSpPr>
          <p:nvPr>
            <p:ph type="title"/>
          </p:nvPr>
        </p:nvSpPr>
        <p:spPr/>
        <p:txBody>
          <a:bodyPr/>
          <a:lstStyle/>
          <a:p>
            <a:r>
              <a:rPr lang="en-US" dirty="0"/>
              <a:t>Summary</a:t>
            </a:r>
          </a:p>
        </p:txBody>
      </p:sp>
      <p:sp>
        <p:nvSpPr>
          <p:cNvPr id="3" name="Content Placeholder 2">
            <a:extLst>
              <a:ext uri="{FF2B5EF4-FFF2-40B4-BE49-F238E27FC236}">
                <a16:creationId xmlns:a16="http://schemas.microsoft.com/office/drawing/2014/main" id="{E1233A09-9FA8-CB3B-DFB2-058BE41D5E54}"/>
              </a:ext>
            </a:extLst>
          </p:cNvPr>
          <p:cNvSpPr>
            <a:spLocks noGrp="1"/>
          </p:cNvSpPr>
          <p:nvPr>
            <p:ph idx="1"/>
          </p:nvPr>
        </p:nvSpPr>
        <p:spPr/>
        <p:txBody>
          <a:bodyPr>
            <a:normAutofit fontScale="85000" lnSpcReduction="10000"/>
          </a:bodyPr>
          <a:lstStyle/>
          <a:p>
            <a:pPr>
              <a:lnSpc>
                <a:spcPct val="120000"/>
              </a:lnSpc>
            </a:pPr>
            <a:r>
              <a:rPr lang="en-US" dirty="0"/>
              <a:t>OpenSSP is back in operation at a more memorable URL</a:t>
            </a:r>
          </a:p>
          <a:p>
            <a:pPr lvl="1">
              <a:lnSpc>
                <a:spcPct val="120000"/>
              </a:lnSpc>
            </a:pPr>
            <a:r>
              <a:rPr lang="en-US" dirty="0">
                <a:solidFill>
                  <a:schemeClr val="bg1">
                    <a:lumMod val="50000"/>
                  </a:schemeClr>
                </a:solidFill>
                <a:hlinkClick r:id="rId13"/>
              </a:rPr>
              <a:t>https://</a:t>
            </a:r>
            <a:r>
              <a:rPr lang="en-US" dirty="0">
                <a:hlinkClick r:id="rId13"/>
              </a:rPr>
              <a:t>ParticleScattering.org</a:t>
            </a:r>
            <a:endParaRPr lang="en-US" dirty="0"/>
          </a:p>
          <a:p>
            <a:pPr>
              <a:lnSpc>
                <a:spcPct val="120000"/>
              </a:lnSpc>
            </a:pPr>
            <a:r>
              <a:rPr lang="en-US" dirty="0"/>
              <a:t>OpenSSP web interface remains mostly the same</a:t>
            </a:r>
          </a:p>
          <a:p>
            <a:pPr lvl="1">
              <a:lnSpc>
                <a:spcPct val="120000"/>
              </a:lnSpc>
            </a:pPr>
            <a:r>
              <a:rPr lang="en-US" dirty="0"/>
              <a:t>except for the login screen/process</a:t>
            </a:r>
          </a:p>
          <a:p>
            <a:pPr>
              <a:lnSpc>
                <a:spcPct val="120000"/>
              </a:lnSpc>
            </a:pPr>
            <a:r>
              <a:rPr lang="en-US" dirty="0"/>
              <a:t>The most important change is the employment of a DBMS, PostgreSQL</a:t>
            </a:r>
          </a:p>
          <a:p>
            <a:pPr lvl="1">
              <a:lnSpc>
                <a:spcPct val="120000"/>
              </a:lnSpc>
            </a:pPr>
            <a:r>
              <a:rPr lang="en-US" dirty="0"/>
              <a:t>to prepare for a greatly expanded database</a:t>
            </a:r>
          </a:p>
          <a:p>
            <a:pPr>
              <a:lnSpc>
                <a:spcPct val="120000"/>
              </a:lnSpc>
            </a:pPr>
            <a:r>
              <a:rPr lang="en-US" dirty="0"/>
              <a:t>A mechanism to accept community contributions is planned</a:t>
            </a:r>
          </a:p>
          <a:p>
            <a:pPr>
              <a:lnSpc>
                <a:spcPct val="120000"/>
              </a:lnSpc>
            </a:pPr>
            <a:r>
              <a:rPr lang="en-US" dirty="0"/>
              <a:t>We hope to efficiently advance particulate remote sensing</a:t>
            </a:r>
          </a:p>
          <a:p>
            <a:pPr lvl="1">
              <a:lnSpc>
                <a:spcPct val="120000"/>
              </a:lnSpc>
            </a:pPr>
            <a:r>
              <a:rPr lang="en-US" dirty="0"/>
              <a:t>by warehousing and disseminating all species of particles and their SSPs</a:t>
            </a:r>
          </a:p>
        </p:txBody>
      </p:sp>
      <p:sp>
        <p:nvSpPr>
          <p:cNvPr id="4" name="Date Placeholder 3">
            <a:extLst>
              <a:ext uri="{FF2B5EF4-FFF2-40B4-BE49-F238E27FC236}">
                <a16:creationId xmlns:a16="http://schemas.microsoft.com/office/drawing/2014/main" id="{4EACA65B-C255-EF46-8168-C3735B2F35D1}"/>
              </a:ext>
            </a:extLst>
          </p:cNvPr>
          <p:cNvSpPr>
            <a:spLocks noGrp="1"/>
          </p:cNvSpPr>
          <p:nvPr>
            <p:ph type="dt" sz="half" idx="10"/>
          </p:nvPr>
        </p:nvSpPr>
        <p:spPr/>
        <p:txBody>
          <a:bodyPr/>
          <a:lstStyle/>
          <a:p>
            <a:r>
              <a:rPr lang="en-US"/>
              <a:t>07/10/26</a:t>
            </a:r>
          </a:p>
        </p:txBody>
      </p:sp>
      <p:sp>
        <p:nvSpPr>
          <p:cNvPr id="5" name="Footer Placeholder 4">
            <a:extLst>
              <a:ext uri="{FF2B5EF4-FFF2-40B4-BE49-F238E27FC236}">
                <a16:creationId xmlns:a16="http://schemas.microsoft.com/office/drawing/2014/main" id="{F363525E-0510-9E47-CAC3-43C10230A80F}"/>
              </a:ext>
            </a:extLst>
          </p:cNvPr>
          <p:cNvSpPr>
            <a:spLocks noGrp="1"/>
          </p:cNvSpPr>
          <p:nvPr>
            <p:ph type="ftr" sz="quarter" idx="11"/>
          </p:nvPr>
        </p:nvSpPr>
        <p:spPr/>
        <p:txBody>
          <a:bodyPr/>
          <a:lstStyle/>
          <a:p>
            <a:r>
              <a:rPr lang="en-US"/>
              <a:t>IPWG-12 (Kraków, Poland)</a:t>
            </a:r>
          </a:p>
        </p:txBody>
      </p:sp>
      <p:sp>
        <p:nvSpPr>
          <p:cNvPr id="6" name="Slide Number Placeholder 5">
            <a:extLst>
              <a:ext uri="{FF2B5EF4-FFF2-40B4-BE49-F238E27FC236}">
                <a16:creationId xmlns:a16="http://schemas.microsoft.com/office/drawing/2014/main" id="{4BAF18E0-E4B8-E88C-BEC2-FAA3EF50112D}"/>
              </a:ext>
            </a:extLst>
          </p:cNvPr>
          <p:cNvSpPr>
            <a:spLocks noGrp="1"/>
          </p:cNvSpPr>
          <p:nvPr>
            <p:ph type="sldNum" sz="quarter" idx="12"/>
          </p:nvPr>
        </p:nvSpPr>
        <p:spPr/>
        <p:txBody>
          <a:bodyPr/>
          <a:lstStyle/>
          <a:p>
            <a:fld id="{667E0F9F-275F-2348-AF7F-EFD4CD563789}" type="slidenum">
              <a:rPr lang="en-US" smtClean="0"/>
              <a:t>16</a:t>
            </a:fld>
            <a:endParaRPr lang="en-US"/>
          </a:p>
        </p:txBody>
      </p:sp>
      <p:pic>
        <p:nvPicPr>
          <p:cNvPr id="7" name="Audio Recording May 8, 2026 at 09:51:30">
            <a:hlinkClick r:id="" action="ppaction://media"/>
            <a:extLst>
              <a:ext uri="{FF2B5EF4-FFF2-40B4-BE49-F238E27FC236}">
                <a16:creationId xmlns:a16="http://schemas.microsoft.com/office/drawing/2014/main" id="{83CA5B8F-CD13-09D2-D97C-76566F887171}"/>
              </a:ext>
            </a:extLst>
          </p:cNvPr>
          <p:cNvPicPr>
            <a:picLocks noChangeAspect="1"/>
          </p:cNvPicPr>
          <p:nvPr>
            <a:audioFile r:link="rId2"/>
            <p:extLst>
              <p:ext uri="{DAA4B4D4-6D71-4841-9C94-3DE7FCFB9230}">
                <p14:media xmlns:p14="http://schemas.microsoft.com/office/powerpoint/2010/main" r:embed="rId1"/>
              </p:ext>
            </p:extLst>
          </p:nvPr>
        </p:nvPicPr>
        <p:blipFill>
          <a:blip r:embed="rId14">
            <a:alphaModFix amt="20000"/>
          </a:blip>
          <a:stretch>
            <a:fillRect/>
          </a:stretch>
        </p:blipFill>
        <p:spPr>
          <a:xfrm>
            <a:off x="11772900" y="5250962"/>
            <a:ext cx="182880" cy="182880"/>
          </a:xfrm>
          <a:prstGeom prst="rect">
            <a:avLst/>
          </a:prstGeom>
        </p:spPr>
      </p:pic>
      <p:pic>
        <p:nvPicPr>
          <p:cNvPr id="8" name="Audio Recording May 8, 2026 at 09:53:32">
            <a:hlinkClick r:id="" action="ppaction://media"/>
            <a:extLst>
              <a:ext uri="{FF2B5EF4-FFF2-40B4-BE49-F238E27FC236}">
                <a16:creationId xmlns:a16="http://schemas.microsoft.com/office/drawing/2014/main" id="{436BFCAF-B7B0-D664-D66F-8C93F2131CB7}"/>
              </a:ext>
            </a:extLst>
          </p:cNvPr>
          <p:cNvPicPr>
            <a:picLocks noChangeAspect="1"/>
          </p:cNvPicPr>
          <p:nvPr>
            <a:audioFile r:link="rId4"/>
            <p:extLst>
              <p:ext uri="{DAA4B4D4-6D71-4841-9C94-3DE7FCFB9230}">
                <p14:media xmlns:p14="http://schemas.microsoft.com/office/powerpoint/2010/main" r:embed="rId3"/>
              </p:ext>
            </p:extLst>
          </p:nvPr>
        </p:nvPicPr>
        <p:blipFill>
          <a:blip r:embed="rId14">
            <a:alphaModFix amt="20000"/>
          </a:blip>
          <a:stretch>
            <a:fillRect/>
          </a:stretch>
        </p:blipFill>
        <p:spPr>
          <a:xfrm>
            <a:off x="11772900" y="5428346"/>
            <a:ext cx="182880" cy="182880"/>
          </a:xfrm>
          <a:prstGeom prst="rect">
            <a:avLst/>
          </a:prstGeom>
        </p:spPr>
      </p:pic>
      <p:pic>
        <p:nvPicPr>
          <p:cNvPr id="9" name="Audio Recording May 8, 2026 at 09:54:45">
            <a:hlinkClick r:id="" action="ppaction://media"/>
            <a:extLst>
              <a:ext uri="{FF2B5EF4-FFF2-40B4-BE49-F238E27FC236}">
                <a16:creationId xmlns:a16="http://schemas.microsoft.com/office/drawing/2014/main" id="{293A0E9C-8F17-D224-58A3-ADD2AC131140}"/>
              </a:ext>
            </a:extLst>
          </p:cNvPr>
          <p:cNvPicPr>
            <a:picLocks noChangeAspect="1"/>
          </p:cNvPicPr>
          <p:nvPr>
            <a:audioFile r:link="rId6"/>
            <p:extLst>
              <p:ext uri="{DAA4B4D4-6D71-4841-9C94-3DE7FCFB9230}">
                <p14:media xmlns:p14="http://schemas.microsoft.com/office/powerpoint/2010/main" r:embed="rId5"/>
              </p:ext>
            </p:extLst>
          </p:nvPr>
        </p:nvPicPr>
        <p:blipFill>
          <a:blip r:embed="rId14">
            <a:alphaModFix amt="20000"/>
          </a:blip>
          <a:stretch>
            <a:fillRect/>
          </a:stretch>
        </p:blipFill>
        <p:spPr>
          <a:xfrm>
            <a:off x="11772900" y="5605730"/>
            <a:ext cx="182880" cy="182880"/>
          </a:xfrm>
          <a:prstGeom prst="rect">
            <a:avLst/>
          </a:prstGeom>
        </p:spPr>
      </p:pic>
      <p:pic>
        <p:nvPicPr>
          <p:cNvPr id="10" name="Audio Recording May 8, 2026 at 09:55:51">
            <a:hlinkClick r:id="" action="ppaction://media"/>
            <a:extLst>
              <a:ext uri="{FF2B5EF4-FFF2-40B4-BE49-F238E27FC236}">
                <a16:creationId xmlns:a16="http://schemas.microsoft.com/office/drawing/2014/main" id="{73FF5CC2-468B-6B8E-1D8C-7A0754F5A02A}"/>
              </a:ext>
            </a:extLst>
          </p:cNvPr>
          <p:cNvPicPr>
            <a:picLocks noChangeAspect="1"/>
          </p:cNvPicPr>
          <p:nvPr>
            <a:audioFile r:link="rId8"/>
            <p:extLst>
              <p:ext uri="{DAA4B4D4-6D71-4841-9C94-3DE7FCFB9230}">
                <p14:media xmlns:p14="http://schemas.microsoft.com/office/powerpoint/2010/main" r:embed="rId7"/>
              </p:ext>
            </p:extLst>
          </p:nvPr>
        </p:nvPicPr>
        <p:blipFill>
          <a:blip r:embed="rId14">
            <a:alphaModFix amt="20000"/>
          </a:blip>
          <a:stretch>
            <a:fillRect/>
          </a:stretch>
        </p:blipFill>
        <p:spPr>
          <a:xfrm>
            <a:off x="11772900" y="5794553"/>
            <a:ext cx="182880" cy="182880"/>
          </a:xfrm>
          <a:prstGeom prst="rect">
            <a:avLst/>
          </a:prstGeom>
        </p:spPr>
      </p:pic>
      <p:pic>
        <p:nvPicPr>
          <p:cNvPr id="11" name="Audio Recording May 8, 2026 at 09:57:28">
            <a:hlinkClick r:id="" action="ppaction://media"/>
            <a:extLst>
              <a:ext uri="{FF2B5EF4-FFF2-40B4-BE49-F238E27FC236}">
                <a16:creationId xmlns:a16="http://schemas.microsoft.com/office/drawing/2014/main" id="{2121CB82-E63C-548B-173D-93EF8EE818BE}"/>
              </a:ext>
            </a:extLst>
          </p:cNvPr>
          <p:cNvPicPr>
            <a:picLocks noChangeAspect="1"/>
          </p:cNvPicPr>
          <p:nvPr>
            <a:audioFile r:link="rId10"/>
            <p:extLst>
              <p:ext uri="{DAA4B4D4-6D71-4841-9C94-3DE7FCFB9230}">
                <p14:media xmlns:p14="http://schemas.microsoft.com/office/powerpoint/2010/main" r:embed="rId9"/>
              </p:ext>
            </p:extLst>
          </p:nvPr>
        </p:nvPicPr>
        <p:blipFill>
          <a:blip r:embed="rId14">
            <a:alphaModFix amt="20000"/>
          </a:blip>
          <a:stretch>
            <a:fillRect/>
          </a:stretch>
        </p:blipFill>
        <p:spPr>
          <a:xfrm>
            <a:off x="11772900" y="5989320"/>
            <a:ext cx="182880" cy="182880"/>
          </a:xfrm>
          <a:prstGeom prst="rect">
            <a:avLst/>
          </a:prstGeom>
        </p:spPr>
      </p:pic>
    </p:spTree>
    <p:extLst>
      <p:ext uri="{BB962C8B-B14F-4D97-AF65-F5344CB8AC3E}">
        <p14:creationId xmlns:p14="http://schemas.microsoft.com/office/powerpoint/2010/main" val="39966740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1" presetClass="mediacall" presetSubtype="0" fill="hold" nodeType="withEffect">
                                  <p:stCondLst>
                                    <p:cond delay="0"/>
                                  </p:stCondLst>
                                  <p:childTnLst>
                                    <p:cmd type="call" cmd="playFrom(0.0)">
                                      <p:cBhvr>
                                        <p:cTn id="14" dur="8508" fill="hold"/>
                                        <p:tgtEl>
                                          <p:spTgt spid="7"/>
                                        </p:tgtEl>
                                      </p:cBhvr>
                                    </p:cmd>
                                  </p:childTnLst>
                                </p:cTn>
                              </p:par>
                            </p:childTnLst>
                          </p:cTn>
                        </p:par>
                        <p:par>
                          <p:cTn id="15" fill="hold">
                            <p:stCondLst>
                              <p:cond delay="8508"/>
                            </p:stCondLst>
                            <p:childTnLst>
                              <p:par>
                                <p:cTn id="16" presetID="2" presetClass="entr" presetSubtype="4" fill="hold" grpId="0" nodeType="after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 calcmode="lin" valueType="num">
                                      <p:cBhvr additive="base">
                                        <p:cTn id="18"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2" end="2"/>
                                            </p:txEl>
                                          </p:spTgt>
                                        </p:tgtEl>
                                        <p:attrNameLst>
                                          <p:attrName>ppt_y</p:attrName>
                                        </p:attrNameLst>
                                      </p:cBhvr>
                                      <p:tavLst>
                                        <p:tav tm="0">
                                          <p:val>
                                            <p:strVal val="1+#ppt_h/2"/>
                                          </p:val>
                                        </p:tav>
                                        <p:tav tm="100000">
                                          <p:val>
                                            <p:strVal val="#ppt_y"/>
                                          </p:val>
                                        </p:tav>
                                      </p:tavLst>
                                    </p:anim>
                                  </p:childTnLst>
                                </p:cTn>
                              </p:par>
                              <p:par>
                                <p:cTn id="20" presetID="2" presetClass="entr" presetSubtype="4" fill="hold" grpId="0"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 calcmode="lin" valueType="num">
                                      <p:cBhvr additive="base">
                                        <p:cTn id="22"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3"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4" presetID="1" presetClass="mediacall" presetSubtype="0" fill="hold" nodeType="withEffect">
                                  <p:stCondLst>
                                    <p:cond delay="0"/>
                                  </p:stCondLst>
                                  <p:childTnLst>
                                    <p:cmd type="call" cmd="playFrom(0.0)">
                                      <p:cBhvr>
                                        <p:cTn id="25" dur="8828" fill="hold"/>
                                        <p:tgtEl>
                                          <p:spTgt spid="8"/>
                                        </p:tgtEl>
                                      </p:cBhvr>
                                    </p:cmd>
                                  </p:childTnLst>
                                </p:cTn>
                              </p:par>
                            </p:childTnLst>
                          </p:cTn>
                        </p:par>
                        <p:par>
                          <p:cTn id="26" fill="hold">
                            <p:stCondLst>
                              <p:cond delay="17336"/>
                            </p:stCondLst>
                            <p:childTnLst>
                              <p:par>
                                <p:cTn id="27" presetID="2" presetClass="entr" presetSubtype="4" fill="hold" grpId="0" nodeType="after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 calcmode="lin" valueType="num">
                                      <p:cBhvr additive="base">
                                        <p:cTn id="2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4" end="4"/>
                                            </p:txEl>
                                          </p:spTgt>
                                        </p:tgtEl>
                                        <p:attrNameLst>
                                          <p:attrName>ppt_y</p:attrName>
                                        </p:attrNameLst>
                                      </p:cBhvr>
                                      <p:tavLst>
                                        <p:tav tm="0">
                                          <p:val>
                                            <p:strVal val="1+#ppt_h/2"/>
                                          </p:val>
                                        </p:tav>
                                        <p:tav tm="100000">
                                          <p:val>
                                            <p:strVal val="#ppt_y"/>
                                          </p:val>
                                        </p:tav>
                                      </p:tavLst>
                                    </p:anim>
                                  </p:childTnLst>
                                </p:cTn>
                              </p:par>
                              <p:par>
                                <p:cTn id="31" presetID="2" presetClass="entr" presetSubtype="4" fill="hold" grpId="0" nodeType="withEffect">
                                  <p:stCondLst>
                                    <p:cond delay="0"/>
                                  </p:stCondLst>
                                  <p:childTnLst>
                                    <p:set>
                                      <p:cBhvr>
                                        <p:cTn id="32" dur="1" fill="hold">
                                          <p:stCondLst>
                                            <p:cond delay="0"/>
                                          </p:stCondLst>
                                        </p:cTn>
                                        <p:tgtEl>
                                          <p:spTgt spid="3">
                                            <p:txEl>
                                              <p:pRg st="5" end="5"/>
                                            </p:txEl>
                                          </p:spTgt>
                                        </p:tgtEl>
                                        <p:attrNameLst>
                                          <p:attrName>style.visibility</p:attrName>
                                        </p:attrNameLst>
                                      </p:cBhvr>
                                      <p:to>
                                        <p:strVal val="visible"/>
                                      </p:to>
                                    </p:set>
                                    <p:anim calcmode="lin" valueType="num">
                                      <p:cBhvr additive="base">
                                        <p:cTn id="3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5" end="5"/>
                                            </p:txEl>
                                          </p:spTgt>
                                        </p:tgtEl>
                                        <p:attrNameLst>
                                          <p:attrName>ppt_y</p:attrName>
                                        </p:attrNameLst>
                                      </p:cBhvr>
                                      <p:tavLst>
                                        <p:tav tm="0">
                                          <p:val>
                                            <p:strVal val="1+#ppt_h/2"/>
                                          </p:val>
                                        </p:tav>
                                        <p:tav tm="100000">
                                          <p:val>
                                            <p:strVal val="#ppt_y"/>
                                          </p:val>
                                        </p:tav>
                                      </p:tavLst>
                                    </p:anim>
                                  </p:childTnLst>
                                </p:cTn>
                              </p:par>
                              <p:par>
                                <p:cTn id="35" presetID="1" presetClass="mediacall" presetSubtype="0" fill="hold" nodeType="withEffect">
                                  <p:stCondLst>
                                    <p:cond delay="0"/>
                                  </p:stCondLst>
                                  <p:childTnLst>
                                    <p:cmd type="call" cmd="playFrom(0.0)">
                                      <p:cBhvr>
                                        <p:cTn id="36" dur="9340" fill="hold"/>
                                        <p:tgtEl>
                                          <p:spTgt spid="9"/>
                                        </p:tgtEl>
                                      </p:cBhvr>
                                    </p:cmd>
                                  </p:childTnLst>
                                </p:cTn>
                              </p:par>
                            </p:childTnLst>
                          </p:cTn>
                        </p:par>
                        <p:par>
                          <p:cTn id="37" fill="hold">
                            <p:stCondLst>
                              <p:cond delay="26676"/>
                            </p:stCondLst>
                            <p:childTnLst>
                              <p:par>
                                <p:cTn id="38" presetID="2" presetClass="entr" presetSubtype="4" fill="hold" grpId="0" nodeType="afterEffect">
                                  <p:stCondLst>
                                    <p:cond delay="0"/>
                                  </p:stCondLst>
                                  <p:childTnLst>
                                    <p:set>
                                      <p:cBhvr>
                                        <p:cTn id="39" dur="1" fill="hold">
                                          <p:stCondLst>
                                            <p:cond delay="0"/>
                                          </p:stCondLst>
                                        </p:cTn>
                                        <p:tgtEl>
                                          <p:spTgt spid="3">
                                            <p:txEl>
                                              <p:pRg st="6" end="6"/>
                                            </p:txEl>
                                          </p:spTgt>
                                        </p:tgtEl>
                                        <p:attrNameLst>
                                          <p:attrName>style.visibility</p:attrName>
                                        </p:attrNameLst>
                                      </p:cBhvr>
                                      <p:to>
                                        <p:strVal val="visible"/>
                                      </p:to>
                                    </p:set>
                                    <p:anim calcmode="lin" valueType="num">
                                      <p:cBhvr additive="base">
                                        <p:cTn id="40"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1" dur="500" fill="hold"/>
                                        <p:tgtEl>
                                          <p:spTgt spid="3">
                                            <p:txEl>
                                              <p:pRg st="6" end="6"/>
                                            </p:txEl>
                                          </p:spTgt>
                                        </p:tgtEl>
                                        <p:attrNameLst>
                                          <p:attrName>ppt_y</p:attrName>
                                        </p:attrNameLst>
                                      </p:cBhvr>
                                      <p:tavLst>
                                        <p:tav tm="0">
                                          <p:val>
                                            <p:strVal val="1+#ppt_h/2"/>
                                          </p:val>
                                        </p:tav>
                                        <p:tav tm="100000">
                                          <p:val>
                                            <p:strVal val="#ppt_y"/>
                                          </p:val>
                                        </p:tav>
                                      </p:tavLst>
                                    </p:anim>
                                  </p:childTnLst>
                                </p:cTn>
                              </p:par>
                              <p:par>
                                <p:cTn id="42" presetID="1" presetClass="mediacall" presetSubtype="0" fill="hold" nodeType="withEffect">
                                  <p:stCondLst>
                                    <p:cond delay="0"/>
                                  </p:stCondLst>
                                  <p:childTnLst>
                                    <p:cmd type="call" cmd="playFrom(0.0)">
                                      <p:cBhvr>
                                        <p:cTn id="43" dur="12540" fill="hold"/>
                                        <p:tgtEl>
                                          <p:spTgt spid="10"/>
                                        </p:tgtEl>
                                      </p:cBhvr>
                                    </p:cmd>
                                  </p:childTnLst>
                                </p:cTn>
                              </p:par>
                            </p:childTnLst>
                          </p:cTn>
                        </p:par>
                        <p:par>
                          <p:cTn id="44" fill="hold">
                            <p:stCondLst>
                              <p:cond delay="39216"/>
                            </p:stCondLst>
                            <p:childTnLst>
                              <p:par>
                                <p:cTn id="45" presetID="2" presetClass="entr" presetSubtype="4" fill="hold" grpId="0" nodeType="afterEffect">
                                  <p:stCondLst>
                                    <p:cond delay="0"/>
                                  </p:stCondLst>
                                  <p:childTnLst>
                                    <p:set>
                                      <p:cBhvr>
                                        <p:cTn id="46" dur="1" fill="hold">
                                          <p:stCondLst>
                                            <p:cond delay="0"/>
                                          </p:stCondLst>
                                        </p:cTn>
                                        <p:tgtEl>
                                          <p:spTgt spid="3">
                                            <p:txEl>
                                              <p:pRg st="7" end="7"/>
                                            </p:txEl>
                                          </p:spTgt>
                                        </p:tgtEl>
                                        <p:attrNameLst>
                                          <p:attrName>style.visibility</p:attrName>
                                        </p:attrNameLst>
                                      </p:cBhvr>
                                      <p:to>
                                        <p:strVal val="visible"/>
                                      </p:to>
                                    </p:set>
                                    <p:anim calcmode="lin" valueType="num">
                                      <p:cBhvr additive="base">
                                        <p:cTn id="4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3">
                                            <p:txEl>
                                              <p:pRg st="7" end="7"/>
                                            </p:txEl>
                                          </p:spTgt>
                                        </p:tgtEl>
                                        <p:attrNameLst>
                                          <p:attrName>ppt_y</p:attrName>
                                        </p:attrNameLst>
                                      </p:cBhvr>
                                      <p:tavLst>
                                        <p:tav tm="0">
                                          <p:val>
                                            <p:strVal val="1+#ppt_h/2"/>
                                          </p:val>
                                        </p:tav>
                                        <p:tav tm="100000">
                                          <p:val>
                                            <p:strVal val="#ppt_y"/>
                                          </p:val>
                                        </p:tav>
                                      </p:tavLst>
                                    </p:anim>
                                  </p:childTnLst>
                                </p:cTn>
                              </p:par>
                              <p:par>
                                <p:cTn id="49" presetID="2" presetClass="entr" presetSubtype="4" fill="hold" grpId="0" nodeType="withEffect">
                                  <p:stCondLst>
                                    <p:cond delay="0"/>
                                  </p:stCondLst>
                                  <p:childTnLst>
                                    <p:set>
                                      <p:cBhvr>
                                        <p:cTn id="50" dur="1" fill="hold">
                                          <p:stCondLst>
                                            <p:cond delay="0"/>
                                          </p:stCondLst>
                                        </p:cTn>
                                        <p:tgtEl>
                                          <p:spTgt spid="3">
                                            <p:txEl>
                                              <p:pRg st="8" end="8"/>
                                            </p:txEl>
                                          </p:spTgt>
                                        </p:tgtEl>
                                        <p:attrNameLst>
                                          <p:attrName>style.visibility</p:attrName>
                                        </p:attrNameLst>
                                      </p:cBhvr>
                                      <p:to>
                                        <p:strVal val="visible"/>
                                      </p:to>
                                    </p:set>
                                    <p:anim calcmode="lin" valueType="num">
                                      <p:cBhvr additive="base">
                                        <p:cTn id="51"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2" dur="500" fill="hold"/>
                                        <p:tgtEl>
                                          <p:spTgt spid="3">
                                            <p:txEl>
                                              <p:pRg st="8" end="8"/>
                                            </p:txEl>
                                          </p:spTgt>
                                        </p:tgtEl>
                                        <p:attrNameLst>
                                          <p:attrName>ppt_y</p:attrName>
                                        </p:attrNameLst>
                                      </p:cBhvr>
                                      <p:tavLst>
                                        <p:tav tm="0">
                                          <p:val>
                                            <p:strVal val="1+#ppt_h/2"/>
                                          </p:val>
                                        </p:tav>
                                        <p:tav tm="100000">
                                          <p:val>
                                            <p:strVal val="#ppt_y"/>
                                          </p:val>
                                        </p:tav>
                                      </p:tavLst>
                                    </p:anim>
                                  </p:childTnLst>
                                </p:cTn>
                              </p:par>
                              <p:par>
                                <p:cTn id="53" presetID="1" presetClass="mediacall" presetSubtype="0" fill="hold" nodeType="withEffect">
                                  <p:stCondLst>
                                    <p:cond delay="0"/>
                                  </p:stCondLst>
                                  <p:childTnLst>
                                    <p:cmd type="call" cmd="playFrom(0.0)">
                                      <p:cBhvr>
                                        <p:cTn id="54" dur="10300"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55" fill="hold" display="0">
                  <p:stCondLst>
                    <p:cond delay="indefinite"/>
                  </p:stCondLst>
                  <p:endCondLst>
                    <p:cond evt="onStopAudio" delay="0">
                      <p:tgtEl>
                        <p:sldTgt/>
                      </p:tgtEl>
                    </p:cond>
                  </p:endCondLst>
                </p:cTn>
                <p:tgtEl>
                  <p:spTgt spid="7"/>
                </p:tgtEl>
              </p:cMediaNode>
            </p:audio>
            <p:audio>
              <p:cMediaNode vol="80000">
                <p:cTn id="56" fill="hold" display="0">
                  <p:stCondLst>
                    <p:cond delay="indefinite"/>
                  </p:stCondLst>
                  <p:endCondLst>
                    <p:cond evt="onStopAudio" delay="0">
                      <p:tgtEl>
                        <p:sldTgt/>
                      </p:tgtEl>
                    </p:cond>
                  </p:endCondLst>
                </p:cTn>
                <p:tgtEl>
                  <p:spTgt spid="8"/>
                </p:tgtEl>
              </p:cMediaNode>
            </p:audio>
            <p:audio>
              <p:cMediaNode vol="80000">
                <p:cTn id="57" fill="hold" display="0">
                  <p:stCondLst>
                    <p:cond delay="indefinite"/>
                  </p:stCondLst>
                  <p:endCondLst>
                    <p:cond evt="onStopAudio" delay="0">
                      <p:tgtEl>
                        <p:sldTgt/>
                      </p:tgtEl>
                    </p:cond>
                  </p:endCondLst>
                </p:cTn>
                <p:tgtEl>
                  <p:spTgt spid="9"/>
                </p:tgtEl>
              </p:cMediaNode>
            </p:audio>
            <p:audio>
              <p:cMediaNode vol="80000">
                <p:cTn id="58" fill="hold" display="0">
                  <p:stCondLst>
                    <p:cond delay="indefinite"/>
                  </p:stCondLst>
                  <p:endCondLst>
                    <p:cond evt="onStopAudio" delay="0">
                      <p:tgtEl>
                        <p:sldTgt/>
                      </p:tgtEl>
                    </p:cond>
                  </p:endCondLst>
                </p:cTn>
                <p:tgtEl>
                  <p:spTgt spid="10"/>
                </p:tgtEl>
              </p:cMediaNode>
            </p:audio>
            <p:audio>
              <p:cMediaNode vol="80000">
                <p:cTn id="59" fill="hold" display="0">
                  <p:stCondLst>
                    <p:cond delay="indefinite"/>
                  </p:stCondLst>
                  <p:endCondLst>
                    <p:cond evt="onStopAudio" delay="0">
                      <p:tgtEl>
                        <p:sldTgt/>
                      </p:tgtEl>
                    </p:cond>
                  </p:endCondLst>
                </p:cTn>
                <p:tgtEl>
                  <p:spTgt spid="11"/>
                </p:tgtEl>
              </p:cMediaNode>
            </p:audio>
          </p:childTnLst>
        </p:cTn>
      </p:par>
    </p:tnLst>
    <p:bldLst>
      <p:bldP spid="3" grpId="0" uiExpand="1"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E7C1A967-2DE9-5196-1CEB-999B411A15E7}"/>
              </a:ext>
            </a:extLst>
          </p:cNvPr>
          <p:cNvSpPr>
            <a:spLocks noGrp="1"/>
          </p:cNvSpPr>
          <p:nvPr>
            <p:ph type="title"/>
          </p:nvPr>
        </p:nvSpPr>
        <p:spPr/>
        <p:txBody>
          <a:bodyPr/>
          <a:lstStyle/>
          <a:p>
            <a:r>
              <a:rPr lang="en-US" dirty="0"/>
              <a:t>Thank you!</a:t>
            </a:r>
          </a:p>
        </p:txBody>
      </p:sp>
      <p:sp>
        <p:nvSpPr>
          <p:cNvPr id="8" name="Text Placeholder 7">
            <a:extLst>
              <a:ext uri="{FF2B5EF4-FFF2-40B4-BE49-F238E27FC236}">
                <a16:creationId xmlns:a16="http://schemas.microsoft.com/office/drawing/2014/main" id="{9B5C0151-B5EC-79AA-2509-5718C502F017}"/>
              </a:ext>
            </a:extLst>
          </p:cNvPr>
          <p:cNvSpPr>
            <a:spLocks noGrp="1"/>
          </p:cNvSpPr>
          <p:nvPr>
            <p:ph type="body" idx="1"/>
          </p:nvPr>
        </p:nvSpPr>
        <p:spPr/>
        <p:txBody>
          <a:bodyPr>
            <a:normAutofit fontScale="85000" lnSpcReduction="20000"/>
          </a:bodyPr>
          <a:lstStyle/>
          <a:p>
            <a:r>
              <a:rPr lang="en-US" i="1" dirty="0">
                <a:solidFill>
                  <a:schemeClr val="bg1">
                    <a:lumMod val="50000"/>
                    <a:lumOff val="50000"/>
                  </a:schemeClr>
                </a:solidFill>
              </a:rPr>
              <a:t>We acknowledge the support from</a:t>
            </a:r>
          </a:p>
          <a:p>
            <a:pPr marL="342900" indent="-342900">
              <a:buFont typeface="Arial" panose="020B0604020202020204" pitchFamily="34" charset="0"/>
              <a:buChar char="•"/>
            </a:pPr>
            <a:r>
              <a:rPr lang="en-US" i="1" dirty="0">
                <a:solidFill>
                  <a:schemeClr val="bg1">
                    <a:lumMod val="50000"/>
                    <a:lumOff val="50000"/>
                  </a:schemeClr>
                </a:solidFill>
              </a:rPr>
              <a:t>NASA Precipitation Measurement Missions (PMM) program</a:t>
            </a:r>
          </a:p>
          <a:p>
            <a:pPr marL="342900" indent="-342900">
              <a:buFont typeface="Arial" panose="020B0604020202020204" pitchFamily="34" charset="0"/>
              <a:buChar char="•"/>
            </a:pPr>
            <a:r>
              <a:rPr lang="en-US" i="1" dirty="0">
                <a:solidFill>
                  <a:schemeClr val="bg1">
                    <a:lumMod val="50000"/>
                    <a:lumOff val="50000"/>
                  </a:schemeClr>
                </a:solidFill>
              </a:rPr>
              <a:t>The Global Precipitation Measurement (GPM) project, and </a:t>
            </a:r>
          </a:p>
          <a:p>
            <a:pPr marL="342900" indent="-342900">
              <a:buFont typeface="Arial" panose="020B0604020202020204" pitchFamily="34" charset="0"/>
              <a:buChar char="•"/>
            </a:pPr>
            <a:r>
              <a:rPr lang="en-US" i="1" dirty="0">
                <a:solidFill>
                  <a:schemeClr val="bg1">
                    <a:lumMod val="50000"/>
                    <a:lumOff val="50000"/>
                  </a:schemeClr>
                </a:solidFill>
              </a:rPr>
              <a:t>The Atmosphere Observing System (AOS) project</a:t>
            </a:r>
          </a:p>
        </p:txBody>
      </p:sp>
      <p:sp>
        <p:nvSpPr>
          <p:cNvPr id="4" name="Date Placeholder 3">
            <a:extLst>
              <a:ext uri="{FF2B5EF4-FFF2-40B4-BE49-F238E27FC236}">
                <a16:creationId xmlns:a16="http://schemas.microsoft.com/office/drawing/2014/main" id="{FFCAAAAD-BFA2-0FDA-3008-29E1F4F08B35}"/>
              </a:ext>
            </a:extLst>
          </p:cNvPr>
          <p:cNvSpPr>
            <a:spLocks noGrp="1"/>
          </p:cNvSpPr>
          <p:nvPr>
            <p:ph type="dt" sz="half" idx="10"/>
          </p:nvPr>
        </p:nvSpPr>
        <p:spPr/>
        <p:txBody>
          <a:bodyPr/>
          <a:lstStyle/>
          <a:p>
            <a:r>
              <a:rPr lang="en-US"/>
              <a:t>07/10/26</a:t>
            </a:r>
          </a:p>
        </p:txBody>
      </p:sp>
      <p:sp>
        <p:nvSpPr>
          <p:cNvPr id="5" name="Footer Placeholder 4">
            <a:extLst>
              <a:ext uri="{FF2B5EF4-FFF2-40B4-BE49-F238E27FC236}">
                <a16:creationId xmlns:a16="http://schemas.microsoft.com/office/drawing/2014/main" id="{5DFE8E4E-448D-ED4A-704C-18CBD1A6D412}"/>
              </a:ext>
            </a:extLst>
          </p:cNvPr>
          <p:cNvSpPr>
            <a:spLocks noGrp="1"/>
          </p:cNvSpPr>
          <p:nvPr>
            <p:ph type="ftr" sz="quarter" idx="11"/>
          </p:nvPr>
        </p:nvSpPr>
        <p:spPr/>
        <p:txBody>
          <a:bodyPr/>
          <a:lstStyle/>
          <a:p>
            <a:r>
              <a:rPr lang="en-US"/>
              <a:t>IPWG-12 (Kraków, Poland)</a:t>
            </a:r>
          </a:p>
        </p:txBody>
      </p:sp>
      <p:sp>
        <p:nvSpPr>
          <p:cNvPr id="6" name="Slide Number Placeholder 5">
            <a:extLst>
              <a:ext uri="{FF2B5EF4-FFF2-40B4-BE49-F238E27FC236}">
                <a16:creationId xmlns:a16="http://schemas.microsoft.com/office/drawing/2014/main" id="{02C0024C-DC68-0552-2D36-95FD79CFE560}"/>
              </a:ext>
            </a:extLst>
          </p:cNvPr>
          <p:cNvSpPr>
            <a:spLocks noGrp="1"/>
          </p:cNvSpPr>
          <p:nvPr>
            <p:ph type="sldNum" sz="quarter" idx="12"/>
          </p:nvPr>
        </p:nvSpPr>
        <p:spPr/>
        <p:txBody>
          <a:bodyPr/>
          <a:lstStyle/>
          <a:p>
            <a:fld id="{667E0F9F-275F-2348-AF7F-EFD4CD563789}" type="slidenum">
              <a:rPr lang="en-US" smtClean="0"/>
              <a:t>17</a:t>
            </a:fld>
            <a:endParaRPr lang="en-US"/>
          </a:p>
        </p:txBody>
      </p:sp>
      <p:pic>
        <p:nvPicPr>
          <p:cNvPr id="9" name="Audio Recording May 8, 2026 at 10:04:10">
            <a:hlinkClick r:id="" action="ppaction://media"/>
            <a:extLst>
              <a:ext uri="{FF2B5EF4-FFF2-40B4-BE49-F238E27FC236}">
                <a16:creationId xmlns:a16="http://schemas.microsoft.com/office/drawing/2014/main" id="{A38B31A8-88BC-C98D-74D2-A7C7E81D8F51}"/>
              </a:ext>
            </a:extLst>
          </p:cNvPr>
          <p:cNvPicPr>
            <a:picLocks noChangeAspect="1"/>
          </p:cNvPicPr>
          <p:nvPr>
            <a:audioFile r:link="rId2"/>
            <p:extLst>
              <p:ext uri="{DAA4B4D4-6D71-4841-9C94-3DE7FCFB9230}">
                <p14:media xmlns:p14="http://schemas.microsoft.com/office/powerpoint/2010/main" r:embed="rId1"/>
              </p:ext>
            </p:extLst>
          </p:nvPr>
        </p:nvPicPr>
        <p:blipFill>
          <a:blip r:embed="rId5">
            <a:alphaModFix amt="30000"/>
          </a:blip>
          <a:stretch>
            <a:fillRect/>
          </a:stretch>
        </p:blipFill>
        <p:spPr>
          <a:xfrm>
            <a:off x="11772900" y="5998210"/>
            <a:ext cx="182880" cy="182880"/>
          </a:xfrm>
          <a:prstGeom prst="rect">
            <a:avLst/>
          </a:prstGeom>
        </p:spPr>
      </p:pic>
    </p:spTree>
    <p:extLst>
      <p:ext uri="{BB962C8B-B14F-4D97-AF65-F5344CB8AC3E}">
        <p14:creationId xmlns:p14="http://schemas.microsoft.com/office/powerpoint/2010/main" val="12675475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5692"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9"/>
                </p:tgtEl>
              </p:cMediaNode>
            </p:audio>
          </p:childTnLst>
        </p:cTn>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538D9D"/>
      </a:hlink>
      <a:folHlink>
        <a:srgbClr val="A5738E"/>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3A418E6B-C5F0-4B95-8D77-61E3EF3B5DF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5450</TotalTime>
  <Words>1812</Words>
  <Application>Microsoft Macintosh PowerPoint</Application>
  <PresentationFormat>Widescreen</PresentationFormat>
  <Paragraphs>238</Paragraphs>
  <Slides>17</Slides>
  <Notes>17</Notes>
  <HiddenSlides>0</HiddenSlides>
  <MMClips>44</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Aptos</vt:lpstr>
      <vt:lpstr>Arial</vt:lpstr>
      <vt:lpstr>Copperplate</vt:lpstr>
      <vt:lpstr>Times New Roman</vt:lpstr>
      <vt:lpstr>Wingdings</vt:lpstr>
      <vt:lpstr>Office Theme</vt:lpstr>
      <vt:lpstr>OpenSSP Portal Grand Reopening A Milestone Towards NASA PaSS DB</vt:lpstr>
      <vt:lpstr>Outline</vt:lpstr>
      <vt:lpstr>Outline</vt:lpstr>
      <vt:lpstr>What is OpenSSP</vt:lpstr>
      <vt:lpstr>Solid Hydrometeors</vt:lpstr>
      <vt:lpstr>Photorealistic Aggregates</vt:lpstr>
      <vt:lpstr>Why? – Olson et al, 2016: https://doi.org/10/f8h9qw  </vt:lpstr>
      <vt:lpstr>Sustainable Development</vt:lpstr>
      <vt:lpstr>Outline</vt:lpstr>
      <vt:lpstr>What remains the same?</vt:lpstr>
      <vt:lpstr>What Is Different?</vt:lpstr>
      <vt:lpstr>Outline</vt:lpstr>
      <vt:lpstr>NASA PaSS DB – Particle and Single-Scattering Database</vt:lpstr>
      <vt:lpstr>Melting Hydrometeor  – SnowMeLT Smooth Particle Hydrodynamics</vt:lpstr>
      <vt:lpstr>Outline</vt:lpstr>
      <vt:lpstr>Summary</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OpenSSP Portal Grand Reopening A Milestone Towards NASA PaSS DB</dc:title>
  <dc:creator>Kuo, Kwo-Sen</dc:creator>
  <cp:lastModifiedBy>Kuo, Kwo-Sen</cp:lastModifiedBy>
  <cp:revision>17</cp:revision>
  <dcterms:created xsi:type="dcterms:W3CDTF">2026-05-04T14:12:32Z</dcterms:created>
  <dcterms:modified xsi:type="dcterms:W3CDTF">2026-07-06T20:44:46Z</dcterms:modified>
</cp:coreProperties>
</file>